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10"/>
  </p:notesMasterIdLst>
  <p:sldIdLst>
    <p:sldId id="272" r:id="rId2"/>
    <p:sldId id="259" r:id="rId3"/>
    <p:sldId id="264" r:id="rId4"/>
    <p:sldId id="262" r:id="rId5"/>
    <p:sldId id="266" r:id="rId6"/>
    <p:sldId id="267" r:id="rId7"/>
    <p:sldId id="268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1"/>
    <p:restoredTop sz="93169"/>
  </p:normalViewPr>
  <p:slideViewPr>
    <p:cSldViewPr snapToGrid="0" snapToObjects="1">
      <p:cViewPr>
        <p:scale>
          <a:sx n="75" d="100"/>
          <a:sy n="75" d="100"/>
        </p:scale>
        <p:origin x="-129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10BDE-6751-9E45-83E8-5B5E1814DD74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4D153-AFC4-6245-B33C-96EA5A9D2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A47E0-DBD4-BF46-A293-9E64E0F0AB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6DFB-C197-FE43-B701-60559CEEB801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9BD6DA7E-CB16-AC49-B78F-79045069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369A-6353-4B4F-A554-1B15C8A63428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D7A7-A9C1-C349-B9FF-C0DC9C43D838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7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F0EE-D35F-7340-878C-D5CED4EE5B4A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E86BFE-9224-2240-AC53-1FB2EE5D9E38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BD6DA7E-CB16-AC49-B78F-79045069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A0A5-938C-BD49-809C-B1E5EB6B618A}" type="datetime1">
              <a:rPr lang="en-GB" smtClean="0"/>
              <a:t>08/02/2025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6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2FE8-6DE7-C442-9231-23F33EAFDC7A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8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570DBD-631F-304E-8BC6-90DC1A278270}" type="datetime1">
              <a:rPr lang="en-GB" smtClean="0"/>
              <a:t>08/02/2025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396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BA6E-7381-5349-A074-40BD83E3B059}" type="datetime1">
              <a:rPr lang="en-GB" smtClean="0"/>
              <a:t>08/02/2025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7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63B-7CD7-D844-A27A-CD633E52F86E}" type="datetime1">
              <a:rPr lang="en-GB" smtClean="0"/>
              <a:t>08/02/2025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1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BEB7-F3D5-CD48-A81A-CE961A05F1E0}" type="datetime1">
              <a:rPr lang="en-GB" smtClean="0"/>
              <a:t>08/02/2025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8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7CAFA83-E032-E045-BFCA-26F9D104EE64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BD6DA7E-CB16-AC49-B78F-79045069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n.wikipedia.org/wiki/Taxonomy_(biology)" TargetMode="External"/><Relationship Id="rId7" Type="http://schemas.openxmlformats.org/officeDocument/2006/relationships/hyperlink" Target="https://en.wikipedia.org/wiki/Enterobacterales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Gammaproteobacteria" TargetMode="External"/><Relationship Id="rId5" Type="http://schemas.openxmlformats.org/officeDocument/2006/relationships/hyperlink" Target="https://en.wikipedia.org/wiki/Pseudomonadota" TargetMode="External"/><Relationship Id="rId4" Type="http://schemas.openxmlformats.org/officeDocument/2006/relationships/hyperlink" Target="https://en.wikipedia.org/wiki/Bacter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4738C330-55D0-3E90-00E5-02D1D4F3FB55}"/>
              </a:ext>
            </a:extLst>
          </p:cNvPr>
          <p:cNvSpPr txBox="1">
            <a:spLocks/>
          </p:cNvSpPr>
          <p:nvPr/>
        </p:nvSpPr>
        <p:spPr>
          <a:xfrm>
            <a:off x="225910" y="1550764"/>
            <a:ext cx="8692179" cy="3177739"/>
          </a:xfrm>
          <a:prstGeom prst="rect">
            <a:avLst/>
          </a:prstGeom>
        </p:spPr>
        <p:txBody>
          <a:bodyPr vert="horz" lIns="91401" tIns="45700" rIns="91401" bIns="45700" rtlCol="0" anchor="b" anchorCtr="0">
            <a:noAutofit/>
          </a:bodyPr>
          <a:lstStyle>
            <a:lvl1pPr algn="r" defTabSz="91401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B00004"/>
                </a:solidFill>
                <a:latin typeface="Times"/>
                <a:cs typeface="Times"/>
              </a:rPr>
              <a:t>460 </a:t>
            </a:r>
            <a:r>
              <a:rPr lang="en-US" sz="3200" b="1" dirty="0">
                <a:solidFill>
                  <a:srgbClr val="B00004"/>
                </a:solidFill>
                <a:latin typeface="Times"/>
                <a:cs typeface="Times"/>
              </a:rPr>
              <a:t>MBIO</a:t>
            </a:r>
          </a:p>
          <a:p>
            <a:pPr algn="ctr"/>
            <a:r>
              <a:rPr lang="en-US" sz="3200" b="1" smtClean="0">
                <a:solidFill>
                  <a:srgbClr val="B00004"/>
                </a:solidFill>
                <a:latin typeface="Times"/>
              </a:rPr>
              <a:t>Medical </a:t>
            </a:r>
            <a:r>
              <a:rPr lang="en-US" sz="3200" b="1" dirty="0">
                <a:solidFill>
                  <a:srgbClr val="B00004"/>
                </a:solidFill>
                <a:latin typeface="Times"/>
              </a:rPr>
              <a:t>Bacteria</a:t>
            </a:r>
            <a:r>
              <a:rPr lang="en-US" sz="3200" b="1" dirty="0">
                <a:solidFill>
                  <a:srgbClr val="000000"/>
                </a:solidFill>
                <a:latin typeface="Times"/>
                <a:cs typeface="Times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imes"/>
                <a:cs typeface="Times"/>
              </a:rPr>
            </a:br>
            <a:r>
              <a:rPr lang="en-US" sz="3200" b="1" dirty="0">
                <a:solidFill>
                  <a:srgbClr val="6D6D6D"/>
                </a:solidFill>
                <a:latin typeface="Times"/>
                <a:cs typeface="Times"/>
              </a:rPr>
              <a:t>Lecture </a:t>
            </a:r>
            <a:r>
              <a:rPr lang="ar-SA" sz="3200" b="1" dirty="0">
                <a:solidFill>
                  <a:srgbClr val="6D6D6D"/>
                </a:solidFill>
                <a:latin typeface="Times"/>
                <a:cs typeface="Times"/>
              </a:rPr>
              <a:t>8</a:t>
            </a:r>
            <a:endParaRPr lang="en-US" sz="3200" b="1" dirty="0">
              <a:solidFill>
                <a:srgbClr val="6D6D6D"/>
              </a:solidFill>
              <a:latin typeface="Times"/>
            </a:endParaRPr>
          </a:p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rgbClr val="6D6D6D"/>
                </a:solidFill>
                <a:latin typeface="Times"/>
              </a:rPr>
              <a:t>(</a:t>
            </a:r>
            <a:r>
              <a:rPr lang="en-US" sz="3200" b="1" i="1" dirty="0">
                <a:solidFill>
                  <a:srgbClr val="6D6D6D"/>
                </a:solidFill>
                <a:latin typeface="Times"/>
              </a:rPr>
              <a:t>Yersinia</a:t>
            </a:r>
            <a:r>
              <a:rPr lang="en-US" sz="3200" b="1" dirty="0">
                <a:solidFill>
                  <a:srgbClr val="6D6D6D"/>
                </a:solidFill>
                <a:latin typeface="Times"/>
              </a:rPr>
              <a:t>  and </a:t>
            </a:r>
            <a:r>
              <a:rPr lang="en-US" sz="3200" b="1" i="1" dirty="0">
                <a:solidFill>
                  <a:srgbClr val="6D6D6D"/>
                </a:solidFill>
                <a:latin typeface="Times"/>
              </a:rPr>
              <a:t>Brucella</a:t>
            </a:r>
            <a:r>
              <a:rPr lang="en-US" sz="3200" b="1" dirty="0">
                <a:solidFill>
                  <a:srgbClr val="6D6D6D"/>
                </a:solidFill>
                <a:latin typeface="Times"/>
              </a:rPr>
              <a:t>)</a:t>
            </a:r>
          </a:p>
          <a:p>
            <a:pPr algn="ctr">
              <a:spcAft>
                <a:spcPts val="600"/>
              </a:spcAft>
            </a:pP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2808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3551" y="275171"/>
            <a:ext cx="7163180" cy="713231"/>
          </a:xfrm>
          <a:prstGeom prst="rect">
            <a:avLst/>
          </a:prstGeom>
        </p:spPr>
        <p:txBody>
          <a:bodyPr/>
          <a:lstStyle>
            <a:lvl1pPr algn="l" defTabSz="914011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i="1" dirty="0">
                <a:solidFill>
                  <a:srgbClr val="0070C0"/>
                </a:solidFill>
                <a:latin typeface="Times"/>
                <a:cs typeface="Times"/>
              </a:rPr>
              <a:t>Yersinia </a:t>
            </a:r>
            <a:endParaRPr lang="en-US" sz="3600" dirty="0">
              <a:solidFill>
                <a:srgbClr val="0070C0"/>
              </a:solidFill>
              <a:latin typeface="Times"/>
              <a:cs typeface="Time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5" y="988402"/>
            <a:ext cx="58836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  <a:r>
              <a:rPr lang="en-GB" sz="2000" dirty="0">
                <a:solidFill>
                  <a:srgbClr val="007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Short, pleomorphic coccobacilli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facultative intracellular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motile</a:t>
            </a:r>
          </a:p>
          <a:p>
            <a:r>
              <a:rPr lang="en-GB" sz="2000" b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character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lactose fermenter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microaerophilic or facultative anaerobic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Bipolar staining is characteristic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Yersinia pestis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"/>
                <a:cs typeface="Times"/>
              </a:rPr>
              <a:t>Urease and oxidase negative.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dirty="0">
                <a:latin typeface="Times"/>
              </a:rPr>
              <a:t>Catalase-positive</a:t>
            </a:r>
            <a:endParaRPr lang="en-US" sz="2000" dirty="0">
              <a:latin typeface="Times"/>
            </a:endParaRPr>
          </a:p>
          <a:p>
            <a:endParaRPr lang="en-US" sz="2000" dirty="0">
              <a:solidFill>
                <a:srgbClr val="007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 of medical importance: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species that are pathogenic for humans;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pestis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pseudotuberculosis </a:t>
            </a:r>
            <a:b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enterocolitica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primarily animal pathogens, and humans are accidental hosts for infection.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C3BE1C-FAFB-5346-9B4B-D5B9D5CDA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441" y="275171"/>
            <a:ext cx="1181470" cy="1558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5225" y="1833267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bipolar staining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68514CC3-F33B-1AC9-B2F1-13B7D3C613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787033"/>
              </p:ext>
            </p:extLst>
          </p:nvPr>
        </p:nvGraphicFramePr>
        <p:xfrm>
          <a:off x="6299512" y="2712780"/>
          <a:ext cx="2663894" cy="21558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8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5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4086">
                <a:tc grid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59578" marR="59578" marT="29789" marB="2978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0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+mn-lt"/>
                          <a:hlinkClick r:id="rId3" tooltip="Taxonomy (biology)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Scientific classification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59578" marR="59578" marT="29789" marB="2978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Domain: </a:t>
                      </a:r>
                    </a:p>
                  </a:txBody>
                  <a:tcPr marL="63302" marR="63302" marT="31651" marB="31651"/>
                </a:tc>
                <a:tc>
                  <a:txBody>
                    <a:bodyPr/>
                    <a:lstStyle/>
                    <a:p>
                      <a:r>
                        <a:rPr lang="en-GB" sz="1200" b="0" i="0" u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4" tooltip="Bacteria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Bacteria</a:t>
                      </a:r>
                      <a:r>
                        <a:rPr lang="en-GB" sz="1200" b="0" i="0" u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63302" marR="63302" marT="31651" marB="3165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Phylum: </a:t>
                      </a:r>
                    </a:p>
                  </a:txBody>
                  <a:tcPr marL="63302" marR="63302" marT="31651" marB="31651"/>
                </a:tc>
                <a:tc>
                  <a:txBody>
                    <a:bodyPr/>
                    <a:lstStyle/>
                    <a:p>
                      <a:r>
                        <a:rPr lang="en-GB" sz="1200" b="0" i="0" u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5" tooltip="Pseudomonadota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Pseudomonadota</a:t>
                      </a:r>
                      <a:r>
                        <a:rPr lang="en-GB" sz="1200" b="0" i="0" u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63302" marR="63302" marT="31651" marB="3165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Class: </a:t>
                      </a:r>
                    </a:p>
                  </a:txBody>
                  <a:tcPr marL="63302" marR="63302" marT="31651" marB="31651"/>
                </a:tc>
                <a:tc>
                  <a:txBody>
                    <a:bodyPr/>
                    <a:lstStyle/>
                    <a:p>
                      <a:r>
                        <a:rPr lang="en-GB" sz="1200" b="0" i="0" u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6" tooltip="Gammaproteobacteria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Gammaproteobacteria</a:t>
                      </a:r>
                      <a:r>
                        <a:rPr lang="en-GB" sz="1200" b="0" i="0" u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63302" marR="63302" marT="31651" marB="3165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Order: </a:t>
                      </a:r>
                    </a:p>
                  </a:txBody>
                  <a:tcPr marL="63302" marR="63302" marT="31651" marB="31651"/>
                </a:tc>
                <a:tc>
                  <a:txBody>
                    <a:bodyPr/>
                    <a:lstStyle/>
                    <a:p>
                      <a:r>
                        <a:rPr lang="en-GB" sz="1200" b="0" i="0" u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7" tooltip="Enterobacterales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Enterobacterales</a:t>
                      </a:r>
                      <a:r>
                        <a:rPr lang="en-GB" sz="1200" b="0" i="0" u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63302" marR="63302" marT="31651" marB="3165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163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Family: </a:t>
                      </a:r>
                    </a:p>
                  </a:txBody>
                  <a:tcPr marL="63302" marR="63302" marT="31651" marB="31651"/>
                </a:tc>
                <a:tc>
                  <a:txBody>
                    <a:bodyPr/>
                    <a:lstStyle/>
                    <a:p>
                      <a:r>
                        <a:rPr lang="en-GB" sz="1200" b="0" u="none" dirty="0" err="1"/>
                        <a:t>Yersiniaceae</a:t>
                      </a:r>
                      <a:endParaRPr lang="en-GB" sz="1200" b="0" u="none" dirty="0"/>
                    </a:p>
                  </a:txBody>
                  <a:tcPr marL="63302" marR="63302" marT="31651" marB="3165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Genus: </a:t>
                      </a:r>
                    </a:p>
                  </a:txBody>
                  <a:tcPr marL="63302" marR="63302" marT="31651" marB="31651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solidFill>
                            <a:srgbClr val="0070C0"/>
                          </a:solidFill>
                          <a:latin typeface="Times"/>
                          <a:cs typeface="Times"/>
                        </a:rPr>
                        <a:t>Yersinia</a:t>
                      </a:r>
                      <a:endParaRPr lang="en-GB" sz="1200" i="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3302" marR="63302" marT="31651" marB="3165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Picture 2" descr="mage result for Y. pestis&quot;">
            <a:extLst>
              <a:ext uri="{FF2B5EF4-FFF2-40B4-BE49-F238E27FC236}">
                <a16:creationId xmlns:a16="http://schemas.microsoft.com/office/drawing/2014/main" xmlns="" id="{4ECB170B-0FAB-DAE7-C624-76A5E09B6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66" y="464854"/>
            <a:ext cx="1535633" cy="122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6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4442" y="597455"/>
            <a:ext cx="615798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800" dirty="0">
                <a:latin typeface="Times"/>
                <a:cs typeface="Times"/>
              </a:rPr>
              <a:t>Causes plague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"/>
                <a:cs typeface="Times"/>
              </a:rPr>
              <a:t>A</a:t>
            </a:r>
            <a:r>
              <a:rPr lang="en-US" sz="1800" dirty="0">
                <a:latin typeface="Times"/>
                <a:cs typeface="Times"/>
              </a:rPr>
              <a:t> natural disease of rodents. Fleas that live on rodents transmit bacteria to human, in the bubonic form.</a:t>
            </a:r>
            <a:endParaRPr lang="x-none" sz="1800">
              <a:latin typeface="Times"/>
              <a:cs typeface="Times"/>
            </a:endParaRPr>
          </a:p>
          <a:p>
            <a:pPr algn="ctr"/>
            <a:endParaRPr lang="en-US" b="1" dirty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en-US" sz="2000" b="1" dirty="0">
                <a:solidFill>
                  <a:srgbClr val="800000"/>
                </a:solidFill>
                <a:latin typeface="Times"/>
                <a:cs typeface="Times"/>
              </a:rPr>
              <a:t>Three forms of clinical plague illness </a:t>
            </a:r>
            <a:endParaRPr lang="en-US" sz="2000" dirty="0">
              <a:solidFill>
                <a:srgbClr val="800000"/>
              </a:solidFill>
              <a:latin typeface="Times"/>
              <a:cs typeface="Times"/>
            </a:endParaRP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000090"/>
                </a:solidFill>
                <a:latin typeface="Times"/>
                <a:cs typeface="Times"/>
              </a:rPr>
              <a:t>Bubonic Plague (Black death):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"/>
                <a:cs typeface="Times"/>
              </a:rPr>
              <a:t>cutaneous, characterized by high fever,  painful lymph nodes.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"/>
                <a:cs typeface="Times"/>
              </a:rPr>
              <a:t>60 % mortality if untreated.</a:t>
            </a:r>
          </a:p>
          <a:p>
            <a:pPr marL="457200" indent="-457200">
              <a:buAutoNum type="arabicPeriod"/>
            </a:pPr>
            <a:endParaRPr lang="en-US" dirty="0">
              <a:latin typeface="Times"/>
              <a:cs typeface="Times"/>
            </a:endParaRPr>
          </a:p>
          <a:p>
            <a:r>
              <a:rPr lang="en-US" b="1" dirty="0">
                <a:solidFill>
                  <a:srgbClr val="000090"/>
                </a:solidFill>
                <a:latin typeface="Times"/>
                <a:cs typeface="Times"/>
              </a:rPr>
              <a:t>2. Pneumonic Plague: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"/>
                <a:cs typeface="Times"/>
              </a:rPr>
              <a:t>transmitted via aerosols , infection of lungs, painful in muscles, high fever, enlarged liver and spleen, bloody sputum.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"/>
                <a:cs typeface="Times"/>
              </a:rPr>
              <a:t>High mortality rate (95-100%) during  24-36hrs of untreated.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Times"/>
              <a:cs typeface="Times"/>
            </a:endParaRPr>
          </a:p>
          <a:p>
            <a:r>
              <a:rPr lang="en-US" b="1" dirty="0">
                <a:solidFill>
                  <a:srgbClr val="000090"/>
                </a:solidFill>
                <a:latin typeface="Times"/>
                <a:cs typeface="Times"/>
              </a:rPr>
              <a:t>3. Septicemic plague: </a:t>
            </a:r>
          </a:p>
          <a:p>
            <a:r>
              <a:rPr lang="en-US" dirty="0">
                <a:latin typeface="Times"/>
                <a:cs typeface="Times"/>
              </a:rPr>
              <a:t>bloodborne organism, primary or secondary from bubonic or pneumonic. </a:t>
            </a:r>
          </a:p>
          <a:p>
            <a:r>
              <a:rPr lang="en-US" dirty="0">
                <a:latin typeface="Times"/>
                <a:cs typeface="Times"/>
              </a:rPr>
              <a:t>100% mortality of untreated.</a:t>
            </a:r>
          </a:p>
          <a:p>
            <a:r>
              <a:rPr lang="en-US" dirty="0">
                <a:latin typeface="Times"/>
                <a:cs typeface="Times"/>
              </a:rPr>
              <a:t>Diagnosis and treatment must be rapid due to the fast progression and deadliness of the plague 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4102" name="Picture 6" descr="324950_1_En_19_Fig2b_HTM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21" y="2538048"/>
            <a:ext cx="1669478" cy="14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09CC4A-7088-5240-A4E3-7B7CF9EFF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499" y="305068"/>
            <a:ext cx="1518059" cy="152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62B0B0-B81C-399A-D63A-CB6EFAAF0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509" y="4747879"/>
            <a:ext cx="1230570" cy="1476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47AA20-7C24-ACD6-CE8C-CD5D3D6BA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163" y="4747879"/>
            <a:ext cx="1336956" cy="14766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6FDFC3-6B1C-BEFC-AC30-024BB35752AB}"/>
              </a:ext>
            </a:extLst>
          </p:cNvPr>
          <p:cNvSpPr txBox="1"/>
          <p:nvPr/>
        </p:nvSpPr>
        <p:spPr>
          <a:xfrm>
            <a:off x="1885509" y="12040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  <a:latin typeface="Times"/>
                <a:cs typeface="Times"/>
              </a:rPr>
              <a:t>Yersinia  pestis </a:t>
            </a:r>
            <a:endParaRPr lang="en-US" sz="2800" dirty="0">
              <a:solidFill>
                <a:srgbClr val="0070C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5295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5" y="1116514"/>
            <a:ext cx="85496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"/>
                <a:cs typeface="Times"/>
              </a:rPr>
              <a:t>Virulence Factors </a:t>
            </a:r>
            <a:endParaRPr lang="en-US" sz="2000" dirty="0">
              <a:solidFill>
                <a:srgbClr val="00B050"/>
              </a:solidFill>
              <a:latin typeface="Times"/>
              <a:cs typeface="Times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Times"/>
              <a:cs typeface="Times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"/>
                <a:cs typeface="Times"/>
              </a:rPr>
              <a:t>Antigenic change at 37c. </a:t>
            </a:r>
            <a:endParaRPr lang="en-US" sz="2000" dirty="0">
              <a:effectLst/>
              <a:latin typeface="Times"/>
              <a:cs typeface="Times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"/>
                <a:cs typeface="Times"/>
              </a:rPr>
              <a:t>Fraction 1 Antigen (Anti phagocytic ). </a:t>
            </a:r>
            <a:endParaRPr lang="en-US" sz="2000" dirty="0">
              <a:effectLst/>
              <a:latin typeface="Times"/>
              <a:cs typeface="Times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"/>
                <a:cs typeface="Times"/>
              </a:rPr>
              <a:t>Protein (V) and Lipoprotein (W) (overwhelming septicemia). </a:t>
            </a:r>
            <a:endParaRPr lang="en-US" sz="2000" dirty="0">
              <a:effectLst/>
              <a:latin typeface="Times"/>
              <a:cs typeface="Times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"/>
                <a:cs typeface="Times"/>
              </a:rPr>
              <a:t>Yersinia outer membranes (</a:t>
            </a:r>
            <a:r>
              <a:rPr lang="en-US" sz="2000" dirty="0" err="1">
                <a:latin typeface="Times"/>
                <a:cs typeface="Times"/>
              </a:rPr>
              <a:t>Yops</a:t>
            </a:r>
            <a:r>
              <a:rPr lang="en-US" sz="2000" dirty="0">
                <a:latin typeface="Times"/>
                <a:cs typeface="Times"/>
              </a:rPr>
              <a:t>); 11 different proteins, cytotoxic, inhibit phagocyte migration, engulfment and intracellular killing, inhibit platelets aggregation .</a:t>
            </a:r>
            <a:endParaRPr lang="en-US" sz="2000" dirty="0">
              <a:effectLst/>
              <a:latin typeface="Times"/>
              <a:cs typeface="Times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err="1">
                <a:latin typeface="Times"/>
                <a:cs typeface="Times"/>
              </a:rPr>
              <a:t>Hemolysin</a:t>
            </a:r>
            <a:r>
              <a:rPr lang="en-US" sz="2000" dirty="0">
                <a:latin typeface="Times"/>
                <a:cs typeface="Times"/>
              </a:rPr>
              <a:t>.</a:t>
            </a:r>
            <a:endParaRPr lang="en-US" sz="2000" dirty="0">
              <a:effectLst/>
              <a:latin typeface="Times"/>
              <a:cs typeface="Times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"/>
                <a:cs typeface="Times"/>
              </a:rPr>
              <a:t>Coagulase, produce at 28 C but not at 32C (causes clotting and </a:t>
            </a:r>
            <a:r>
              <a:rPr lang="en-US" sz="2000" dirty="0" err="1">
                <a:latin typeface="Times"/>
                <a:cs typeface="Times"/>
              </a:rPr>
              <a:t>microthrombi</a:t>
            </a:r>
            <a:r>
              <a:rPr lang="en-US" sz="2000" dirty="0">
                <a:latin typeface="Times"/>
                <a:cs typeface="Times"/>
              </a:rPr>
              <a:t> formation). </a:t>
            </a:r>
            <a:endParaRPr lang="en-US" sz="2000" dirty="0">
              <a:effectLst/>
              <a:latin typeface="Times"/>
              <a:cs typeface="Times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err="1">
                <a:latin typeface="Times"/>
                <a:cs typeface="Times"/>
              </a:rPr>
              <a:t>Fibrinolysin</a:t>
            </a:r>
            <a:r>
              <a:rPr lang="en-US" sz="2000" dirty="0">
                <a:latin typeface="Times"/>
                <a:cs typeface="Times"/>
              </a:rPr>
              <a:t> (promotes dissemination).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"/>
                <a:cs typeface="Times"/>
              </a:rPr>
              <a:t>Endotoxin. </a:t>
            </a:r>
            <a:endParaRPr lang="en-US" sz="2000" dirty="0">
              <a:effectLst/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504" y="4378608"/>
            <a:ext cx="2881842" cy="22593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2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BFCAB4-8FCB-2936-ECB7-0DDD6439B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46" y="1068112"/>
            <a:ext cx="7668482" cy="4050792"/>
          </a:xfrm>
        </p:spPr>
        <p:txBody>
          <a:bodyPr>
            <a:noAutofit/>
          </a:bodyPr>
          <a:lstStyle/>
          <a:p>
            <a:r>
              <a:rPr lang="en-GB" dirty="0">
                <a:effectLst/>
                <a:latin typeface="Times New Roman" panose="02020603050405020304" pitchFamily="18" charset="0"/>
              </a:rPr>
              <a:t>pathogenic to animals from which they are transmitted to man causing </a:t>
            </a:r>
            <a:r>
              <a:rPr lang="en-GB" b="1" dirty="0">
                <a:effectLst/>
                <a:latin typeface="Times New Roman" panose="02020603050405020304" pitchFamily="18" charset="0"/>
              </a:rPr>
              <a:t>brucellosis</a:t>
            </a:r>
            <a:r>
              <a:rPr lang="en-GB" dirty="0">
                <a:effectLst/>
                <a:latin typeface="Times New Roman" panose="02020603050405020304" pitchFamily="18" charset="0"/>
              </a:rPr>
              <a:t> or </a:t>
            </a:r>
            <a:r>
              <a:rPr lang="en-GB" b="1" dirty="0">
                <a:effectLst/>
                <a:latin typeface="Times New Roman" panose="02020603050405020304" pitchFamily="18" charset="0"/>
              </a:rPr>
              <a:t>undulant fever </a:t>
            </a:r>
            <a:r>
              <a:rPr lang="en-GB" dirty="0">
                <a:effectLst/>
                <a:latin typeface="Times New Roman" panose="02020603050405020304" pitchFamily="18" charset="0"/>
              </a:rPr>
              <a:t>or </a:t>
            </a:r>
            <a:r>
              <a:rPr lang="en-GB" b="1" dirty="0">
                <a:effectLst/>
                <a:latin typeface="Times New Roman" panose="02020603050405020304" pitchFamily="18" charset="0"/>
              </a:rPr>
              <a:t>Malta fever. </a:t>
            </a:r>
          </a:p>
          <a:p>
            <a:r>
              <a:rPr lang="en-US" dirty="0">
                <a:latin typeface="Times New Roman" panose="02020603050405020304" pitchFamily="18" charset="0"/>
              </a:rPr>
              <a:t>facultative intracellular</a:t>
            </a:r>
            <a:r>
              <a:rPr lang="ar-SA" dirty="0">
                <a:latin typeface="Times New Roman" panose="02020603050405020304" pitchFamily="18" charset="0"/>
              </a:rPr>
              <a:t>.</a:t>
            </a:r>
            <a:endParaRPr lang="en-GB" b="1" dirty="0"/>
          </a:p>
          <a:p>
            <a:pPr marL="0" indent="0">
              <a:buNone/>
            </a:pPr>
            <a:r>
              <a:rPr lang="en-GB" dirty="0">
                <a:solidFill>
                  <a:srgbClr val="007F00"/>
                </a:solidFill>
                <a:effectLst/>
                <a:latin typeface="Times New Roman,Bold" pitchFamily="2" charset="0"/>
              </a:rPr>
              <a:t>Morphology: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short bacilli or </a:t>
            </a:r>
            <a:r>
              <a:rPr lang="en-US" dirty="0">
                <a:latin typeface="Times New Roman" panose="02020603050405020304" pitchFamily="18" charset="0"/>
              </a:rPr>
              <a:t>coccobacilli</a:t>
            </a:r>
            <a:r>
              <a:rPr lang="ar-SA" dirty="0">
                <a:latin typeface="Times New Roman" panose="02020603050405020304" pitchFamily="18" charset="0"/>
              </a:rPr>
              <a:t>.</a:t>
            </a:r>
            <a:endParaRPr lang="en-GB" dirty="0">
              <a:effectLst/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non capsulated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non motile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non sporing. </a:t>
            </a:r>
            <a:br>
              <a:rPr lang="en-GB" dirty="0">
                <a:effectLst/>
                <a:latin typeface="Times New Roman" panose="02020603050405020304" pitchFamily="18" charset="0"/>
              </a:rPr>
            </a:br>
            <a:endParaRPr lang="en-GB" dirty="0">
              <a:solidFill>
                <a:srgbClr val="007F00"/>
              </a:solidFill>
              <a:effectLst/>
              <a:latin typeface="Times New Roman,Bold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 of medical importance: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Times New Roman,Italic" pitchFamily="2" charset="0"/>
              </a:rPr>
              <a:t>Brucella </a:t>
            </a:r>
            <a:r>
              <a:rPr lang="en-GB" dirty="0" err="1">
                <a:effectLst/>
                <a:latin typeface="Times New Roman,Italic" pitchFamily="2" charset="0"/>
              </a:rPr>
              <a:t>melitensis</a:t>
            </a:r>
            <a:r>
              <a:rPr lang="en-GB" dirty="0">
                <a:effectLst/>
                <a:latin typeface="Times New Roman,Italic" pitchFamily="2" charset="0"/>
              </a:rPr>
              <a:t> </a:t>
            </a:r>
            <a:r>
              <a:rPr lang="en-GB" dirty="0">
                <a:solidFill>
                  <a:srgbClr val="7F007F"/>
                </a:solidFill>
                <a:effectLst/>
                <a:latin typeface="Times New Roman" panose="02020603050405020304" pitchFamily="18" charset="0"/>
              </a:rPr>
              <a:t>: causing infection in goats and sheep</a:t>
            </a:r>
            <a:br>
              <a:rPr lang="en-GB" dirty="0">
                <a:solidFill>
                  <a:srgbClr val="7F007F"/>
                </a:solidFill>
                <a:effectLst/>
                <a:latin typeface="Times New Roman" panose="02020603050405020304" pitchFamily="18" charset="0"/>
              </a:rPr>
            </a:br>
            <a:r>
              <a:rPr lang="en-GB" dirty="0">
                <a:effectLst/>
                <a:latin typeface="Times New Roman,Italic" pitchFamily="2" charset="0"/>
              </a:rPr>
              <a:t>Brucella abortus</a:t>
            </a:r>
            <a:r>
              <a:rPr lang="en-GB" dirty="0">
                <a:effectLst/>
                <a:latin typeface="Times New Roman" panose="02020603050405020304" pitchFamily="18" charset="0"/>
              </a:rPr>
              <a:t>: </a:t>
            </a:r>
            <a:r>
              <a:rPr lang="en-GB" dirty="0">
                <a:solidFill>
                  <a:srgbClr val="7F007F"/>
                </a:solidFill>
                <a:effectLst/>
                <a:latin typeface="Times New Roman" panose="02020603050405020304" pitchFamily="18" charset="0"/>
              </a:rPr>
              <a:t>causing infection in  cattle</a:t>
            </a:r>
            <a:r>
              <a:rPr lang="en-GB" dirty="0">
                <a:effectLst/>
                <a:latin typeface="Times New Roman" panose="02020603050405020304" pitchFamily="18" charset="0"/>
              </a:rPr>
              <a:t/>
            </a:r>
            <a:br>
              <a:rPr lang="en-GB" dirty="0">
                <a:effectLst/>
                <a:latin typeface="Times New Roman" panose="02020603050405020304" pitchFamily="18" charset="0"/>
              </a:rPr>
            </a:br>
            <a:r>
              <a:rPr lang="en-GB" dirty="0">
                <a:effectLst/>
                <a:latin typeface="Times New Roman,Italic" pitchFamily="2" charset="0"/>
              </a:rPr>
              <a:t>Brucella suis</a:t>
            </a:r>
            <a:r>
              <a:rPr lang="en-GB" dirty="0">
                <a:effectLst/>
                <a:latin typeface="Times New Roman" panose="02020603050405020304" pitchFamily="18" charset="0"/>
              </a:rPr>
              <a:t>: </a:t>
            </a:r>
            <a:r>
              <a:rPr lang="en-GB" dirty="0">
                <a:solidFill>
                  <a:srgbClr val="7F007F"/>
                </a:solidFill>
                <a:effectLst/>
                <a:latin typeface="Times New Roman" panose="02020603050405020304" pitchFamily="18" charset="0"/>
              </a:rPr>
              <a:t>causing infection in pig</a:t>
            </a:r>
          </a:p>
          <a:p>
            <a:endParaRPr lang="en-GB" dirty="0">
              <a:solidFill>
                <a:srgbClr val="7F007F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AA17ED-B246-B8BA-B10D-30A1F220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5</a:t>
            </a:fld>
            <a:endParaRPr lang="en-US"/>
          </a:p>
        </p:txBody>
      </p:sp>
      <p:pic>
        <p:nvPicPr>
          <p:cNvPr id="1025" name="Picture 1" descr="page1image804882800">
            <a:extLst>
              <a:ext uri="{FF2B5EF4-FFF2-40B4-BE49-F238E27FC236}">
                <a16:creationId xmlns:a16="http://schemas.microsoft.com/office/drawing/2014/main" xmlns="" id="{4F78E499-8E47-5A84-6107-F94266A4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54" y="2089544"/>
            <a:ext cx="26162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804841792">
            <a:extLst>
              <a:ext uri="{FF2B5EF4-FFF2-40B4-BE49-F238E27FC236}">
                <a16:creationId xmlns:a16="http://schemas.microsoft.com/office/drawing/2014/main" xmlns="" id="{AE6BF966-84A7-4FEF-E86C-81242D2B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image804766128">
            <a:extLst>
              <a:ext uri="{FF2B5EF4-FFF2-40B4-BE49-F238E27FC236}">
                <a16:creationId xmlns:a16="http://schemas.microsoft.com/office/drawing/2014/main" xmlns="" id="{7AFE34EE-640F-6647-AADF-318893B0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91" y="-579118"/>
            <a:ext cx="2057355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87EECB-7446-C55C-21E7-D769BFE5A803}"/>
              </a:ext>
            </a:extLst>
          </p:cNvPr>
          <p:cNvSpPr txBox="1"/>
          <p:nvPr/>
        </p:nvSpPr>
        <p:spPr>
          <a:xfrm>
            <a:off x="3314468" y="276163"/>
            <a:ext cx="5764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  <a:latin typeface="Times"/>
                <a:cs typeface="Times"/>
              </a:rPr>
              <a:t>Brucella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4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8722AD-876E-E4ED-BB0F-CF8F3D5E4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58" y="165286"/>
            <a:ext cx="6896602" cy="4603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F00"/>
                </a:solidFill>
                <a:effectLst/>
                <a:latin typeface="Times New Roman,Bold" pitchFamily="2" charset="0"/>
              </a:rPr>
              <a:t>Culture characters: </a:t>
            </a:r>
            <a:endParaRPr lang="en-GB" dirty="0"/>
          </a:p>
          <a:p>
            <a:r>
              <a:rPr lang="en-GB" dirty="0">
                <a:latin typeface="Times New Roman" panose="02020603050405020304" pitchFamily="18" charset="0"/>
              </a:rPr>
              <a:t>Aerobic, </a:t>
            </a:r>
            <a:r>
              <a:rPr lang="en-GB" dirty="0">
                <a:latin typeface="georgia,times new roman,times,serif"/>
              </a:rPr>
              <a:t>requiring 5-10% CO</a:t>
            </a:r>
            <a:r>
              <a:rPr lang="en-GB" baseline="-25000" dirty="0">
                <a:latin typeface="georgia,times new roman,times,serif"/>
              </a:rPr>
              <a:t>2</a:t>
            </a:r>
            <a:endParaRPr lang="en-GB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strongly positive to urease</a:t>
            </a:r>
            <a:r>
              <a:rPr lang="ar-SA" dirty="0">
                <a:latin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Grow slowly ( 7 days) at 37C</a:t>
            </a:r>
            <a:r>
              <a:rPr lang="ar-SA" dirty="0">
                <a:latin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Oxidase positive</a:t>
            </a:r>
            <a:r>
              <a:rPr lang="ar-SA" dirty="0">
                <a:latin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Non </a:t>
            </a:r>
            <a:r>
              <a:rPr lang="en-US" dirty="0" err="1">
                <a:latin typeface="Times New Roman" panose="02020603050405020304" pitchFamily="18" charset="0"/>
              </a:rPr>
              <a:t>haemolytic</a:t>
            </a:r>
            <a:r>
              <a:rPr lang="ar-SA" dirty="0">
                <a:latin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</a:endParaRPr>
          </a:p>
          <a:p>
            <a:r>
              <a:rPr lang="en-GB" dirty="0">
                <a:effectLst/>
                <a:latin typeface="Times New Roman" panose="02020603050405020304" pitchFamily="18" charset="0"/>
              </a:rPr>
              <a:t>they grow on ordinary media, and blood agar however, better growth is obtained on Liver – infusion or glucose serum agar &amp; in the present of 10 - 20 % CO</a:t>
            </a:r>
            <a:r>
              <a:rPr lang="en-GB" baseline="-25000" dirty="0">
                <a:effectLst/>
                <a:latin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</a:rPr>
              <a:t> or Brucella agar. </a:t>
            </a:r>
          </a:p>
          <a:p>
            <a:r>
              <a:rPr lang="en-GB" dirty="0">
                <a:latin typeface="Times New Roman" panose="02020603050405020304" pitchFamily="18" charset="0"/>
              </a:rPr>
              <a:t>Brucella is weak acid fast, stained with: </a:t>
            </a:r>
          </a:p>
          <a:p>
            <a:pPr lvl="2">
              <a:buFont typeface="Wingdings" pitchFamily="2" charset="2"/>
              <a:buChar char="Ø"/>
            </a:pPr>
            <a:r>
              <a:rPr lang="en-GB" sz="1800" dirty="0">
                <a:latin typeface="Times New Roman" panose="02020603050405020304" pitchFamily="18" charset="0"/>
              </a:rPr>
              <a:t>Modified </a:t>
            </a:r>
            <a:r>
              <a:rPr lang="en-GB" sz="1800" dirty="0" err="1">
                <a:latin typeface="Times New Roman" panose="02020603050405020304" pitchFamily="18" charset="0"/>
              </a:rPr>
              <a:t>Ziehl-Neelsen</a:t>
            </a:r>
            <a:r>
              <a:rPr lang="en-GB" sz="1800" dirty="0">
                <a:latin typeface="Times New Roman" panose="02020603050405020304" pitchFamily="18" charset="0"/>
              </a:rPr>
              <a:t> stain ( appear red)</a:t>
            </a:r>
          </a:p>
          <a:p>
            <a:pPr lvl="2">
              <a:buFont typeface="Wingdings" pitchFamily="2" charset="2"/>
              <a:buChar char="Ø"/>
            </a:pPr>
            <a:r>
              <a:rPr lang="en-GB" sz="1800" dirty="0" err="1">
                <a:latin typeface="Times New Roman" panose="02020603050405020304" pitchFamily="18" charset="0"/>
              </a:rPr>
              <a:t>kosters</a:t>
            </a:r>
            <a:r>
              <a:rPr lang="en-GB" sz="1800" dirty="0">
                <a:latin typeface="Times New Roman" panose="02020603050405020304" pitchFamily="18" charset="0"/>
              </a:rPr>
              <a:t> stain ( orange red against blue black ground ).</a:t>
            </a:r>
          </a:p>
          <a:p>
            <a:pPr marL="0" indent="0">
              <a:buNone/>
            </a:pPr>
            <a:r>
              <a:rPr lang="en-GB" dirty="0">
                <a:solidFill>
                  <a:srgbClr val="007F00"/>
                </a:solidFill>
                <a:effectLst/>
                <a:latin typeface="Times New Roman,Bold" pitchFamily="2" charset="0"/>
              </a:rPr>
              <a:t>Serological characters: 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ffectLst/>
                <a:latin typeface="Times New Roman" panose="02020603050405020304" pitchFamily="18" charset="0"/>
              </a:rPr>
              <a:t>They all posses 2 antigens ( A &amp; M ).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effectLst/>
                <a:latin typeface="Times New Roman" panose="02020603050405020304" pitchFamily="18" charset="0"/>
              </a:rPr>
              <a:t>A is dominant in </a:t>
            </a:r>
            <a:r>
              <a:rPr lang="en-GB" dirty="0">
                <a:effectLst/>
                <a:latin typeface="Times New Roman,Italic" pitchFamily="2" charset="0"/>
              </a:rPr>
              <a:t>Brucella abortus</a:t>
            </a:r>
            <a:r>
              <a:rPr lang="en-GB" dirty="0">
                <a:effectLst/>
                <a:latin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effectLst/>
                <a:latin typeface="Times New Roman" panose="02020603050405020304" pitchFamily="18" charset="0"/>
              </a:rPr>
              <a:t>M is </a:t>
            </a:r>
            <a:r>
              <a:rPr lang="en-GB" dirty="0" err="1">
                <a:effectLst/>
                <a:latin typeface="Times New Roman" panose="02020603050405020304" pitchFamily="18" charset="0"/>
              </a:rPr>
              <a:t>doment</a:t>
            </a:r>
            <a:r>
              <a:rPr lang="en-GB" dirty="0">
                <a:effectLst/>
                <a:latin typeface="Times New Roman" panose="02020603050405020304" pitchFamily="18" charset="0"/>
              </a:rPr>
              <a:t> in </a:t>
            </a:r>
            <a:r>
              <a:rPr lang="en-GB" dirty="0">
                <a:effectLst/>
                <a:latin typeface="Times New Roman,Italic" pitchFamily="2" charset="0"/>
              </a:rPr>
              <a:t>Brucella </a:t>
            </a:r>
            <a:r>
              <a:rPr lang="en-GB" dirty="0" err="1">
                <a:effectLst/>
                <a:latin typeface="Times New Roman,Italic" pitchFamily="2" charset="0"/>
              </a:rPr>
              <a:t>melitensis</a:t>
            </a:r>
            <a:r>
              <a:rPr lang="en-GB" dirty="0">
                <a:effectLst/>
                <a:latin typeface="Times New Roman" panose="02020603050405020304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effectLst/>
                <a:latin typeface="Times New Roman" panose="02020603050405020304" pitchFamily="18" charset="0"/>
              </a:rPr>
              <a:t>A &amp; M are mostly equally present in </a:t>
            </a:r>
            <a:r>
              <a:rPr lang="en-GB" dirty="0">
                <a:effectLst/>
                <a:latin typeface="Times New Roman,Italic" pitchFamily="2" charset="0"/>
              </a:rPr>
              <a:t>Brucella suis</a:t>
            </a:r>
            <a:r>
              <a:rPr lang="en-GB" dirty="0">
                <a:effectLst/>
                <a:latin typeface="Times New Roman" panose="02020603050405020304" pitchFamily="18" charset="0"/>
              </a:rPr>
              <a:t>.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E56E26-858E-D96A-60F5-A3A1D120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D327AF5-0018-7D71-E7D0-BF569FCC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400" y="0"/>
            <a:ext cx="2066006" cy="26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9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66C9E1-35C9-9B10-64CD-F3A908CA4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60" y="167665"/>
            <a:ext cx="7772400" cy="6449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007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diagnosis: </a:t>
            </a:r>
            <a:endParaRPr lang="en-GB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 Isolation of the organism from the blood by repeated by blood culture (on the media previously mentioned). Blood culture should not be discarded as negative before 4 weeks incubation.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2-Serological identification: by specific antisera. 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Ab in the serum: these appear 10 days after the beginning of fever. By tube agglutination test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serum may contain incomplete antibodies which are tested for by Coomb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antiglobulin test.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-Brucellin test: This is an intradermal allergic test similar to tuberculin test. A killed brucella suspension is used for intradermal infection.</a:t>
            </a:r>
            <a:b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7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Pathogenesis: 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Malta or undulant fever)</a:t>
            </a:r>
            <a:endParaRPr lang="en-GB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Man is infected by consumption of infected cow meat or milk or goat milk. 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Farmers and  butchers  are infected by coming in contact with sick or dead animal &amp; their discharge. 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organism can enter through abrasions in the skin or by inhalation. 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present in the blood stream during the febrile period. 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disease is characterized by undulant of fever that remains for 3-4 weeks.</a:t>
            </a:r>
          </a:p>
          <a:p>
            <a:pPr marL="0" indent="0">
              <a:buNone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8B9F78-6AA2-CDD3-5988-D28E595D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DA7E-CB16-AC49-B78F-79045069C0D8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 b="9664"/>
          <a:stretch>
            <a:fillRect/>
          </a:stretch>
        </p:blipFill>
        <p:spPr>
          <a:xfrm>
            <a:off x="0" y="5305"/>
            <a:ext cx="9144000" cy="54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77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950</TotalTime>
  <Words>567</Words>
  <Application>Microsoft Office PowerPoint</Application>
  <PresentationFormat>On-screen Show (4:3)</PresentationFormat>
  <Paragraphs>106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alsheikh</dc:creator>
  <cp:lastModifiedBy>Prof. Dr. Ihab</cp:lastModifiedBy>
  <cp:revision>62</cp:revision>
  <cp:lastPrinted>2021-03-14T18:23:26Z</cp:lastPrinted>
  <dcterms:created xsi:type="dcterms:W3CDTF">2018-09-12T02:02:32Z</dcterms:created>
  <dcterms:modified xsi:type="dcterms:W3CDTF">2025-02-08T10:50:39Z</dcterms:modified>
</cp:coreProperties>
</file>