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77" r:id="rId1"/>
  </p:sldMasterIdLst>
  <p:notesMasterIdLst>
    <p:notesMasterId r:id="rId18"/>
  </p:notesMasterIdLst>
  <p:sldIdLst>
    <p:sldId id="286" r:id="rId2"/>
    <p:sldId id="292" r:id="rId3"/>
    <p:sldId id="257" r:id="rId4"/>
    <p:sldId id="276" r:id="rId5"/>
    <p:sldId id="288" r:id="rId6"/>
    <p:sldId id="277" r:id="rId7"/>
    <p:sldId id="278" r:id="rId8"/>
    <p:sldId id="279" r:id="rId9"/>
    <p:sldId id="289" r:id="rId10"/>
    <p:sldId id="280" r:id="rId11"/>
    <p:sldId id="290" r:id="rId12"/>
    <p:sldId id="282" r:id="rId13"/>
    <p:sldId id="291" r:id="rId14"/>
    <p:sldId id="260" r:id="rId15"/>
    <p:sldId id="271" r:id="rId16"/>
    <p:sldId id="27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73D5"/>
    <a:srgbClr val="4931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06" autoAdjust="0"/>
    <p:restoredTop sz="94648"/>
  </p:normalViewPr>
  <p:slideViewPr>
    <p:cSldViewPr snapToGrid="0" snapToObjects="1">
      <p:cViewPr>
        <p:scale>
          <a:sx n="76" d="100"/>
          <a:sy n="76" d="100"/>
        </p:scale>
        <p:origin x="-972" y="18"/>
      </p:cViewPr>
      <p:guideLst>
        <p:guide orient="horz" pos="2137"/>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03E80-679F-2649-B77C-0BB0B3CE36EF}" type="doc">
      <dgm:prSet loTypeId="urn:microsoft.com/office/officeart/2005/8/layout/orgChart1" loCatId="" qsTypeId="urn:microsoft.com/office/officeart/2005/8/quickstyle/simple3" qsCatId="simple" csTypeId="urn:microsoft.com/office/officeart/2005/8/colors/accent5_1" csCatId="accent5" phldr="1"/>
      <dgm:spPr/>
      <dgm:t>
        <a:bodyPr/>
        <a:lstStyle/>
        <a:p>
          <a:endParaRPr lang="en-GB"/>
        </a:p>
      </dgm:t>
    </dgm:pt>
    <dgm:pt modelId="{D920BF0E-E696-444C-9A6C-2CBBE0C8A0C4}">
      <dgm:prSet phldrT="[Text]" custT="1"/>
      <dgm:spPr/>
      <dgm:t>
        <a:bodyPr/>
        <a:lstStyle/>
        <a:p>
          <a:r>
            <a:rPr lang="en-GB" sz="1800" b="1" dirty="0">
              <a:solidFill>
                <a:srgbClr val="FF0000"/>
              </a:solidFill>
            </a:rPr>
            <a:t>Classification of Clostridium </a:t>
          </a:r>
        </a:p>
      </dgm:t>
    </dgm:pt>
    <dgm:pt modelId="{5D0C34C0-18DD-AB4B-8F82-20D3C50E9200}" type="parTrans" cxnId="{CC1A499E-FB8E-BE42-BB0F-F0CFA4712417}">
      <dgm:prSet/>
      <dgm:spPr/>
      <dgm:t>
        <a:bodyPr/>
        <a:lstStyle/>
        <a:p>
          <a:endParaRPr lang="en-GB"/>
        </a:p>
      </dgm:t>
    </dgm:pt>
    <dgm:pt modelId="{619CF0F3-C111-604B-A962-E15AA14CD671}" type="sibTrans" cxnId="{CC1A499E-FB8E-BE42-BB0F-F0CFA4712417}">
      <dgm:prSet/>
      <dgm:spPr/>
      <dgm:t>
        <a:bodyPr/>
        <a:lstStyle/>
        <a:p>
          <a:endParaRPr lang="en-GB"/>
        </a:p>
      </dgm:t>
    </dgm:pt>
    <dgm:pt modelId="{A42D305C-A0AF-FA4F-B1FC-019B5BE0304C}">
      <dgm:prSet phldrT="[Text]"/>
      <dgm:spPr/>
      <dgm:t>
        <a:bodyPr/>
        <a:lstStyle/>
        <a:p>
          <a:r>
            <a:rPr lang="en-GB" dirty="0"/>
            <a:t>According to spores </a:t>
          </a:r>
        </a:p>
      </dgm:t>
    </dgm:pt>
    <dgm:pt modelId="{FA900A1E-AE79-024D-B2C5-AB2D25CFF302}" type="parTrans" cxnId="{8C98DE03-68C3-9648-B565-1623D3FDB9CC}">
      <dgm:prSet/>
      <dgm:spPr/>
      <dgm:t>
        <a:bodyPr/>
        <a:lstStyle/>
        <a:p>
          <a:endParaRPr lang="en-GB"/>
        </a:p>
      </dgm:t>
    </dgm:pt>
    <dgm:pt modelId="{D2E70C5C-2DCD-5443-9BE3-DBF0315E1DF3}" type="sibTrans" cxnId="{8C98DE03-68C3-9648-B565-1623D3FDB9CC}">
      <dgm:prSet/>
      <dgm:spPr/>
      <dgm:t>
        <a:bodyPr/>
        <a:lstStyle/>
        <a:p>
          <a:endParaRPr lang="en-GB"/>
        </a:p>
      </dgm:t>
    </dgm:pt>
    <dgm:pt modelId="{9140D5FC-566B-CA4B-A0D7-EF101B0141FA}">
      <dgm:prSet phldrT="[Text]"/>
      <dgm:spPr/>
      <dgm:t>
        <a:bodyPr/>
        <a:lstStyle/>
        <a:p>
          <a:r>
            <a:rPr lang="en-GB"/>
            <a:t>According to their biochemical activity </a:t>
          </a:r>
          <a:endParaRPr lang="en-GB" dirty="0"/>
        </a:p>
      </dgm:t>
    </dgm:pt>
    <dgm:pt modelId="{A8121966-B39D-B945-B9CA-C36505376CA0}" type="parTrans" cxnId="{2921BA92-519B-4846-AEF3-544EF1A29E42}">
      <dgm:prSet/>
      <dgm:spPr/>
      <dgm:t>
        <a:bodyPr/>
        <a:lstStyle/>
        <a:p>
          <a:endParaRPr lang="en-GB"/>
        </a:p>
      </dgm:t>
    </dgm:pt>
    <dgm:pt modelId="{5E5EFF24-D9E0-F442-B162-7D7D3B9B1CDF}" type="sibTrans" cxnId="{2921BA92-519B-4846-AEF3-544EF1A29E42}">
      <dgm:prSet/>
      <dgm:spPr/>
      <dgm:t>
        <a:bodyPr/>
        <a:lstStyle/>
        <a:p>
          <a:endParaRPr lang="en-GB"/>
        </a:p>
      </dgm:t>
    </dgm:pt>
    <dgm:pt modelId="{42CDA130-DB4F-3545-AB33-13B946B1CD64}">
      <dgm:prSet phldrT="[Text]"/>
      <dgm:spPr/>
      <dgm:t>
        <a:bodyPr/>
        <a:lstStyle/>
        <a:p>
          <a:r>
            <a:rPr lang="en-GB" dirty="0">
              <a:effectLst/>
              <a:latin typeface="Calibri,Bold"/>
            </a:rPr>
            <a:t>According to disease producing mechanism </a:t>
          </a:r>
          <a:endParaRPr lang="en-GB" dirty="0"/>
        </a:p>
      </dgm:t>
    </dgm:pt>
    <dgm:pt modelId="{68CC046B-1482-AA44-AC9D-FE6C5BBA80A3}" type="parTrans" cxnId="{D0BC1FFF-93F9-E642-9CFC-276C9E73144B}">
      <dgm:prSet/>
      <dgm:spPr/>
      <dgm:t>
        <a:bodyPr/>
        <a:lstStyle/>
        <a:p>
          <a:endParaRPr lang="en-GB"/>
        </a:p>
      </dgm:t>
    </dgm:pt>
    <dgm:pt modelId="{EE504BD8-50B1-E54A-8EC6-68B20CA72A34}" type="sibTrans" cxnId="{D0BC1FFF-93F9-E642-9CFC-276C9E73144B}">
      <dgm:prSet/>
      <dgm:spPr/>
      <dgm:t>
        <a:bodyPr/>
        <a:lstStyle/>
        <a:p>
          <a:endParaRPr lang="en-GB"/>
        </a:p>
      </dgm:t>
    </dgm:pt>
    <dgm:pt modelId="{0BEB6A8E-0435-1848-A8C4-69A01076D5FA}" type="pres">
      <dgm:prSet presAssocID="{DA303E80-679F-2649-B77C-0BB0B3CE36EF}" presName="hierChild1" presStyleCnt="0">
        <dgm:presLayoutVars>
          <dgm:orgChart val="1"/>
          <dgm:chPref val="1"/>
          <dgm:dir/>
          <dgm:animOne val="branch"/>
          <dgm:animLvl val="lvl"/>
          <dgm:resizeHandles/>
        </dgm:presLayoutVars>
      </dgm:prSet>
      <dgm:spPr/>
      <dgm:t>
        <a:bodyPr/>
        <a:lstStyle/>
        <a:p>
          <a:endParaRPr lang="en-US"/>
        </a:p>
      </dgm:t>
    </dgm:pt>
    <dgm:pt modelId="{C343D7B8-C9DA-C441-BE80-793595524DD4}" type="pres">
      <dgm:prSet presAssocID="{D920BF0E-E696-444C-9A6C-2CBBE0C8A0C4}" presName="hierRoot1" presStyleCnt="0">
        <dgm:presLayoutVars>
          <dgm:hierBranch val="init"/>
        </dgm:presLayoutVars>
      </dgm:prSet>
      <dgm:spPr/>
    </dgm:pt>
    <dgm:pt modelId="{246F83A9-EC2B-1245-93A0-C3BC342840E6}" type="pres">
      <dgm:prSet presAssocID="{D920BF0E-E696-444C-9A6C-2CBBE0C8A0C4}" presName="rootComposite1" presStyleCnt="0"/>
      <dgm:spPr/>
    </dgm:pt>
    <dgm:pt modelId="{329E9A98-FC74-494F-946C-37AFA99084FB}" type="pres">
      <dgm:prSet presAssocID="{D920BF0E-E696-444C-9A6C-2CBBE0C8A0C4}" presName="rootText1" presStyleLbl="node0" presStyleIdx="0" presStyleCnt="1" custScaleX="246106">
        <dgm:presLayoutVars>
          <dgm:chPref val="3"/>
        </dgm:presLayoutVars>
      </dgm:prSet>
      <dgm:spPr/>
      <dgm:t>
        <a:bodyPr/>
        <a:lstStyle/>
        <a:p>
          <a:endParaRPr lang="en-US"/>
        </a:p>
      </dgm:t>
    </dgm:pt>
    <dgm:pt modelId="{6F7B0DB5-F8AB-AB48-8ADB-AC82E62CEC56}" type="pres">
      <dgm:prSet presAssocID="{D920BF0E-E696-444C-9A6C-2CBBE0C8A0C4}" presName="rootConnector1" presStyleLbl="node1" presStyleIdx="0" presStyleCnt="0"/>
      <dgm:spPr/>
      <dgm:t>
        <a:bodyPr/>
        <a:lstStyle/>
        <a:p>
          <a:endParaRPr lang="en-US"/>
        </a:p>
      </dgm:t>
    </dgm:pt>
    <dgm:pt modelId="{F89C8F88-6AA7-AF45-B4C6-D31F9427BD0F}" type="pres">
      <dgm:prSet presAssocID="{D920BF0E-E696-444C-9A6C-2CBBE0C8A0C4}" presName="hierChild2" presStyleCnt="0"/>
      <dgm:spPr/>
    </dgm:pt>
    <dgm:pt modelId="{F818F1EC-D3C7-5949-A431-6BF3DC17E88D}" type="pres">
      <dgm:prSet presAssocID="{FA900A1E-AE79-024D-B2C5-AB2D25CFF302}" presName="Name37" presStyleLbl="parChTrans1D2" presStyleIdx="0" presStyleCnt="3"/>
      <dgm:spPr/>
      <dgm:t>
        <a:bodyPr/>
        <a:lstStyle/>
        <a:p>
          <a:endParaRPr lang="en-US"/>
        </a:p>
      </dgm:t>
    </dgm:pt>
    <dgm:pt modelId="{617082B9-E009-8E40-9559-17A495E1A47E}" type="pres">
      <dgm:prSet presAssocID="{A42D305C-A0AF-FA4F-B1FC-019B5BE0304C}" presName="hierRoot2" presStyleCnt="0">
        <dgm:presLayoutVars>
          <dgm:hierBranch val="init"/>
        </dgm:presLayoutVars>
      </dgm:prSet>
      <dgm:spPr/>
    </dgm:pt>
    <dgm:pt modelId="{26DD8913-6608-F849-BB9A-7A2F0AAA4A09}" type="pres">
      <dgm:prSet presAssocID="{A42D305C-A0AF-FA4F-B1FC-019B5BE0304C}" presName="rootComposite" presStyleCnt="0"/>
      <dgm:spPr/>
    </dgm:pt>
    <dgm:pt modelId="{1611058E-143F-0548-8D21-5539DA144FAD}" type="pres">
      <dgm:prSet presAssocID="{A42D305C-A0AF-FA4F-B1FC-019B5BE0304C}" presName="rootText" presStyleLbl="node2" presStyleIdx="0" presStyleCnt="3" custLinFactNeighborY="11544">
        <dgm:presLayoutVars>
          <dgm:chPref val="3"/>
        </dgm:presLayoutVars>
      </dgm:prSet>
      <dgm:spPr/>
      <dgm:t>
        <a:bodyPr/>
        <a:lstStyle/>
        <a:p>
          <a:endParaRPr lang="en-US"/>
        </a:p>
      </dgm:t>
    </dgm:pt>
    <dgm:pt modelId="{02630BD7-E75A-3945-B340-5564B5DDD221}" type="pres">
      <dgm:prSet presAssocID="{A42D305C-A0AF-FA4F-B1FC-019B5BE0304C}" presName="rootConnector" presStyleLbl="node2" presStyleIdx="0" presStyleCnt="3"/>
      <dgm:spPr/>
      <dgm:t>
        <a:bodyPr/>
        <a:lstStyle/>
        <a:p>
          <a:endParaRPr lang="en-US"/>
        </a:p>
      </dgm:t>
    </dgm:pt>
    <dgm:pt modelId="{B2F79AB5-3A3A-204E-A430-0D11D2630ED5}" type="pres">
      <dgm:prSet presAssocID="{A42D305C-A0AF-FA4F-B1FC-019B5BE0304C}" presName="hierChild4" presStyleCnt="0"/>
      <dgm:spPr/>
    </dgm:pt>
    <dgm:pt modelId="{8B1A219A-67ED-8348-AD7A-7A0521687379}" type="pres">
      <dgm:prSet presAssocID="{A42D305C-A0AF-FA4F-B1FC-019B5BE0304C}" presName="hierChild5" presStyleCnt="0"/>
      <dgm:spPr/>
    </dgm:pt>
    <dgm:pt modelId="{F1B187E6-6113-EC41-909B-17D5B2DC8268}" type="pres">
      <dgm:prSet presAssocID="{A8121966-B39D-B945-B9CA-C36505376CA0}" presName="Name37" presStyleLbl="parChTrans1D2" presStyleIdx="1" presStyleCnt="3"/>
      <dgm:spPr/>
      <dgm:t>
        <a:bodyPr/>
        <a:lstStyle/>
        <a:p>
          <a:endParaRPr lang="en-US"/>
        </a:p>
      </dgm:t>
    </dgm:pt>
    <dgm:pt modelId="{7076ECCC-2B60-6146-836E-B79CB56203DA}" type="pres">
      <dgm:prSet presAssocID="{9140D5FC-566B-CA4B-A0D7-EF101B0141FA}" presName="hierRoot2" presStyleCnt="0">
        <dgm:presLayoutVars>
          <dgm:hierBranch val="init"/>
        </dgm:presLayoutVars>
      </dgm:prSet>
      <dgm:spPr/>
    </dgm:pt>
    <dgm:pt modelId="{DFF2FC7F-B645-3C43-B814-21256B0DBCC5}" type="pres">
      <dgm:prSet presAssocID="{9140D5FC-566B-CA4B-A0D7-EF101B0141FA}" presName="rootComposite" presStyleCnt="0"/>
      <dgm:spPr/>
    </dgm:pt>
    <dgm:pt modelId="{124D9BDF-DB45-AE4B-B61D-4DE299C57E07}" type="pres">
      <dgm:prSet presAssocID="{9140D5FC-566B-CA4B-A0D7-EF101B0141FA}" presName="rootText" presStyleLbl="node2" presStyleIdx="1" presStyleCnt="3">
        <dgm:presLayoutVars>
          <dgm:chPref val="3"/>
        </dgm:presLayoutVars>
      </dgm:prSet>
      <dgm:spPr/>
      <dgm:t>
        <a:bodyPr/>
        <a:lstStyle/>
        <a:p>
          <a:endParaRPr lang="en-US"/>
        </a:p>
      </dgm:t>
    </dgm:pt>
    <dgm:pt modelId="{869DFB6F-4531-A244-B480-C3B984233E16}" type="pres">
      <dgm:prSet presAssocID="{9140D5FC-566B-CA4B-A0D7-EF101B0141FA}" presName="rootConnector" presStyleLbl="node2" presStyleIdx="1" presStyleCnt="3"/>
      <dgm:spPr/>
      <dgm:t>
        <a:bodyPr/>
        <a:lstStyle/>
        <a:p>
          <a:endParaRPr lang="en-US"/>
        </a:p>
      </dgm:t>
    </dgm:pt>
    <dgm:pt modelId="{855DFDBA-8199-DC41-BCD9-834CFC62D40E}" type="pres">
      <dgm:prSet presAssocID="{9140D5FC-566B-CA4B-A0D7-EF101B0141FA}" presName="hierChild4" presStyleCnt="0"/>
      <dgm:spPr/>
    </dgm:pt>
    <dgm:pt modelId="{A5F56339-676B-694C-B477-7519A5CC8FF9}" type="pres">
      <dgm:prSet presAssocID="{9140D5FC-566B-CA4B-A0D7-EF101B0141FA}" presName="hierChild5" presStyleCnt="0"/>
      <dgm:spPr/>
    </dgm:pt>
    <dgm:pt modelId="{6EDCA9B3-7D09-D643-85DF-73525BFCDB84}" type="pres">
      <dgm:prSet presAssocID="{68CC046B-1482-AA44-AC9D-FE6C5BBA80A3}" presName="Name37" presStyleLbl="parChTrans1D2" presStyleIdx="2" presStyleCnt="3"/>
      <dgm:spPr/>
      <dgm:t>
        <a:bodyPr/>
        <a:lstStyle/>
        <a:p>
          <a:endParaRPr lang="en-US"/>
        </a:p>
      </dgm:t>
    </dgm:pt>
    <dgm:pt modelId="{AA5CF556-199C-8B4A-84D1-41DFED7C639B}" type="pres">
      <dgm:prSet presAssocID="{42CDA130-DB4F-3545-AB33-13B946B1CD64}" presName="hierRoot2" presStyleCnt="0">
        <dgm:presLayoutVars>
          <dgm:hierBranch val="init"/>
        </dgm:presLayoutVars>
      </dgm:prSet>
      <dgm:spPr/>
    </dgm:pt>
    <dgm:pt modelId="{74621D00-B213-1045-860C-99C35A8B7281}" type="pres">
      <dgm:prSet presAssocID="{42CDA130-DB4F-3545-AB33-13B946B1CD64}" presName="rootComposite" presStyleCnt="0"/>
      <dgm:spPr/>
    </dgm:pt>
    <dgm:pt modelId="{A864C77E-4E9A-074A-B900-56165AB67741}" type="pres">
      <dgm:prSet presAssocID="{42CDA130-DB4F-3545-AB33-13B946B1CD64}" presName="rootText" presStyleLbl="node2" presStyleIdx="2" presStyleCnt="3" custScaleX="164351">
        <dgm:presLayoutVars>
          <dgm:chPref val="3"/>
        </dgm:presLayoutVars>
      </dgm:prSet>
      <dgm:spPr/>
      <dgm:t>
        <a:bodyPr/>
        <a:lstStyle/>
        <a:p>
          <a:endParaRPr lang="en-US"/>
        </a:p>
      </dgm:t>
    </dgm:pt>
    <dgm:pt modelId="{6DFF88CB-A277-774D-A24D-17ABD0952FC1}" type="pres">
      <dgm:prSet presAssocID="{42CDA130-DB4F-3545-AB33-13B946B1CD64}" presName="rootConnector" presStyleLbl="node2" presStyleIdx="2" presStyleCnt="3"/>
      <dgm:spPr/>
      <dgm:t>
        <a:bodyPr/>
        <a:lstStyle/>
        <a:p>
          <a:endParaRPr lang="en-US"/>
        </a:p>
      </dgm:t>
    </dgm:pt>
    <dgm:pt modelId="{7AE79A4C-3B4B-AB4A-806D-ACF36C428A42}" type="pres">
      <dgm:prSet presAssocID="{42CDA130-DB4F-3545-AB33-13B946B1CD64}" presName="hierChild4" presStyleCnt="0"/>
      <dgm:spPr/>
    </dgm:pt>
    <dgm:pt modelId="{740310CD-61A8-C047-908E-B6C60F78D8EA}" type="pres">
      <dgm:prSet presAssocID="{42CDA130-DB4F-3545-AB33-13B946B1CD64}" presName="hierChild5" presStyleCnt="0"/>
      <dgm:spPr/>
    </dgm:pt>
    <dgm:pt modelId="{E31725AF-D0CF-384A-AA96-4647CC9B05FE}" type="pres">
      <dgm:prSet presAssocID="{D920BF0E-E696-444C-9A6C-2CBBE0C8A0C4}" presName="hierChild3" presStyleCnt="0"/>
      <dgm:spPr/>
    </dgm:pt>
  </dgm:ptLst>
  <dgm:cxnLst>
    <dgm:cxn modelId="{6A7D8576-2B5C-E94F-B4BE-750F8D50A18F}" type="presOf" srcId="{D920BF0E-E696-444C-9A6C-2CBBE0C8A0C4}" destId="{329E9A98-FC74-494F-946C-37AFA99084FB}" srcOrd="0" destOrd="0" presId="urn:microsoft.com/office/officeart/2005/8/layout/orgChart1"/>
    <dgm:cxn modelId="{2D7B5B08-5B96-A449-AA44-0EFB413B8457}" type="presOf" srcId="{A42D305C-A0AF-FA4F-B1FC-019B5BE0304C}" destId="{02630BD7-E75A-3945-B340-5564B5DDD221}" srcOrd="1" destOrd="0" presId="urn:microsoft.com/office/officeart/2005/8/layout/orgChart1"/>
    <dgm:cxn modelId="{357364F6-78C9-C342-A40D-5E46A044D097}" type="presOf" srcId="{9140D5FC-566B-CA4B-A0D7-EF101B0141FA}" destId="{869DFB6F-4531-A244-B480-C3B984233E16}" srcOrd="1" destOrd="0" presId="urn:microsoft.com/office/officeart/2005/8/layout/orgChart1"/>
    <dgm:cxn modelId="{CC1A499E-FB8E-BE42-BB0F-F0CFA4712417}" srcId="{DA303E80-679F-2649-B77C-0BB0B3CE36EF}" destId="{D920BF0E-E696-444C-9A6C-2CBBE0C8A0C4}" srcOrd="0" destOrd="0" parTransId="{5D0C34C0-18DD-AB4B-8F82-20D3C50E9200}" sibTransId="{619CF0F3-C111-604B-A962-E15AA14CD671}"/>
    <dgm:cxn modelId="{D0BC1FFF-93F9-E642-9CFC-276C9E73144B}" srcId="{D920BF0E-E696-444C-9A6C-2CBBE0C8A0C4}" destId="{42CDA130-DB4F-3545-AB33-13B946B1CD64}" srcOrd="2" destOrd="0" parTransId="{68CC046B-1482-AA44-AC9D-FE6C5BBA80A3}" sibTransId="{EE504BD8-50B1-E54A-8EC6-68B20CA72A34}"/>
    <dgm:cxn modelId="{69D74A28-EC44-4D48-8E09-501E16129033}" type="presOf" srcId="{9140D5FC-566B-CA4B-A0D7-EF101B0141FA}" destId="{124D9BDF-DB45-AE4B-B61D-4DE299C57E07}" srcOrd="0" destOrd="0" presId="urn:microsoft.com/office/officeart/2005/8/layout/orgChart1"/>
    <dgm:cxn modelId="{8C98DE03-68C3-9648-B565-1623D3FDB9CC}" srcId="{D920BF0E-E696-444C-9A6C-2CBBE0C8A0C4}" destId="{A42D305C-A0AF-FA4F-B1FC-019B5BE0304C}" srcOrd="0" destOrd="0" parTransId="{FA900A1E-AE79-024D-B2C5-AB2D25CFF302}" sibTransId="{D2E70C5C-2DCD-5443-9BE3-DBF0315E1DF3}"/>
    <dgm:cxn modelId="{3A9AD998-8AD4-8D47-B2A8-D0C36B2FAE53}" type="presOf" srcId="{D920BF0E-E696-444C-9A6C-2CBBE0C8A0C4}" destId="{6F7B0DB5-F8AB-AB48-8ADB-AC82E62CEC56}" srcOrd="1" destOrd="0" presId="urn:microsoft.com/office/officeart/2005/8/layout/orgChart1"/>
    <dgm:cxn modelId="{7A2E893E-BB8A-2C4D-9E99-DC3839E79026}" type="presOf" srcId="{42CDA130-DB4F-3545-AB33-13B946B1CD64}" destId="{A864C77E-4E9A-074A-B900-56165AB67741}" srcOrd="0" destOrd="0" presId="urn:microsoft.com/office/officeart/2005/8/layout/orgChart1"/>
    <dgm:cxn modelId="{FA158C2A-7A3D-6745-87D6-CD6BCA9368CA}" type="presOf" srcId="{DA303E80-679F-2649-B77C-0BB0B3CE36EF}" destId="{0BEB6A8E-0435-1848-A8C4-69A01076D5FA}" srcOrd="0" destOrd="0" presId="urn:microsoft.com/office/officeart/2005/8/layout/orgChart1"/>
    <dgm:cxn modelId="{2921BA92-519B-4846-AEF3-544EF1A29E42}" srcId="{D920BF0E-E696-444C-9A6C-2CBBE0C8A0C4}" destId="{9140D5FC-566B-CA4B-A0D7-EF101B0141FA}" srcOrd="1" destOrd="0" parTransId="{A8121966-B39D-B945-B9CA-C36505376CA0}" sibTransId="{5E5EFF24-D9E0-F442-B162-7D7D3B9B1CDF}"/>
    <dgm:cxn modelId="{27BBF758-84B6-B144-AD81-929B9F4ED03D}" type="presOf" srcId="{A42D305C-A0AF-FA4F-B1FC-019B5BE0304C}" destId="{1611058E-143F-0548-8D21-5539DA144FAD}" srcOrd="0" destOrd="0" presId="urn:microsoft.com/office/officeart/2005/8/layout/orgChart1"/>
    <dgm:cxn modelId="{5B75E602-0F37-0E44-9EEF-9B799A881229}" type="presOf" srcId="{42CDA130-DB4F-3545-AB33-13B946B1CD64}" destId="{6DFF88CB-A277-774D-A24D-17ABD0952FC1}" srcOrd="1" destOrd="0" presId="urn:microsoft.com/office/officeart/2005/8/layout/orgChart1"/>
    <dgm:cxn modelId="{BFAD24B8-1396-0C4D-A8A4-E085978BCFCB}" type="presOf" srcId="{FA900A1E-AE79-024D-B2C5-AB2D25CFF302}" destId="{F818F1EC-D3C7-5949-A431-6BF3DC17E88D}" srcOrd="0" destOrd="0" presId="urn:microsoft.com/office/officeart/2005/8/layout/orgChart1"/>
    <dgm:cxn modelId="{F9367DB0-2C90-2E4A-8875-D056F074AA2B}" type="presOf" srcId="{68CC046B-1482-AA44-AC9D-FE6C5BBA80A3}" destId="{6EDCA9B3-7D09-D643-85DF-73525BFCDB84}" srcOrd="0" destOrd="0" presId="urn:microsoft.com/office/officeart/2005/8/layout/orgChart1"/>
    <dgm:cxn modelId="{FFF953C8-3F9F-F943-B9AE-705D26915CE2}" type="presOf" srcId="{A8121966-B39D-B945-B9CA-C36505376CA0}" destId="{F1B187E6-6113-EC41-909B-17D5B2DC8268}" srcOrd="0" destOrd="0" presId="urn:microsoft.com/office/officeart/2005/8/layout/orgChart1"/>
    <dgm:cxn modelId="{8A8C9325-0FA0-D643-B198-658C7DB3BA28}" type="presParOf" srcId="{0BEB6A8E-0435-1848-A8C4-69A01076D5FA}" destId="{C343D7B8-C9DA-C441-BE80-793595524DD4}" srcOrd="0" destOrd="0" presId="urn:microsoft.com/office/officeart/2005/8/layout/orgChart1"/>
    <dgm:cxn modelId="{44B000B6-E1FA-4046-805A-06EEC4CEDB99}" type="presParOf" srcId="{C343D7B8-C9DA-C441-BE80-793595524DD4}" destId="{246F83A9-EC2B-1245-93A0-C3BC342840E6}" srcOrd="0" destOrd="0" presId="urn:microsoft.com/office/officeart/2005/8/layout/orgChart1"/>
    <dgm:cxn modelId="{E6CCCFD3-60D5-D145-B4A9-D39D8A8AD4F4}" type="presParOf" srcId="{246F83A9-EC2B-1245-93A0-C3BC342840E6}" destId="{329E9A98-FC74-494F-946C-37AFA99084FB}" srcOrd="0" destOrd="0" presId="urn:microsoft.com/office/officeart/2005/8/layout/orgChart1"/>
    <dgm:cxn modelId="{8A264BD0-BA43-1C47-A595-CD26908D0F57}" type="presParOf" srcId="{246F83A9-EC2B-1245-93A0-C3BC342840E6}" destId="{6F7B0DB5-F8AB-AB48-8ADB-AC82E62CEC56}" srcOrd="1" destOrd="0" presId="urn:microsoft.com/office/officeart/2005/8/layout/orgChart1"/>
    <dgm:cxn modelId="{1795DC6B-1D96-4443-91C7-C220062470CA}" type="presParOf" srcId="{C343D7B8-C9DA-C441-BE80-793595524DD4}" destId="{F89C8F88-6AA7-AF45-B4C6-D31F9427BD0F}" srcOrd="1" destOrd="0" presId="urn:microsoft.com/office/officeart/2005/8/layout/orgChart1"/>
    <dgm:cxn modelId="{E3DD5986-88CE-D641-BD59-B15896303D76}" type="presParOf" srcId="{F89C8F88-6AA7-AF45-B4C6-D31F9427BD0F}" destId="{F818F1EC-D3C7-5949-A431-6BF3DC17E88D}" srcOrd="0" destOrd="0" presId="urn:microsoft.com/office/officeart/2005/8/layout/orgChart1"/>
    <dgm:cxn modelId="{71D60B8E-CD33-D44E-9975-77B540F3D3AC}" type="presParOf" srcId="{F89C8F88-6AA7-AF45-B4C6-D31F9427BD0F}" destId="{617082B9-E009-8E40-9559-17A495E1A47E}" srcOrd="1" destOrd="0" presId="urn:microsoft.com/office/officeart/2005/8/layout/orgChart1"/>
    <dgm:cxn modelId="{48114374-193E-0E4B-A906-03D376ECC831}" type="presParOf" srcId="{617082B9-E009-8E40-9559-17A495E1A47E}" destId="{26DD8913-6608-F849-BB9A-7A2F0AAA4A09}" srcOrd="0" destOrd="0" presId="urn:microsoft.com/office/officeart/2005/8/layout/orgChart1"/>
    <dgm:cxn modelId="{006E6026-3333-C54D-BB57-9A126B851595}" type="presParOf" srcId="{26DD8913-6608-F849-BB9A-7A2F0AAA4A09}" destId="{1611058E-143F-0548-8D21-5539DA144FAD}" srcOrd="0" destOrd="0" presId="urn:microsoft.com/office/officeart/2005/8/layout/orgChart1"/>
    <dgm:cxn modelId="{CCB7DC6C-13BB-3049-8AC1-7DED0A4B4FC8}" type="presParOf" srcId="{26DD8913-6608-F849-BB9A-7A2F0AAA4A09}" destId="{02630BD7-E75A-3945-B340-5564B5DDD221}" srcOrd="1" destOrd="0" presId="urn:microsoft.com/office/officeart/2005/8/layout/orgChart1"/>
    <dgm:cxn modelId="{D78ACD85-A054-5C41-A5E9-55E76716BC4B}" type="presParOf" srcId="{617082B9-E009-8E40-9559-17A495E1A47E}" destId="{B2F79AB5-3A3A-204E-A430-0D11D2630ED5}" srcOrd="1" destOrd="0" presId="urn:microsoft.com/office/officeart/2005/8/layout/orgChart1"/>
    <dgm:cxn modelId="{9E2B0354-C9BC-C646-B2C8-F7B982C5449B}" type="presParOf" srcId="{617082B9-E009-8E40-9559-17A495E1A47E}" destId="{8B1A219A-67ED-8348-AD7A-7A0521687379}" srcOrd="2" destOrd="0" presId="urn:microsoft.com/office/officeart/2005/8/layout/orgChart1"/>
    <dgm:cxn modelId="{D1269443-36F0-8049-B6DB-A0E7D910F55A}" type="presParOf" srcId="{F89C8F88-6AA7-AF45-B4C6-D31F9427BD0F}" destId="{F1B187E6-6113-EC41-909B-17D5B2DC8268}" srcOrd="2" destOrd="0" presId="urn:microsoft.com/office/officeart/2005/8/layout/orgChart1"/>
    <dgm:cxn modelId="{C57BAAC2-E493-4C48-8DBF-82A23061DE69}" type="presParOf" srcId="{F89C8F88-6AA7-AF45-B4C6-D31F9427BD0F}" destId="{7076ECCC-2B60-6146-836E-B79CB56203DA}" srcOrd="3" destOrd="0" presId="urn:microsoft.com/office/officeart/2005/8/layout/orgChart1"/>
    <dgm:cxn modelId="{42AD9DFE-1BA3-514A-9FCB-56E7A912EBFB}" type="presParOf" srcId="{7076ECCC-2B60-6146-836E-B79CB56203DA}" destId="{DFF2FC7F-B645-3C43-B814-21256B0DBCC5}" srcOrd="0" destOrd="0" presId="urn:microsoft.com/office/officeart/2005/8/layout/orgChart1"/>
    <dgm:cxn modelId="{A6A94E59-3E2C-AF42-9F5D-5C02384E99A6}" type="presParOf" srcId="{DFF2FC7F-B645-3C43-B814-21256B0DBCC5}" destId="{124D9BDF-DB45-AE4B-B61D-4DE299C57E07}" srcOrd="0" destOrd="0" presId="urn:microsoft.com/office/officeart/2005/8/layout/orgChart1"/>
    <dgm:cxn modelId="{AB495A82-5EF6-F34D-8A2B-30EC63980FFA}" type="presParOf" srcId="{DFF2FC7F-B645-3C43-B814-21256B0DBCC5}" destId="{869DFB6F-4531-A244-B480-C3B984233E16}" srcOrd="1" destOrd="0" presId="urn:microsoft.com/office/officeart/2005/8/layout/orgChart1"/>
    <dgm:cxn modelId="{9B3AB07F-C600-2D4E-A9F9-7FB5F934CE75}" type="presParOf" srcId="{7076ECCC-2B60-6146-836E-B79CB56203DA}" destId="{855DFDBA-8199-DC41-BCD9-834CFC62D40E}" srcOrd="1" destOrd="0" presId="urn:microsoft.com/office/officeart/2005/8/layout/orgChart1"/>
    <dgm:cxn modelId="{9DD267A3-8F89-D34A-91C7-D9ED50DC69EE}" type="presParOf" srcId="{7076ECCC-2B60-6146-836E-B79CB56203DA}" destId="{A5F56339-676B-694C-B477-7519A5CC8FF9}" srcOrd="2" destOrd="0" presId="urn:microsoft.com/office/officeart/2005/8/layout/orgChart1"/>
    <dgm:cxn modelId="{24634DF9-4D9A-964E-BA34-FFE21E05602C}" type="presParOf" srcId="{F89C8F88-6AA7-AF45-B4C6-D31F9427BD0F}" destId="{6EDCA9B3-7D09-D643-85DF-73525BFCDB84}" srcOrd="4" destOrd="0" presId="urn:microsoft.com/office/officeart/2005/8/layout/orgChart1"/>
    <dgm:cxn modelId="{D7CD0D66-6BE2-2A4E-82D3-16AC5E5F9468}" type="presParOf" srcId="{F89C8F88-6AA7-AF45-B4C6-D31F9427BD0F}" destId="{AA5CF556-199C-8B4A-84D1-41DFED7C639B}" srcOrd="5" destOrd="0" presId="urn:microsoft.com/office/officeart/2005/8/layout/orgChart1"/>
    <dgm:cxn modelId="{7BF7F4C3-CC92-F943-B9A8-4CA4212B5E3E}" type="presParOf" srcId="{AA5CF556-199C-8B4A-84D1-41DFED7C639B}" destId="{74621D00-B213-1045-860C-99C35A8B7281}" srcOrd="0" destOrd="0" presId="urn:microsoft.com/office/officeart/2005/8/layout/orgChart1"/>
    <dgm:cxn modelId="{F3FE9A75-DDE8-BC44-B361-2D8A7C1B4140}" type="presParOf" srcId="{74621D00-B213-1045-860C-99C35A8B7281}" destId="{A864C77E-4E9A-074A-B900-56165AB67741}" srcOrd="0" destOrd="0" presId="urn:microsoft.com/office/officeart/2005/8/layout/orgChart1"/>
    <dgm:cxn modelId="{D27E8930-83CD-794F-A85B-D940177BC242}" type="presParOf" srcId="{74621D00-B213-1045-860C-99C35A8B7281}" destId="{6DFF88CB-A277-774D-A24D-17ABD0952FC1}" srcOrd="1" destOrd="0" presId="urn:microsoft.com/office/officeart/2005/8/layout/orgChart1"/>
    <dgm:cxn modelId="{36107E99-49E1-4049-BA10-45678644A551}" type="presParOf" srcId="{AA5CF556-199C-8B4A-84D1-41DFED7C639B}" destId="{7AE79A4C-3B4B-AB4A-806D-ACF36C428A42}" srcOrd="1" destOrd="0" presId="urn:microsoft.com/office/officeart/2005/8/layout/orgChart1"/>
    <dgm:cxn modelId="{A1565F8B-B74A-7A4A-804B-BDEAAC4A5204}" type="presParOf" srcId="{AA5CF556-199C-8B4A-84D1-41DFED7C639B}" destId="{740310CD-61A8-C047-908E-B6C60F78D8EA}" srcOrd="2" destOrd="0" presId="urn:microsoft.com/office/officeart/2005/8/layout/orgChart1"/>
    <dgm:cxn modelId="{C116A155-13B8-AC43-BFD7-2F23B98445E6}" type="presParOf" srcId="{C343D7B8-C9DA-C441-BE80-793595524DD4}" destId="{E31725AF-D0CF-384A-AA96-4647CC9B05FE}"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CA9B3-7D09-D643-85DF-73525BFCDB84}">
      <dsp:nvSpPr>
        <dsp:cNvPr id="0" name=""/>
        <dsp:cNvSpPr/>
      </dsp:nvSpPr>
      <dsp:spPr>
        <a:xfrm>
          <a:off x="3048000" y="1366965"/>
          <a:ext cx="1814326" cy="314883"/>
        </a:xfrm>
        <a:custGeom>
          <a:avLst/>
          <a:gdLst/>
          <a:ahLst/>
          <a:cxnLst/>
          <a:rect l="0" t="0" r="0" b="0"/>
          <a:pathLst>
            <a:path>
              <a:moveTo>
                <a:pt x="0" y="0"/>
              </a:moveTo>
              <a:lnTo>
                <a:pt x="0" y="157441"/>
              </a:lnTo>
              <a:lnTo>
                <a:pt x="1814326" y="157441"/>
              </a:lnTo>
              <a:lnTo>
                <a:pt x="1814326" y="314883"/>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B187E6-6113-EC41-909B-17D5B2DC8268}">
      <dsp:nvSpPr>
        <dsp:cNvPr id="0" name=""/>
        <dsp:cNvSpPr/>
      </dsp:nvSpPr>
      <dsp:spPr>
        <a:xfrm>
          <a:off x="2565546" y="1366965"/>
          <a:ext cx="482453" cy="314883"/>
        </a:xfrm>
        <a:custGeom>
          <a:avLst/>
          <a:gdLst/>
          <a:ahLst/>
          <a:cxnLst/>
          <a:rect l="0" t="0" r="0" b="0"/>
          <a:pathLst>
            <a:path>
              <a:moveTo>
                <a:pt x="482453" y="0"/>
              </a:moveTo>
              <a:lnTo>
                <a:pt x="482453" y="157441"/>
              </a:lnTo>
              <a:lnTo>
                <a:pt x="0" y="157441"/>
              </a:lnTo>
              <a:lnTo>
                <a:pt x="0" y="314883"/>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18F1EC-D3C7-5949-A431-6BF3DC17E88D}">
      <dsp:nvSpPr>
        <dsp:cNvPr id="0" name=""/>
        <dsp:cNvSpPr/>
      </dsp:nvSpPr>
      <dsp:spPr>
        <a:xfrm>
          <a:off x="751220" y="1366965"/>
          <a:ext cx="2296779" cy="401430"/>
        </a:xfrm>
        <a:custGeom>
          <a:avLst/>
          <a:gdLst/>
          <a:ahLst/>
          <a:cxnLst/>
          <a:rect l="0" t="0" r="0" b="0"/>
          <a:pathLst>
            <a:path>
              <a:moveTo>
                <a:pt x="2296779" y="0"/>
              </a:moveTo>
              <a:lnTo>
                <a:pt x="2296779" y="243989"/>
              </a:lnTo>
              <a:lnTo>
                <a:pt x="0" y="243989"/>
              </a:lnTo>
              <a:lnTo>
                <a:pt x="0" y="401430"/>
              </a:lnTo>
            </a:path>
          </a:pathLst>
        </a:cu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9E9A98-FC74-494F-946C-37AFA99084FB}">
      <dsp:nvSpPr>
        <dsp:cNvPr id="0" name=""/>
        <dsp:cNvSpPr/>
      </dsp:nvSpPr>
      <dsp:spPr>
        <a:xfrm>
          <a:off x="1202889" y="617244"/>
          <a:ext cx="3690220" cy="749721"/>
        </a:xfrm>
        <a:prstGeom prst="rect">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a:solidFill>
                <a:srgbClr val="FF0000"/>
              </a:solidFill>
            </a:rPr>
            <a:t>Classification of Clostridium </a:t>
          </a:r>
        </a:p>
      </dsp:txBody>
      <dsp:txXfrm>
        <a:off x="1202889" y="617244"/>
        <a:ext cx="3690220" cy="749721"/>
      </dsp:txXfrm>
    </dsp:sp>
    <dsp:sp modelId="{1611058E-143F-0548-8D21-5539DA144FAD}">
      <dsp:nvSpPr>
        <dsp:cNvPr id="0" name=""/>
        <dsp:cNvSpPr/>
      </dsp:nvSpPr>
      <dsp:spPr>
        <a:xfrm>
          <a:off x="1498" y="1768396"/>
          <a:ext cx="1499443" cy="749721"/>
        </a:xfrm>
        <a:prstGeom prst="rect">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According to spores </a:t>
          </a:r>
        </a:p>
      </dsp:txBody>
      <dsp:txXfrm>
        <a:off x="1498" y="1768396"/>
        <a:ext cx="1499443" cy="749721"/>
      </dsp:txXfrm>
    </dsp:sp>
    <dsp:sp modelId="{124D9BDF-DB45-AE4B-B61D-4DE299C57E07}">
      <dsp:nvSpPr>
        <dsp:cNvPr id="0" name=""/>
        <dsp:cNvSpPr/>
      </dsp:nvSpPr>
      <dsp:spPr>
        <a:xfrm>
          <a:off x="1815824" y="1681849"/>
          <a:ext cx="1499443" cy="749721"/>
        </a:xfrm>
        <a:prstGeom prst="rect">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t>According to their biochemical activity </a:t>
          </a:r>
          <a:endParaRPr lang="en-GB" sz="1400" kern="1200" dirty="0"/>
        </a:p>
      </dsp:txBody>
      <dsp:txXfrm>
        <a:off x="1815824" y="1681849"/>
        <a:ext cx="1499443" cy="749721"/>
      </dsp:txXfrm>
    </dsp:sp>
    <dsp:sp modelId="{A864C77E-4E9A-074A-B900-56165AB67741}">
      <dsp:nvSpPr>
        <dsp:cNvPr id="0" name=""/>
        <dsp:cNvSpPr/>
      </dsp:nvSpPr>
      <dsp:spPr>
        <a:xfrm>
          <a:off x="3630151" y="1681849"/>
          <a:ext cx="2464350" cy="749721"/>
        </a:xfrm>
        <a:prstGeom prst="rect">
          <a:avLst/>
        </a:prstGeom>
        <a:blipFill rotWithShape="0">
          <a:blip xmlns:r="http://schemas.openxmlformats.org/officeDocument/2006/relationships" r:embed="rId1">
            <a:duotone>
              <a:schemeClr val="lt1">
                <a:hueOff val="0"/>
                <a:satOff val="0"/>
                <a:lumOff val="0"/>
                <a:alphaOff val="0"/>
                <a:tint val="70000"/>
                <a:shade val="63000"/>
              </a:schemeClr>
              <a:schemeClr val="lt1">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effectLst/>
              <a:latin typeface="Calibri,Bold"/>
            </a:rPr>
            <a:t>According to disease producing mechanism </a:t>
          </a:r>
          <a:endParaRPr lang="en-GB" sz="1400" kern="1200" dirty="0"/>
        </a:p>
      </dsp:txBody>
      <dsp:txXfrm>
        <a:off x="3630151" y="1681849"/>
        <a:ext cx="2464350" cy="7497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12BFB-220C-2542-871D-B4CC879D675A}" type="datetimeFigureOut">
              <a:rPr lang="en-US" smtClean="0"/>
              <a:t>2/8/2025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7351D-C817-BA4C-B7CB-DAC164BF4163}" type="slidenum">
              <a:rPr lang="en-US" smtClean="0"/>
              <a:t>‹#›</a:t>
            </a:fld>
            <a:endParaRPr lang="en-US"/>
          </a:p>
        </p:txBody>
      </p:sp>
    </p:spTree>
    <p:extLst>
      <p:ext uri="{BB962C8B-B14F-4D97-AF65-F5344CB8AC3E}">
        <p14:creationId xmlns:p14="http://schemas.microsoft.com/office/powerpoint/2010/main" val="558901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720E5E-A1C6-8D46-894E-9E30E0A188AD}" type="datetime1">
              <a:rPr lang="en-GB" smtClean="0"/>
              <a:t>08/02/2025</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AC3FB51-80C6-B349-AF3E-242CD4E24DB2}" type="slidenum">
              <a:rPr lang="en-US" smtClean="0"/>
              <a:t>‹#›</a:t>
            </a:fld>
            <a:endParaRPr lang="en-US"/>
          </a:p>
        </p:txBody>
      </p:sp>
    </p:spTree>
    <p:extLst>
      <p:ext uri="{BB962C8B-B14F-4D97-AF65-F5344CB8AC3E}">
        <p14:creationId xmlns:p14="http://schemas.microsoft.com/office/powerpoint/2010/main" val="25596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9C36C2-6810-E445-8811-64DD812BD812}"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3FB51-80C6-B349-AF3E-242CD4E24DB2}" type="slidenum">
              <a:rPr lang="en-US" smtClean="0"/>
              <a:t>‹#›</a:t>
            </a:fld>
            <a:endParaRPr lang="en-US"/>
          </a:p>
        </p:txBody>
      </p:sp>
    </p:spTree>
    <p:extLst>
      <p:ext uri="{BB962C8B-B14F-4D97-AF65-F5344CB8AC3E}">
        <p14:creationId xmlns:p14="http://schemas.microsoft.com/office/powerpoint/2010/main" val="14003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546521-72A7-714D-BDB2-6704A0D3312B}"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3FB51-80C6-B349-AF3E-242CD4E24DB2}" type="slidenum">
              <a:rPr lang="en-US" smtClean="0"/>
              <a:t>‹#›</a:t>
            </a:fld>
            <a:endParaRPr lang="en-US"/>
          </a:p>
        </p:txBody>
      </p:sp>
    </p:spTree>
    <p:extLst>
      <p:ext uri="{BB962C8B-B14F-4D97-AF65-F5344CB8AC3E}">
        <p14:creationId xmlns:p14="http://schemas.microsoft.com/office/powerpoint/2010/main" val="211408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319C6B-A127-FB4A-80E3-76BFBC602ADF}"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3FB51-80C6-B349-AF3E-242CD4E24DB2}" type="slidenum">
              <a:rPr lang="en-US" smtClean="0"/>
              <a:t>‹#›</a:t>
            </a:fld>
            <a:endParaRPr lang="en-US"/>
          </a:p>
        </p:txBody>
      </p:sp>
    </p:spTree>
    <p:extLst>
      <p:ext uri="{BB962C8B-B14F-4D97-AF65-F5344CB8AC3E}">
        <p14:creationId xmlns:p14="http://schemas.microsoft.com/office/powerpoint/2010/main" val="568564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53FE2682-8257-5D49-B1D2-26C81BDA7E49}" type="datetime1">
              <a:rPr lang="en-GB" smtClean="0"/>
              <a:t>08/02/2025</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AC3FB51-80C6-B349-AF3E-242CD4E24DB2}" type="slidenum">
              <a:rPr lang="en-US" smtClean="0"/>
              <a:t>‹#›</a:t>
            </a:fld>
            <a:endParaRPr lang="en-US"/>
          </a:p>
        </p:txBody>
      </p:sp>
    </p:spTree>
    <p:extLst>
      <p:ext uri="{BB962C8B-B14F-4D97-AF65-F5344CB8AC3E}">
        <p14:creationId xmlns:p14="http://schemas.microsoft.com/office/powerpoint/2010/main" val="170478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6C7D20-3E1E-8D43-917D-B3321DED9595}" type="datetime1">
              <a:rPr lang="en-GB" smtClean="0"/>
              <a:t>08/02/2025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3FB51-80C6-B349-AF3E-242CD4E24DB2}" type="slidenum">
              <a:rPr lang="en-US" smtClean="0"/>
              <a:t>‹#›</a:t>
            </a:fld>
            <a:endParaRPr lang="en-US"/>
          </a:p>
        </p:txBody>
      </p:sp>
    </p:spTree>
    <p:extLst>
      <p:ext uri="{BB962C8B-B14F-4D97-AF65-F5344CB8AC3E}">
        <p14:creationId xmlns:p14="http://schemas.microsoft.com/office/powerpoint/2010/main" val="66398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6F2B48-7C7C-9C44-8500-E480633319F9}"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3FB51-80C6-B349-AF3E-242CD4E24DB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3463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E1C6CBEE-FC4A-E646-8B9A-1F2CE9972929}" type="datetime1">
              <a:rPr lang="en-GB" smtClean="0"/>
              <a:t>08/02/2025</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4AC3FB51-80C6-B349-AF3E-242CD4E24DB2}"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561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7AE87-0B81-E04B-9B6D-CEE48A011CE5}" type="datetime1">
              <a:rPr lang="en-GB" smtClean="0"/>
              <a:t>08/02/2025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3FB51-80C6-B349-AF3E-242CD4E24DB2}" type="slidenum">
              <a:rPr lang="en-US" smtClean="0"/>
              <a:t>‹#›</a:t>
            </a:fld>
            <a:endParaRPr lang="en-US"/>
          </a:p>
        </p:txBody>
      </p:sp>
    </p:spTree>
    <p:extLst>
      <p:ext uri="{BB962C8B-B14F-4D97-AF65-F5344CB8AC3E}">
        <p14:creationId xmlns:p14="http://schemas.microsoft.com/office/powerpoint/2010/main" val="134059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4E6ED904-4940-6945-B435-CB8400AB4B72}" type="datetime1">
              <a:rPr lang="en-GB" smtClean="0"/>
              <a:t>08/02/2025</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4AC3FB51-80C6-B349-AF3E-242CD4E24DB2}" type="slidenum">
              <a:rPr lang="en-US" smtClean="0"/>
              <a:t>‹#›</a:t>
            </a:fld>
            <a:endParaRPr lang="en-US"/>
          </a:p>
        </p:txBody>
      </p:sp>
    </p:spTree>
    <p:extLst>
      <p:ext uri="{BB962C8B-B14F-4D97-AF65-F5344CB8AC3E}">
        <p14:creationId xmlns:p14="http://schemas.microsoft.com/office/powerpoint/2010/main" val="206972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E84D3002-9B77-0D49-804F-BBE53DDE3FBE}" type="datetime1">
              <a:rPr lang="en-GB" smtClean="0"/>
              <a:t>08/02/2025</a:t>
            </a:fld>
            <a:endParaRPr lang="en-US"/>
          </a:p>
        </p:txBody>
      </p:sp>
      <p:sp>
        <p:nvSpPr>
          <p:cNvPr id="10" name="Slide Number Placeholder 9"/>
          <p:cNvSpPr>
            <a:spLocks noGrp="1"/>
          </p:cNvSpPr>
          <p:nvPr>
            <p:ph type="sldNum" sz="quarter" idx="12"/>
          </p:nvPr>
        </p:nvSpPr>
        <p:spPr/>
        <p:txBody>
          <a:bodyPr/>
          <a:lstStyle/>
          <a:p>
            <a:fld id="{4AC3FB51-80C6-B349-AF3E-242CD4E24DB2}" type="slidenum">
              <a:rPr lang="en-US" smtClean="0"/>
              <a:t>‹#›</a:t>
            </a:fld>
            <a:endParaRPr lang="en-US"/>
          </a:p>
        </p:txBody>
      </p:sp>
    </p:spTree>
    <p:extLst>
      <p:ext uri="{BB962C8B-B14F-4D97-AF65-F5344CB8AC3E}">
        <p14:creationId xmlns:p14="http://schemas.microsoft.com/office/powerpoint/2010/main" val="97070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914FF2CF-1F44-8446-8566-4968CAFF9662}" type="datetime1">
              <a:rPr lang="en-GB" smtClean="0"/>
              <a:t>08/02/2025</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AC3FB51-80C6-B349-AF3E-242CD4E24DB2}" type="slidenum">
              <a:rPr lang="en-US" smtClean="0"/>
              <a:t>‹#›</a:t>
            </a:fld>
            <a:endParaRPr lang="en-US"/>
          </a:p>
        </p:txBody>
      </p:sp>
    </p:spTree>
    <p:extLst>
      <p:ext uri="{BB962C8B-B14F-4D97-AF65-F5344CB8AC3E}">
        <p14:creationId xmlns:p14="http://schemas.microsoft.com/office/powerpoint/2010/main" val="4576987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jpeg"/><Relationship Id="rId7" Type="http://schemas.openxmlformats.org/officeDocument/2006/relationships/diagramLayout" Target="../diagrams/layout1.xml"/><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8.jpeg"/><Relationship Id="rId10" Type="http://schemas.microsoft.com/office/2007/relationships/diagramDrawing" Target="../diagrams/drawing1.xml"/><Relationship Id="rId4" Type="http://schemas.openxmlformats.org/officeDocument/2006/relationships/image" Target="../media/image7.jpe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26595" y="3662788"/>
            <a:ext cx="7690809" cy="883682"/>
          </a:xfrm>
          <a:prstGeom prst="rect">
            <a:avLst/>
          </a:prstGeom>
        </p:spPr>
        <p:txBody>
          <a:bodyPr vert="horz" lIns="91401" tIns="45700" rIns="91401" bIns="45700" rtlCol="0">
            <a:normAutofit/>
          </a:bodyPr>
          <a:lstStyle>
            <a:lvl1pPr marL="0" indent="0" algn="r" defTabSz="914011" rtl="0" eaLnBrk="1" latinLnBrk="0" hangingPunct="1">
              <a:spcBef>
                <a:spcPts val="600"/>
              </a:spcBef>
              <a:buFont typeface="Wingdings 2" pitchFamily="18" charset="2"/>
              <a:buNone/>
              <a:defRPr sz="1800" kern="1200">
                <a:solidFill>
                  <a:schemeClr val="bg1"/>
                </a:solidFill>
                <a:latin typeface="+mn-lt"/>
                <a:ea typeface="+mn-ea"/>
                <a:cs typeface="+mn-cs"/>
              </a:defRPr>
            </a:lvl1pPr>
            <a:lvl2pPr marL="457005" indent="0" algn="ctr" defTabSz="914011" rtl="0" eaLnBrk="1" latinLnBrk="0" hangingPunct="1">
              <a:spcBef>
                <a:spcPts val="600"/>
              </a:spcBef>
              <a:buFont typeface="Wingdings 2" pitchFamily="18" charset="2"/>
              <a:buNone/>
              <a:defRPr sz="2000" kern="1200">
                <a:solidFill>
                  <a:schemeClr val="tx1">
                    <a:tint val="75000"/>
                  </a:schemeClr>
                </a:solidFill>
                <a:latin typeface="+mn-lt"/>
                <a:ea typeface="+mn-ea"/>
                <a:cs typeface="+mn-cs"/>
              </a:defRPr>
            </a:lvl2pPr>
            <a:lvl3pPr marL="914011" indent="0" algn="ctr" defTabSz="914011" rtl="0" eaLnBrk="1" latinLnBrk="0" hangingPunct="1">
              <a:spcBef>
                <a:spcPts val="600"/>
              </a:spcBef>
              <a:buFont typeface="Wingdings 2" pitchFamily="18" charset="2"/>
              <a:buNone/>
              <a:defRPr sz="1800" kern="1200">
                <a:solidFill>
                  <a:schemeClr val="tx1">
                    <a:tint val="75000"/>
                  </a:schemeClr>
                </a:solidFill>
                <a:latin typeface="+mn-lt"/>
                <a:ea typeface="+mn-ea"/>
                <a:cs typeface="+mn-cs"/>
              </a:defRPr>
            </a:lvl3pPr>
            <a:lvl4pPr marL="1371016" indent="0" algn="ctr" defTabSz="914011" rtl="0" eaLnBrk="1" latinLnBrk="0" hangingPunct="1">
              <a:spcBef>
                <a:spcPts val="600"/>
              </a:spcBef>
              <a:buFont typeface="Wingdings 2" pitchFamily="18" charset="2"/>
              <a:buNone/>
              <a:defRPr sz="1800" kern="1200">
                <a:solidFill>
                  <a:schemeClr val="tx1">
                    <a:tint val="75000"/>
                  </a:schemeClr>
                </a:solidFill>
                <a:latin typeface="+mn-lt"/>
                <a:ea typeface="+mn-ea"/>
                <a:cs typeface="+mn-cs"/>
              </a:defRPr>
            </a:lvl4pPr>
            <a:lvl5pPr marL="1828022" indent="0" algn="ctr" defTabSz="914011" rtl="0" eaLnBrk="1" latinLnBrk="0" hangingPunct="1">
              <a:spcBef>
                <a:spcPts val="600"/>
              </a:spcBef>
              <a:buFont typeface="Wingdings 2" pitchFamily="18" charset="2"/>
              <a:buNone/>
              <a:defRPr sz="1800" kern="1200">
                <a:solidFill>
                  <a:schemeClr val="tx1">
                    <a:tint val="75000"/>
                  </a:schemeClr>
                </a:solidFill>
                <a:latin typeface="+mn-lt"/>
                <a:ea typeface="+mn-ea"/>
                <a:cs typeface="+mn-cs"/>
              </a:defRPr>
            </a:lvl5pPr>
            <a:lvl6pPr marL="2285027" indent="0" algn="ctr" defTabSz="914011"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6pPr>
            <a:lvl7pPr marL="2742033" indent="0" algn="ctr" defTabSz="914011"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7pPr>
            <a:lvl8pPr marL="3199038" indent="0" algn="ctr" defTabSz="914011"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8pPr>
            <a:lvl9pPr marL="3656044" indent="0" algn="ctr" defTabSz="914011" rtl="0" eaLnBrk="1" latinLnBrk="0" hangingPunct="1">
              <a:spcBef>
                <a:spcPct val="20000"/>
              </a:spcBef>
              <a:buFont typeface="Wingdings 2" pitchFamily="18" charset="2"/>
              <a:buNone/>
              <a:defRPr lang="en-US" sz="1800" kern="1200">
                <a:solidFill>
                  <a:schemeClr val="tx1">
                    <a:tint val="75000"/>
                  </a:schemeClr>
                </a:solidFill>
                <a:latin typeface="+mn-lt"/>
                <a:ea typeface="+mn-ea"/>
                <a:cs typeface="+mn-cs"/>
              </a:defRPr>
            </a:lvl9pPr>
          </a:lstStyle>
          <a:p>
            <a:pPr algn="ctr"/>
            <a:endParaRPr lang="en-US" sz="4000" baseline="30000" dirty="0">
              <a:solidFill>
                <a:srgbClr val="000000"/>
              </a:solidFill>
              <a:latin typeface="Times New Roman" charset="0"/>
              <a:ea typeface="Times New Roman" charset="0"/>
              <a:cs typeface="Times New Roman" charset="0"/>
            </a:endParaRPr>
          </a:p>
        </p:txBody>
      </p:sp>
      <p:sp>
        <p:nvSpPr>
          <p:cNvPr id="2" name="Title 1">
            <a:extLst>
              <a:ext uri="{FF2B5EF4-FFF2-40B4-BE49-F238E27FC236}">
                <a16:creationId xmlns="" xmlns:a16="http://schemas.microsoft.com/office/drawing/2014/main" id="{3D59B5CF-4DB1-A898-FEC4-4E2D0943AEE0}"/>
              </a:ext>
            </a:extLst>
          </p:cNvPr>
          <p:cNvSpPr txBox="1">
            <a:spLocks/>
          </p:cNvSpPr>
          <p:nvPr/>
        </p:nvSpPr>
        <p:spPr>
          <a:xfrm>
            <a:off x="0" y="1803618"/>
            <a:ext cx="8692179" cy="3177739"/>
          </a:xfrm>
          <a:prstGeom prst="rect">
            <a:avLst/>
          </a:prstGeom>
        </p:spPr>
        <p:txBody>
          <a:bodyPr vert="horz" lIns="91401" tIns="45700" rIns="91401" bIns="45700" rtlCol="0" anchor="b" anchorCtr="0">
            <a:noAutofit/>
          </a:bodyPr>
          <a:lstStyle>
            <a:lvl1pPr algn="r" defTabSz="914011" rtl="0" eaLnBrk="1" latinLnBrk="0" hangingPunct="1">
              <a:spcBef>
                <a:spcPct val="0"/>
              </a:spcBef>
              <a:buNone/>
              <a:defRPr sz="4400" kern="1200">
                <a:solidFill>
                  <a:schemeClr val="bg1"/>
                </a:solidFill>
                <a:latin typeface="+mj-lt"/>
                <a:ea typeface="+mj-ea"/>
                <a:cs typeface="+mj-cs"/>
              </a:defRPr>
            </a:lvl1pPr>
          </a:lstStyle>
          <a:p>
            <a:pPr algn="ctr">
              <a:spcAft>
                <a:spcPts val="600"/>
              </a:spcAft>
            </a:pPr>
            <a:r>
              <a:rPr lang="en-US" sz="4000" b="1" baseline="30000" dirty="0" smtClean="0">
                <a:solidFill>
                  <a:srgbClr val="B00004"/>
                </a:solidFill>
                <a:latin typeface="Times"/>
                <a:cs typeface="Times"/>
              </a:rPr>
              <a:t>460MBIO</a:t>
            </a:r>
            <a:endParaRPr lang="en-US" sz="4000" b="1" baseline="30000" dirty="0">
              <a:solidFill>
                <a:srgbClr val="B00004"/>
              </a:solidFill>
              <a:latin typeface="Times"/>
              <a:cs typeface="Times"/>
            </a:endParaRPr>
          </a:p>
          <a:p>
            <a:pPr algn="ctr">
              <a:spcAft>
                <a:spcPts val="600"/>
              </a:spcAft>
            </a:pPr>
            <a:r>
              <a:rPr lang="en-US" sz="4000" b="1" baseline="30000" dirty="0" smtClean="0">
                <a:solidFill>
                  <a:srgbClr val="B00004"/>
                </a:solidFill>
                <a:latin typeface="Times"/>
              </a:rPr>
              <a:t>Medical </a:t>
            </a:r>
            <a:r>
              <a:rPr lang="en-US" sz="4000" b="1" baseline="30000" dirty="0">
                <a:solidFill>
                  <a:srgbClr val="B00004"/>
                </a:solidFill>
                <a:latin typeface="Times"/>
              </a:rPr>
              <a:t>Bacteria</a:t>
            </a:r>
            <a:r>
              <a:rPr lang="en-US" sz="4000" b="1" baseline="30000" dirty="0">
                <a:solidFill>
                  <a:srgbClr val="000000"/>
                </a:solidFill>
                <a:latin typeface="Times"/>
                <a:cs typeface="Times"/>
              </a:rPr>
              <a:t/>
            </a:r>
            <a:br>
              <a:rPr lang="en-US" sz="4000" b="1" baseline="30000" dirty="0">
                <a:solidFill>
                  <a:srgbClr val="000000"/>
                </a:solidFill>
                <a:latin typeface="Times"/>
                <a:cs typeface="Times"/>
              </a:rPr>
            </a:br>
            <a:r>
              <a:rPr lang="en-US" sz="4000" b="1" baseline="30000" dirty="0">
                <a:solidFill>
                  <a:srgbClr val="6D6D6D"/>
                </a:solidFill>
                <a:latin typeface="Times"/>
                <a:cs typeface="Times"/>
              </a:rPr>
              <a:t>Lecture </a:t>
            </a:r>
            <a:r>
              <a:rPr lang="ar-SA" sz="4000" b="1" baseline="30000" dirty="0">
                <a:solidFill>
                  <a:srgbClr val="6D6D6D"/>
                </a:solidFill>
                <a:latin typeface="Times"/>
                <a:cs typeface="Times"/>
              </a:rPr>
              <a:t>4</a:t>
            </a:r>
            <a:endParaRPr lang="en-US" sz="4000" b="1" baseline="30000" dirty="0">
              <a:solidFill>
                <a:srgbClr val="6D6D6D"/>
              </a:solidFill>
              <a:latin typeface="Times"/>
              <a:cs typeface="Times"/>
            </a:endParaRPr>
          </a:p>
          <a:p>
            <a:pPr algn="ctr">
              <a:spcAft>
                <a:spcPts val="600"/>
              </a:spcAft>
            </a:pPr>
            <a:r>
              <a:rPr lang="en-US" sz="4000" b="1" i="1" baseline="30000" dirty="0">
                <a:solidFill>
                  <a:srgbClr val="6D6D6D"/>
                </a:solidFill>
                <a:latin typeface="Times"/>
              </a:rPr>
              <a:t>Clostridium</a:t>
            </a:r>
            <a:r>
              <a:rPr lang="en-GB" sz="4000" b="1" i="1" baseline="30000" dirty="0">
                <a:solidFill>
                  <a:srgbClr val="6D6D6D"/>
                </a:solidFill>
                <a:latin typeface="Times"/>
              </a:rPr>
              <a:t> </a:t>
            </a:r>
            <a:endParaRPr lang="en-US" sz="4000" b="1" i="1" baseline="30000" dirty="0">
              <a:solidFill>
                <a:srgbClr val="6D6D6D"/>
              </a:solidFill>
              <a:latin typeface="Times"/>
            </a:endParaRPr>
          </a:p>
          <a:p>
            <a:pPr algn="ctr"/>
            <a:r>
              <a:rPr lang="en-US" sz="4000" b="1" baseline="30000" dirty="0">
                <a:solidFill>
                  <a:srgbClr val="6D6D6D"/>
                </a:solidFill>
                <a:latin typeface="Times"/>
              </a:rPr>
              <a:t>(Spore-forming  Gram-Positive Rods Bacilli ) </a:t>
            </a:r>
          </a:p>
          <a:p>
            <a:pPr algn="ctr">
              <a:spcAft>
                <a:spcPts val="600"/>
              </a:spcAft>
            </a:pPr>
            <a:endParaRPr lang="en-US" sz="4000" dirty="0">
              <a:latin typeface="Times"/>
              <a:cs typeface="Times"/>
            </a:endParaRPr>
          </a:p>
        </p:txBody>
      </p:sp>
    </p:spTree>
    <p:extLst>
      <p:ext uri="{BB962C8B-B14F-4D97-AF65-F5344CB8AC3E}">
        <p14:creationId xmlns:p14="http://schemas.microsoft.com/office/powerpoint/2010/main" val="1246330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858B1D6-BAD7-458D-ECF6-BF2B01763895}"/>
              </a:ext>
            </a:extLst>
          </p:cNvPr>
          <p:cNvSpPr>
            <a:spLocks noGrp="1"/>
          </p:cNvSpPr>
          <p:nvPr>
            <p:ph idx="1"/>
          </p:nvPr>
        </p:nvSpPr>
        <p:spPr>
          <a:xfrm>
            <a:off x="400050" y="349758"/>
            <a:ext cx="7772400" cy="7136892"/>
          </a:xfrm>
        </p:spPr>
        <p:txBody>
          <a:bodyPr>
            <a:noAutofit/>
          </a:bodyPr>
          <a:lstStyle/>
          <a:p>
            <a:pPr marL="0" indent="0">
              <a:buNone/>
            </a:pPr>
            <a:r>
              <a:rPr lang="en-GB" b="1" dirty="0">
                <a:solidFill>
                  <a:srgbClr val="00B050"/>
                </a:solidFill>
                <a:effectLst/>
                <a:latin typeface="Times New Roman" panose="02020603050405020304" pitchFamily="18" charset="0"/>
                <a:cs typeface="Times New Roman" panose="02020603050405020304" pitchFamily="18" charset="0"/>
              </a:rPr>
              <a:t>Culture character. </a:t>
            </a:r>
            <a:endParaRPr lang="en-GB" b="1" dirty="0">
              <a:solidFill>
                <a:srgbClr val="00B050"/>
              </a:solidFill>
              <a:latin typeface="Times New Roman" panose="02020603050405020304" pitchFamily="18" charset="0"/>
              <a:cs typeface="Times New Roman" panose="02020603050405020304" pitchFamily="18" charset="0"/>
            </a:endParaRPr>
          </a:p>
          <a:p>
            <a:r>
              <a:rPr lang="en-GB" dirty="0">
                <a:effectLst/>
                <a:latin typeface="Times New Roman" panose="02020603050405020304" pitchFamily="18" charset="0"/>
                <a:cs typeface="Times New Roman" panose="02020603050405020304" pitchFamily="18" charset="0"/>
              </a:rPr>
              <a:t>Obligate anaerobic microorganisms.</a:t>
            </a:r>
          </a:p>
          <a:p>
            <a:r>
              <a:rPr lang="en-GB" dirty="0">
                <a:effectLst/>
                <a:latin typeface="Times New Roman" panose="02020603050405020304" pitchFamily="18" charset="0"/>
                <a:cs typeface="Times New Roman" panose="02020603050405020304" pitchFamily="18" charset="0"/>
              </a:rPr>
              <a:t>The optimum temp 37</a:t>
            </a:r>
            <a:r>
              <a:rPr lang="th-TH" baseline="30000" dirty="0">
                <a:effectLst/>
                <a:latin typeface="Times New Roman" panose="02020603050405020304" pitchFamily="18" charset="0"/>
                <a:cs typeface="Times New Roman" panose="02020603050405020304" pitchFamily="18" charset="0"/>
              </a:rPr>
              <a:t> ๐</a:t>
            </a:r>
            <a:r>
              <a:rPr lang="en-GB" sz="1800" dirty="0">
                <a:effectLst/>
                <a:latin typeface="Times New Roman" panose="02020603050405020304" pitchFamily="18" charset="0"/>
                <a:cs typeface="Times New Roman" panose="02020603050405020304" pitchFamily="18" charset="0"/>
              </a:rPr>
              <a:t>C</a:t>
            </a:r>
            <a:r>
              <a:rPr lang="en-GB" dirty="0">
                <a:effectLst/>
                <a:latin typeface="Times New Roman" panose="02020603050405020304" pitchFamily="18" charset="0"/>
                <a:cs typeface="Times New Roman" panose="02020603050405020304" pitchFamily="18" charset="0"/>
              </a:rPr>
              <a:t> but it can grow at a wide range of temperatures minimum of 14</a:t>
            </a:r>
            <a:r>
              <a:rPr lang="th-TH" sz="2800" baseline="30000" dirty="0">
                <a:effectLst/>
                <a:latin typeface="Times New Roman" panose="02020603050405020304" pitchFamily="18" charset="0"/>
                <a:cs typeface="Times New Roman" panose="02020603050405020304" pitchFamily="18" charset="0"/>
              </a:rPr>
              <a:t>๐</a:t>
            </a:r>
            <a:r>
              <a:rPr lang="en-GB" dirty="0">
                <a:effectLst/>
                <a:latin typeface="Times New Roman" panose="02020603050405020304" pitchFamily="18" charset="0"/>
                <a:cs typeface="Times New Roman" panose="02020603050405020304" pitchFamily="18" charset="0"/>
              </a:rPr>
              <a:t>C – maximum 43</a:t>
            </a:r>
            <a:r>
              <a:rPr lang="th-TH" baseline="30000" dirty="0">
                <a:effectLst/>
                <a:latin typeface="Times New Roman" panose="02020603050405020304" pitchFamily="18" charset="0"/>
                <a:cs typeface="Times New Roman" panose="02020603050405020304" pitchFamily="18" charset="0"/>
              </a:rPr>
              <a:t> ๐</a:t>
            </a:r>
            <a:r>
              <a:rPr lang="en-GB" sz="1800" dirty="0">
                <a:effectLst/>
                <a:latin typeface="Times New Roman" panose="02020603050405020304" pitchFamily="18" charset="0"/>
                <a:cs typeface="Times New Roman" panose="02020603050405020304" pitchFamily="18" charset="0"/>
              </a:rPr>
              <a:t>C</a:t>
            </a:r>
            <a:r>
              <a:rPr lang="en-GB" sz="1600" dirty="0">
                <a:effectLst/>
                <a:latin typeface="Times New Roman" panose="02020603050405020304" pitchFamily="18" charset="0"/>
                <a:cs typeface="Times New Roman" panose="02020603050405020304" pitchFamily="18" charset="0"/>
              </a:rPr>
              <a:t> .</a:t>
            </a:r>
            <a:endParaRPr lang="en-GB" dirty="0">
              <a:effectLst/>
              <a:latin typeface="Times New Roman" panose="02020603050405020304" pitchFamily="18" charset="0"/>
              <a:cs typeface="Times New Roman" panose="02020603050405020304" pitchFamily="18" charset="0"/>
            </a:endParaRPr>
          </a:p>
          <a:p>
            <a:r>
              <a:rPr lang="en-GB" dirty="0">
                <a:effectLst/>
                <a:latin typeface="Times New Roman" panose="02020603050405020304" pitchFamily="18" charset="0"/>
                <a:cs typeface="Times New Roman" panose="02020603050405020304" pitchFamily="18" charset="0"/>
              </a:rPr>
              <a:t>Grow on ordinary nutrient agar media but more easily grow on Cooked meat media. </a:t>
            </a:r>
            <a:endParaRPr lang="en-GB" dirty="0">
              <a:latin typeface="Times New Roman" panose="02020603050405020304" pitchFamily="18" charset="0"/>
              <a:cs typeface="Times New Roman" panose="02020603050405020304" pitchFamily="18" charset="0"/>
            </a:endParaRPr>
          </a:p>
          <a:p>
            <a:endParaRPr lang="en-GB" b="1" dirty="0">
              <a:effectLst/>
              <a:latin typeface="Times New Roman" panose="02020603050405020304" pitchFamily="18" charset="0"/>
              <a:cs typeface="Times New Roman" panose="02020603050405020304" pitchFamily="18" charset="0"/>
            </a:endParaRPr>
          </a:p>
          <a:p>
            <a:r>
              <a:rPr lang="en-GB" b="1" dirty="0">
                <a:effectLst/>
                <a:latin typeface="Times New Roman" panose="02020603050405020304" pitchFamily="18" charset="0"/>
                <a:cs typeface="Times New Roman" panose="02020603050405020304" pitchFamily="18" charset="0"/>
              </a:rPr>
              <a:t>On solid agar media:  </a:t>
            </a:r>
          </a:p>
          <a:p>
            <a:pPr lvl="2">
              <a:buFont typeface="Wingdings" pitchFamily="2" charset="2"/>
              <a:buChar char="Ø"/>
            </a:pPr>
            <a:r>
              <a:rPr lang="en-GB" sz="2000" dirty="0">
                <a:effectLst/>
                <a:latin typeface="Times New Roman" panose="02020603050405020304" pitchFamily="18" charset="0"/>
                <a:cs typeface="Times New Roman" panose="02020603050405020304" pitchFamily="18" charset="0"/>
              </a:rPr>
              <a:t>Motile type of tetanus bacilli are characterized by a long branching part of the colony , slightly raised and has glass ground in appearance while the edges show a feathery appearance.</a:t>
            </a:r>
          </a:p>
          <a:p>
            <a:pPr lvl="2">
              <a:buFont typeface="Wingdings" pitchFamily="2" charset="2"/>
              <a:buChar char="Ø"/>
            </a:pPr>
            <a:r>
              <a:rPr lang="en-GB" sz="2000" dirty="0">
                <a:effectLst/>
                <a:latin typeface="Times New Roman" panose="02020603050405020304" pitchFamily="18" charset="0"/>
                <a:cs typeface="Times New Roman" panose="02020603050405020304" pitchFamily="18" charset="0"/>
              </a:rPr>
              <a:t>Non-motile strain producing similar colonies absence of this feathery appearance. </a:t>
            </a:r>
          </a:p>
          <a:p>
            <a:r>
              <a:rPr lang="en-GB" b="1" dirty="0">
                <a:latin typeface="Times New Roman" panose="02020603050405020304" pitchFamily="18" charset="0"/>
                <a:cs typeface="Times New Roman" panose="02020603050405020304" pitchFamily="18" charset="0"/>
              </a:rPr>
              <a:t>O</a:t>
            </a:r>
            <a:r>
              <a:rPr lang="en-GB" b="1" dirty="0">
                <a:effectLst/>
                <a:latin typeface="Times New Roman" panose="02020603050405020304" pitchFamily="18" charset="0"/>
                <a:cs typeface="Times New Roman" panose="02020603050405020304" pitchFamily="18" charset="0"/>
              </a:rPr>
              <a:t>n blood agar media:  </a:t>
            </a:r>
            <a:r>
              <a:rPr lang="en-GB" dirty="0">
                <a:effectLst/>
                <a:latin typeface="Times New Roman" panose="02020603050405020304" pitchFamily="18" charset="0"/>
                <a:cs typeface="Times New Roman" panose="02020603050405020304" pitchFamily="18" charset="0"/>
              </a:rPr>
              <a:t>colonies are surrounded by </a:t>
            </a:r>
            <a:r>
              <a:rPr lang="el-GR" dirty="0">
                <a:effectLst/>
                <a:latin typeface="Times New Roman" panose="02020603050405020304" pitchFamily="18" charset="0"/>
                <a:cs typeface="Times New Roman" panose="02020603050405020304" pitchFamily="18" charset="0"/>
              </a:rPr>
              <a:t>β.</a:t>
            </a:r>
            <a:r>
              <a:rPr lang="en-US" dirty="0">
                <a:effectLst/>
                <a:latin typeface="Times New Roman" panose="02020603050405020304" pitchFamily="18" charset="0"/>
                <a:cs typeface="Times New Roman" panose="02020603050405020304" pitchFamily="18" charset="0"/>
              </a:rPr>
              <a:t> </a:t>
            </a:r>
            <a:r>
              <a:rPr lang="en-GB" dirty="0">
                <a:effectLst/>
                <a:latin typeface="Times New Roman" panose="02020603050405020304" pitchFamily="18" charset="0"/>
                <a:cs typeface="Times New Roman" panose="02020603050405020304" pitchFamily="18" charset="0"/>
              </a:rPr>
              <a:t>haemolytic zone.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1E3BD634-A942-2512-CD51-A6F8BC97E200}"/>
              </a:ext>
            </a:extLst>
          </p:cNvPr>
          <p:cNvSpPr>
            <a:spLocks noGrp="1"/>
          </p:cNvSpPr>
          <p:nvPr>
            <p:ph type="sldNum" sz="quarter" idx="12"/>
          </p:nvPr>
        </p:nvSpPr>
        <p:spPr/>
        <p:txBody>
          <a:bodyPr/>
          <a:lstStyle/>
          <a:p>
            <a:fld id="{4AC3FB51-80C6-B349-AF3E-242CD4E24DB2}" type="slidenum">
              <a:rPr lang="en-US" smtClean="0"/>
              <a:t>9</a:t>
            </a:fld>
            <a:endParaRPr lang="en-US"/>
          </a:p>
        </p:txBody>
      </p:sp>
    </p:spTree>
    <p:extLst>
      <p:ext uri="{BB962C8B-B14F-4D97-AF65-F5344CB8AC3E}">
        <p14:creationId xmlns:p14="http://schemas.microsoft.com/office/powerpoint/2010/main" val="122426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0AF728-27C2-EB1D-9948-7C0EBE7E1CAB}"/>
              </a:ext>
            </a:extLst>
          </p:cNvPr>
          <p:cNvSpPr>
            <a:spLocks noGrp="1"/>
          </p:cNvSpPr>
          <p:nvPr>
            <p:ph idx="1"/>
          </p:nvPr>
        </p:nvSpPr>
        <p:spPr>
          <a:xfrm>
            <a:off x="582930" y="532638"/>
            <a:ext cx="7258050" cy="4050792"/>
          </a:xfrm>
        </p:spPr>
        <p:txBody>
          <a:bodyPr>
            <a:noAutofit/>
          </a:bodyPr>
          <a:lstStyle/>
          <a:p>
            <a:pPr marL="0" indent="0">
              <a:buNone/>
            </a:pPr>
            <a:r>
              <a:rPr lang="en-GB" b="1" dirty="0">
                <a:solidFill>
                  <a:srgbClr val="00B050"/>
                </a:solidFill>
                <a:effectLst/>
                <a:latin typeface="Times New Roman" panose="02020603050405020304" pitchFamily="18" charset="0"/>
                <a:cs typeface="Times New Roman" panose="02020603050405020304" pitchFamily="18" charset="0"/>
              </a:rPr>
              <a:t>Biochemical reaction. </a:t>
            </a:r>
            <a:endParaRPr lang="en-GB" b="1" dirty="0">
              <a:solidFill>
                <a:srgbClr val="00B050"/>
              </a:solidFill>
              <a:latin typeface="Times New Roman" panose="02020603050405020304" pitchFamily="18" charset="0"/>
              <a:cs typeface="Times New Roman" panose="02020603050405020304" pitchFamily="18" charset="0"/>
            </a:endParaRPr>
          </a:p>
          <a:p>
            <a:r>
              <a:rPr lang="en-GB" dirty="0">
                <a:effectLst/>
                <a:latin typeface="Times New Roman" panose="02020603050405020304" pitchFamily="18" charset="0"/>
                <a:cs typeface="Times New Roman" panose="02020603050405020304" pitchFamily="18" charset="0"/>
              </a:rPr>
              <a:t>Nutrient gelatine (15%)</a:t>
            </a:r>
            <a:r>
              <a:rPr lang="ar-SA" dirty="0">
                <a:effectLst/>
                <a:latin typeface="Times New Roman" panose="02020603050405020304" pitchFamily="18" charset="0"/>
                <a:cs typeface="Times New Roman" panose="02020603050405020304" pitchFamily="18" charset="0"/>
              </a:rPr>
              <a:t>:</a:t>
            </a:r>
            <a:r>
              <a:rPr lang="en-GB" dirty="0">
                <a:effectLst/>
                <a:latin typeface="Times New Roman" panose="02020603050405020304" pitchFamily="18" charset="0"/>
                <a:cs typeface="Times New Roman" panose="02020603050405020304" pitchFamily="18" charset="0"/>
              </a:rPr>
              <a:t> slowly liquefaction gelatine. </a:t>
            </a:r>
            <a:endParaRPr lang="en-GB" dirty="0">
              <a:latin typeface="Times New Roman" panose="02020603050405020304" pitchFamily="18" charset="0"/>
              <a:cs typeface="Times New Roman" panose="02020603050405020304" pitchFamily="18" charset="0"/>
            </a:endParaRPr>
          </a:p>
          <a:p>
            <a:r>
              <a:rPr lang="en-GB" dirty="0">
                <a:effectLst/>
                <a:latin typeface="Times New Roman" panose="02020603050405020304" pitchFamily="18" charset="0"/>
                <a:cs typeface="Times New Roman" panose="02020603050405020304" pitchFamily="18" charset="0"/>
              </a:rPr>
              <a:t>litmus milk media</a:t>
            </a:r>
            <a:r>
              <a:rPr lang="ar-SA" dirty="0">
                <a:effectLst/>
                <a:latin typeface="Times New Roman" panose="02020603050405020304" pitchFamily="18" charset="0"/>
                <a:cs typeface="Times New Roman" panose="02020603050405020304" pitchFamily="18" charset="0"/>
              </a:rPr>
              <a:t>:</a:t>
            </a:r>
            <a:r>
              <a:rPr lang="en-GB" dirty="0">
                <a:effectLst/>
                <a:latin typeface="Times New Roman" panose="02020603050405020304" pitchFamily="18" charset="0"/>
                <a:cs typeface="Times New Roman" panose="02020603050405020304" pitchFamily="18" charset="0"/>
              </a:rPr>
              <a:t> no change but sometimes </a:t>
            </a:r>
            <a:r>
              <a:rPr lang="en-GB" dirty="0">
                <a:solidFill>
                  <a:srgbClr val="7F7F7F"/>
                </a:solidFill>
                <a:effectLst/>
                <a:latin typeface="Times New Roman" panose="02020603050405020304" pitchFamily="18" charset="0"/>
                <a:cs typeface="Times New Roman" panose="02020603050405020304" pitchFamily="18" charset="0"/>
              </a:rPr>
              <a:t>(</a:t>
            </a:r>
            <a:r>
              <a:rPr lang="en-GB" dirty="0">
                <a:solidFill>
                  <a:srgbClr val="75913A"/>
                </a:solidFill>
                <a:effectLst/>
                <a:latin typeface="Times New Roman" panose="02020603050405020304" pitchFamily="18" charset="0"/>
                <a:cs typeface="Times New Roman" panose="02020603050405020304" pitchFamily="18" charset="0"/>
              </a:rPr>
              <a:t>soft clotting</a:t>
            </a:r>
            <a:r>
              <a:rPr lang="en-GB" dirty="0">
                <a:solidFill>
                  <a:srgbClr val="7F7F7F"/>
                </a:solidFill>
                <a:effectLst/>
                <a:latin typeface="Times New Roman" panose="02020603050405020304" pitchFamily="18" charset="0"/>
                <a:cs typeface="Times New Roman" panose="02020603050405020304" pitchFamily="18" charset="0"/>
              </a:rPr>
              <a:t>)</a:t>
            </a:r>
            <a:r>
              <a:rPr lang="en-GB" dirty="0">
                <a:solidFill>
                  <a:srgbClr val="75913A"/>
                </a:solidFill>
                <a:effectLst/>
                <a:latin typeface="Times New Roman" panose="02020603050405020304" pitchFamily="18" charset="0"/>
                <a:cs typeface="Times New Roman" panose="02020603050405020304" pitchFamily="18" charset="0"/>
              </a:rPr>
              <a:t>. </a:t>
            </a:r>
            <a:endParaRPr lang="ar-SA" dirty="0">
              <a:solidFill>
                <a:srgbClr val="75913A"/>
              </a:solidFill>
              <a:latin typeface="Times New Roman" panose="02020603050405020304" pitchFamily="18" charset="0"/>
              <a:cs typeface="Times New Roman" panose="02020603050405020304" pitchFamily="18" charset="0"/>
            </a:endParaRPr>
          </a:p>
          <a:p>
            <a:r>
              <a:rPr lang="en-GB" dirty="0">
                <a:effectLst/>
                <a:latin typeface="Times New Roman" panose="02020603050405020304" pitchFamily="18" charset="0"/>
                <a:cs typeface="Times New Roman" panose="02020603050405020304" pitchFamily="18" charset="0"/>
              </a:rPr>
              <a:t>Do Not ferment CHO but adding 1% glucose to the media increases the growth of the organism. </a:t>
            </a:r>
            <a:endParaRPr lang="en-US" dirty="0">
              <a:latin typeface="Times New Roman" panose="02020603050405020304" pitchFamily="18" charset="0"/>
              <a:cs typeface="Times New Roman" panose="02020603050405020304" pitchFamily="18" charset="0"/>
            </a:endParaRPr>
          </a:p>
          <a:p>
            <a:r>
              <a:rPr lang="en-GB" dirty="0">
                <a:effectLst/>
                <a:latin typeface="Times New Roman" panose="02020603050405020304" pitchFamily="18" charset="0"/>
                <a:cs typeface="Times New Roman" panose="02020603050405020304" pitchFamily="18" charset="0"/>
              </a:rPr>
              <a:t>Cooked meat media: slight digestion of meat protein and formation of bad-smelling </a:t>
            </a:r>
            <a:r>
              <a:rPr lang="en-GB" dirty="0" err="1">
                <a:effectLst/>
                <a:latin typeface="Times New Roman" panose="02020603050405020304" pitchFamily="18" charset="0"/>
                <a:cs typeface="Times New Roman" panose="02020603050405020304" pitchFamily="18" charset="0"/>
              </a:rPr>
              <a:t>odor</a:t>
            </a:r>
            <a:r>
              <a:rPr lang="en-GB" dirty="0">
                <a:effectLst/>
                <a:latin typeface="Times New Roman" panose="02020603050405020304" pitchFamily="18" charset="0"/>
                <a:cs typeface="Times New Roman" panose="02020603050405020304" pitchFamily="18" charset="0"/>
              </a:rPr>
              <a:t> (mild proteolytic).</a:t>
            </a:r>
          </a:p>
          <a:p>
            <a:pPr marL="0" indent="0">
              <a:buNone/>
            </a:pPr>
            <a:r>
              <a:rPr lang="en-GB" b="1" dirty="0">
                <a:solidFill>
                  <a:srgbClr val="00B050"/>
                </a:solidFill>
                <a:effectLst/>
                <a:latin typeface="Times New Roman" panose="02020603050405020304" pitchFamily="18" charset="0"/>
                <a:cs typeface="Times New Roman" panose="02020603050405020304" pitchFamily="18" charset="0"/>
              </a:rPr>
              <a:t>Resistance of </a:t>
            </a:r>
            <a:r>
              <a:rPr lang="en-GB" b="1" i="1" dirty="0">
                <a:solidFill>
                  <a:srgbClr val="00B050"/>
                </a:solidFill>
                <a:effectLst/>
                <a:latin typeface="Times New Roman" panose="02020603050405020304" pitchFamily="18" charset="0"/>
                <a:cs typeface="Times New Roman" panose="02020603050405020304" pitchFamily="18" charset="0"/>
              </a:rPr>
              <a:t>Clostridium tetani </a:t>
            </a:r>
            <a:endParaRPr lang="en-GB" b="1" i="1" dirty="0">
              <a:solidFill>
                <a:srgbClr val="00B050"/>
              </a:solidFill>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Spores are highly resistant and when protected from heat &amp; light may remain viable for 15 years in the soil.</a:t>
            </a:r>
          </a:p>
          <a:p>
            <a:r>
              <a:rPr lang="en-GB" dirty="0">
                <a:latin typeface="Times New Roman" panose="02020603050405020304" pitchFamily="18" charset="0"/>
                <a:cs typeface="Times New Roman" panose="02020603050405020304" pitchFamily="18" charset="0"/>
              </a:rPr>
              <a:t>Resist steam heat  100</a:t>
            </a:r>
            <a:r>
              <a:rPr lang="th-TH" baseline="30000" dirty="0">
                <a:latin typeface="Times New Roman" panose="02020603050405020304" pitchFamily="18" charset="0"/>
              </a:rPr>
              <a:t>๐</a:t>
            </a:r>
            <a:r>
              <a:rPr lang="en-GB" dirty="0">
                <a:latin typeface="Times New Roman" panose="02020603050405020304" pitchFamily="18" charset="0"/>
                <a:cs typeface="Times New Roman" panose="02020603050405020304" pitchFamily="18" charset="0"/>
              </a:rPr>
              <a:t>C for 40-60 min.</a:t>
            </a:r>
          </a:p>
          <a:p>
            <a:r>
              <a:rPr lang="en-GB" dirty="0">
                <a:latin typeface="Times New Roman" panose="02020603050405020304" pitchFamily="18" charset="0"/>
                <a:cs typeface="Times New Roman" panose="02020603050405020304" pitchFamily="18" charset="0"/>
              </a:rPr>
              <a:t>Tetanus spore is destroyed by 5% phenol for 10-12 hr. but the addition of 1% HCl acid may reduce time to 2 hr. </a:t>
            </a:r>
          </a:p>
          <a:p>
            <a:r>
              <a:rPr lang="en-GB" dirty="0">
                <a:latin typeface="Times New Roman" panose="02020603050405020304" pitchFamily="18" charset="0"/>
                <a:cs typeface="Times New Roman" panose="02020603050405020304" pitchFamily="18" charset="0"/>
              </a:rPr>
              <a:t>The organism and its spores are usually killed by using 3-5% tincture iodine or 3% H</a:t>
            </a:r>
            <a:r>
              <a:rPr lang="en-GB" baseline="-25000" dirty="0">
                <a:latin typeface="Times New Roman" panose="02020603050405020304" pitchFamily="18" charset="0"/>
                <a:cs typeface="Times New Roman" panose="02020603050405020304" pitchFamily="18" charset="0"/>
              </a:rPr>
              <a:t>2</a:t>
            </a:r>
            <a:r>
              <a:rPr lang="en-GB" dirty="0">
                <a:latin typeface="Times New Roman" panose="02020603050405020304" pitchFamily="18" charset="0"/>
                <a:cs typeface="Times New Roman" panose="02020603050405020304" pitchFamily="18" charset="0"/>
              </a:rPr>
              <a:t>O</a:t>
            </a:r>
            <a:r>
              <a:rPr lang="en-GB" baseline="-25000" dirty="0">
                <a:latin typeface="Times New Roman" panose="02020603050405020304" pitchFamily="18" charset="0"/>
                <a:cs typeface="Times New Roman" panose="02020603050405020304" pitchFamily="18" charset="0"/>
              </a:rPr>
              <a:t>2</a:t>
            </a:r>
            <a:endParaRPr lang="en-GB" dirty="0">
              <a:effectLst/>
              <a:latin typeface="Times New Roman" panose="02020603050405020304" pitchFamily="18" charset="0"/>
              <a:cs typeface="Times New Roman" panose="02020603050405020304" pitchFamily="18" charset="0"/>
            </a:endParaRPr>
          </a:p>
          <a:p>
            <a:endParaRPr lang="en-GB" dirty="0">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98B82C2F-7E5A-9A98-9C09-21934A25F1DB}"/>
              </a:ext>
            </a:extLst>
          </p:cNvPr>
          <p:cNvSpPr>
            <a:spLocks noGrp="1"/>
          </p:cNvSpPr>
          <p:nvPr>
            <p:ph type="sldNum" sz="quarter" idx="12"/>
          </p:nvPr>
        </p:nvSpPr>
        <p:spPr/>
        <p:txBody>
          <a:bodyPr/>
          <a:lstStyle/>
          <a:p>
            <a:fld id="{4AC3FB51-80C6-B349-AF3E-242CD4E24DB2}" type="slidenum">
              <a:rPr lang="en-US" smtClean="0"/>
              <a:t>10</a:t>
            </a:fld>
            <a:endParaRPr lang="en-US"/>
          </a:p>
        </p:txBody>
      </p:sp>
    </p:spTree>
    <p:extLst>
      <p:ext uri="{BB962C8B-B14F-4D97-AF65-F5344CB8AC3E}">
        <p14:creationId xmlns:p14="http://schemas.microsoft.com/office/powerpoint/2010/main" val="161209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A3FF9B0-861B-43B8-AA26-A8B7F9714D4B}"/>
              </a:ext>
            </a:extLst>
          </p:cNvPr>
          <p:cNvSpPr>
            <a:spLocks noGrp="1"/>
          </p:cNvSpPr>
          <p:nvPr>
            <p:ph idx="1"/>
          </p:nvPr>
        </p:nvSpPr>
        <p:spPr>
          <a:xfrm>
            <a:off x="247666" y="220090"/>
            <a:ext cx="8648667" cy="6417820"/>
          </a:xfrm>
        </p:spPr>
        <p:txBody>
          <a:bodyPr>
            <a:noAutofit/>
          </a:bodyPr>
          <a:lstStyle/>
          <a:p>
            <a:pPr marL="0" indent="0">
              <a:buNone/>
            </a:pPr>
            <a:r>
              <a:rPr lang="en-GB" b="1" dirty="0">
                <a:solidFill>
                  <a:srgbClr val="00B050"/>
                </a:solidFill>
                <a:latin typeface="Times New Roman" panose="02020603050405020304" pitchFamily="18" charset="0"/>
                <a:cs typeface="Times New Roman" panose="02020603050405020304" pitchFamily="18" charset="0"/>
              </a:rPr>
              <a:t>Diagnosis of tetanus</a:t>
            </a:r>
            <a:endParaRPr lang="en-GB" b="1" dirty="0">
              <a:solidFill>
                <a:srgbClr val="E26B07"/>
              </a:solidFill>
              <a:effectLst/>
              <a:latin typeface="Times New Roman" panose="02020603050405020304" pitchFamily="18" charset="0"/>
              <a:cs typeface="Times New Roman" panose="02020603050405020304" pitchFamily="18" charset="0"/>
            </a:endParaRPr>
          </a:p>
          <a:p>
            <a:r>
              <a:rPr lang="en-GB" sz="1800" dirty="0">
                <a:solidFill>
                  <a:srgbClr val="E26B07"/>
                </a:solidFill>
                <a:effectLst/>
                <a:latin typeface="Times New Roman" panose="02020603050405020304" pitchFamily="18" charset="0"/>
                <a:cs typeface="Times New Roman" panose="02020603050405020304" pitchFamily="18" charset="0"/>
              </a:rPr>
              <a:t>Direct smears. </a:t>
            </a:r>
            <a:endParaRPr lang="en-GB" sz="1800" dirty="0">
              <a:latin typeface="Times New Roman" panose="02020603050405020304" pitchFamily="18" charset="0"/>
              <a:cs typeface="Times New Roman" panose="02020603050405020304" pitchFamily="18" charset="0"/>
            </a:endParaRPr>
          </a:p>
          <a:p>
            <a:pPr marL="0" indent="0">
              <a:buNone/>
            </a:pPr>
            <a:r>
              <a:rPr lang="en-GB" sz="1800" dirty="0">
                <a:effectLst/>
                <a:latin typeface="Times New Roman" panose="02020603050405020304" pitchFamily="18" charset="0"/>
                <a:cs typeface="Times New Roman" panose="02020603050405020304" pitchFamily="18" charset="0"/>
              </a:rPr>
              <a:t>from infected wound and stain by grams method &amp; examined morphologically. </a:t>
            </a:r>
          </a:p>
          <a:p>
            <a:r>
              <a:rPr lang="en-GB" sz="1800" dirty="0">
                <a:solidFill>
                  <a:srgbClr val="E26B07"/>
                </a:solidFill>
                <a:effectLst/>
                <a:latin typeface="Times New Roman" panose="02020603050405020304" pitchFamily="18" charset="0"/>
                <a:cs typeface="Times New Roman" panose="02020603050405020304" pitchFamily="18" charset="0"/>
              </a:rPr>
              <a:t>Culture character &amp; biochemical reaction. </a:t>
            </a:r>
            <a:endParaRPr lang="en-GB" sz="1800" dirty="0">
              <a:latin typeface="Times New Roman" panose="02020603050405020304" pitchFamily="18" charset="0"/>
              <a:cs typeface="Times New Roman" panose="02020603050405020304" pitchFamily="18" charset="0"/>
            </a:endParaRPr>
          </a:p>
          <a:p>
            <a:pPr marL="0" indent="0">
              <a:buNone/>
            </a:pPr>
            <a:r>
              <a:rPr lang="en-GB" sz="1800" dirty="0">
                <a:effectLst/>
                <a:latin typeface="Times New Roman" panose="02020603050405020304" pitchFamily="18" charset="0"/>
                <a:cs typeface="Times New Roman" panose="02020603050405020304" pitchFamily="18" charset="0"/>
              </a:rPr>
              <a:t>As before. </a:t>
            </a:r>
            <a:endParaRPr lang="en-GB" sz="1800" dirty="0">
              <a:latin typeface="Times New Roman" panose="02020603050405020304" pitchFamily="18" charset="0"/>
              <a:cs typeface="Times New Roman" panose="02020603050405020304" pitchFamily="18" charset="0"/>
            </a:endParaRPr>
          </a:p>
          <a:p>
            <a:r>
              <a:rPr lang="en-GB" sz="1800" dirty="0">
                <a:solidFill>
                  <a:srgbClr val="E26B07"/>
                </a:solidFill>
                <a:effectLst/>
                <a:latin typeface="Times New Roman" panose="02020603050405020304" pitchFamily="18" charset="0"/>
                <a:cs typeface="Times New Roman" panose="02020603050405020304" pitchFamily="18" charset="0"/>
              </a:rPr>
              <a:t>Animal pathogenicity (The mouse toxicity bioassay )</a:t>
            </a:r>
            <a:endParaRPr lang="en-GB" sz="1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GB" dirty="0">
                <a:effectLst/>
                <a:latin typeface="Times New Roman" panose="02020603050405020304" pitchFamily="18" charset="0"/>
                <a:cs typeface="Times New Roman" panose="02020603050405020304" pitchFamily="18" charset="0"/>
              </a:rPr>
              <a:t>Its most accurate method for diagnosis of tetanus. </a:t>
            </a:r>
          </a:p>
          <a:p>
            <a:pPr lvl="1">
              <a:buFont typeface="Arial" panose="020B0604020202020204" pitchFamily="34" charset="0"/>
              <a:buChar char="•"/>
            </a:pPr>
            <a:r>
              <a:rPr lang="en-GB" dirty="0">
                <a:effectLst/>
                <a:latin typeface="Times New Roman" panose="02020603050405020304" pitchFamily="18" charset="0"/>
                <a:cs typeface="Times New Roman" panose="02020603050405020304" pitchFamily="18" charset="0"/>
              </a:rPr>
              <a:t>0.2 ml of 5-10 days of cooked meat culture containing suspected samples inoculated SC in the base of mice tail.</a:t>
            </a:r>
            <a:endParaRPr lang="en-GB"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GB" dirty="0">
                <a:effectLst/>
                <a:latin typeface="Times New Roman" panose="02020603050405020304" pitchFamily="18" charset="0"/>
                <a:cs typeface="Times New Roman" panose="02020603050405020304" pitchFamily="18" charset="0"/>
              </a:rPr>
              <a:t> after 24 hr, in +</a:t>
            </a:r>
            <a:r>
              <a:rPr lang="en-GB" dirty="0" err="1">
                <a:effectLst/>
                <a:latin typeface="Times New Roman" panose="02020603050405020304" pitchFamily="18" charset="0"/>
                <a:cs typeface="Times New Roman" panose="02020603050405020304" pitchFamily="18" charset="0"/>
              </a:rPr>
              <a:t>ve</a:t>
            </a:r>
            <a:r>
              <a:rPr lang="en-GB" dirty="0">
                <a:effectLst/>
                <a:latin typeface="Times New Roman" panose="02020603050405020304" pitchFamily="18" charset="0"/>
                <a:cs typeface="Times New Roman" panose="02020603050405020304" pitchFamily="18" charset="0"/>
              </a:rPr>
              <a:t> case may be stiffness of the tail &amp; paralysis of the hind limb. </a:t>
            </a:r>
          </a:p>
          <a:p>
            <a:pPr lvl="1">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titanic spasms to all body muscles &amp; death usually occur within 24 hours after the appearance of symptoms. </a:t>
            </a:r>
          </a:p>
          <a:p>
            <a:pPr marL="0" indent="0">
              <a:lnSpc>
                <a:spcPct val="110000"/>
              </a:lnSpc>
              <a:buNone/>
            </a:pPr>
            <a:r>
              <a:rPr lang="en-GB" b="1" dirty="0">
                <a:solidFill>
                  <a:srgbClr val="00B050"/>
                </a:solidFill>
                <a:latin typeface="Times New Roman" panose="02020603050405020304" pitchFamily="18" charset="0"/>
                <a:cs typeface="Times New Roman" panose="02020603050405020304" pitchFamily="18" charset="0"/>
              </a:rPr>
              <a:t>Immunization against tetanus</a:t>
            </a:r>
            <a:endParaRPr lang="en-GB" dirty="0">
              <a:solidFill>
                <a:srgbClr val="355E8E"/>
              </a:solidFill>
              <a:effectLst/>
              <a:latin typeface="Times New Roman" panose="02020603050405020304" pitchFamily="18" charset="0"/>
              <a:cs typeface="Times New Roman" panose="02020603050405020304" pitchFamily="18" charset="0"/>
            </a:endParaRPr>
          </a:p>
          <a:p>
            <a:pPr marL="0" indent="0">
              <a:buNone/>
            </a:pPr>
            <a:r>
              <a:rPr lang="en-GB" sz="1800" b="1" dirty="0">
                <a:solidFill>
                  <a:srgbClr val="355E8E"/>
                </a:solidFill>
                <a:effectLst/>
                <a:latin typeface="Times New Roman" panose="02020603050405020304" pitchFamily="18" charset="0"/>
                <a:cs typeface="Times New Roman" panose="02020603050405020304" pitchFamily="18" charset="0"/>
              </a:rPr>
              <a:t>1) Passive immunity: </a:t>
            </a:r>
            <a:r>
              <a:rPr lang="en-GB" sz="1800" dirty="0">
                <a:effectLst/>
                <a:latin typeface="Times New Roman" panose="02020603050405020304" pitchFamily="18" charset="0"/>
                <a:cs typeface="Times New Roman" panose="02020603050405020304" pitchFamily="18" charset="0"/>
              </a:rPr>
              <a:t>Antitetanic sera. </a:t>
            </a:r>
            <a:endParaRPr lang="en-GB" sz="1800" dirty="0">
              <a:latin typeface="Times New Roman" panose="02020603050405020304" pitchFamily="18" charset="0"/>
              <a:cs typeface="Times New Roman" panose="02020603050405020304" pitchFamily="18" charset="0"/>
            </a:endParaRPr>
          </a:p>
          <a:p>
            <a:pPr marL="0" indent="0">
              <a:buNone/>
            </a:pPr>
            <a:r>
              <a:rPr lang="en-GB" sz="1800" b="1" dirty="0">
                <a:solidFill>
                  <a:srgbClr val="355E8E"/>
                </a:solidFill>
                <a:latin typeface="Times New Roman" panose="02020603050405020304" pitchFamily="18" charset="0"/>
                <a:cs typeface="Times New Roman" panose="02020603050405020304" pitchFamily="18" charset="0"/>
              </a:rPr>
              <a:t>2) Active immunity: </a:t>
            </a:r>
            <a:r>
              <a:rPr lang="en-GB" sz="1800" dirty="0">
                <a:effectLst/>
                <a:latin typeface="Times New Roman" panose="02020603050405020304" pitchFamily="18" charset="0"/>
                <a:cs typeface="Times New Roman" panose="02020603050405020304" pitchFamily="18" charset="0"/>
              </a:rPr>
              <a:t>tetanus toxoid (inactivated toxin) is used by treating the toxin with formaldehyde.</a:t>
            </a:r>
          </a:p>
          <a:p>
            <a:pPr marL="0" indent="0">
              <a:buNone/>
            </a:pPr>
            <a:r>
              <a:rPr lang="en-GB" sz="1800" b="1" dirty="0">
                <a:solidFill>
                  <a:srgbClr val="355E8E"/>
                </a:solidFill>
                <a:latin typeface="Times New Roman" panose="02020603050405020304" pitchFamily="18" charset="0"/>
                <a:cs typeface="Times New Roman" panose="02020603050405020304" pitchFamily="18" charset="0"/>
              </a:rPr>
              <a:t>3)simultaneous method: </a:t>
            </a:r>
            <a:r>
              <a:rPr lang="en-GB" sz="1800" dirty="0">
                <a:effectLst/>
                <a:latin typeface="Times New Roman" panose="02020603050405020304" pitchFamily="18" charset="0"/>
                <a:cs typeface="Times New Roman" panose="02020603050405020304" pitchFamily="18" charset="0"/>
              </a:rPr>
              <a:t>used in the endemic areas by injection of antitetanic serum in one side of the neck or shoulder &amp; inject the toxoid on another side of the neck or shoulder.</a:t>
            </a:r>
            <a:endParaRPr lang="en-US" sz="1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F8A45380-9210-6E78-9BEE-8D5AB36851F8}"/>
              </a:ext>
            </a:extLst>
          </p:cNvPr>
          <p:cNvSpPr>
            <a:spLocks noGrp="1"/>
          </p:cNvSpPr>
          <p:nvPr>
            <p:ph type="sldNum" sz="quarter" idx="12"/>
          </p:nvPr>
        </p:nvSpPr>
        <p:spPr/>
        <p:txBody>
          <a:bodyPr/>
          <a:lstStyle/>
          <a:p>
            <a:fld id="{4AC3FB51-80C6-B349-AF3E-242CD4E24DB2}" type="slidenum">
              <a:rPr lang="en-US" smtClean="0"/>
              <a:t>11</a:t>
            </a:fld>
            <a:endParaRPr lang="en-US"/>
          </a:p>
        </p:txBody>
      </p:sp>
    </p:spTree>
    <p:extLst>
      <p:ext uri="{BB962C8B-B14F-4D97-AF65-F5344CB8AC3E}">
        <p14:creationId xmlns:p14="http://schemas.microsoft.com/office/powerpoint/2010/main" val="1984103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4796" y="0"/>
            <a:ext cx="7734408" cy="1044388"/>
          </a:xfrm>
          <a:prstGeom prst="rect">
            <a:avLst/>
          </a:prstGeom>
        </p:spPr>
        <p:txBody>
          <a:bodyPr/>
          <a:lstStyle>
            <a:lvl1pPr algn="l" defTabSz="914011" rtl="0" eaLnBrk="1" latinLnBrk="0" hangingPunct="1">
              <a:spcBef>
                <a:spcPct val="0"/>
              </a:spcBef>
              <a:buNone/>
              <a:defRPr sz="3800" kern="1200">
                <a:solidFill>
                  <a:schemeClr val="bg1"/>
                </a:solidFill>
                <a:latin typeface="+mj-lt"/>
                <a:ea typeface="+mj-ea"/>
                <a:cs typeface="+mj-cs"/>
              </a:defRPr>
            </a:lvl1pPr>
          </a:lstStyle>
          <a:p>
            <a:pPr algn="ctr"/>
            <a:r>
              <a:rPr lang="en-US" sz="3200" b="1" i="1" dirty="0">
                <a:solidFill>
                  <a:srgbClr val="7030A0"/>
                </a:solidFill>
                <a:latin typeface="Times New Roman" panose="02020603050405020304" pitchFamily="18" charset="0"/>
                <a:ea typeface="+mn-ea"/>
                <a:cs typeface="Times New Roman" panose="02020603050405020304" pitchFamily="18" charset="0"/>
              </a:rPr>
              <a:t>Clostridium botulinum</a:t>
            </a:r>
          </a:p>
        </p:txBody>
      </p:sp>
      <p:sp>
        <p:nvSpPr>
          <p:cNvPr id="3" name="Rectangle 2"/>
          <p:cNvSpPr/>
          <p:nvPr/>
        </p:nvSpPr>
        <p:spPr>
          <a:xfrm>
            <a:off x="180594" y="458956"/>
            <a:ext cx="8922845" cy="5940088"/>
          </a:xfrm>
          <a:prstGeom prst="rect">
            <a:avLst/>
          </a:prstGeom>
        </p:spPr>
        <p:txBody>
          <a:bodyPr wrap="square">
            <a:spAutoFit/>
          </a:bodyPr>
          <a:lstStyle/>
          <a:p>
            <a:r>
              <a:rPr lang="en-US" b="1" dirty="0">
                <a:solidFill>
                  <a:srgbClr val="00B050"/>
                </a:solidFill>
                <a:latin typeface="Times New Roman" panose="02020603050405020304" pitchFamily="18" charset="0"/>
                <a:cs typeface="Times New Roman" panose="02020603050405020304" pitchFamily="18" charset="0"/>
              </a:rPr>
              <a:t>Characteristics</a:t>
            </a: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widely distributed in soil, sediments of lakes, the intestinal tracts of birds, mammals and fish may occasionally contain the organism. </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Found in honey, carried by bees. </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Causes Botulism (food poising) </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Produce the most potent biological known toxin to affect humans.</a:t>
            </a:r>
          </a:p>
          <a:p>
            <a:pPr marL="342900" indent="-342900">
              <a:buFont typeface="Arial" charset="0"/>
              <a:buChar char="•"/>
            </a:pPr>
            <a:r>
              <a:rPr lang="en-US" dirty="0">
                <a:latin typeface="Times New Roman" panose="02020603050405020304" pitchFamily="18" charset="0"/>
                <a:cs typeface="Times New Roman" panose="02020603050405020304" pitchFamily="18" charset="0"/>
              </a:rPr>
              <a:t>Botulinum toxin (7 types). Type A is the most significant cause of botulism. </a:t>
            </a:r>
          </a:p>
          <a:p>
            <a:pPr marL="342900" indent="-342900">
              <a:buFont typeface="Arial" charset="0"/>
              <a:buChar char="•"/>
            </a:pPr>
            <a:r>
              <a:rPr lang="en-US" dirty="0">
                <a:latin typeface="Times New Roman" panose="02020603050405020304" pitchFamily="18" charset="0"/>
                <a:cs typeface="Times New Roman" panose="02020603050405020304" pitchFamily="18" charset="0"/>
              </a:rPr>
              <a:t>Not all strains of </a:t>
            </a:r>
            <a:r>
              <a:rPr lang="en-US" i="1" dirty="0">
                <a:latin typeface="Times New Roman" panose="02020603050405020304" pitchFamily="18" charset="0"/>
                <a:cs typeface="Times New Roman" panose="02020603050405020304" pitchFamily="18" charset="0"/>
              </a:rPr>
              <a:t>C. botulinum </a:t>
            </a:r>
            <a:r>
              <a:rPr lang="en-US" dirty="0">
                <a:latin typeface="Times New Roman" panose="02020603050405020304" pitchFamily="18" charset="0"/>
                <a:cs typeface="Times New Roman" panose="02020603050405020304" pitchFamily="18" charset="0"/>
              </a:rPr>
              <a:t>produce the botulinum toxin (neurotoxin).</a:t>
            </a:r>
          </a:p>
          <a:p>
            <a:pPr marL="342900" indent="-342900">
              <a:buFont typeface="Arial" charset="0"/>
              <a:buChar char="•"/>
            </a:pPr>
            <a:r>
              <a:rPr lang="en-US" dirty="0">
                <a:latin typeface="Times New Roman" panose="02020603050405020304" pitchFamily="18" charset="0"/>
                <a:cs typeface="Times New Roman" panose="02020603050405020304" pitchFamily="18" charset="0"/>
              </a:rPr>
              <a:t>Subterminal endospores (Spores more resistant than any other anaerobe, 6 </a:t>
            </a:r>
            <a:r>
              <a:rPr lang="en-US" dirty="0" err="1">
                <a:latin typeface="Times New Roman" panose="02020603050405020304" pitchFamily="18" charset="0"/>
                <a:cs typeface="Times New Roman" panose="02020603050405020304" pitchFamily="18" charset="0"/>
              </a:rPr>
              <a:t>hrs</a:t>
            </a:r>
            <a:r>
              <a:rPr lang="en-US" dirty="0">
                <a:latin typeface="Times New Roman" panose="02020603050405020304" pitchFamily="18" charset="0"/>
                <a:cs typeface="Times New Roman" panose="02020603050405020304" pitchFamily="18" charset="0"/>
              </a:rPr>
              <a:t> boiling)</a:t>
            </a:r>
          </a:p>
          <a:p>
            <a:r>
              <a:rPr lang="en-US" sz="2000" b="1" dirty="0">
                <a:solidFill>
                  <a:srgbClr val="00B050"/>
                </a:solidFill>
                <a:latin typeface="Times New Roman" panose="02020603050405020304" pitchFamily="18" charset="0"/>
                <a:cs typeface="Times New Roman" panose="02020603050405020304" pitchFamily="18" charset="0"/>
              </a:rPr>
              <a:t>diseases</a:t>
            </a:r>
          </a:p>
          <a:p>
            <a:r>
              <a:rPr lang="en-US" b="1" dirty="0">
                <a:solidFill>
                  <a:srgbClr val="C973D5"/>
                </a:solidFill>
                <a:latin typeface="Times New Roman" panose="02020603050405020304" pitchFamily="18" charset="0"/>
                <a:cs typeface="Times New Roman" panose="02020603050405020304" pitchFamily="18" charset="0"/>
              </a:rPr>
              <a:t>A- Classic (Food-borne) Botulism: </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Intoxication infection results from the ingestion of improperly canned foods that contain botulinum neurotoxin. </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Clinical symptoms of botulism muscular paralysis begin 18-36h after toxin ingestion with weakness, dizziness, and vomiting may occur.  And neurologic features include blurred vision, inability to swallow, weakness of skeletal muscles, and respiratory paralysis. </a:t>
            </a:r>
          </a:p>
          <a:p>
            <a:r>
              <a:rPr lang="en-US" b="1" dirty="0">
                <a:solidFill>
                  <a:srgbClr val="C973D5"/>
                </a:solidFill>
                <a:latin typeface="Times New Roman" panose="02020603050405020304" pitchFamily="18" charset="0"/>
                <a:cs typeface="Times New Roman" panose="02020603050405020304" pitchFamily="18" charset="0"/>
              </a:rPr>
              <a:t>B- Infant Botulism </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Occurs in infants 5 - 20 weeks of age. </a:t>
            </a:r>
          </a:p>
          <a:p>
            <a:pPr marL="457200" indent="-4572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characterized by paralysis, constipation and weak sucking                                               ability and muscle weakness and breathing problems.</a:t>
            </a:r>
          </a:p>
          <a:p>
            <a:pPr marL="342900" indent="-342900">
              <a:buFont typeface="Arial"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AC3FB51-80C6-B349-AF3E-242CD4E24DB2}" type="slidenum">
              <a:rPr lang="en-US" smtClean="0"/>
              <a:t>12</a:t>
            </a:fld>
            <a:endParaRPr lang="en-US"/>
          </a:p>
        </p:txBody>
      </p:sp>
      <p:pic>
        <p:nvPicPr>
          <p:cNvPr id="7" name="Picture 6">
            <a:extLst>
              <a:ext uri="{FF2B5EF4-FFF2-40B4-BE49-F238E27FC236}">
                <a16:creationId xmlns="" xmlns:a16="http://schemas.microsoft.com/office/drawing/2014/main" id="{5905C55E-EA1E-A5C2-9E11-884871524D81}"/>
              </a:ext>
            </a:extLst>
          </p:cNvPr>
          <p:cNvPicPr>
            <a:picLocks noChangeAspect="1"/>
          </p:cNvPicPr>
          <p:nvPr/>
        </p:nvPicPr>
        <p:blipFill>
          <a:blip r:embed="rId2"/>
          <a:stretch>
            <a:fillRect/>
          </a:stretch>
        </p:blipFill>
        <p:spPr>
          <a:xfrm>
            <a:off x="6571518" y="5190427"/>
            <a:ext cx="1911828" cy="1529462"/>
          </a:xfrm>
          <a:prstGeom prst="rect">
            <a:avLst/>
          </a:prstGeom>
        </p:spPr>
      </p:pic>
    </p:spTree>
    <p:extLst>
      <p:ext uri="{BB962C8B-B14F-4D97-AF65-F5344CB8AC3E}">
        <p14:creationId xmlns:p14="http://schemas.microsoft.com/office/powerpoint/2010/main" val="409710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04796" y="0"/>
            <a:ext cx="7734408" cy="1044388"/>
          </a:xfrm>
          <a:prstGeom prst="rect">
            <a:avLst/>
          </a:prstGeom>
        </p:spPr>
        <p:txBody>
          <a:bodyPr/>
          <a:lstStyle>
            <a:lvl1pPr algn="l" defTabSz="914011" rtl="0" eaLnBrk="1" latinLnBrk="0" hangingPunct="1">
              <a:spcBef>
                <a:spcPct val="0"/>
              </a:spcBef>
              <a:buNone/>
              <a:defRPr sz="3800" kern="1200">
                <a:solidFill>
                  <a:schemeClr val="bg1"/>
                </a:solidFill>
                <a:latin typeface="+mj-lt"/>
                <a:ea typeface="+mj-ea"/>
                <a:cs typeface="+mj-cs"/>
              </a:defRPr>
            </a:lvl1pPr>
          </a:lstStyle>
          <a:p>
            <a:pPr algn="ctr"/>
            <a:r>
              <a:rPr lang="en-US" sz="3200" b="1" i="1" dirty="0">
                <a:solidFill>
                  <a:srgbClr val="7030A0"/>
                </a:solidFill>
                <a:latin typeface="Times"/>
                <a:cs typeface="Times"/>
              </a:rPr>
              <a:t>Clostridium perfringens </a:t>
            </a:r>
            <a:endParaRPr lang="en-US" sz="3200" dirty="0">
              <a:solidFill>
                <a:srgbClr val="7030A0"/>
              </a:solidFill>
              <a:latin typeface="Times"/>
              <a:cs typeface="Times"/>
            </a:endParaRPr>
          </a:p>
        </p:txBody>
      </p:sp>
      <p:sp>
        <p:nvSpPr>
          <p:cNvPr id="5" name="Rectangle 4"/>
          <p:cNvSpPr/>
          <p:nvPr/>
        </p:nvSpPr>
        <p:spPr>
          <a:xfrm>
            <a:off x="259488" y="884591"/>
            <a:ext cx="8097931" cy="5570756"/>
          </a:xfrm>
          <a:prstGeom prst="rect">
            <a:avLst/>
          </a:prstGeom>
        </p:spPr>
        <p:txBody>
          <a:bodyPr wrap="square">
            <a:spAutoFit/>
          </a:bodyPr>
          <a:lstStyle/>
          <a:p>
            <a:r>
              <a:rPr lang="en-US" sz="2000" b="1" dirty="0">
                <a:solidFill>
                  <a:srgbClr val="00B050"/>
                </a:solidFill>
                <a:latin typeface="Times New Roman" panose="02020603050405020304" pitchFamily="18" charset="0"/>
                <a:cs typeface="Times New Roman" panose="02020603050405020304" pitchFamily="18" charset="0"/>
              </a:rPr>
              <a:t>Characteristics</a:t>
            </a:r>
            <a:endParaRPr lang="ar-SA" dirty="0">
              <a:solidFill>
                <a:srgbClr val="00B050"/>
              </a:solidFill>
              <a:latin typeface="Times New Roman" panose="02020603050405020304" pitchFamily="18" charset="0"/>
              <a:cs typeface="Times New Roman" panose="02020603050405020304" pitchFamily="18" charset="0"/>
            </a:endParaRPr>
          </a:p>
          <a:p>
            <a:pPr marL="457200" indent="-457200">
              <a:buFont typeface="Arial" charset="0"/>
              <a:buChar char="•"/>
            </a:pPr>
            <a:r>
              <a:rPr lang="en-US" dirty="0">
                <a:latin typeface="Times New Roman" panose="02020603050405020304" pitchFamily="18" charset="0"/>
                <a:cs typeface="Times New Roman" panose="02020603050405020304" pitchFamily="18" charset="0"/>
              </a:rPr>
              <a:t>Capsulated </a:t>
            </a:r>
            <a:endParaRPr lang="ar-SA" dirty="0">
              <a:latin typeface="Times New Roman" panose="02020603050405020304" pitchFamily="18" charset="0"/>
              <a:cs typeface="Times New Roman" panose="02020603050405020304" pitchFamily="18" charset="0"/>
            </a:endParaRPr>
          </a:p>
          <a:p>
            <a:pPr marL="457200" indent="-457200">
              <a:buFont typeface="Arial" charset="0"/>
              <a:buChar char="•"/>
            </a:pPr>
            <a:r>
              <a:rPr lang="en-US" dirty="0">
                <a:latin typeface="Times New Roman" panose="02020603050405020304" pitchFamily="18" charset="0"/>
                <a:cs typeface="Times New Roman" panose="02020603050405020304" pitchFamily="18" charset="0"/>
              </a:rPr>
              <a:t>Non motile </a:t>
            </a:r>
            <a:endParaRPr lang="ar-SA" dirty="0">
              <a:latin typeface="Times New Roman" panose="02020603050405020304" pitchFamily="18" charset="0"/>
              <a:cs typeface="Times New Roman" panose="02020603050405020304" pitchFamily="18" charset="0"/>
            </a:endParaRPr>
          </a:p>
          <a:p>
            <a:pPr marL="457200" indent="-457200">
              <a:buFont typeface="Arial" charset="0"/>
              <a:buChar char="•"/>
            </a:pPr>
            <a:r>
              <a:rPr lang="en-US" dirty="0">
                <a:latin typeface="Times New Roman" panose="02020603050405020304" pitchFamily="18" charset="0"/>
                <a:cs typeface="Times New Roman" panose="02020603050405020304" pitchFamily="18" charset="0"/>
              </a:rPr>
              <a:t>Causes wound and surgical infections that lead to </a:t>
            </a:r>
            <a:r>
              <a:rPr lang="en-US" dirty="0">
                <a:solidFill>
                  <a:srgbClr val="800000"/>
                </a:solidFill>
                <a:latin typeface="Times New Roman" panose="02020603050405020304" pitchFamily="18" charset="0"/>
                <a:cs typeface="Times New Roman" panose="02020603050405020304" pitchFamily="18" charset="0"/>
              </a:rPr>
              <a:t>gas gangrene</a:t>
            </a:r>
            <a:r>
              <a:rPr lang="en-US" dirty="0">
                <a:latin typeface="Times New Roman" panose="02020603050405020304" pitchFamily="18" charset="0"/>
                <a:cs typeface="Times New Roman" panose="02020603050405020304" pitchFamily="18" charset="0"/>
              </a:rPr>
              <a:t>, in addition to severe uterine infections. </a:t>
            </a:r>
            <a:endParaRPr lang="ar-SA" dirty="0">
              <a:latin typeface="Times New Roman" panose="02020603050405020304" pitchFamily="18" charset="0"/>
              <a:cs typeface="Times New Roman" panose="02020603050405020304" pitchFamily="18" charset="0"/>
            </a:endParaRPr>
          </a:p>
          <a:p>
            <a:pPr marL="457200" indent="-457200">
              <a:buFont typeface="Arial" charset="0"/>
              <a:buChar char="•"/>
            </a:pPr>
            <a:r>
              <a:rPr lang="en-US" i="1" dirty="0">
                <a:latin typeface="Times New Roman" panose="02020603050405020304" pitchFamily="18" charset="0"/>
                <a:cs typeface="Times New Roman" panose="02020603050405020304" pitchFamily="18" charset="0"/>
              </a:rPr>
              <a:t>C. perfringens </a:t>
            </a:r>
            <a:r>
              <a:rPr lang="en-US" dirty="0">
                <a:latin typeface="Times New Roman" panose="02020603050405020304" pitchFamily="18" charset="0"/>
                <a:cs typeface="Times New Roman" panose="02020603050405020304" pitchFamily="18" charset="0"/>
              </a:rPr>
              <a:t>produces a huge array of exotoxins and extracellular enzymes (proteases, DNase, lipases, collagenase &amp; hyaluronidase)</a:t>
            </a:r>
          </a:p>
          <a:p>
            <a:r>
              <a:rPr lang="en-US" b="1" dirty="0">
                <a:solidFill>
                  <a:srgbClr val="00B050"/>
                </a:solidFill>
                <a:latin typeface="Times New Roman" panose="02020603050405020304" pitchFamily="18" charset="0"/>
                <a:cs typeface="Times New Roman" panose="02020603050405020304" pitchFamily="18" charset="0"/>
              </a:rPr>
              <a:t>Diseases:</a:t>
            </a:r>
          </a:p>
          <a:p>
            <a:r>
              <a:rPr lang="en-US" b="1" dirty="0">
                <a:solidFill>
                  <a:srgbClr val="800000"/>
                </a:solidFill>
                <a:latin typeface="Times New Roman" panose="02020603050405020304" pitchFamily="18" charset="0"/>
                <a:cs typeface="Times New Roman" panose="02020603050405020304" pitchFamily="18" charset="0"/>
              </a:rPr>
              <a:t>1. Food poisoning:</a:t>
            </a:r>
            <a:endParaRPr lang="ar-SA" dirty="0">
              <a:solidFill>
                <a:srgbClr val="800000"/>
              </a:solidFill>
              <a:latin typeface="Times New Roman" panose="02020603050405020304" pitchFamily="18" charset="0"/>
              <a:cs typeface="Times New Roman" panose="02020603050405020304" pitchFamily="18" charset="0"/>
            </a:endParaRPr>
          </a:p>
          <a:p>
            <a:pPr marL="457200" indent="-457200">
              <a:buFont typeface="Arial" charset="0"/>
              <a:buChar char="•"/>
            </a:pPr>
            <a:r>
              <a:rPr lang="en-US" i="1" dirty="0">
                <a:latin typeface="Times New Roman" panose="02020603050405020304" pitchFamily="18" charset="0"/>
                <a:cs typeface="Times New Roman" panose="02020603050405020304" pitchFamily="18" charset="0"/>
              </a:rPr>
              <a:t>C. perfringens </a:t>
            </a:r>
            <a:r>
              <a:rPr lang="en-US" dirty="0">
                <a:latin typeface="Times New Roman" panose="02020603050405020304" pitchFamily="18" charset="0"/>
                <a:cs typeface="Times New Roman" panose="02020603050405020304" pitchFamily="18" charset="0"/>
              </a:rPr>
              <a:t>produces an enterotoxin . </a:t>
            </a:r>
            <a:r>
              <a:rPr lang="en-US" dirty="0">
                <a:solidFill>
                  <a:schemeClr val="bg1">
                    <a:lumMod val="50000"/>
                  </a:schemeClr>
                </a:solidFill>
                <a:latin typeface="Times New Roman" panose="02020603050405020304" pitchFamily="18" charset="0"/>
                <a:cs typeface="Times New Roman" panose="02020603050405020304" pitchFamily="18" charset="0"/>
              </a:rPr>
              <a:t>(Usually in improperly sterilized canned foods in which endospores have germinated). </a:t>
            </a:r>
            <a:endParaRPr lang="ar-SA" dirty="0">
              <a:latin typeface="Times New Roman" panose="02020603050405020304" pitchFamily="18" charset="0"/>
              <a:cs typeface="Times New Roman" panose="02020603050405020304" pitchFamily="18" charset="0"/>
            </a:endParaRPr>
          </a:p>
          <a:p>
            <a:pPr marL="457200" indent="-457200">
              <a:buFont typeface="Arial" charset="0"/>
              <a:buChar char="•"/>
            </a:pPr>
            <a:r>
              <a:rPr lang="en-US" dirty="0">
                <a:solidFill>
                  <a:srgbClr val="C973D5"/>
                </a:solidFill>
                <a:latin typeface="Times New Roman" panose="02020603050405020304" pitchFamily="18" charset="0"/>
                <a:cs typeface="Times New Roman" panose="02020603050405020304" pitchFamily="18" charset="0"/>
              </a:rPr>
              <a:t>Enterotoxin: </a:t>
            </a:r>
            <a:r>
              <a:rPr lang="en-US" dirty="0">
                <a:latin typeface="Times New Roman" panose="02020603050405020304" pitchFamily="18" charset="0"/>
                <a:cs typeface="Times New Roman" panose="02020603050405020304" pitchFamily="18" charset="0"/>
              </a:rPr>
              <a:t>heat-labile, it is the most common food poisoning agent worldwide.</a:t>
            </a:r>
          </a:p>
          <a:p>
            <a:r>
              <a:rPr lang="en-US" b="1" dirty="0">
                <a:solidFill>
                  <a:srgbClr val="800000"/>
                </a:solidFill>
                <a:latin typeface="Times New Roman" panose="02020603050405020304" pitchFamily="18" charset="0"/>
                <a:cs typeface="Times New Roman" panose="02020603050405020304" pitchFamily="18" charset="0"/>
              </a:rPr>
              <a:t>2. Gas gangrene: </a:t>
            </a:r>
            <a:endParaRPr lang="ar-SA" dirty="0">
              <a:latin typeface="Times New Roman" panose="02020603050405020304" pitchFamily="18" charset="0"/>
              <a:cs typeface="Times New Roman" panose="02020603050405020304" pitchFamily="18" charset="0"/>
            </a:endParaRPr>
          </a:p>
          <a:p>
            <a:pPr marL="457200" indent="-457200">
              <a:buFont typeface="Arial" charset="0"/>
              <a:buChar char="•"/>
            </a:pPr>
            <a:r>
              <a:rPr lang="en-US" dirty="0">
                <a:latin typeface="Times New Roman" panose="02020603050405020304" pitchFamily="18" charset="0"/>
                <a:cs typeface="Times New Roman" panose="02020603050405020304" pitchFamily="18" charset="0"/>
              </a:rPr>
              <a:t>Attack damage tissues and a recent surgical wound.</a:t>
            </a:r>
          </a:p>
          <a:p>
            <a:pPr marL="457200" indent="-457200">
              <a:buFont typeface="Arial" charset="0"/>
              <a:buChar char="•"/>
            </a:pPr>
            <a:r>
              <a:rPr lang="en-US" i="1" dirty="0">
                <a:latin typeface="Times New Roman" panose="02020603050405020304" pitchFamily="18" charset="0"/>
                <a:cs typeface="Times New Roman" panose="02020603050405020304" pitchFamily="18" charset="0"/>
              </a:rPr>
              <a:t>C. perfringens </a:t>
            </a:r>
            <a:r>
              <a:rPr lang="en-US" dirty="0">
                <a:latin typeface="Times New Roman" panose="02020603050405020304" pitchFamily="18" charset="0"/>
                <a:cs typeface="Times New Roman" panose="02020603050405020304" pitchFamily="18" charset="0"/>
              </a:rPr>
              <a:t>produces many different toxins, 4 of which (</a:t>
            </a:r>
            <a:r>
              <a:rPr lang="en-US" dirty="0">
                <a:solidFill>
                  <a:srgbClr val="0070C0"/>
                </a:solidFill>
                <a:latin typeface="Times New Roman" panose="02020603050405020304" pitchFamily="18" charset="0"/>
                <a:cs typeface="Times New Roman" panose="02020603050405020304" pitchFamily="18" charset="0"/>
              </a:rPr>
              <a:t>alpha, beta, epsilon, iota</a:t>
            </a:r>
            <a:r>
              <a:rPr lang="en-US" dirty="0">
                <a:latin typeface="Times New Roman" panose="02020603050405020304" pitchFamily="18" charset="0"/>
                <a:cs typeface="Times New Roman" panose="02020603050405020304" pitchFamily="18" charset="0"/>
              </a:rPr>
              <a:t>), can cause deadly syndromes. </a:t>
            </a:r>
            <a:endParaRPr lang="ar-SA" dirty="0">
              <a:latin typeface="Times New Roman" panose="02020603050405020304" pitchFamily="18" charset="0"/>
              <a:cs typeface="Times New Roman" panose="02020603050405020304" pitchFamily="18" charset="0"/>
            </a:endParaRPr>
          </a:p>
          <a:p>
            <a:pPr marL="457200" indent="-457200">
              <a:buFont typeface="Arial" charset="0"/>
              <a:buChar char="•"/>
            </a:pPr>
            <a:r>
              <a:rPr lang="en-US" dirty="0">
                <a:solidFill>
                  <a:srgbClr val="C973D5"/>
                </a:solidFill>
                <a:latin typeface="Times New Roman" panose="02020603050405020304" pitchFamily="18" charset="0"/>
                <a:cs typeface="Times New Roman" panose="02020603050405020304" pitchFamily="18" charset="0"/>
              </a:rPr>
              <a:t>Alpha toxin (</a:t>
            </a:r>
            <a:r>
              <a:rPr lang="en-US" dirty="0" err="1">
                <a:solidFill>
                  <a:srgbClr val="C973D5"/>
                </a:solidFill>
                <a:latin typeface="Times New Roman" panose="02020603050405020304" pitchFamily="18" charset="0"/>
                <a:cs typeface="Times New Roman" panose="02020603050405020304" pitchFamily="18" charset="0"/>
              </a:rPr>
              <a:t>lecithinase</a:t>
            </a:r>
            <a:r>
              <a:rPr lang="en-US" dirty="0">
                <a:solidFill>
                  <a:srgbClr val="C973D5"/>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generally considered to be the main cause of the </a:t>
            </a:r>
            <a:r>
              <a:rPr lang="en-US" dirty="0" err="1">
                <a:latin typeface="Times New Roman" panose="02020603050405020304" pitchFamily="18" charset="0"/>
                <a:cs typeface="Times New Roman" panose="02020603050405020304" pitchFamily="18" charset="0"/>
              </a:rPr>
              <a:t>toxaemia</a:t>
            </a:r>
            <a:r>
              <a:rPr lang="en-US" dirty="0">
                <a:latin typeface="Times New Roman" panose="02020603050405020304" pitchFamily="18" charset="0"/>
                <a:cs typeface="Times New Roman" panose="02020603050405020304" pitchFamily="18" charset="0"/>
              </a:rPr>
              <a:t> associated with gas gangrene.</a:t>
            </a:r>
          </a:p>
          <a:p>
            <a:pPr marL="457200" indent="-457200">
              <a:buFont typeface="Arial" charset="0"/>
              <a:buChar char="•"/>
            </a:pPr>
            <a:endParaRPr lang="en-US" dirty="0">
              <a:latin typeface="Times New Roman" panose="02020603050405020304" pitchFamily="18" charset="0"/>
              <a:cs typeface="Times New Roman" panose="02020603050405020304" pitchFamily="18" charset="0"/>
            </a:endParaRPr>
          </a:p>
          <a:p>
            <a:endParaRPr lang="en-US" baseline="30000" dirty="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AC3FB51-80C6-B349-AF3E-242CD4E24DB2}" type="slidenum">
              <a:rPr lang="en-US" smtClean="0"/>
              <a:t>13</a:t>
            </a:fld>
            <a:endParaRPr lang="en-US"/>
          </a:p>
        </p:txBody>
      </p:sp>
      <p:pic>
        <p:nvPicPr>
          <p:cNvPr id="3" name="Picture 2" descr="lostridium perfringens bacteria, anaerobic spore-producing bacteria">
            <a:extLst>
              <a:ext uri="{FF2B5EF4-FFF2-40B4-BE49-F238E27FC236}">
                <a16:creationId xmlns="" xmlns:a16="http://schemas.microsoft.com/office/drawing/2014/main" id="{C5267E38-F9CE-9E3B-FA13-50A8FEBD64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2051" y="0"/>
            <a:ext cx="2251355" cy="138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38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4795" y="152400"/>
            <a:ext cx="7734408" cy="1044388"/>
          </a:xfrm>
          <a:prstGeom prst="rect">
            <a:avLst/>
          </a:prstGeom>
        </p:spPr>
        <p:txBody>
          <a:bodyPr/>
          <a:lstStyle>
            <a:lvl1pPr algn="l" defTabSz="914011" rtl="0" eaLnBrk="1" latinLnBrk="0" hangingPunct="1">
              <a:spcBef>
                <a:spcPct val="0"/>
              </a:spcBef>
              <a:buNone/>
              <a:defRPr sz="3800" kern="1200">
                <a:solidFill>
                  <a:schemeClr val="bg1"/>
                </a:solidFill>
                <a:latin typeface="+mj-lt"/>
                <a:ea typeface="+mj-ea"/>
                <a:cs typeface="+mj-cs"/>
              </a:defRPr>
            </a:lvl1pPr>
          </a:lstStyle>
          <a:p>
            <a:pPr algn="ctr"/>
            <a:r>
              <a:rPr lang="en-US" sz="3200" b="1" i="1" dirty="0">
                <a:solidFill>
                  <a:srgbClr val="7030A0"/>
                </a:solidFill>
                <a:latin typeface="Times"/>
              </a:rPr>
              <a:t>Clostridium difficile</a:t>
            </a:r>
          </a:p>
        </p:txBody>
      </p:sp>
      <p:sp>
        <p:nvSpPr>
          <p:cNvPr id="3" name="Rectangle 2"/>
          <p:cNvSpPr/>
          <p:nvPr/>
        </p:nvSpPr>
        <p:spPr>
          <a:xfrm>
            <a:off x="127796" y="823036"/>
            <a:ext cx="8888407" cy="3785652"/>
          </a:xfrm>
          <a:prstGeom prst="rect">
            <a:avLst/>
          </a:prstGeom>
        </p:spPr>
        <p:txBody>
          <a:bodyPr wrap="square">
            <a:spAutoFit/>
          </a:bodyPr>
          <a:lstStyle/>
          <a:p>
            <a:pPr marL="342900" indent="-342900">
              <a:buFont typeface="Arial" charset="0"/>
              <a:buChar char="•"/>
            </a:pPr>
            <a:r>
              <a:rPr lang="en-US" sz="2000" i="1" dirty="0">
                <a:latin typeface="Times"/>
                <a:cs typeface="Times"/>
              </a:rPr>
              <a:t>C. difficile </a:t>
            </a:r>
            <a:r>
              <a:rPr lang="en-US" sz="2000" dirty="0">
                <a:latin typeface="Times"/>
                <a:cs typeface="Times"/>
              </a:rPr>
              <a:t>causes antibiotic-associated diarrhea (AAD) and more serious intestinal conditions such as pseudomembranous colitis.</a:t>
            </a:r>
          </a:p>
          <a:p>
            <a:pPr marL="342900" indent="-342900">
              <a:buFont typeface="Arial" charset="0"/>
              <a:buChar char="•"/>
            </a:pPr>
            <a:endParaRPr lang="en-US" sz="2000" dirty="0">
              <a:latin typeface="Times"/>
              <a:cs typeface="Times"/>
            </a:endParaRPr>
          </a:p>
          <a:p>
            <a:pPr marL="342900" indent="-342900">
              <a:buFont typeface="Arial" charset="0"/>
              <a:buChar char="•"/>
            </a:pPr>
            <a:r>
              <a:rPr lang="en-US" sz="2000" dirty="0">
                <a:latin typeface="Times"/>
                <a:cs typeface="Times"/>
              </a:rPr>
              <a:t>These conditions generally result from the overgrowth of </a:t>
            </a:r>
            <a:r>
              <a:rPr lang="en-US" sz="2000" i="1" dirty="0">
                <a:latin typeface="Times"/>
                <a:cs typeface="Times"/>
              </a:rPr>
              <a:t>C. difficile</a:t>
            </a:r>
            <a:r>
              <a:rPr lang="en-US" sz="2000" dirty="0">
                <a:latin typeface="Times"/>
                <a:cs typeface="Times"/>
              </a:rPr>
              <a:t> in the colon, usually after the normal intestinal microbiota flora has been removed by antimicrobial chemotherapy.</a:t>
            </a:r>
          </a:p>
          <a:p>
            <a:endParaRPr lang="en-US" sz="2000" dirty="0">
              <a:latin typeface="Times"/>
              <a:cs typeface="Times"/>
            </a:endParaRPr>
          </a:p>
          <a:p>
            <a:r>
              <a:rPr lang="en-US" sz="2000" dirty="0">
                <a:solidFill>
                  <a:srgbClr val="C00000"/>
                </a:solidFill>
                <a:latin typeface="Times"/>
                <a:cs typeface="Times"/>
              </a:rPr>
              <a:t> </a:t>
            </a:r>
            <a:r>
              <a:rPr lang="en-US" sz="2000" b="1" i="1" dirty="0">
                <a:solidFill>
                  <a:srgbClr val="C00000"/>
                </a:solidFill>
                <a:latin typeface="Times"/>
                <a:cs typeface="Times"/>
              </a:rPr>
              <a:t>C. difficile </a:t>
            </a:r>
            <a:r>
              <a:rPr lang="en-US" sz="2000" b="1" dirty="0">
                <a:solidFill>
                  <a:srgbClr val="C00000"/>
                </a:solidFill>
                <a:latin typeface="Times"/>
                <a:cs typeface="Times"/>
              </a:rPr>
              <a:t>produces two toxins: </a:t>
            </a:r>
            <a:endParaRPr lang="en-US" sz="2000" dirty="0">
              <a:solidFill>
                <a:srgbClr val="C00000"/>
              </a:solidFill>
              <a:latin typeface="Times"/>
              <a:cs typeface="Times"/>
            </a:endParaRPr>
          </a:p>
          <a:p>
            <a:r>
              <a:rPr lang="en-US" sz="2000" dirty="0">
                <a:latin typeface="Times"/>
                <a:cs typeface="Times"/>
              </a:rPr>
              <a:t> </a:t>
            </a:r>
            <a:r>
              <a:rPr lang="en-US" sz="2000" b="1" dirty="0">
                <a:solidFill>
                  <a:srgbClr val="660066"/>
                </a:solidFill>
                <a:latin typeface="Times"/>
                <a:cs typeface="Times"/>
              </a:rPr>
              <a:t>Toxin A </a:t>
            </a:r>
            <a:r>
              <a:rPr lang="en-US" sz="2000" dirty="0">
                <a:latin typeface="Times"/>
                <a:cs typeface="Times"/>
              </a:rPr>
              <a:t>(enterotoxin); causes diarrhea.</a:t>
            </a:r>
          </a:p>
          <a:p>
            <a:r>
              <a:rPr lang="en-US" sz="2000" b="1" dirty="0">
                <a:solidFill>
                  <a:srgbClr val="660066"/>
                </a:solidFill>
                <a:latin typeface="Times"/>
                <a:cs typeface="Times"/>
              </a:rPr>
              <a:t> Toxin B </a:t>
            </a:r>
            <a:r>
              <a:rPr lang="en-US" sz="2000" dirty="0">
                <a:latin typeface="Times"/>
                <a:cs typeface="Times"/>
              </a:rPr>
              <a:t>is an extremely lethal toxin (cytopathic); causes necrosis in the intestinal wall.  </a:t>
            </a:r>
          </a:p>
          <a:p>
            <a:pPr marL="342900" indent="-342900">
              <a:buFont typeface="Arial" charset="0"/>
              <a:buChar char="•"/>
            </a:pPr>
            <a:endParaRPr lang="en-US" sz="2000" dirty="0">
              <a:effectLst/>
              <a:latin typeface="Times"/>
              <a:cs typeface="Times"/>
            </a:endParaRPr>
          </a:p>
        </p:txBody>
      </p:sp>
      <p:sp>
        <p:nvSpPr>
          <p:cNvPr id="4" name="Slide Number Placeholder 3"/>
          <p:cNvSpPr>
            <a:spLocks noGrp="1"/>
          </p:cNvSpPr>
          <p:nvPr>
            <p:ph type="sldNum" sz="quarter" idx="12"/>
          </p:nvPr>
        </p:nvSpPr>
        <p:spPr/>
        <p:txBody>
          <a:bodyPr/>
          <a:lstStyle/>
          <a:p>
            <a:fld id="{4AC3FB51-80C6-B349-AF3E-242CD4E24DB2}" type="slidenum">
              <a:rPr lang="en-US" smtClean="0"/>
              <a:t>14</a:t>
            </a:fld>
            <a:endParaRPr lang="en-US" dirty="0"/>
          </a:p>
        </p:txBody>
      </p:sp>
    </p:spTree>
    <p:extLst>
      <p:ext uri="{BB962C8B-B14F-4D97-AF65-F5344CB8AC3E}">
        <p14:creationId xmlns:p14="http://schemas.microsoft.com/office/powerpoint/2010/main" val="2075087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AC3FB51-80C6-B349-AF3E-242CD4E24DB2}" type="slidenum">
              <a:rPr lang="en-US" smtClean="0"/>
              <a:t>15</a:t>
            </a:fld>
            <a:endParaRPr lang="en-US"/>
          </a:p>
        </p:txBody>
      </p:sp>
      <p:pic>
        <p:nvPicPr>
          <p:cNvPr id="3" name="Picture Placeholder 7"/>
          <p:cNvPicPr>
            <a:picLocks noChangeAspect="1"/>
          </p:cNvPicPr>
          <p:nvPr/>
        </p:nvPicPr>
        <p:blipFill>
          <a:blip r:embed="rId2">
            <a:extLst>
              <a:ext uri="{28A0092B-C50C-407E-A947-70E740481C1C}">
                <a14:useLocalDpi xmlns:a14="http://schemas.microsoft.com/office/drawing/2010/main" val="0"/>
              </a:ext>
            </a:extLst>
          </a:blip>
          <a:srcRect t="9664" b="9664"/>
          <a:stretch>
            <a:fillRect/>
          </a:stretch>
        </p:blipFill>
        <p:spPr>
          <a:xfrm>
            <a:off x="0" y="5305"/>
            <a:ext cx="9144000" cy="6156956"/>
          </a:xfrm>
          <a:prstGeom prst="rect">
            <a:avLst/>
          </a:prstGeom>
        </p:spPr>
      </p:pic>
    </p:spTree>
    <p:extLst>
      <p:ext uri="{BB962C8B-B14F-4D97-AF65-F5344CB8AC3E}">
        <p14:creationId xmlns:p14="http://schemas.microsoft.com/office/powerpoint/2010/main" val="79885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04796" y="353132"/>
            <a:ext cx="7734408" cy="1044388"/>
          </a:xfrm>
          <a:prstGeom prst="rect">
            <a:avLst/>
          </a:prstGeom>
        </p:spPr>
        <p:txBody>
          <a:bodyPr/>
          <a:lstStyle>
            <a:lvl1pPr algn="l" defTabSz="914011" rtl="0" eaLnBrk="1" latinLnBrk="0" hangingPunct="1">
              <a:spcBef>
                <a:spcPct val="0"/>
              </a:spcBef>
              <a:buNone/>
              <a:defRPr sz="3800" kern="1200">
                <a:solidFill>
                  <a:schemeClr val="bg1"/>
                </a:solidFill>
                <a:latin typeface="+mj-lt"/>
                <a:ea typeface="+mj-ea"/>
                <a:cs typeface="+mj-cs"/>
              </a:defRPr>
            </a:lvl1pPr>
          </a:lstStyle>
          <a:p>
            <a:pPr algn="ctr"/>
            <a:r>
              <a:rPr lang="en-US" sz="3200" b="1" i="1" dirty="0">
                <a:solidFill>
                  <a:srgbClr val="FF0000"/>
                </a:solidFill>
                <a:latin typeface="Times"/>
                <a:cs typeface="Times"/>
              </a:rPr>
              <a:t>Clostridium </a:t>
            </a:r>
            <a:endParaRPr lang="en-US" sz="3200" i="1" dirty="0">
              <a:solidFill>
                <a:srgbClr val="FF0000"/>
              </a:solidFill>
              <a:latin typeface="Times"/>
              <a:cs typeface="Times"/>
            </a:endParaRPr>
          </a:p>
        </p:txBody>
      </p:sp>
      <p:sp>
        <p:nvSpPr>
          <p:cNvPr id="5" name="Rectangle 4"/>
          <p:cNvSpPr/>
          <p:nvPr/>
        </p:nvSpPr>
        <p:spPr>
          <a:xfrm>
            <a:off x="93970" y="1397520"/>
            <a:ext cx="8162354" cy="4093428"/>
          </a:xfrm>
          <a:prstGeom prst="rect">
            <a:avLst/>
          </a:prstGeom>
        </p:spPr>
        <p:txBody>
          <a:bodyPr wrap="square">
            <a:spAutoFit/>
          </a:bodyPr>
          <a:lstStyle/>
          <a:p>
            <a:r>
              <a:rPr lang="en-GB" sz="2000" dirty="0">
                <a:solidFill>
                  <a:srgbClr val="0070C0"/>
                </a:solidFill>
                <a:effectLst/>
                <a:latin typeface="Times New Roman,Bold" pitchFamily="2" charset="0"/>
              </a:rPr>
              <a:t>General </a:t>
            </a:r>
            <a:r>
              <a:rPr lang="en-US" sz="2000" b="1" dirty="0">
                <a:solidFill>
                  <a:srgbClr val="0070C0"/>
                </a:solidFill>
                <a:latin typeface="Times New Roman" charset="0"/>
                <a:ea typeface="Times New Roman" charset="0"/>
              </a:rPr>
              <a:t>Characteristics</a:t>
            </a:r>
          </a:p>
          <a:p>
            <a:endParaRPr lang="en-US" sz="2000" b="1" dirty="0">
              <a:solidFill>
                <a:srgbClr val="0070C0"/>
              </a:solidFill>
              <a:latin typeface="Times New Roman" charset="0"/>
              <a:ea typeface="Times New Roman" charset="0"/>
            </a:endParaRPr>
          </a:p>
          <a:p>
            <a:pPr marL="285750" indent="-285750">
              <a:buFont typeface="Arial" panose="020B0604020202020204" pitchFamily="34" charset="0"/>
              <a:buChar char="•"/>
            </a:pPr>
            <a:r>
              <a:rPr lang="en-US" sz="2000" dirty="0">
                <a:latin typeface="Times New Roman" charset="0"/>
                <a:ea typeface="Times New Roman" charset="0"/>
              </a:rPr>
              <a:t>The clostridia produce a wide variety of extracellular enzymes to degrade large biological molecules (e.g. proteins, lipids, collagen, cellulose, etc.) in the environment. Thereby, clostridia play an important role in nature in biodegradation and the carbon cycle. </a:t>
            </a:r>
            <a:endParaRPr lang="ar-SA" sz="2000" dirty="0">
              <a:latin typeface="Times New Roman" charset="0"/>
              <a:ea typeface="Times New Roman" charset="0"/>
            </a:endParaRPr>
          </a:p>
          <a:p>
            <a:pPr marL="285750" indent="-285750">
              <a:buFont typeface="Arial" panose="020B0604020202020204" pitchFamily="34" charset="0"/>
              <a:buChar char="•"/>
            </a:pPr>
            <a:endParaRPr lang="en-US" sz="2000" dirty="0">
              <a:latin typeface="Times New Roman" charset="0"/>
              <a:ea typeface="Times New Roman" charset="0"/>
            </a:endParaRPr>
          </a:p>
          <a:p>
            <a:pPr marL="285750" indent="-285750">
              <a:buFont typeface="Arial" panose="020B0604020202020204" pitchFamily="34" charset="0"/>
              <a:buChar char="•"/>
            </a:pPr>
            <a:r>
              <a:rPr lang="en-US" sz="2000" dirty="0">
                <a:latin typeface="Times New Roman" charset="0"/>
                <a:ea typeface="Times New Roman" charset="0"/>
              </a:rPr>
              <a:t>Most of the clostridia are saprophytes and a few are pathogenic for humans, e.g.</a:t>
            </a:r>
          </a:p>
          <a:p>
            <a:pPr marL="285750" indent="-285750">
              <a:buFont typeface="Arial" panose="020B0604020202020204" pitchFamily="34" charset="0"/>
              <a:buChar char="•"/>
            </a:pPr>
            <a:endParaRPr lang="en-US" sz="2000" dirty="0">
              <a:latin typeface="Times New Roman" charset="0"/>
              <a:ea typeface="Times New Roman" charset="0"/>
            </a:endParaRPr>
          </a:p>
          <a:p>
            <a:r>
              <a:rPr lang="en-US" sz="2000" b="1" i="1" dirty="0">
                <a:solidFill>
                  <a:srgbClr val="7030A0"/>
                </a:solidFill>
                <a:latin typeface="Times New Roman" charset="0"/>
                <a:ea typeface="Times New Roman" charset="0"/>
              </a:rPr>
              <a:t>                C. tetani         C. botulinum          C. perfringens      C. difficile </a:t>
            </a:r>
          </a:p>
          <a:p>
            <a:pPr marL="457200" indent="-457200">
              <a:buFont typeface="Arial" charset="0"/>
              <a:buChar char="•"/>
            </a:pPr>
            <a:endParaRPr lang="en-US" sz="2000" dirty="0">
              <a:latin typeface="Times"/>
              <a:cs typeface="Times"/>
            </a:endParaRPr>
          </a:p>
          <a:p>
            <a:pPr marL="457200" indent="-457200">
              <a:buFontTx/>
              <a:buChar char="-"/>
            </a:pPr>
            <a:endParaRPr lang="en-US" sz="2000" dirty="0">
              <a:effectLst/>
              <a:latin typeface="Times"/>
              <a:cs typeface="Times"/>
            </a:endParaRPr>
          </a:p>
        </p:txBody>
      </p:sp>
      <p:sp>
        <p:nvSpPr>
          <p:cNvPr id="2" name="Slide Number Placeholder 1"/>
          <p:cNvSpPr>
            <a:spLocks noGrp="1"/>
          </p:cNvSpPr>
          <p:nvPr>
            <p:ph type="sldNum" sz="quarter" idx="12"/>
          </p:nvPr>
        </p:nvSpPr>
        <p:spPr/>
        <p:txBody>
          <a:bodyPr/>
          <a:lstStyle/>
          <a:p>
            <a:fld id="{4AC3FB51-80C6-B349-AF3E-242CD4E24DB2}" type="slidenum">
              <a:rPr lang="en-US" smtClean="0"/>
              <a:t>1</a:t>
            </a:fld>
            <a:endParaRPr lang="en-US"/>
          </a:p>
        </p:txBody>
      </p:sp>
    </p:spTree>
    <p:extLst>
      <p:ext uri="{BB962C8B-B14F-4D97-AF65-F5344CB8AC3E}">
        <p14:creationId xmlns:p14="http://schemas.microsoft.com/office/powerpoint/2010/main" val="405598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594" y="228600"/>
            <a:ext cx="8162354" cy="7294305"/>
          </a:xfrm>
          <a:prstGeom prst="rect">
            <a:avLst/>
          </a:prstGeom>
        </p:spPr>
        <p:txBody>
          <a:bodyPr wrap="square">
            <a:spAutoFit/>
          </a:bodyPr>
          <a:lstStyle/>
          <a:p>
            <a:r>
              <a:rPr lang="en-GB" sz="2000" dirty="0">
                <a:solidFill>
                  <a:srgbClr val="007F00"/>
                </a:solidFill>
                <a:effectLst/>
                <a:latin typeface="Times New Roman,Bold" pitchFamily="2" charset="0"/>
              </a:rPr>
              <a:t>Morphology: </a:t>
            </a:r>
            <a:endParaRPr lang="en-US" sz="2000" b="1" dirty="0">
              <a:solidFill>
                <a:srgbClr val="0070C0"/>
              </a:solidFill>
              <a:latin typeface="Times New Roman" charset="0"/>
              <a:ea typeface="Times New Roman" charset="0"/>
            </a:endParaRPr>
          </a:p>
          <a:p>
            <a:pPr marL="285750" indent="-285750">
              <a:buFont typeface="Arial" panose="020B0604020202020204" pitchFamily="34" charset="0"/>
              <a:buChar char="•"/>
            </a:pPr>
            <a:r>
              <a:rPr lang="en-US" dirty="0">
                <a:latin typeface="Times"/>
                <a:cs typeface="Times"/>
              </a:rPr>
              <a:t>Large, gram-positive- rod shaped (typically large bacilli straight or slightly curved and mostly with rounded end)</a:t>
            </a:r>
          </a:p>
          <a:p>
            <a:pPr marL="285750" indent="-285750">
              <a:buFont typeface="Arial" panose="020B0604020202020204" pitchFamily="34" charset="0"/>
              <a:buChar char="•"/>
            </a:pPr>
            <a:r>
              <a:rPr lang="en-US" dirty="0">
                <a:latin typeface="Times"/>
                <a:cs typeface="Times"/>
              </a:rPr>
              <a:t>All species form </a:t>
            </a:r>
            <a:r>
              <a:rPr lang="en-US" b="1" dirty="0">
                <a:latin typeface="Times"/>
                <a:cs typeface="Times"/>
              </a:rPr>
              <a:t>endospores </a:t>
            </a:r>
            <a:r>
              <a:rPr lang="en-US" dirty="0">
                <a:latin typeface="Times"/>
                <a:cs typeface="Times"/>
              </a:rPr>
              <a:t>(spores are located terminally or sub terminally)</a:t>
            </a:r>
          </a:p>
          <a:p>
            <a:pPr marL="285750" indent="-285750">
              <a:buFont typeface="Arial" panose="020B0604020202020204" pitchFamily="34" charset="0"/>
              <a:buChar char="•"/>
            </a:pPr>
            <a:r>
              <a:rPr lang="en-GB" dirty="0">
                <a:effectLst/>
                <a:latin typeface="Times New Roman" panose="02020603050405020304" pitchFamily="18" charset="0"/>
                <a:cs typeface="Times New Roman" panose="02020603050405020304" pitchFamily="18" charset="0"/>
              </a:rPr>
              <a:t>Obligatory anaerobic </a:t>
            </a:r>
            <a:r>
              <a:rPr lang="ar-SA" dirty="0">
                <a:effectLst/>
                <a:latin typeface="Times New Roman" panose="02020603050405020304" pitchFamily="18" charset="0"/>
                <a:cs typeface="Times New Roman" panose="02020603050405020304" pitchFamily="18" charset="0"/>
              </a:rPr>
              <a:t>)</a:t>
            </a:r>
            <a:r>
              <a:rPr lang="en-US" dirty="0">
                <a:latin typeface="Times"/>
                <a:cs typeface="Times"/>
              </a:rPr>
              <a:t>the metabolism type is strictly fermentative</a:t>
            </a:r>
            <a:r>
              <a:rPr lang="ar-SA" dirty="0">
                <a:latin typeface="Times"/>
                <a:cs typeface="Times"/>
              </a:rPr>
              <a:t> </a:t>
            </a:r>
            <a:r>
              <a:rPr lang="en-US" dirty="0">
                <a:latin typeface="Times"/>
                <a:cs typeface="Times"/>
              </a:rPr>
              <a:t>, clostridia will not grow under aerobic conditions and vegetative cells are killed by exposure to O</a:t>
            </a:r>
            <a:r>
              <a:rPr lang="en-US" sz="2000" baseline="-25000" dirty="0">
                <a:latin typeface="Times"/>
                <a:cs typeface="Times"/>
              </a:rPr>
              <a:t>2</a:t>
            </a:r>
            <a:r>
              <a:rPr lang="en-US" dirty="0">
                <a:latin typeface="Times"/>
                <a:cs typeface="Times"/>
              </a:rPr>
              <a:t>, but their spores are able to survive exposure to air).</a:t>
            </a:r>
          </a:p>
          <a:p>
            <a:pPr marL="285750" indent="-285750">
              <a:buFont typeface="Arial" panose="020B0604020202020204" pitchFamily="34" charset="0"/>
              <a:buChar char="•"/>
            </a:pPr>
            <a:r>
              <a:rPr lang="en-US" dirty="0">
                <a:latin typeface="Times"/>
                <a:cs typeface="Times"/>
              </a:rPr>
              <a:t>live in all of the anaerobic habitats of nature, including soil</a:t>
            </a:r>
            <a:r>
              <a:rPr lang="ar-SA" dirty="0">
                <a:latin typeface="Times"/>
                <a:cs typeface="Times"/>
              </a:rPr>
              <a:t> </a:t>
            </a:r>
            <a:r>
              <a:rPr lang="en-GB" sz="1800" dirty="0">
                <a:effectLst/>
                <a:latin typeface="Times New Roman" panose="02020603050405020304" pitchFamily="18" charset="0"/>
                <a:cs typeface="Times New Roman" panose="02020603050405020304" pitchFamily="18" charset="0"/>
              </a:rPr>
              <a:t> (lives deeply in soil),</a:t>
            </a:r>
            <a:r>
              <a:rPr lang="en-US" dirty="0">
                <a:latin typeface="Times"/>
                <a:cs typeface="Times"/>
              </a:rPr>
              <a:t> aquatic sediments</a:t>
            </a:r>
            <a:r>
              <a:rPr lang="ar-SA" dirty="0">
                <a:latin typeface="Times"/>
                <a:cs typeface="Times"/>
              </a:rPr>
              <a:t>.</a:t>
            </a:r>
            <a:r>
              <a:rPr lang="en-US" dirty="0">
                <a:latin typeface="Times"/>
                <a:cs typeface="Times"/>
              </a:rPr>
              <a:t> </a:t>
            </a:r>
            <a:r>
              <a:rPr lang="en-GB" sz="1800" dirty="0">
                <a:effectLst/>
                <a:latin typeface="Times New Roman" panose="02020603050405020304" pitchFamily="18" charset="0"/>
                <a:cs typeface="Times New Roman" panose="02020603050405020304" pitchFamily="18" charset="0"/>
              </a:rPr>
              <a:t>From soil they go into </a:t>
            </a:r>
            <a:r>
              <a:rPr lang="en-US" dirty="0">
                <a:latin typeface="Times"/>
                <a:cs typeface="Times"/>
              </a:rPr>
              <a:t>the intestinal tracts of animals and human.</a:t>
            </a:r>
          </a:p>
          <a:p>
            <a:pPr marL="457200" indent="-457200">
              <a:buFont typeface="Arial" charset="0"/>
              <a:buChar char="•"/>
            </a:pPr>
            <a:r>
              <a:rPr lang="en-US" dirty="0">
                <a:latin typeface="Times"/>
                <a:cs typeface="Times"/>
              </a:rPr>
              <a:t>Most are motile via flagella.</a:t>
            </a:r>
          </a:p>
          <a:p>
            <a:pPr marL="457200" indent="-457200">
              <a:buFont typeface="Arial" charset="0"/>
              <a:buChar char="•"/>
            </a:pPr>
            <a:r>
              <a:rPr lang="en-GB" sz="1800" dirty="0">
                <a:effectLst/>
                <a:latin typeface="Times New Roman" panose="02020603050405020304" pitchFamily="18" charset="0"/>
                <a:cs typeface="Times New Roman" panose="02020603050405020304" pitchFamily="18" charset="0"/>
              </a:rPr>
              <a:t>Almost all member of this genus are motile with numerous long peritrichous flagella except one type which is </a:t>
            </a:r>
            <a:r>
              <a:rPr lang="en-GB" sz="1800" i="1" dirty="0">
                <a:effectLst/>
                <a:latin typeface="Times New Roman" panose="02020603050405020304" pitchFamily="18" charset="0"/>
                <a:cs typeface="Times New Roman" panose="02020603050405020304" pitchFamily="18" charset="0"/>
              </a:rPr>
              <a:t>Clostridium </a:t>
            </a:r>
            <a:r>
              <a:rPr lang="en-GB" sz="1800" i="1" dirty="0" err="1">
                <a:effectLst/>
                <a:latin typeface="Times New Roman" panose="02020603050405020304" pitchFamily="18" charset="0"/>
                <a:cs typeface="Times New Roman" panose="02020603050405020304" pitchFamily="18" charset="0"/>
              </a:rPr>
              <a:t>perfringes</a:t>
            </a:r>
            <a:r>
              <a:rPr lang="en-GB" sz="1800" i="1" dirty="0">
                <a:effectLst/>
                <a:latin typeface="Times New Roman" panose="02020603050405020304" pitchFamily="18" charset="0"/>
                <a:cs typeface="Times New Roman" panose="02020603050405020304" pitchFamily="18" charset="0"/>
              </a:rPr>
              <a:t> </a:t>
            </a:r>
            <a:r>
              <a:rPr lang="en-GB" sz="1800" dirty="0">
                <a:solidFill>
                  <a:srgbClr val="BF0000"/>
                </a:solidFill>
                <a:effectLst/>
                <a:latin typeface="Times New Roman" panose="02020603050405020304" pitchFamily="18" charset="0"/>
                <a:cs typeface="Times New Roman" panose="02020603050405020304" pitchFamily="18" charset="0"/>
              </a:rPr>
              <a:t>(non motile)</a:t>
            </a:r>
            <a:r>
              <a:rPr lang="en-GB" sz="1800" dirty="0">
                <a:solidFill>
                  <a:srgbClr val="75913A"/>
                </a:solidFill>
                <a:effectLst/>
                <a:latin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cs typeface="Times New Roman" panose="02020603050405020304" pitchFamily="18" charset="0"/>
            </a:endParaRPr>
          </a:p>
          <a:p>
            <a:pPr marL="457200" indent="-457200">
              <a:buFont typeface="Arial" charset="0"/>
              <a:buChar char="•"/>
            </a:pPr>
            <a:r>
              <a:rPr lang="en-GB" sz="1800" dirty="0">
                <a:effectLst/>
                <a:latin typeface="Times New Roman" panose="02020603050405020304" pitchFamily="18" charset="0"/>
                <a:cs typeface="Times New Roman" panose="02020603050405020304" pitchFamily="18" charset="0"/>
              </a:rPr>
              <a:t>Also </a:t>
            </a:r>
            <a:r>
              <a:rPr lang="en-GB" sz="1800" i="1" dirty="0">
                <a:effectLst/>
                <a:latin typeface="Times New Roman" panose="02020603050405020304" pitchFamily="18" charset="0"/>
                <a:cs typeface="Times New Roman" panose="02020603050405020304" pitchFamily="18" charset="0"/>
              </a:rPr>
              <a:t>Clostridium </a:t>
            </a:r>
            <a:r>
              <a:rPr lang="en-GB" sz="1800" i="1" dirty="0" err="1">
                <a:effectLst/>
                <a:latin typeface="Times New Roman" panose="02020603050405020304" pitchFamily="18" charset="0"/>
                <a:cs typeface="Times New Roman" panose="02020603050405020304" pitchFamily="18" charset="0"/>
              </a:rPr>
              <a:t>perfringes</a:t>
            </a:r>
            <a:r>
              <a:rPr lang="en-GB" sz="1800" i="1" dirty="0">
                <a:effectLst/>
                <a:latin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cs typeface="Times New Roman" panose="02020603050405020304" pitchFamily="18" charset="0"/>
              </a:rPr>
              <a:t>&amp;</a:t>
            </a:r>
            <a:r>
              <a:rPr lang="en-GB" sz="1800" i="1" dirty="0">
                <a:effectLst/>
                <a:latin typeface="Times New Roman" panose="02020603050405020304" pitchFamily="18" charset="0"/>
                <a:cs typeface="Times New Roman" panose="02020603050405020304" pitchFamily="18" charset="0"/>
              </a:rPr>
              <a:t> Clostridium </a:t>
            </a:r>
            <a:r>
              <a:rPr lang="en-GB" sz="1800" i="1" dirty="0" err="1">
                <a:effectLst/>
                <a:latin typeface="Times New Roman" panose="02020603050405020304" pitchFamily="18" charset="0"/>
                <a:cs typeface="Times New Roman" panose="02020603050405020304" pitchFamily="18" charset="0"/>
              </a:rPr>
              <a:t>butyricum</a:t>
            </a:r>
            <a:r>
              <a:rPr lang="en-GB" sz="1800" i="1" dirty="0">
                <a:effectLst/>
                <a:latin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cs typeface="Times New Roman" panose="02020603050405020304" pitchFamily="18" charset="0"/>
              </a:rPr>
              <a:t>are only capsulated members with well develop capsule. </a:t>
            </a:r>
          </a:p>
          <a:p>
            <a:pPr marL="457200" indent="-457200">
              <a:buFont typeface="Arial" charset="0"/>
              <a:buChar char="•"/>
            </a:pPr>
            <a:endParaRPr lang="en-GB" sz="1800" dirty="0">
              <a:effectLst/>
              <a:latin typeface="Times New Roman" panose="02020603050405020304" pitchFamily="18" charset="0"/>
              <a:cs typeface="Times New Roman" panose="02020603050405020304" pitchFamily="18" charset="0"/>
            </a:endParaRPr>
          </a:p>
          <a:p>
            <a:r>
              <a:rPr lang="en-GB" sz="2000" dirty="0">
                <a:solidFill>
                  <a:srgbClr val="007F00"/>
                </a:solidFill>
                <a:latin typeface="Times New Roman,Bold" pitchFamily="2" charset="0"/>
              </a:rPr>
              <a:t>Culture character </a:t>
            </a:r>
            <a:endParaRPr lang="en-US" sz="2000" dirty="0">
              <a:latin typeface="Times"/>
              <a:cs typeface="Times"/>
            </a:endParaRPr>
          </a:p>
          <a:p>
            <a:pPr marL="457200" indent="-457200">
              <a:buFont typeface="Arial" charset="0"/>
              <a:buChar char="•"/>
            </a:pPr>
            <a:r>
              <a:rPr lang="en-US" dirty="0">
                <a:latin typeface="Times"/>
                <a:cs typeface="Times"/>
              </a:rPr>
              <a:t>Grow on ordinary medium under anaerobic conditions. </a:t>
            </a:r>
          </a:p>
          <a:p>
            <a:pPr marL="457200" indent="-457200">
              <a:buFont typeface="Arial" charset="0"/>
              <a:buChar char="•"/>
            </a:pPr>
            <a:r>
              <a:rPr lang="en-US" dirty="0">
                <a:latin typeface="Times"/>
                <a:cs typeface="Times"/>
              </a:rPr>
              <a:t>Clostridia are able to ferment a wide variety of organic compounds. They produce end products such as butyric acid, acetic acid, butanol &amp; acetone, and large amounts of gas (CO</a:t>
            </a:r>
            <a:r>
              <a:rPr lang="en-US" baseline="-25000" dirty="0">
                <a:latin typeface="Times"/>
                <a:cs typeface="Times"/>
              </a:rPr>
              <a:t>2</a:t>
            </a:r>
            <a:r>
              <a:rPr lang="en-US" dirty="0">
                <a:latin typeface="Times"/>
                <a:cs typeface="Times"/>
              </a:rPr>
              <a:t> and H</a:t>
            </a:r>
            <a:r>
              <a:rPr lang="en-US" baseline="-25000" dirty="0">
                <a:latin typeface="Times"/>
                <a:cs typeface="Times"/>
              </a:rPr>
              <a:t>2</a:t>
            </a:r>
            <a:r>
              <a:rPr lang="en-US" dirty="0">
                <a:latin typeface="Times"/>
                <a:cs typeface="Times"/>
              </a:rPr>
              <a:t>) during the fermentation of sugars. </a:t>
            </a:r>
          </a:p>
          <a:p>
            <a:pPr marL="457200" indent="-457200">
              <a:buFont typeface="Arial" charset="0"/>
              <a:buChar char="•"/>
            </a:pPr>
            <a:r>
              <a:rPr lang="en-US" dirty="0">
                <a:latin typeface="Times"/>
                <a:cs typeface="Times"/>
              </a:rPr>
              <a:t>A variety of foul-smelling compounds are formed during the fermentation of amino acids and fatty acids. </a:t>
            </a:r>
          </a:p>
          <a:p>
            <a:pPr marL="457200" indent="-457200">
              <a:buFont typeface="Arial" charset="0"/>
              <a:buChar char="•"/>
            </a:pPr>
            <a:endParaRPr lang="en-US" dirty="0">
              <a:latin typeface="Times"/>
              <a:cs typeface="Times"/>
            </a:endParaRPr>
          </a:p>
          <a:p>
            <a:pPr marL="457200" indent="-457200">
              <a:buFont typeface="Arial" charset="0"/>
              <a:buChar char="•"/>
            </a:pPr>
            <a:endParaRPr lang="en-US" dirty="0">
              <a:latin typeface="Times"/>
              <a:cs typeface="Times"/>
            </a:endParaRPr>
          </a:p>
          <a:p>
            <a:pPr marL="457200" indent="-457200">
              <a:buFontTx/>
              <a:buChar char="-"/>
            </a:pPr>
            <a:endParaRPr lang="en-US" dirty="0">
              <a:effectLst/>
              <a:latin typeface="Times"/>
              <a:cs typeface="Times"/>
            </a:endParaRPr>
          </a:p>
        </p:txBody>
      </p:sp>
      <p:sp>
        <p:nvSpPr>
          <p:cNvPr id="2" name="Slide Number Placeholder 1"/>
          <p:cNvSpPr>
            <a:spLocks noGrp="1"/>
          </p:cNvSpPr>
          <p:nvPr>
            <p:ph type="sldNum" sz="quarter" idx="12"/>
          </p:nvPr>
        </p:nvSpPr>
        <p:spPr/>
        <p:txBody>
          <a:bodyPr/>
          <a:lstStyle/>
          <a:p>
            <a:fld id="{4AC3FB51-80C6-B349-AF3E-242CD4E24DB2}" type="slidenum">
              <a:rPr lang="en-US" smtClean="0"/>
              <a:t>2</a:t>
            </a:fld>
            <a:endParaRPr lang="en-US"/>
          </a:p>
        </p:txBody>
      </p:sp>
    </p:spTree>
    <p:extLst>
      <p:ext uri="{BB962C8B-B14F-4D97-AF65-F5344CB8AC3E}">
        <p14:creationId xmlns:p14="http://schemas.microsoft.com/office/powerpoint/2010/main" val="2245281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701C6F6-2094-23AF-94F5-5AEF6ACF7492}"/>
              </a:ext>
            </a:extLst>
          </p:cNvPr>
          <p:cNvSpPr>
            <a:spLocks noGrp="1"/>
          </p:cNvSpPr>
          <p:nvPr>
            <p:ph idx="1"/>
          </p:nvPr>
        </p:nvSpPr>
        <p:spPr>
          <a:xfrm>
            <a:off x="272912" y="2344688"/>
            <a:ext cx="7772400" cy="2348284"/>
          </a:xfrm>
        </p:spPr>
        <p:txBody>
          <a:bodyPr>
            <a:noAutofit/>
          </a:bodyPr>
          <a:lstStyle/>
          <a:p>
            <a:pPr marL="0" indent="0">
              <a:buNone/>
            </a:pPr>
            <a:r>
              <a:rPr lang="en-GB" sz="2400" b="1" dirty="0">
                <a:solidFill>
                  <a:srgbClr val="7030A0"/>
                </a:solidFill>
                <a:latin typeface="Times New Roman" panose="02020603050405020304" pitchFamily="18" charset="0"/>
                <a:cs typeface="Times New Roman" panose="02020603050405020304" pitchFamily="18" charset="0"/>
              </a:rPr>
              <a:t>A. Classification according to spores</a:t>
            </a:r>
            <a:endParaRPr lang="en-GB" sz="2400" b="1" dirty="0">
              <a:solidFill>
                <a:srgbClr val="7030A0"/>
              </a:solidFill>
              <a:effectLst/>
              <a:latin typeface="Times New Roman" panose="02020603050405020304" pitchFamily="18" charset="0"/>
              <a:cs typeface="Times New Roman" panose="02020603050405020304" pitchFamily="18" charset="0"/>
            </a:endParaRPr>
          </a:p>
          <a:p>
            <a:r>
              <a:rPr lang="en-GB" sz="1800" dirty="0">
                <a:effectLst/>
                <a:latin typeface="Times New Roman" panose="02020603050405020304" pitchFamily="18" charset="0"/>
                <a:cs typeface="Times New Roman" panose="02020603050405020304" pitchFamily="18" charset="0"/>
              </a:rPr>
              <a:t>Position &amp; shape of spores is very important in classification of clostridium. </a:t>
            </a:r>
            <a:r>
              <a:rPr lang="en-GB" sz="1800" dirty="0">
                <a:solidFill>
                  <a:srgbClr val="5E4777"/>
                </a:solidFill>
                <a:effectLst/>
                <a:latin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cs typeface="Times New Roman" panose="02020603050405020304" pitchFamily="18" charset="0"/>
              </a:rPr>
              <a:t>There are terminal, central, and subterminal. </a:t>
            </a:r>
            <a:endParaRPr lang="en-GB" sz="1800" dirty="0">
              <a:latin typeface="Times New Roman" panose="02020603050405020304" pitchFamily="18" charset="0"/>
              <a:cs typeface="Times New Roman" panose="02020603050405020304" pitchFamily="18" charset="0"/>
            </a:endParaRPr>
          </a:p>
          <a:p>
            <a:r>
              <a:rPr lang="en-GB" sz="1800" dirty="0">
                <a:effectLst/>
                <a:latin typeface="Times New Roman" panose="02020603050405020304" pitchFamily="18" charset="0"/>
                <a:cs typeface="Times New Roman" panose="02020603050405020304" pitchFamily="18" charset="0"/>
              </a:rPr>
              <a:t>Spore in all pathogenic </a:t>
            </a:r>
            <a:r>
              <a:rPr lang="en-GB" sz="1800" i="1" dirty="0">
                <a:effectLst/>
                <a:latin typeface="Times New Roman" panose="02020603050405020304" pitchFamily="18" charset="0"/>
                <a:cs typeface="Times New Roman" panose="02020603050405020304" pitchFamily="18" charset="0"/>
              </a:rPr>
              <a:t>Clostridium</a:t>
            </a:r>
            <a:r>
              <a:rPr lang="en-GB" sz="1800" dirty="0">
                <a:effectLst/>
                <a:latin typeface="Times New Roman" panose="02020603050405020304" pitchFamily="18" charset="0"/>
                <a:cs typeface="Times New Roman" panose="02020603050405020304" pitchFamily="18" charset="0"/>
              </a:rPr>
              <a:t> is normally wider than body of bacilli producing bulging </a:t>
            </a:r>
            <a:r>
              <a:rPr lang="en-GB" sz="1800" dirty="0">
                <a:solidFill>
                  <a:srgbClr val="FF0000"/>
                </a:solidFill>
                <a:latin typeface="Times New Roman" panose="02020603050405020304" pitchFamily="18" charset="0"/>
                <a:cs typeface="Times New Roman" panose="02020603050405020304" pitchFamily="18" charset="0"/>
              </a:rPr>
              <a:t>(</a:t>
            </a:r>
            <a:r>
              <a:rPr lang="en-GB" sz="1800" dirty="0">
                <a:solidFill>
                  <a:srgbClr val="FF0000"/>
                </a:solidFill>
                <a:effectLst/>
                <a:latin typeface="Times New Roman" panose="02020603050405020304" pitchFamily="18" charset="0"/>
                <a:cs typeface="Times New Roman" panose="02020603050405020304" pitchFamily="18" charset="0"/>
              </a:rPr>
              <a:t>bulging spore</a:t>
            </a:r>
            <a:r>
              <a:rPr lang="ar-SA" sz="1800" dirty="0">
                <a:solidFill>
                  <a:srgbClr val="FF0000"/>
                </a:solidFill>
                <a:effectLst/>
                <a:latin typeface="Times New Roman" panose="02020603050405020304" pitchFamily="18" charset="0"/>
                <a:cs typeface="Times New Roman" panose="02020603050405020304" pitchFamily="18" charset="0"/>
              </a:rPr>
              <a:t>-</a:t>
            </a:r>
            <a:r>
              <a:rPr lang="en-GB" sz="1800" dirty="0">
                <a:solidFill>
                  <a:srgbClr val="FF0000"/>
                </a:solidFill>
                <a:effectLst/>
                <a:latin typeface="Times New Roman" panose="02020603050405020304" pitchFamily="18" charset="0"/>
                <a:cs typeface="Times New Roman" panose="02020603050405020304" pitchFamily="18" charset="0"/>
              </a:rPr>
              <a:t>forming anaerobic organism). </a:t>
            </a:r>
            <a:endParaRPr lang="en-GB" sz="1800" dirty="0">
              <a:solidFill>
                <a:srgbClr val="FF0000"/>
              </a:solidFill>
              <a:latin typeface="Times New Roman" panose="02020603050405020304" pitchFamily="18" charset="0"/>
              <a:cs typeface="Times New Roman" panose="02020603050405020304" pitchFamily="18" charset="0"/>
            </a:endParaRPr>
          </a:p>
          <a:p>
            <a:r>
              <a:rPr lang="en-GB" sz="1800" dirty="0">
                <a:effectLst/>
                <a:latin typeface="Times New Roman" panose="02020603050405020304" pitchFamily="18" charset="0"/>
                <a:cs typeface="Times New Roman" panose="02020603050405020304" pitchFamily="18" charset="0"/>
              </a:rPr>
              <a:t>In all pathogenic </a:t>
            </a:r>
            <a:r>
              <a:rPr lang="en-GB" sz="1800" dirty="0" err="1">
                <a:effectLst/>
                <a:latin typeface="Times New Roman" panose="02020603050405020304" pitchFamily="18" charset="0"/>
                <a:cs typeface="Times New Roman" panose="02020603050405020304" pitchFamily="18" charset="0"/>
              </a:rPr>
              <a:t>clostrida</a:t>
            </a:r>
            <a:r>
              <a:rPr lang="en-GB" sz="1800" dirty="0">
                <a:effectLst/>
                <a:latin typeface="Times New Roman" panose="02020603050405020304" pitchFamily="18" charset="0"/>
                <a:cs typeface="Times New Roman" panose="02020603050405020304" pitchFamily="18" charset="0"/>
              </a:rPr>
              <a:t> except </a:t>
            </a:r>
            <a:r>
              <a:rPr lang="en-GB" sz="1800" i="1" dirty="0">
                <a:effectLst/>
                <a:latin typeface="Times New Roman" panose="02020603050405020304" pitchFamily="18" charset="0"/>
                <a:cs typeface="Times New Roman" panose="02020603050405020304" pitchFamily="18" charset="0"/>
              </a:rPr>
              <a:t>Clostridium tetani </a:t>
            </a:r>
            <a:r>
              <a:rPr lang="en-GB" sz="1800" dirty="0">
                <a:effectLst/>
                <a:latin typeface="Times New Roman" panose="02020603050405020304" pitchFamily="18" charset="0"/>
                <a:cs typeface="Times New Roman" panose="02020603050405020304" pitchFamily="18" charset="0"/>
              </a:rPr>
              <a:t>the spore are central or subterminal in position</a:t>
            </a:r>
            <a:r>
              <a:rPr lang="en-GB" sz="1800" dirty="0">
                <a:latin typeface="Times New Roman" panose="02020603050405020304" pitchFamily="18" charset="0"/>
                <a:cs typeface="Times New Roman" panose="02020603050405020304" pitchFamily="18" charset="0"/>
              </a:rPr>
              <a:t>, i</a:t>
            </a:r>
            <a:r>
              <a:rPr lang="en-GB" sz="1800" dirty="0">
                <a:effectLst/>
                <a:latin typeface="Times New Roman" panose="02020603050405020304" pitchFamily="18" charset="0"/>
                <a:cs typeface="Times New Roman" panose="02020603050405020304" pitchFamily="18" charset="0"/>
              </a:rPr>
              <a:t>n </a:t>
            </a:r>
            <a:r>
              <a:rPr lang="en-GB" sz="1800" i="1" dirty="0">
                <a:effectLst/>
                <a:latin typeface="Times New Roman" panose="02020603050405020304" pitchFamily="18" charset="0"/>
                <a:cs typeface="Times New Roman" panose="02020603050405020304" pitchFamily="18" charset="0"/>
              </a:rPr>
              <a:t>Clostridium tetani </a:t>
            </a:r>
            <a:r>
              <a:rPr lang="en-GB" sz="1800" dirty="0">
                <a:effectLst/>
                <a:latin typeface="Times New Roman" panose="02020603050405020304" pitchFamily="18" charset="0"/>
                <a:cs typeface="Times New Roman" panose="02020603050405020304" pitchFamily="18" charset="0"/>
              </a:rPr>
              <a:t>(terminal spores) </a:t>
            </a:r>
            <a:endParaRPr lang="en-GB"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CFF31242-4313-2100-0FB2-C808AE52C911}"/>
              </a:ext>
            </a:extLst>
          </p:cNvPr>
          <p:cNvSpPr>
            <a:spLocks noGrp="1"/>
          </p:cNvSpPr>
          <p:nvPr>
            <p:ph type="sldNum" sz="quarter" idx="12"/>
          </p:nvPr>
        </p:nvSpPr>
        <p:spPr/>
        <p:txBody>
          <a:bodyPr/>
          <a:lstStyle/>
          <a:p>
            <a:fld id="{4AC3FB51-80C6-B349-AF3E-242CD4E24DB2}" type="slidenum">
              <a:rPr lang="en-US" smtClean="0"/>
              <a:t>3</a:t>
            </a:fld>
            <a:endParaRPr lang="en-US"/>
          </a:p>
        </p:txBody>
      </p:sp>
      <p:pic>
        <p:nvPicPr>
          <p:cNvPr id="8" name="Picture 7">
            <a:extLst>
              <a:ext uri="{FF2B5EF4-FFF2-40B4-BE49-F238E27FC236}">
                <a16:creationId xmlns="" xmlns:a16="http://schemas.microsoft.com/office/drawing/2014/main" id="{348AE903-D093-AB98-E515-FF97A49474DF}"/>
              </a:ext>
            </a:extLst>
          </p:cNvPr>
          <p:cNvPicPr>
            <a:picLocks noChangeAspect="1"/>
          </p:cNvPicPr>
          <p:nvPr/>
        </p:nvPicPr>
        <p:blipFill>
          <a:blip r:embed="rId2"/>
          <a:stretch>
            <a:fillRect/>
          </a:stretch>
        </p:blipFill>
        <p:spPr>
          <a:xfrm>
            <a:off x="272912" y="4605596"/>
            <a:ext cx="1909895" cy="1935025"/>
          </a:xfrm>
          <a:prstGeom prst="rect">
            <a:avLst/>
          </a:prstGeom>
        </p:spPr>
      </p:pic>
      <p:pic>
        <p:nvPicPr>
          <p:cNvPr id="10" name="Picture 2" descr="mage result for Clostridium tetani">
            <a:extLst>
              <a:ext uri="{FF2B5EF4-FFF2-40B4-BE49-F238E27FC236}">
                <a16:creationId xmlns="" xmlns:a16="http://schemas.microsoft.com/office/drawing/2014/main" id="{AF564798-B6F0-5B96-A8C0-033B12896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02" y="4667873"/>
            <a:ext cx="1734869" cy="17214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ostridium perfringens bacteria, anaerobic spore-producing bacteria">
            <a:extLst>
              <a:ext uri="{FF2B5EF4-FFF2-40B4-BE49-F238E27FC236}">
                <a16:creationId xmlns="" xmlns:a16="http://schemas.microsoft.com/office/drawing/2014/main" id="{57DDBDAA-EDD9-24E2-DA78-118738C3C2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084" y="4908319"/>
            <a:ext cx="2039131" cy="12502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ostridium perfringens Clostridium perfringens">
            <a:extLst>
              <a:ext uri="{FF2B5EF4-FFF2-40B4-BE49-F238E27FC236}">
                <a16:creationId xmlns="" xmlns:a16="http://schemas.microsoft.com/office/drawing/2014/main" id="{1487954D-EDC5-F0E7-C90C-A9D3C1CC19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056" y="4908319"/>
            <a:ext cx="1892718" cy="131102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E63354CA-4B77-736A-CCA8-275B83C0A646}"/>
              </a:ext>
            </a:extLst>
          </p:cNvPr>
          <p:cNvSpPr txBox="1"/>
          <p:nvPr/>
        </p:nvSpPr>
        <p:spPr>
          <a:xfrm>
            <a:off x="1017650" y="6529253"/>
            <a:ext cx="4572000" cy="400110"/>
          </a:xfrm>
          <a:prstGeom prst="rect">
            <a:avLst/>
          </a:prstGeom>
          <a:noFill/>
        </p:spPr>
        <p:txBody>
          <a:bodyPr wrap="square">
            <a:spAutoFit/>
          </a:bodyPr>
          <a:lstStyle/>
          <a:p>
            <a:r>
              <a:rPr lang="en-GB" sz="2000" b="1" i="1" dirty="0">
                <a:solidFill>
                  <a:srgbClr val="0070C0"/>
                </a:solidFill>
                <a:effectLst/>
                <a:latin typeface="Times New Roman" panose="02020603050405020304" pitchFamily="18" charset="0"/>
                <a:cs typeface="Times New Roman" panose="02020603050405020304" pitchFamily="18" charset="0"/>
              </a:rPr>
              <a:t>Clostridium tetani </a:t>
            </a:r>
            <a:endParaRPr lang="en-US" sz="2000" b="1" dirty="0">
              <a:solidFill>
                <a:srgbClr val="0070C0"/>
              </a:solidFill>
            </a:endParaRPr>
          </a:p>
        </p:txBody>
      </p:sp>
      <p:sp>
        <p:nvSpPr>
          <p:cNvPr id="16" name="TextBox 15">
            <a:extLst>
              <a:ext uri="{FF2B5EF4-FFF2-40B4-BE49-F238E27FC236}">
                <a16:creationId xmlns="" xmlns:a16="http://schemas.microsoft.com/office/drawing/2014/main" id="{1A37B6BD-1D0C-80FD-A6D4-C94216055C87}"/>
              </a:ext>
            </a:extLst>
          </p:cNvPr>
          <p:cNvSpPr txBox="1"/>
          <p:nvPr/>
        </p:nvSpPr>
        <p:spPr>
          <a:xfrm>
            <a:off x="4750498" y="6453244"/>
            <a:ext cx="4572000" cy="369332"/>
          </a:xfrm>
          <a:prstGeom prst="rect">
            <a:avLst/>
          </a:prstGeom>
          <a:noFill/>
        </p:spPr>
        <p:txBody>
          <a:bodyPr wrap="square">
            <a:spAutoFit/>
          </a:bodyPr>
          <a:lstStyle/>
          <a:p>
            <a:pPr algn="ctr"/>
            <a:r>
              <a:rPr lang="en-US" sz="1800" b="1" i="1" dirty="0">
                <a:solidFill>
                  <a:srgbClr val="0070C0"/>
                </a:solidFill>
                <a:latin typeface="Times"/>
                <a:cs typeface="Times"/>
              </a:rPr>
              <a:t>Clostridium perfringens </a:t>
            </a:r>
            <a:endParaRPr lang="en-US" sz="1800" dirty="0">
              <a:solidFill>
                <a:srgbClr val="0070C0"/>
              </a:solidFill>
              <a:latin typeface="Times"/>
              <a:cs typeface="Times"/>
            </a:endParaRPr>
          </a:p>
        </p:txBody>
      </p:sp>
      <p:graphicFrame>
        <p:nvGraphicFramePr>
          <p:cNvPr id="2" name="Diagram 1">
            <a:extLst>
              <a:ext uri="{FF2B5EF4-FFF2-40B4-BE49-F238E27FC236}">
                <a16:creationId xmlns="" xmlns:a16="http://schemas.microsoft.com/office/drawing/2014/main" id="{61F0A5C1-62D1-7E94-8C0C-4530F18FEC7B}"/>
              </a:ext>
            </a:extLst>
          </p:cNvPr>
          <p:cNvGraphicFramePr/>
          <p:nvPr>
            <p:extLst>
              <p:ext uri="{D42A27DB-BD31-4B8C-83A1-F6EECF244321}">
                <p14:modId xmlns:p14="http://schemas.microsoft.com/office/powerpoint/2010/main" val="390371406"/>
              </p:ext>
            </p:extLst>
          </p:nvPr>
        </p:nvGraphicFramePr>
        <p:xfrm>
          <a:off x="1423792" y="-353431"/>
          <a:ext cx="6096000" cy="30488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3781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00D8081-081B-C17D-AA66-F1E82127F115}"/>
              </a:ext>
            </a:extLst>
          </p:cNvPr>
          <p:cNvSpPr>
            <a:spLocks noGrp="1"/>
          </p:cNvSpPr>
          <p:nvPr>
            <p:ph idx="1"/>
          </p:nvPr>
        </p:nvSpPr>
        <p:spPr>
          <a:xfrm>
            <a:off x="710946" y="6373368"/>
            <a:ext cx="7772400" cy="747522"/>
          </a:xfrm>
        </p:spPr>
        <p:txBody>
          <a:bodyPr>
            <a:normAutofit/>
          </a:bodyPr>
          <a:lstStyle/>
          <a:p>
            <a:pPr marL="0" indent="0">
              <a:buNone/>
            </a:pPr>
            <a:r>
              <a:rPr lang="en-GB" sz="1800" b="1" dirty="0">
                <a:solidFill>
                  <a:schemeClr val="accent2"/>
                </a:solidFill>
                <a:latin typeface="Times New Roman" panose="02020603050405020304" pitchFamily="18" charset="0"/>
                <a:cs typeface="Times New Roman" panose="02020603050405020304" pitchFamily="18" charset="0"/>
              </a:rPr>
              <a:t>Phase-contrast photomicrographs of some species of the genus </a:t>
            </a:r>
            <a:r>
              <a:rPr lang="en-GB" sz="1800" b="1" i="1" dirty="0">
                <a:solidFill>
                  <a:schemeClr val="accent2"/>
                </a:solidFill>
                <a:latin typeface="Times New Roman" panose="02020603050405020304" pitchFamily="18" charset="0"/>
                <a:cs typeface="Times New Roman" panose="02020603050405020304" pitchFamily="18" charset="0"/>
              </a:rPr>
              <a:t>Clostridium</a:t>
            </a:r>
            <a:r>
              <a:rPr lang="en-GB" sz="1800" b="1" dirty="0">
                <a:solidFill>
                  <a:schemeClr val="accent2"/>
                </a:solidFill>
                <a:latin typeface="Times New Roman" panose="02020603050405020304" pitchFamily="18" charset="0"/>
                <a:cs typeface="Times New Roman" panose="02020603050405020304" pitchFamily="18" charset="0"/>
              </a:rPr>
              <a:t>. </a:t>
            </a:r>
            <a:endParaRPr lang="en-US" sz="1800" b="1" dirty="0">
              <a:solidFill>
                <a:schemeClr val="accent2"/>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7971F96A-7C61-7795-942E-2EB2CF44C0F4}"/>
              </a:ext>
            </a:extLst>
          </p:cNvPr>
          <p:cNvSpPr>
            <a:spLocks noGrp="1"/>
          </p:cNvSpPr>
          <p:nvPr>
            <p:ph type="sldNum" sz="quarter" idx="12"/>
          </p:nvPr>
        </p:nvSpPr>
        <p:spPr/>
        <p:txBody>
          <a:bodyPr/>
          <a:lstStyle/>
          <a:p>
            <a:fld id="{4AC3FB51-80C6-B349-AF3E-242CD4E24DB2}" type="slidenum">
              <a:rPr lang="en-US" smtClean="0"/>
              <a:t>4</a:t>
            </a:fld>
            <a:endParaRPr lang="en-US"/>
          </a:p>
        </p:txBody>
      </p:sp>
      <p:pic>
        <p:nvPicPr>
          <p:cNvPr id="5" name="Picture 4" descr="Fig. 2.">
            <a:extLst>
              <a:ext uri="{FF2B5EF4-FFF2-40B4-BE49-F238E27FC236}">
                <a16:creationId xmlns="" xmlns:a16="http://schemas.microsoft.com/office/drawing/2014/main" id="{7F38AA5A-0B90-C046-A2E8-D7BBEEDE6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10871"/>
            <a:ext cx="5397499" cy="602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73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EB08E7D-32CB-A06F-5AD3-98FB57294EBE}"/>
              </a:ext>
            </a:extLst>
          </p:cNvPr>
          <p:cNvSpPr>
            <a:spLocks noGrp="1"/>
          </p:cNvSpPr>
          <p:nvPr>
            <p:ph idx="1"/>
          </p:nvPr>
        </p:nvSpPr>
        <p:spPr>
          <a:xfrm>
            <a:off x="66394" y="0"/>
            <a:ext cx="6848756" cy="7209410"/>
          </a:xfrm>
        </p:spPr>
        <p:txBody>
          <a:bodyPr>
            <a:noAutofit/>
          </a:bodyPr>
          <a:lstStyle/>
          <a:p>
            <a:pPr marL="0" indent="0">
              <a:buNone/>
            </a:pPr>
            <a:r>
              <a:rPr lang="en-GB" b="1" dirty="0">
                <a:solidFill>
                  <a:srgbClr val="7030A0"/>
                </a:solidFill>
                <a:effectLst/>
                <a:latin typeface="Times New Roman" panose="02020603050405020304" pitchFamily="18" charset="0"/>
                <a:cs typeface="Times New Roman" panose="02020603050405020304" pitchFamily="18" charset="0"/>
              </a:rPr>
              <a:t>B. Classification according to biochemical activity </a:t>
            </a:r>
          </a:p>
          <a:p>
            <a:pPr marL="0" indent="0">
              <a:buNone/>
            </a:pPr>
            <a:r>
              <a:rPr lang="en-GB" sz="1800" b="1" dirty="0">
                <a:solidFill>
                  <a:srgbClr val="FF0000"/>
                </a:solidFill>
                <a:latin typeface="Times New Roman" panose="02020603050405020304" pitchFamily="18" charset="0"/>
                <a:cs typeface="Times New Roman" panose="02020603050405020304" pitchFamily="18" charset="0"/>
              </a:rPr>
              <a:t>1. </a:t>
            </a:r>
            <a:r>
              <a:rPr lang="en-GB" sz="1800" b="1" dirty="0">
                <a:solidFill>
                  <a:srgbClr val="FF0000"/>
                </a:solidFill>
                <a:effectLst/>
                <a:latin typeface="Times New Roman" panose="02020603050405020304" pitchFamily="18" charset="0"/>
                <a:cs typeface="Times New Roman" panose="02020603050405020304" pitchFamily="18" charset="0"/>
              </a:rPr>
              <a:t>Saccharolytic Clostridium </a:t>
            </a:r>
            <a:endParaRPr lang="en-GB" sz="1800" b="1" dirty="0">
              <a:effectLst/>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GB" sz="1800" dirty="0">
                <a:effectLst/>
                <a:latin typeface="Times New Roman" panose="02020603050405020304" pitchFamily="18" charset="0"/>
                <a:cs typeface="Times New Roman" panose="02020603050405020304" pitchFamily="18" charset="0"/>
              </a:rPr>
              <a:t>Characterized by their rapid growth on CHO media. </a:t>
            </a:r>
          </a:p>
          <a:p>
            <a:pPr>
              <a:buFont typeface="Courier New" panose="02070309020205020404" pitchFamily="49" charset="0"/>
              <a:buChar char="o"/>
            </a:pPr>
            <a:r>
              <a:rPr lang="en-GB" sz="1800" dirty="0">
                <a:latin typeface="Times New Roman" panose="02020603050405020304" pitchFamily="18" charset="0"/>
                <a:cs typeface="Times New Roman" panose="02020603050405020304" pitchFamily="18" charset="0"/>
              </a:rPr>
              <a:t>P</a:t>
            </a:r>
            <a:r>
              <a:rPr lang="en-GB" sz="1800" dirty="0">
                <a:effectLst/>
                <a:latin typeface="Times New Roman" panose="02020603050405020304" pitchFamily="18" charset="0"/>
                <a:cs typeface="Times New Roman" panose="02020603050405020304" pitchFamily="18" charset="0"/>
              </a:rPr>
              <a:t>roduction of acid &amp; big amount of gases formation when grown in cooked meat media. Ferment CHO  in meat fragments, but not digested its protein. </a:t>
            </a:r>
          </a:p>
          <a:p>
            <a:pPr>
              <a:buFont typeface="Courier New" panose="02070309020205020404" pitchFamily="49" charset="0"/>
              <a:buChar char="o"/>
            </a:pPr>
            <a:r>
              <a:rPr lang="en-GB" sz="1800" dirty="0">
                <a:effectLst/>
                <a:latin typeface="Times New Roman" panose="02020603050405020304" pitchFamily="18" charset="0"/>
                <a:cs typeface="Times New Roman" panose="02020603050405020304" pitchFamily="18" charset="0"/>
              </a:rPr>
              <a:t>The meat fragment change to dark red colour but not reduced its size (meat particles remain intact) with formation of high amount of gases &amp; sour smelling odour (acidic)</a:t>
            </a:r>
          </a:p>
          <a:p>
            <a:pPr>
              <a:buFont typeface="Courier New" panose="02070309020205020404" pitchFamily="49" charset="0"/>
              <a:buChar char="o"/>
            </a:pPr>
            <a:r>
              <a:rPr lang="en-US" sz="1800" dirty="0">
                <a:solidFill>
                  <a:srgbClr val="0070C0"/>
                </a:solidFill>
                <a:latin typeface="Times New Roman" panose="02020603050405020304" pitchFamily="18" charset="0"/>
                <a:cs typeface="Times New Roman" panose="02020603050405020304" pitchFamily="18" charset="0"/>
              </a:rPr>
              <a:t>e.g.  </a:t>
            </a:r>
            <a:r>
              <a:rPr lang="en-GB" sz="1800" i="1" dirty="0">
                <a:solidFill>
                  <a:srgbClr val="006DBF"/>
                </a:solidFill>
                <a:effectLst/>
                <a:latin typeface="Times New Roman" panose="02020603050405020304" pitchFamily="18" charset="0"/>
                <a:cs typeface="Times New Roman" panose="02020603050405020304" pitchFamily="18" charset="0"/>
              </a:rPr>
              <a:t>C. perfringens</a:t>
            </a:r>
            <a:r>
              <a:rPr lang="en-GB" sz="1800" i="1" dirty="0">
                <a:solidFill>
                  <a:srgbClr val="006DBF"/>
                </a:solidFill>
                <a:latin typeface="Times New Roman" panose="02020603050405020304" pitchFamily="18" charset="0"/>
                <a:cs typeface="Times New Roman" panose="02020603050405020304" pitchFamily="18" charset="0"/>
              </a:rPr>
              <a:t> </a:t>
            </a:r>
            <a:r>
              <a:rPr lang="en-GB" sz="1800" i="1" dirty="0">
                <a:solidFill>
                  <a:srgbClr val="006DBF"/>
                </a:solidFill>
                <a:effectLst/>
                <a:latin typeface="Times New Roman" panose="02020603050405020304" pitchFamily="18" charset="0"/>
                <a:cs typeface="Times New Roman" panose="02020603050405020304" pitchFamily="18" charset="0"/>
              </a:rPr>
              <a:t> C. </a:t>
            </a:r>
            <a:r>
              <a:rPr lang="en-GB" sz="1800" i="1" dirty="0" err="1">
                <a:solidFill>
                  <a:srgbClr val="006DBF"/>
                </a:solidFill>
                <a:effectLst/>
                <a:latin typeface="Times New Roman" panose="02020603050405020304" pitchFamily="18" charset="0"/>
                <a:cs typeface="Times New Roman" panose="02020603050405020304" pitchFamily="18" charset="0"/>
              </a:rPr>
              <a:t>septicum</a:t>
            </a:r>
            <a:r>
              <a:rPr lang="en-GB" sz="1800" i="1" dirty="0">
                <a:solidFill>
                  <a:srgbClr val="006DBF"/>
                </a:solidFill>
                <a:latin typeface="Times New Roman" panose="02020603050405020304" pitchFamily="18" charset="0"/>
                <a:cs typeface="Times New Roman" panose="02020603050405020304" pitchFamily="18" charset="0"/>
              </a:rPr>
              <a:t> </a:t>
            </a:r>
            <a:r>
              <a:rPr lang="ar-SA" sz="1800" i="1" dirty="0">
                <a:solidFill>
                  <a:srgbClr val="006DBF"/>
                </a:solidFill>
                <a:latin typeface="Times New Roman" panose="02020603050405020304" pitchFamily="18" charset="0"/>
                <a:cs typeface="Times New Roman" panose="02020603050405020304" pitchFamily="18" charset="0"/>
              </a:rPr>
              <a:t>  </a:t>
            </a:r>
            <a:r>
              <a:rPr lang="en-GB" sz="1800" i="1" dirty="0">
                <a:solidFill>
                  <a:srgbClr val="006DBF"/>
                </a:solidFill>
                <a:effectLst/>
                <a:latin typeface="Times New Roman" panose="02020603050405020304" pitchFamily="18" charset="0"/>
                <a:cs typeface="Times New Roman" panose="02020603050405020304" pitchFamily="18" charset="0"/>
              </a:rPr>
              <a:t>C. </a:t>
            </a:r>
            <a:r>
              <a:rPr lang="en-GB" sz="1800" i="1" dirty="0" err="1">
                <a:solidFill>
                  <a:srgbClr val="006DBF"/>
                </a:solidFill>
                <a:effectLst/>
                <a:latin typeface="Times New Roman" panose="02020603050405020304" pitchFamily="18" charset="0"/>
                <a:cs typeface="Times New Roman" panose="02020603050405020304" pitchFamily="18" charset="0"/>
              </a:rPr>
              <a:t>fallex</a:t>
            </a:r>
            <a:r>
              <a:rPr lang="en-GB" sz="1800" i="1" dirty="0">
                <a:latin typeface="Times New Roman" panose="02020603050405020304" pitchFamily="18" charset="0"/>
                <a:cs typeface="Times New Roman" panose="02020603050405020304" pitchFamily="18" charset="0"/>
              </a:rPr>
              <a:t>    </a:t>
            </a:r>
            <a:r>
              <a:rPr lang="en-GB" sz="1800" i="1" dirty="0">
                <a:solidFill>
                  <a:srgbClr val="006DBF"/>
                </a:solidFill>
                <a:effectLst/>
                <a:latin typeface="Times New Roman" panose="02020603050405020304" pitchFamily="18" charset="0"/>
                <a:cs typeface="Times New Roman" panose="02020603050405020304" pitchFamily="18" charset="0"/>
              </a:rPr>
              <a:t>C. tertium</a:t>
            </a:r>
            <a:r>
              <a:rPr lang="en-GB" sz="1800" i="1" dirty="0">
                <a:solidFill>
                  <a:srgbClr val="006DBF"/>
                </a:solidFill>
                <a:latin typeface="Times New Roman" panose="02020603050405020304" pitchFamily="18" charset="0"/>
                <a:cs typeface="Times New Roman" panose="02020603050405020304" pitchFamily="18" charset="0"/>
              </a:rPr>
              <a:t>    </a:t>
            </a:r>
            <a:endParaRPr lang="en-GB" sz="1800" i="1" dirty="0">
              <a:solidFill>
                <a:srgbClr val="006DBF"/>
              </a:solidFill>
              <a:effectLst/>
              <a:latin typeface="Times New Roman" panose="02020603050405020304" pitchFamily="18" charset="0"/>
              <a:cs typeface="Times New Roman" panose="02020603050405020304" pitchFamily="18" charset="0"/>
            </a:endParaRPr>
          </a:p>
          <a:p>
            <a:pPr marL="0" indent="0">
              <a:buNone/>
            </a:pPr>
            <a:r>
              <a:rPr lang="en-GB" sz="1800" b="1" dirty="0">
                <a:solidFill>
                  <a:srgbClr val="FF0000"/>
                </a:solidFill>
                <a:latin typeface="Times New Roman" panose="02020603050405020304" pitchFamily="18" charset="0"/>
                <a:cs typeface="Times New Roman" panose="02020603050405020304" pitchFamily="18" charset="0"/>
              </a:rPr>
              <a:t>2. P</a:t>
            </a:r>
            <a:r>
              <a:rPr lang="en-GB" sz="1800" b="1" dirty="0">
                <a:solidFill>
                  <a:srgbClr val="FF0000"/>
                </a:solidFill>
                <a:effectLst/>
                <a:latin typeface="Times New Roman" panose="02020603050405020304" pitchFamily="18" charset="0"/>
                <a:cs typeface="Times New Roman" panose="02020603050405020304" pitchFamily="18" charset="0"/>
              </a:rPr>
              <a:t>roteolytic Clostridium </a:t>
            </a:r>
            <a:endParaRPr lang="en-GB" sz="1800" b="1"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GB" sz="1800" dirty="0">
                <a:effectLst/>
                <a:latin typeface="Times New Roman" panose="02020603050405020304" pitchFamily="18" charset="0"/>
                <a:cs typeface="Times New Roman" panose="02020603050405020304" pitchFamily="18" charset="0"/>
              </a:rPr>
              <a:t>Don’t ferment  CHO, digest meat protein (decompose meat protein).</a:t>
            </a:r>
          </a:p>
          <a:p>
            <a:pPr>
              <a:buFont typeface="Courier New" panose="02070309020205020404" pitchFamily="49" charset="0"/>
              <a:buChar char="o"/>
            </a:pPr>
            <a:r>
              <a:rPr lang="en-GB" sz="1800" dirty="0">
                <a:effectLst/>
                <a:latin typeface="Times New Roman" panose="02020603050405020304" pitchFamily="18" charset="0"/>
                <a:cs typeface="Times New Roman" panose="02020603050405020304" pitchFamily="18" charset="0"/>
              </a:rPr>
              <a:t> Meat fragment reduce in size become black in colour and formation of foul ( bad ) smelling odour.</a:t>
            </a:r>
          </a:p>
          <a:p>
            <a:pPr>
              <a:buFont typeface="Courier New" panose="02070309020205020404" pitchFamily="49" charset="0"/>
              <a:buChar char="o"/>
            </a:pPr>
            <a:r>
              <a:rPr lang="en-GB" sz="1800" dirty="0">
                <a:effectLst/>
                <a:latin typeface="Times New Roman" panose="02020603050405020304" pitchFamily="18" charset="0"/>
                <a:cs typeface="Times New Roman" panose="02020603050405020304" pitchFamily="18" charset="0"/>
              </a:rPr>
              <a:t> </a:t>
            </a:r>
            <a:r>
              <a:rPr lang="en-US" sz="1800" dirty="0">
                <a:solidFill>
                  <a:srgbClr val="0070C0"/>
                </a:solidFill>
                <a:latin typeface="Times New Roman" panose="02020603050405020304" pitchFamily="18" charset="0"/>
                <a:cs typeface="Times New Roman" panose="02020603050405020304" pitchFamily="18" charset="0"/>
              </a:rPr>
              <a:t>e.g.  </a:t>
            </a:r>
            <a:r>
              <a:rPr lang="en-GB" sz="1800" i="1" dirty="0">
                <a:solidFill>
                  <a:srgbClr val="0070C0"/>
                </a:solidFill>
                <a:effectLst/>
                <a:latin typeface="Times New Roman" panose="02020603050405020304" pitchFamily="18" charset="0"/>
                <a:cs typeface="Times New Roman" panose="02020603050405020304" pitchFamily="18" charset="0"/>
              </a:rPr>
              <a:t> </a:t>
            </a:r>
            <a:r>
              <a:rPr lang="en-GB" sz="1800" i="1" dirty="0">
                <a:solidFill>
                  <a:srgbClr val="006DBF"/>
                </a:solidFill>
                <a:effectLst/>
                <a:latin typeface="Times New Roman" panose="02020603050405020304" pitchFamily="18" charset="0"/>
                <a:cs typeface="Times New Roman" panose="02020603050405020304" pitchFamily="18" charset="0"/>
              </a:rPr>
              <a:t>C. histolyticum</a:t>
            </a:r>
            <a:r>
              <a:rPr lang="en-GB" sz="1800" i="1" dirty="0">
                <a:solidFill>
                  <a:srgbClr val="006DBF"/>
                </a:solidFill>
                <a:latin typeface="Times New Roman" panose="02020603050405020304" pitchFamily="18" charset="0"/>
                <a:cs typeface="Times New Roman" panose="02020603050405020304" pitchFamily="18" charset="0"/>
              </a:rPr>
              <a:t>    -        </a:t>
            </a:r>
            <a:r>
              <a:rPr lang="en-GB" sz="1800" i="1" dirty="0">
                <a:solidFill>
                  <a:srgbClr val="006DBF"/>
                </a:solidFill>
                <a:effectLst/>
                <a:latin typeface="Times New Roman" panose="02020603050405020304" pitchFamily="18" charset="0"/>
                <a:cs typeface="Times New Roman" panose="02020603050405020304" pitchFamily="18" charset="0"/>
              </a:rPr>
              <a:t>C. tetani (mild proteolytic).</a:t>
            </a:r>
            <a:r>
              <a:rPr lang="en-GB" sz="1800" b="1" dirty="0">
                <a:solidFill>
                  <a:srgbClr val="006DBF"/>
                </a:solidFill>
                <a:effectLst/>
                <a:latin typeface="Times New Roman" panose="02020603050405020304" pitchFamily="18" charset="0"/>
                <a:cs typeface="Times New Roman" panose="02020603050405020304" pitchFamily="18" charset="0"/>
              </a:rPr>
              <a:t/>
            </a:r>
            <a:br>
              <a:rPr lang="en-GB" sz="1800" b="1" dirty="0">
                <a:solidFill>
                  <a:srgbClr val="006DBF"/>
                </a:solidFill>
                <a:effectLst/>
                <a:latin typeface="Times New Roman" panose="02020603050405020304" pitchFamily="18" charset="0"/>
                <a:cs typeface="Times New Roman" panose="02020603050405020304" pitchFamily="18" charset="0"/>
              </a:rPr>
            </a:br>
            <a:r>
              <a:rPr lang="en-GB" sz="1800" b="1" dirty="0">
                <a:solidFill>
                  <a:srgbClr val="FF0000"/>
                </a:solidFill>
                <a:latin typeface="Times New Roman" panose="02020603050405020304" pitchFamily="18" charset="0"/>
                <a:cs typeface="Times New Roman" panose="02020603050405020304" pitchFamily="18" charset="0"/>
              </a:rPr>
              <a:t>3.</a:t>
            </a:r>
            <a:r>
              <a:rPr lang="en-GB" sz="1800" b="1" dirty="0">
                <a:solidFill>
                  <a:srgbClr val="FF0000"/>
                </a:solidFill>
                <a:effectLst/>
                <a:latin typeface="Times New Roman" panose="02020603050405020304" pitchFamily="18" charset="0"/>
                <a:cs typeface="Times New Roman" panose="02020603050405020304" pitchFamily="18" charset="0"/>
              </a:rPr>
              <a:t> Saccharolytic &amp; proteolytic Clostridium </a:t>
            </a:r>
            <a:endParaRPr lang="en-GB" sz="1800" b="1" dirty="0">
              <a:latin typeface="Times New Roman" panose="02020603050405020304" pitchFamily="18" charset="0"/>
              <a:cs typeface="Times New Roman" panose="02020603050405020304" pitchFamily="18" charset="0"/>
            </a:endParaRPr>
          </a:p>
          <a:p>
            <a:pPr>
              <a:buFont typeface="Courier New" panose="02070309020205020404" pitchFamily="49" charset="0"/>
              <a:buChar char="o"/>
            </a:pPr>
            <a:r>
              <a:rPr lang="en-GB" sz="1800" dirty="0">
                <a:effectLst/>
                <a:latin typeface="Times New Roman" panose="02020603050405020304" pitchFamily="18" charset="0"/>
                <a:cs typeface="Times New Roman" panose="02020603050405020304" pitchFamily="18" charset="0"/>
              </a:rPr>
              <a:t>Digest meat protein &amp; ferment its CHO.</a:t>
            </a:r>
          </a:p>
          <a:p>
            <a:pPr>
              <a:buFont typeface="Courier New" panose="02070309020205020404" pitchFamily="49" charset="0"/>
              <a:buChar char="o"/>
            </a:pPr>
            <a:r>
              <a:rPr lang="en-GB" sz="1800" dirty="0">
                <a:effectLst/>
                <a:latin typeface="Times New Roman" panose="02020603050405020304" pitchFamily="18" charset="0"/>
                <a:cs typeface="Times New Roman" panose="02020603050405020304" pitchFamily="18" charset="0"/>
              </a:rPr>
              <a:t> The meat fragment are completely disappear and  format of dark black broth and severe putrefactive odour. </a:t>
            </a:r>
          </a:p>
          <a:p>
            <a:pPr>
              <a:buFont typeface="Courier New" panose="02070309020205020404" pitchFamily="49" charset="0"/>
              <a:buChar char="o"/>
            </a:pPr>
            <a:r>
              <a:rPr lang="en-US" sz="1800" dirty="0">
                <a:solidFill>
                  <a:srgbClr val="0070C0"/>
                </a:solidFill>
                <a:latin typeface="Times New Roman" panose="02020603050405020304" pitchFamily="18" charset="0"/>
                <a:cs typeface="Times New Roman" panose="02020603050405020304" pitchFamily="18" charset="0"/>
              </a:rPr>
              <a:t>e.g.   </a:t>
            </a:r>
            <a:r>
              <a:rPr lang="en-GB" sz="1800" i="1" dirty="0">
                <a:solidFill>
                  <a:srgbClr val="006DBF"/>
                </a:solidFill>
                <a:effectLst/>
                <a:latin typeface="Times New Roman" panose="02020603050405020304" pitchFamily="18" charset="0"/>
                <a:cs typeface="Times New Roman" panose="02020603050405020304" pitchFamily="18" charset="0"/>
              </a:rPr>
              <a:t>C. </a:t>
            </a:r>
            <a:r>
              <a:rPr lang="en-US" sz="1800" i="1" dirty="0">
                <a:solidFill>
                  <a:srgbClr val="006DBF"/>
                </a:solidFill>
                <a:latin typeface="Times New Roman" panose="02020603050405020304" pitchFamily="18" charset="0"/>
                <a:cs typeface="Times New Roman" panose="02020603050405020304" pitchFamily="18" charset="0"/>
              </a:rPr>
              <a:t>b</a:t>
            </a:r>
            <a:r>
              <a:rPr lang="en-GB" sz="1800" i="1" dirty="0" err="1">
                <a:solidFill>
                  <a:srgbClr val="006DBF"/>
                </a:solidFill>
                <a:effectLst/>
                <a:latin typeface="Times New Roman" panose="02020603050405020304" pitchFamily="18" charset="0"/>
                <a:cs typeface="Times New Roman" panose="02020603050405020304" pitchFamily="18" charset="0"/>
              </a:rPr>
              <a:t>utyricum</a:t>
            </a:r>
            <a:r>
              <a:rPr lang="en-GB" sz="1800" i="1" dirty="0">
                <a:solidFill>
                  <a:srgbClr val="006DBF"/>
                </a:solidFill>
                <a:effectLst/>
                <a:latin typeface="Times New Roman" panose="02020603050405020304" pitchFamily="18" charset="0"/>
                <a:cs typeface="Times New Roman" panose="02020603050405020304" pitchFamily="18" charset="0"/>
              </a:rPr>
              <a:t>.</a:t>
            </a:r>
            <a:r>
              <a:rPr lang="en-GB" sz="1800" i="1" dirty="0">
                <a:solidFill>
                  <a:srgbClr val="006DBF"/>
                </a:solidFill>
                <a:latin typeface="Times New Roman" panose="02020603050405020304" pitchFamily="18" charset="0"/>
                <a:cs typeface="Times New Roman" panose="02020603050405020304" pitchFamily="18" charset="0"/>
              </a:rPr>
              <a:t>   -   </a:t>
            </a:r>
            <a:r>
              <a:rPr lang="en-GB" sz="1800" i="1" dirty="0">
                <a:solidFill>
                  <a:srgbClr val="006DBF"/>
                </a:solidFill>
                <a:effectLst/>
                <a:latin typeface="Times New Roman" panose="02020603050405020304" pitchFamily="18" charset="0"/>
                <a:cs typeface="Times New Roman" panose="02020603050405020304" pitchFamily="18" charset="0"/>
              </a:rPr>
              <a:t>C. </a:t>
            </a:r>
            <a:r>
              <a:rPr lang="en-GB" sz="1800" i="1" dirty="0" err="1">
                <a:solidFill>
                  <a:srgbClr val="006DBF"/>
                </a:solidFill>
                <a:effectLst/>
                <a:latin typeface="Times New Roman" panose="02020603050405020304" pitchFamily="18" charset="0"/>
                <a:cs typeface="Times New Roman" panose="02020603050405020304" pitchFamily="18" charset="0"/>
              </a:rPr>
              <a:t>sporogens</a:t>
            </a:r>
            <a:r>
              <a:rPr lang="en-GB" sz="1800" i="1" dirty="0">
                <a:solidFill>
                  <a:srgbClr val="006DBF"/>
                </a:solidFill>
                <a:effectLst/>
                <a:latin typeface="Times New Roman" panose="02020603050405020304" pitchFamily="18" charset="0"/>
                <a:cs typeface="Times New Roman" panose="02020603050405020304" pitchFamily="18" charset="0"/>
              </a:rPr>
              <a:t>.</a:t>
            </a:r>
            <a:r>
              <a:rPr lang="en-GB" sz="1800" dirty="0">
                <a:solidFill>
                  <a:srgbClr val="006DBF"/>
                </a:solidFill>
                <a:effectLst/>
                <a:latin typeface="Times New Roman" panose="02020603050405020304" pitchFamily="18" charset="0"/>
                <a:cs typeface="Times New Roman" panose="02020603050405020304" pitchFamily="18" charset="0"/>
              </a:rPr>
              <a:t/>
            </a:r>
            <a:br>
              <a:rPr lang="en-GB" sz="1800" dirty="0">
                <a:solidFill>
                  <a:srgbClr val="006DBF"/>
                </a:solidFill>
                <a:effectLst/>
                <a:latin typeface="Times New Roman" panose="02020603050405020304" pitchFamily="18" charset="0"/>
                <a:cs typeface="Times New Roman" panose="02020603050405020304" pitchFamily="18" charset="0"/>
              </a:rPr>
            </a:br>
            <a:endParaRPr lang="en-GB" sz="1800" dirty="0">
              <a:latin typeface="Times New Roman" panose="02020603050405020304" pitchFamily="18" charset="0"/>
              <a:cs typeface="Times New Roman" panose="02020603050405020304" pitchFamily="18" charset="0"/>
            </a:endParaRPr>
          </a:p>
          <a:p>
            <a:endParaRPr lang="en-GB"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7232400E-9F7D-5AF2-95CB-8D0B479EFB8C}"/>
              </a:ext>
            </a:extLst>
          </p:cNvPr>
          <p:cNvSpPr>
            <a:spLocks noGrp="1"/>
          </p:cNvSpPr>
          <p:nvPr>
            <p:ph type="sldNum" sz="quarter" idx="12"/>
          </p:nvPr>
        </p:nvSpPr>
        <p:spPr/>
        <p:txBody>
          <a:bodyPr/>
          <a:lstStyle/>
          <a:p>
            <a:fld id="{4AC3FB51-80C6-B349-AF3E-242CD4E24DB2}" type="slidenum">
              <a:rPr lang="en-US" smtClean="0"/>
              <a:t>5</a:t>
            </a:fld>
            <a:endParaRPr lang="en-US"/>
          </a:p>
        </p:txBody>
      </p:sp>
      <p:pic>
        <p:nvPicPr>
          <p:cNvPr id="1026" name="Picture 2" descr="Cooked meat media with Clostridium perfringens. Tubes a &amp; b showing 24 hrs anaerobic bacterial growth after inoculation with samples. Tube c showing cooked meat medium before inoculation. ">
            <a:extLst>
              <a:ext uri="{FF2B5EF4-FFF2-40B4-BE49-F238E27FC236}">
                <a16:creationId xmlns="" xmlns:a16="http://schemas.microsoft.com/office/drawing/2014/main" id="{4F00444C-80F4-0256-45B3-0FFEFB235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692" y="1"/>
            <a:ext cx="2394307" cy="20916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35D3A894-B560-04A6-E450-90722F65A288}"/>
              </a:ext>
            </a:extLst>
          </p:cNvPr>
          <p:cNvSpPr txBox="1"/>
          <p:nvPr/>
        </p:nvSpPr>
        <p:spPr>
          <a:xfrm>
            <a:off x="6804800" y="2242347"/>
            <a:ext cx="2399207" cy="938719"/>
          </a:xfrm>
          <a:prstGeom prst="rect">
            <a:avLst/>
          </a:prstGeom>
          <a:noFill/>
        </p:spPr>
        <p:txBody>
          <a:bodyPr wrap="square">
            <a:spAutoFit/>
          </a:bodyPr>
          <a:lstStyle/>
          <a:p>
            <a:r>
              <a:rPr lang="en-GB" sz="1100" b="1" i="1" dirty="0">
                <a:solidFill>
                  <a:srgbClr val="FF0000"/>
                </a:solidFill>
                <a:latin typeface="Times New Roman" panose="02020603050405020304" pitchFamily="18" charset="0"/>
                <a:cs typeface="Times New Roman" panose="02020603050405020304" pitchFamily="18" charset="0"/>
              </a:rPr>
              <a:t>C. perfringens. </a:t>
            </a:r>
          </a:p>
          <a:p>
            <a:r>
              <a:rPr lang="en-GB" sz="1100" b="1" dirty="0">
                <a:solidFill>
                  <a:srgbClr val="FF0000"/>
                </a:solidFill>
                <a:latin typeface="Times New Roman" panose="02020603050405020304" pitchFamily="18" charset="0"/>
                <a:cs typeface="Times New Roman" panose="02020603050405020304" pitchFamily="18" charset="0"/>
              </a:rPr>
              <a:t>Tubes a &amp; b showing bacterial growth after inoculation with samples. Tube c showing cooked meat medium before inoculation. </a:t>
            </a:r>
          </a:p>
        </p:txBody>
      </p:sp>
      <p:pic>
        <p:nvPicPr>
          <p:cNvPr id="1028" name="Picture 4" descr="PPT - Clostridium PowerPoint Presentation, free download - ID:2053463">
            <a:extLst>
              <a:ext uri="{FF2B5EF4-FFF2-40B4-BE49-F238E27FC236}">
                <a16:creationId xmlns="" xmlns:a16="http://schemas.microsoft.com/office/drawing/2014/main" id="{B4D47F85-7673-1B32-BF0E-1916A74A2A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45964"/>
          <a:stretch/>
        </p:blipFill>
        <p:spPr bwMode="auto">
          <a:xfrm>
            <a:off x="7212713" y="3669029"/>
            <a:ext cx="1270633" cy="17636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0E0DDFAB-326B-C261-C9D4-C6B4958218F6}"/>
              </a:ext>
            </a:extLst>
          </p:cNvPr>
          <p:cNvSpPr txBox="1"/>
          <p:nvPr/>
        </p:nvSpPr>
        <p:spPr>
          <a:xfrm>
            <a:off x="6915150" y="5343516"/>
            <a:ext cx="4577714" cy="369332"/>
          </a:xfrm>
          <a:prstGeom prst="rect">
            <a:avLst/>
          </a:prstGeom>
          <a:noFill/>
        </p:spPr>
        <p:txBody>
          <a:bodyPr wrap="square">
            <a:spAutoFit/>
          </a:bodyPr>
          <a:lstStyle/>
          <a:p>
            <a:r>
              <a:rPr lang="en-GB" sz="1800" i="1" dirty="0">
                <a:solidFill>
                  <a:srgbClr val="FF0000"/>
                </a:solidFill>
                <a:effectLst/>
                <a:latin typeface="Times New Roman" panose="02020603050405020304" pitchFamily="18" charset="0"/>
                <a:cs typeface="Times New Roman" panose="02020603050405020304" pitchFamily="18" charset="0"/>
              </a:rPr>
              <a:t>C. histolyticum</a:t>
            </a:r>
            <a:r>
              <a:rPr lang="en-GB" sz="1800" i="1"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endParaRPr>
          </a:p>
        </p:txBody>
      </p:sp>
    </p:spTree>
    <p:extLst>
      <p:ext uri="{BB962C8B-B14F-4D97-AF65-F5344CB8AC3E}">
        <p14:creationId xmlns:p14="http://schemas.microsoft.com/office/powerpoint/2010/main" val="159532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474C4136-B05E-182F-C981-6A26374D39F8}"/>
              </a:ext>
            </a:extLst>
          </p:cNvPr>
          <p:cNvSpPr>
            <a:spLocks noGrp="1"/>
          </p:cNvSpPr>
          <p:nvPr>
            <p:ph type="sldNum" sz="quarter" idx="12"/>
          </p:nvPr>
        </p:nvSpPr>
        <p:spPr/>
        <p:txBody>
          <a:bodyPr/>
          <a:lstStyle/>
          <a:p>
            <a:fld id="{4AC3FB51-80C6-B349-AF3E-242CD4E24DB2}" type="slidenum">
              <a:rPr lang="en-US" smtClean="0"/>
              <a:t>6</a:t>
            </a:fld>
            <a:endParaRPr lang="en-US"/>
          </a:p>
        </p:txBody>
      </p:sp>
      <p:graphicFrame>
        <p:nvGraphicFramePr>
          <p:cNvPr id="10" name="Table 9">
            <a:extLst>
              <a:ext uri="{FF2B5EF4-FFF2-40B4-BE49-F238E27FC236}">
                <a16:creationId xmlns="" xmlns:a16="http://schemas.microsoft.com/office/drawing/2014/main" id="{479E631E-26F2-70EB-11D1-62EAC335F715}"/>
              </a:ext>
            </a:extLst>
          </p:cNvPr>
          <p:cNvGraphicFramePr>
            <a:graphicFrameLocks noGrp="1"/>
          </p:cNvGraphicFramePr>
          <p:nvPr>
            <p:extLst>
              <p:ext uri="{D42A27DB-BD31-4B8C-83A1-F6EECF244321}">
                <p14:modId xmlns:p14="http://schemas.microsoft.com/office/powerpoint/2010/main" val="2140376502"/>
              </p:ext>
            </p:extLst>
          </p:nvPr>
        </p:nvGraphicFramePr>
        <p:xfrm>
          <a:off x="180594" y="1388888"/>
          <a:ext cx="8782812" cy="4169665"/>
        </p:xfrm>
        <a:graphic>
          <a:graphicData uri="http://schemas.openxmlformats.org/drawingml/2006/table">
            <a:tbl>
              <a:tblPr/>
              <a:tblGrid>
                <a:gridCol w="4391406">
                  <a:extLst>
                    <a:ext uri="{9D8B030D-6E8A-4147-A177-3AD203B41FA5}">
                      <a16:colId xmlns="" xmlns:a16="http://schemas.microsoft.com/office/drawing/2014/main" val="752200941"/>
                    </a:ext>
                  </a:extLst>
                </a:gridCol>
                <a:gridCol w="4391406">
                  <a:extLst>
                    <a:ext uri="{9D8B030D-6E8A-4147-A177-3AD203B41FA5}">
                      <a16:colId xmlns="" xmlns:a16="http://schemas.microsoft.com/office/drawing/2014/main" val="1177318526"/>
                    </a:ext>
                  </a:extLst>
                </a:gridCol>
              </a:tblGrid>
              <a:tr h="931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rgbClr val="FF0000"/>
                          </a:solidFill>
                          <a:effectLst/>
                          <a:latin typeface="Times New Roman" panose="02020603050405020304" pitchFamily="18" charset="0"/>
                          <a:ea typeface="+mn-ea"/>
                          <a:cs typeface="Times New Roman" panose="02020603050405020304" pitchFamily="18" charset="0"/>
                        </a:rPr>
                        <a:t>Non-invasive group</a:t>
                      </a:r>
                      <a:endParaRPr lang="en-GB" sz="1800" dirty="0">
                        <a:solidFill>
                          <a:srgbClr val="FF0000"/>
                        </a:solidFill>
                        <a:latin typeface="Times New Roman" panose="02020603050405020304" pitchFamily="18" charset="0"/>
                        <a:cs typeface="Times New Roman" panose="02020603050405020304" pitchFamily="18" charset="0"/>
                      </a:endParaRPr>
                    </a:p>
                    <a:p>
                      <a:pPr algn="ctr"/>
                      <a:endParaRPr lang="en-GB" sz="1800" dirty="0">
                        <a:effectLst/>
                        <a:latin typeface="Times New Roman" panose="02020603050405020304" pitchFamily="18" charset="0"/>
                        <a:cs typeface="Times New Roman" panose="02020603050405020304" pitchFamily="18" charset="0"/>
                      </a:endParaRP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kern="1200" dirty="0">
                          <a:solidFill>
                            <a:srgbClr val="FF0000"/>
                          </a:solidFill>
                          <a:effectLst/>
                          <a:latin typeface="Times New Roman" panose="02020603050405020304" pitchFamily="18" charset="0"/>
                          <a:ea typeface="+mn-ea"/>
                          <a:cs typeface="Times New Roman" panose="02020603050405020304" pitchFamily="18" charset="0"/>
                        </a:rPr>
                        <a:t>Invasive group</a:t>
                      </a:r>
                      <a:endParaRPr lang="en-GB" sz="1800" dirty="0">
                        <a:solidFill>
                          <a:srgbClr val="FF0000"/>
                        </a:solidFill>
                        <a:latin typeface="Times New Roman" panose="02020603050405020304" pitchFamily="18" charset="0"/>
                        <a:cs typeface="Times New Roman" panose="02020603050405020304" pitchFamily="18" charset="0"/>
                      </a:endParaRPr>
                    </a:p>
                    <a:p>
                      <a:pPr algn="ctr"/>
                      <a:endParaRPr lang="en-GB" sz="1800" dirty="0">
                        <a:effectLst/>
                        <a:latin typeface="Times New Roman" panose="02020603050405020304" pitchFamily="18" charset="0"/>
                        <a:cs typeface="Times New Roman" panose="02020603050405020304" pitchFamily="18" charset="0"/>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83"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533294552"/>
                  </a:ext>
                </a:extLst>
              </a:tr>
              <a:tr h="3238144">
                <a:tc>
                  <a:txBody>
                    <a:bodyPr/>
                    <a:lstStyle/>
                    <a:p>
                      <a:pPr marL="285750" indent="-285750">
                        <a:buFont typeface="Arial" panose="020B0604020202020204" pitchFamily="34" charset="0"/>
                        <a:buChar char="•"/>
                      </a:pPr>
                      <a:r>
                        <a:rPr lang="en-GB" sz="1800" dirty="0">
                          <a:effectLst/>
                          <a:latin typeface="Times New Roman" panose="02020603050405020304" pitchFamily="18" charset="0"/>
                          <a:cs typeface="Times New Roman" panose="02020603050405020304" pitchFamily="18" charset="0"/>
                        </a:rPr>
                        <a:t>Small group.</a:t>
                      </a:r>
                    </a:p>
                    <a:p>
                      <a:pPr marL="285750" indent="-285750">
                        <a:buFont typeface="Arial" panose="020B0604020202020204" pitchFamily="34" charset="0"/>
                        <a:buChar char="•"/>
                      </a:pPr>
                      <a:r>
                        <a:rPr lang="en-GB" sz="1800" dirty="0">
                          <a:effectLst/>
                          <a:latin typeface="Times New Roman" panose="02020603050405020304" pitchFamily="18" charset="0"/>
                          <a:cs typeface="Times New Roman" panose="02020603050405020304" pitchFamily="18" charset="0"/>
                        </a:rPr>
                        <a:t>they have little or no power to invade &amp; multiply in the living tissue.</a:t>
                      </a:r>
                    </a:p>
                    <a:p>
                      <a:pPr marL="285750" indent="-285750">
                        <a:buFont typeface="Arial" panose="020B0604020202020204" pitchFamily="34" charset="0"/>
                        <a:buChar char="•"/>
                      </a:pPr>
                      <a:r>
                        <a:rPr lang="en-GB" sz="1800" dirty="0">
                          <a:effectLst/>
                          <a:latin typeface="Times New Roman" panose="02020603050405020304" pitchFamily="18" charset="0"/>
                          <a:cs typeface="Times New Roman" panose="02020603050405020304" pitchFamily="18" charset="0"/>
                        </a:rPr>
                        <a:t> their pathogenicity due to its power to form powerful exotoxin produced either:</a:t>
                      </a:r>
                    </a:p>
                    <a:p>
                      <a:pPr marL="285750" indent="-285750">
                        <a:buFont typeface="Arial" panose="020B0604020202020204" pitchFamily="34" charset="0"/>
                        <a:buChar char="•"/>
                      </a:pPr>
                      <a:endParaRPr lang="en-GB" sz="1800" dirty="0">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sz="1800" dirty="0">
                          <a:solidFill>
                            <a:schemeClr val="tx1"/>
                          </a:solidFill>
                          <a:effectLst/>
                          <a:latin typeface="Times New Roman" panose="02020603050405020304" pitchFamily="18" charset="0"/>
                          <a:cs typeface="Times New Roman" panose="02020603050405020304" pitchFamily="18" charset="0"/>
                        </a:rPr>
                        <a:t>in the localized deep infected wounds such as  </a:t>
                      </a:r>
                      <a:r>
                        <a:rPr lang="en-GB" sz="1800" i="1" dirty="0">
                          <a:solidFill>
                            <a:srgbClr val="0070C0"/>
                          </a:solidFill>
                          <a:effectLst/>
                          <a:latin typeface="Times New Roman" panose="02020603050405020304" pitchFamily="18" charset="0"/>
                          <a:cs typeface="Times New Roman" panose="02020603050405020304" pitchFamily="18" charset="0"/>
                        </a:rPr>
                        <a:t>Clostridium tetani.</a:t>
                      </a:r>
                    </a:p>
                    <a:p>
                      <a:pPr marL="742950" lvl="1" indent="-285750">
                        <a:buFont typeface="Arial" panose="020B0604020202020204" pitchFamily="34" charset="0"/>
                        <a:buChar char="•"/>
                      </a:pPr>
                      <a:r>
                        <a:rPr lang="en-GB" sz="1800" dirty="0">
                          <a:solidFill>
                            <a:schemeClr val="tx1"/>
                          </a:solidFill>
                          <a:effectLst/>
                          <a:latin typeface="Times New Roman" panose="02020603050405020304" pitchFamily="18" charset="0"/>
                          <a:cs typeface="Times New Roman" panose="02020603050405020304" pitchFamily="18" charset="0"/>
                        </a:rPr>
                        <a:t>or outside the body in preserved canned processed food such as </a:t>
                      </a:r>
                      <a:r>
                        <a:rPr lang="en-GB" sz="1800" i="1" dirty="0">
                          <a:solidFill>
                            <a:srgbClr val="0070C0"/>
                          </a:solidFill>
                          <a:effectLst/>
                          <a:latin typeface="Times New Roman" panose="02020603050405020304" pitchFamily="18" charset="0"/>
                          <a:cs typeface="Times New Roman" panose="02020603050405020304" pitchFamily="18" charset="0"/>
                        </a:rPr>
                        <a:t>Clostridium botulinum. </a:t>
                      </a:r>
                    </a:p>
                  </a:txBody>
                  <a:tcPr anchor="ctr">
                    <a:lnL w="6096"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tc>
                  <a:txBody>
                    <a:bodyPr/>
                    <a:lstStyle/>
                    <a:p>
                      <a:pPr marL="285750" indent="-285750">
                        <a:buFont typeface="Arial" panose="020B0604020202020204" pitchFamily="34" charset="0"/>
                        <a:buChar char="•"/>
                      </a:pPr>
                      <a:r>
                        <a:rPr lang="en-GB" sz="1800" dirty="0">
                          <a:effectLst/>
                          <a:latin typeface="Times New Roman" panose="02020603050405020304" pitchFamily="18" charset="0"/>
                          <a:cs typeface="Times New Roman" panose="02020603050405020304" pitchFamily="18" charset="0"/>
                        </a:rPr>
                        <a:t>Large group</a:t>
                      </a:r>
                    </a:p>
                    <a:p>
                      <a:pPr marL="285750" indent="-285750">
                        <a:buFont typeface="Arial" panose="020B0604020202020204" pitchFamily="34" charset="0"/>
                        <a:buChar char="•"/>
                      </a:pPr>
                      <a:r>
                        <a:rPr lang="en-GB" sz="1800" dirty="0">
                          <a:effectLst/>
                          <a:latin typeface="Times New Roman" panose="02020603050405020304" pitchFamily="18" charset="0"/>
                          <a:cs typeface="Times New Roman" panose="02020603050405020304" pitchFamily="18" charset="0"/>
                        </a:rPr>
                        <a:t> The gas gangrenous group which has the power to invade &amp; multiply in living tissue and produced its exotoxin but is less potent than the non-invasive group</a:t>
                      </a:r>
                      <a:r>
                        <a:rPr lang="en-GB" sz="1800" dirty="0">
                          <a:solidFill>
                            <a:srgbClr val="001E5E"/>
                          </a:solidFill>
                          <a:effectLst/>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GB" sz="1800" dirty="0">
                        <a:solidFill>
                          <a:srgbClr val="001E5E"/>
                        </a:solidFill>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sz="1800" i="1" dirty="0">
                          <a:solidFill>
                            <a:srgbClr val="0070C0"/>
                          </a:solidFill>
                          <a:effectLst/>
                          <a:latin typeface="Times New Roman" panose="02020603050405020304" pitchFamily="18" charset="0"/>
                          <a:cs typeface="Times New Roman" panose="02020603050405020304" pitchFamily="18" charset="0"/>
                        </a:rPr>
                        <a:t>Clostridium </a:t>
                      </a:r>
                      <a:r>
                        <a:rPr lang="en-GB" sz="1800" i="1" dirty="0" err="1">
                          <a:solidFill>
                            <a:srgbClr val="0070C0"/>
                          </a:solidFill>
                          <a:effectLst/>
                          <a:latin typeface="Times New Roman" panose="02020603050405020304" pitchFamily="18" charset="0"/>
                          <a:cs typeface="Times New Roman" panose="02020603050405020304" pitchFamily="18" charset="0"/>
                        </a:rPr>
                        <a:t>perfringes</a:t>
                      </a:r>
                      <a:endParaRPr lang="en-GB" sz="1800" i="1" dirty="0">
                        <a:solidFill>
                          <a:srgbClr val="0070C0"/>
                        </a:solidFill>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sz="1800" i="1" dirty="0">
                          <a:solidFill>
                            <a:srgbClr val="0070C0"/>
                          </a:solidFill>
                          <a:effectLst/>
                          <a:latin typeface="Times New Roman" panose="02020603050405020304" pitchFamily="18" charset="0"/>
                          <a:cs typeface="Times New Roman" panose="02020603050405020304" pitchFamily="18" charset="0"/>
                        </a:rPr>
                        <a:t>Clostridium </a:t>
                      </a:r>
                      <a:r>
                        <a:rPr lang="en-GB" sz="1800" i="1" dirty="0" err="1">
                          <a:solidFill>
                            <a:srgbClr val="0070C0"/>
                          </a:solidFill>
                          <a:effectLst/>
                          <a:latin typeface="Times New Roman" panose="02020603050405020304" pitchFamily="18" charset="0"/>
                          <a:cs typeface="Times New Roman" panose="02020603050405020304" pitchFamily="18" charset="0"/>
                        </a:rPr>
                        <a:t>navyi</a:t>
                      </a:r>
                      <a:endParaRPr lang="en-GB" sz="1800" i="1" dirty="0">
                        <a:solidFill>
                          <a:srgbClr val="0070C0"/>
                        </a:solidFill>
                        <a:effectLst/>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sz="1800" i="1" dirty="0">
                          <a:solidFill>
                            <a:srgbClr val="0070C0"/>
                          </a:solidFill>
                          <a:effectLst/>
                          <a:latin typeface="Times New Roman" panose="02020603050405020304" pitchFamily="18" charset="0"/>
                          <a:cs typeface="Times New Roman" panose="02020603050405020304" pitchFamily="18" charset="0"/>
                        </a:rPr>
                        <a:t>Clostridium </a:t>
                      </a:r>
                      <a:r>
                        <a:rPr lang="en-GB" sz="1800" i="1" dirty="0" err="1">
                          <a:solidFill>
                            <a:srgbClr val="0070C0"/>
                          </a:solidFill>
                          <a:effectLst/>
                          <a:latin typeface="Times New Roman" panose="02020603050405020304" pitchFamily="18" charset="0"/>
                          <a:cs typeface="Times New Roman" panose="02020603050405020304" pitchFamily="18" charset="0"/>
                        </a:rPr>
                        <a:t>haemolyticum</a:t>
                      </a:r>
                      <a:endParaRPr lang="en-GB" sz="1800" i="1" dirty="0">
                        <a:solidFill>
                          <a:srgbClr val="0070C0"/>
                        </a:solidFill>
                        <a:effectLst/>
                        <a:latin typeface="Times New Roman" panose="02020603050405020304" pitchFamily="18" charset="0"/>
                        <a:cs typeface="Times New Roman" panose="02020603050405020304" pitchFamily="18" charset="0"/>
                      </a:endParaRPr>
                    </a:p>
                  </a:txBody>
                  <a:tcPr anchor="ctr">
                    <a:lnL w="6083" cap="flat" cmpd="sng" algn="ctr">
                      <a:solidFill>
                        <a:srgbClr val="000000"/>
                      </a:solidFill>
                      <a:prstDash val="solid"/>
                      <a:round/>
                      <a:headEnd type="none" w="med" len="med"/>
                      <a:tailEnd type="none" w="med" len="med"/>
                    </a:lnL>
                    <a:lnR w="6083" cap="flat" cmpd="sng" algn="ctr">
                      <a:solidFill>
                        <a:srgbClr val="000000"/>
                      </a:solidFill>
                      <a:prstDash val="solid"/>
                      <a:round/>
                      <a:headEnd type="none" w="med" len="med"/>
                      <a:tailEnd type="none" w="med" len="med"/>
                    </a:lnR>
                    <a:lnT w="6096" cap="flat" cmpd="sng" algn="ctr">
                      <a:solidFill>
                        <a:srgbClr val="000000"/>
                      </a:solidFill>
                      <a:prstDash val="solid"/>
                      <a:round/>
                      <a:headEnd type="none" w="med" len="med"/>
                      <a:tailEnd type="none" w="med" len="med"/>
                    </a:lnT>
                    <a:lnB w="6096"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31631545"/>
                  </a:ext>
                </a:extLst>
              </a:tr>
            </a:tbl>
          </a:graphicData>
        </a:graphic>
      </p:graphicFrame>
      <p:sp>
        <p:nvSpPr>
          <p:cNvPr id="5" name="TextBox 4">
            <a:extLst>
              <a:ext uri="{FF2B5EF4-FFF2-40B4-BE49-F238E27FC236}">
                <a16:creationId xmlns="" xmlns:a16="http://schemas.microsoft.com/office/drawing/2014/main" id="{C5A29D3B-F704-CAA6-9DB7-CB2B2B792D82}"/>
              </a:ext>
            </a:extLst>
          </p:cNvPr>
          <p:cNvSpPr txBox="1"/>
          <p:nvPr/>
        </p:nvSpPr>
        <p:spPr>
          <a:xfrm>
            <a:off x="342900" y="557891"/>
            <a:ext cx="8355330" cy="830997"/>
          </a:xfrm>
          <a:prstGeom prst="rect">
            <a:avLst/>
          </a:prstGeom>
          <a:noFill/>
        </p:spPr>
        <p:txBody>
          <a:bodyPr wrap="square">
            <a:spAutoFit/>
          </a:bodyPr>
          <a:lstStyle/>
          <a:p>
            <a:r>
              <a:rPr lang="en-GB" sz="2400" b="1" dirty="0">
                <a:solidFill>
                  <a:srgbClr val="7030A0"/>
                </a:solidFill>
                <a:latin typeface="Times New Roman" panose="02020603050405020304" pitchFamily="18" charset="0"/>
                <a:cs typeface="Times New Roman" panose="02020603050405020304" pitchFamily="18" charset="0"/>
              </a:rPr>
              <a:t>C) </a:t>
            </a:r>
            <a:r>
              <a:rPr lang="en-US" sz="2400" b="1" dirty="0">
                <a:solidFill>
                  <a:srgbClr val="7030A0"/>
                </a:solidFill>
                <a:latin typeface="Times New Roman" panose="02020603050405020304" pitchFamily="18" charset="0"/>
                <a:cs typeface="Times New Roman" panose="02020603050405020304" pitchFamily="18" charset="0"/>
              </a:rPr>
              <a:t>C</a:t>
            </a:r>
            <a:r>
              <a:rPr lang="en-GB" sz="2400" b="1" dirty="0" err="1">
                <a:solidFill>
                  <a:srgbClr val="7030A0"/>
                </a:solidFill>
                <a:latin typeface="Times New Roman" panose="02020603050405020304" pitchFamily="18" charset="0"/>
                <a:cs typeface="Times New Roman" panose="02020603050405020304" pitchFamily="18" charset="0"/>
              </a:rPr>
              <a:t>lassification</a:t>
            </a:r>
            <a:r>
              <a:rPr lang="en-GB" sz="2400" b="1" dirty="0">
                <a:solidFill>
                  <a:srgbClr val="7030A0"/>
                </a:solidFill>
                <a:latin typeface="Times New Roman" panose="02020603050405020304" pitchFamily="18" charset="0"/>
                <a:cs typeface="Times New Roman" panose="02020603050405020304" pitchFamily="18" charset="0"/>
              </a:rPr>
              <a:t> According To disease-producing mechanism. </a:t>
            </a:r>
            <a:r>
              <a:rPr lang="en-GB" sz="2400" dirty="0">
                <a:latin typeface="Times New Roman" panose="02020603050405020304" pitchFamily="18" charset="0"/>
                <a:cs typeface="Times New Roman" panose="02020603050405020304" pitchFamily="18" charset="0"/>
              </a:rPr>
              <a:t/>
            </a:r>
            <a:br>
              <a:rPr lang="en-GB" sz="2400" dirty="0">
                <a:latin typeface="Times New Roman" panose="02020603050405020304" pitchFamily="18" charset="0"/>
                <a:cs typeface="Times New Roman" panose="02020603050405020304" pitchFamily="18" charset="0"/>
              </a:rPr>
            </a:br>
            <a:endParaRPr lang="en-US" sz="2400" dirty="0"/>
          </a:p>
        </p:txBody>
      </p:sp>
    </p:spTree>
    <p:extLst>
      <p:ext uri="{BB962C8B-B14F-4D97-AF65-F5344CB8AC3E}">
        <p14:creationId xmlns:p14="http://schemas.microsoft.com/office/powerpoint/2010/main" val="158237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9E4645C-05BA-0919-DA8C-E1AE8D207499}"/>
              </a:ext>
            </a:extLst>
          </p:cNvPr>
          <p:cNvSpPr>
            <a:spLocks noGrp="1"/>
          </p:cNvSpPr>
          <p:nvPr>
            <p:ph idx="1"/>
          </p:nvPr>
        </p:nvSpPr>
        <p:spPr>
          <a:xfrm>
            <a:off x="280035" y="892777"/>
            <a:ext cx="8683371" cy="4050792"/>
          </a:xfrm>
        </p:spPr>
        <p:txBody>
          <a:bodyPr>
            <a:noAutofit/>
          </a:bodyPr>
          <a:lstStyle/>
          <a:p>
            <a:r>
              <a:rPr lang="en-GB" sz="1800" dirty="0">
                <a:effectLst/>
                <a:latin typeface="Times New Roman" panose="02020603050405020304" pitchFamily="18" charset="0"/>
                <a:cs typeface="Times New Roman" panose="02020603050405020304" pitchFamily="18" charset="0"/>
              </a:rPr>
              <a:t>It is the causative agent of tetanus or lack jaw disease (making spasms in muscles of the jaw that the animal can't open its mouth) in different animals especially equine. </a:t>
            </a:r>
            <a:endParaRPr lang="ar-SA" sz="1800" dirty="0">
              <a:effectLst/>
              <a:latin typeface="Times New Roman" panose="02020603050405020304" pitchFamily="18" charset="0"/>
              <a:cs typeface="Times New Roman" panose="02020603050405020304" pitchFamily="18" charset="0"/>
            </a:endParaRPr>
          </a:p>
          <a:p>
            <a:r>
              <a:rPr lang="en-GB" sz="1800" dirty="0">
                <a:latin typeface="Times New Roman" panose="02020603050405020304" pitchFamily="18" charset="0"/>
                <a:cs typeface="Times New Roman" panose="02020603050405020304" pitchFamily="18" charset="0"/>
              </a:rPr>
              <a:t>T</a:t>
            </a:r>
            <a:r>
              <a:rPr lang="en-GB" sz="1800" dirty="0">
                <a:effectLst/>
                <a:latin typeface="Times New Roman" panose="02020603050405020304" pitchFamily="18" charset="0"/>
                <a:cs typeface="Times New Roman" panose="02020603050405020304" pitchFamily="18" charset="0"/>
              </a:rPr>
              <a:t>etanus </a:t>
            </a:r>
            <a:r>
              <a:rPr lang="ar-SA" sz="1800" dirty="0">
                <a:effectLst/>
                <a:latin typeface="Times New Roman" panose="02020603050405020304" pitchFamily="18" charset="0"/>
                <a:cs typeface="Times New Roman" panose="02020603050405020304" pitchFamily="18" charset="0"/>
              </a:rPr>
              <a:t>i</a:t>
            </a:r>
            <a:r>
              <a:rPr lang="en-US" sz="1800" dirty="0">
                <a:effectLst/>
                <a:latin typeface="Times New Roman" panose="02020603050405020304" pitchFamily="18" charset="0"/>
                <a:cs typeface="Times New Roman" panose="02020603050405020304" pitchFamily="18" charset="0"/>
              </a:rPr>
              <a:t>s </a:t>
            </a:r>
            <a:r>
              <a:rPr lang="en-GB" sz="1800" dirty="0">
                <a:effectLst/>
                <a:latin typeface="Times New Roman" panose="02020603050405020304" pitchFamily="18" charset="0"/>
                <a:cs typeface="Times New Roman" panose="02020603050405020304" pitchFamily="18" charset="0"/>
              </a:rPr>
              <a:t>a fatal disease in humans. The symptoms are painful muscle spasms and stiff (muscle rigidity) in the body and the jaw, making it difficult to open the mouth. </a:t>
            </a:r>
          </a:p>
          <a:p>
            <a:r>
              <a:rPr lang="en-GB" sz="1800" dirty="0">
                <a:effectLst/>
                <a:latin typeface="Times New Roman" panose="02020603050405020304" pitchFamily="18" charset="0"/>
                <a:cs typeface="Times New Roman" panose="02020603050405020304" pitchFamily="18" charset="0"/>
              </a:rPr>
              <a:t>Most cases of tetanus result from small wounds or burns which become contaminated with </a:t>
            </a:r>
            <a:r>
              <a:rPr lang="en-GB" sz="1800" i="1" dirty="0">
                <a:effectLst/>
                <a:latin typeface="Times New Roman" panose="02020603050405020304" pitchFamily="18" charset="0"/>
                <a:cs typeface="Times New Roman" panose="02020603050405020304" pitchFamily="18" charset="0"/>
              </a:rPr>
              <a:t>C. tetani </a:t>
            </a:r>
            <a:r>
              <a:rPr lang="en-GB" sz="1800" dirty="0">
                <a:effectLst/>
                <a:latin typeface="Times New Roman" panose="02020603050405020304" pitchFamily="18" charset="0"/>
                <a:cs typeface="Times New Roman" panose="02020603050405020304" pitchFamily="18" charset="0"/>
              </a:rPr>
              <a:t>spores that germinate and produce toxin. </a:t>
            </a:r>
          </a:p>
          <a:p>
            <a:r>
              <a:rPr lang="en-GB" sz="1800" dirty="0">
                <a:effectLst/>
                <a:latin typeface="Times New Roman" panose="02020603050405020304" pitchFamily="18" charset="0"/>
                <a:cs typeface="Times New Roman" panose="02020603050405020304" pitchFamily="18" charset="0"/>
              </a:rPr>
              <a:t>The organism multiplies locally (non-invasive), the infection remains locally, and symptoms appear remote from the injection site.</a:t>
            </a:r>
          </a:p>
          <a:p>
            <a:r>
              <a:rPr lang="en-GB" sz="1800" dirty="0">
                <a:solidFill>
                  <a:srgbClr val="00B050"/>
                </a:solidFill>
                <a:effectLst/>
                <a:latin typeface="Times New Roman" panose="02020603050405020304" pitchFamily="18" charset="0"/>
                <a:cs typeface="Times New Roman" panose="02020603050405020304" pitchFamily="18" charset="0"/>
              </a:rPr>
              <a:t>Tetanus Toxin :</a:t>
            </a:r>
          </a:p>
          <a:p>
            <a:pPr marL="617220" lvl="1" indent="-342900">
              <a:buFont typeface="+mj-lt"/>
              <a:buAutoNum type="arabicPeriod"/>
            </a:pPr>
            <a:r>
              <a:rPr lang="en-US" b="1" dirty="0">
                <a:latin typeface="Times"/>
                <a:cs typeface="Times"/>
              </a:rPr>
              <a:t>Tetanospasmin :</a:t>
            </a:r>
            <a:r>
              <a:rPr lang="en-US" dirty="0">
                <a:latin typeface="Times"/>
                <a:cs typeface="Times"/>
              </a:rPr>
              <a:t>A potent neurotoxin (tetanus exotoxin) is produced when spores germinate and during vegetative cell growth. </a:t>
            </a:r>
            <a:r>
              <a:rPr lang="en-US" sz="2000" dirty="0">
                <a:latin typeface="Times"/>
                <a:cs typeface="Times"/>
              </a:rPr>
              <a:t>The toxin is heat labile and oxygen labile. </a:t>
            </a:r>
            <a:r>
              <a:rPr lang="ar-SA" sz="2000" dirty="0">
                <a:latin typeface="Times"/>
                <a:cs typeface="Times"/>
              </a:rPr>
              <a:t> </a:t>
            </a:r>
            <a:r>
              <a:rPr lang="en-US" sz="2000" dirty="0">
                <a:latin typeface="Times"/>
                <a:cs typeface="Times"/>
              </a:rPr>
              <a:t>I</a:t>
            </a:r>
            <a:r>
              <a:rPr lang="en-GB" sz="2000" dirty="0">
                <a:latin typeface="Times"/>
                <a:cs typeface="Times"/>
              </a:rPr>
              <a:t>t has an action on the central nervous system (CNS)  it may cause spasms localized in the muscle.</a:t>
            </a:r>
            <a:endParaRPr lang="en-US" sz="2000" dirty="0">
              <a:latin typeface="Times"/>
              <a:cs typeface="Times"/>
            </a:endParaRPr>
          </a:p>
          <a:p>
            <a:pPr marL="617220" lvl="1" indent="-342900">
              <a:buFont typeface="+mj-lt"/>
              <a:buAutoNum type="arabicPeriod"/>
            </a:pPr>
            <a:r>
              <a:rPr lang="en-US" sz="2000" b="1" dirty="0" err="1">
                <a:latin typeface="Times"/>
                <a:cs typeface="Times"/>
              </a:rPr>
              <a:t>Tetanolysin</a:t>
            </a:r>
            <a:r>
              <a:rPr lang="en-US" sz="2000" b="1" dirty="0">
                <a:latin typeface="Times"/>
                <a:cs typeface="Times"/>
              </a:rPr>
              <a:t>: </a:t>
            </a:r>
            <a:r>
              <a:rPr lang="en-US" sz="2000" dirty="0">
                <a:latin typeface="Times"/>
                <a:cs typeface="Times"/>
              </a:rPr>
              <a:t>oxygen labile, </a:t>
            </a:r>
            <a:r>
              <a:rPr lang="en-US" sz="2000" dirty="0">
                <a:latin typeface="Times"/>
              </a:rPr>
              <a:t>causes </a:t>
            </a:r>
            <a:r>
              <a:rPr lang="en-GB" sz="2000" dirty="0">
                <a:latin typeface="Times"/>
              </a:rPr>
              <a:t>cell lysis</a:t>
            </a:r>
            <a:r>
              <a:rPr lang="en-US" sz="2000" dirty="0">
                <a:latin typeface="Times"/>
              </a:rPr>
              <a:t>.</a:t>
            </a:r>
          </a:p>
          <a:p>
            <a:endParaRPr lang="en-US" sz="1800" dirty="0">
              <a:latin typeface="Times"/>
              <a:cs typeface="Times"/>
            </a:endParaRPr>
          </a:p>
        </p:txBody>
      </p:sp>
      <p:sp>
        <p:nvSpPr>
          <p:cNvPr id="4" name="Slide Number Placeholder 3">
            <a:extLst>
              <a:ext uri="{FF2B5EF4-FFF2-40B4-BE49-F238E27FC236}">
                <a16:creationId xmlns="" xmlns:a16="http://schemas.microsoft.com/office/drawing/2014/main" id="{28031672-3AD7-D695-FB72-4CD70D3A7E77}"/>
              </a:ext>
            </a:extLst>
          </p:cNvPr>
          <p:cNvSpPr>
            <a:spLocks noGrp="1"/>
          </p:cNvSpPr>
          <p:nvPr>
            <p:ph type="sldNum" sz="quarter" idx="12"/>
          </p:nvPr>
        </p:nvSpPr>
        <p:spPr/>
        <p:txBody>
          <a:bodyPr/>
          <a:lstStyle/>
          <a:p>
            <a:fld id="{4AC3FB51-80C6-B349-AF3E-242CD4E24DB2}" type="slidenum">
              <a:rPr lang="en-US" smtClean="0"/>
              <a:t>7</a:t>
            </a:fld>
            <a:endParaRPr lang="en-US" dirty="0"/>
          </a:p>
        </p:txBody>
      </p:sp>
      <p:sp>
        <p:nvSpPr>
          <p:cNvPr id="6" name="TextBox 5">
            <a:extLst>
              <a:ext uri="{FF2B5EF4-FFF2-40B4-BE49-F238E27FC236}">
                <a16:creationId xmlns="" xmlns:a16="http://schemas.microsoft.com/office/drawing/2014/main" id="{1BDB1CBF-1D91-6ECE-4761-C7D1F227ADD5}"/>
              </a:ext>
            </a:extLst>
          </p:cNvPr>
          <p:cNvSpPr txBox="1"/>
          <p:nvPr/>
        </p:nvSpPr>
        <p:spPr>
          <a:xfrm>
            <a:off x="2286000" y="-101620"/>
            <a:ext cx="4572000" cy="1354217"/>
          </a:xfrm>
          <a:prstGeom prst="rect">
            <a:avLst/>
          </a:prstGeom>
          <a:noFill/>
        </p:spPr>
        <p:txBody>
          <a:bodyPr wrap="square">
            <a:spAutoFit/>
          </a:bodyPr>
          <a:lstStyle/>
          <a:p>
            <a:pPr algn="ctr"/>
            <a:r>
              <a:rPr lang="en-GB" sz="3200" dirty="0">
                <a:solidFill>
                  <a:srgbClr val="BF0000"/>
                </a:solidFill>
                <a:effectLst/>
                <a:latin typeface="Times New Roman" panose="02020603050405020304" pitchFamily="18" charset="0"/>
                <a:cs typeface="Times New Roman" panose="02020603050405020304" pitchFamily="18" charset="0"/>
              </a:rPr>
              <a:t/>
            </a:r>
            <a:br>
              <a:rPr lang="en-GB" sz="3200" dirty="0">
                <a:solidFill>
                  <a:srgbClr val="BF0000"/>
                </a:solidFill>
                <a:effectLst/>
                <a:latin typeface="Times New Roman" panose="02020603050405020304" pitchFamily="18" charset="0"/>
                <a:cs typeface="Times New Roman" panose="02020603050405020304" pitchFamily="18" charset="0"/>
              </a:rPr>
            </a:br>
            <a:r>
              <a:rPr lang="en-GB" sz="3200" b="1" i="1" dirty="0">
                <a:solidFill>
                  <a:srgbClr val="7030A0"/>
                </a:solidFill>
                <a:effectLst/>
                <a:latin typeface="Times New Roman" panose="02020603050405020304" pitchFamily="18" charset="0"/>
                <a:cs typeface="Times New Roman" panose="02020603050405020304" pitchFamily="18" charset="0"/>
              </a:rPr>
              <a:t>Clostridium tetani </a:t>
            </a:r>
            <a:r>
              <a:rPr lang="en-GB" dirty="0"/>
              <a:t/>
            </a:r>
            <a:br>
              <a:rPr lang="en-GB" dirty="0"/>
            </a:br>
            <a:endParaRPr lang="en-US" dirty="0"/>
          </a:p>
        </p:txBody>
      </p:sp>
      <p:pic>
        <p:nvPicPr>
          <p:cNvPr id="5" name="Picture 6" descr="mage result for masseter muscle.">
            <a:extLst>
              <a:ext uri="{FF2B5EF4-FFF2-40B4-BE49-F238E27FC236}">
                <a16:creationId xmlns="" xmlns:a16="http://schemas.microsoft.com/office/drawing/2014/main" id="{AB9B7205-4BCB-9B9C-E935-B80F3356D3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91" r="11286"/>
          <a:stretch/>
        </p:blipFill>
        <p:spPr bwMode="auto">
          <a:xfrm>
            <a:off x="5169552" y="5256018"/>
            <a:ext cx="2036968" cy="16019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 xmlns:a16="http://schemas.microsoft.com/office/drawing/2014/main" id="{B112999C-930A-E6C1-AA92-9CEE7A8B41A4}"/>
              </a:ext>
            </a:extLst>
          </p:cNvPr>
          <p:cNvPicPr>
            <a:picLocks noChangeAspect="1"/>
          </p:cNvPicPr>
          <p:nvPr/>
        </p:nvPicPr>
        <p:blipFill>
          <a:blip r:embed="rId3"/>
          <a:stretch>
            <a:fillRect/>
          </a:stretch>
        </p:blipFill>
        <p:spPr>
          <a:xfrm>
            <a:off x="1195446" y="5340413"/>
            <a:ext cx="3110473" cy="1517587"/>
          </a:xfrm>
          <a:prstGeom prst="rect">
            <a:avLst/>
          </a:prstGeom>
        </p:spPr>
      </p:pic>
    </p:spTree>
    <p:extLst>
      <p:ext uri="{BB962C8B-B14F-4D97-AF65-F5344CB8AC3E}">
        <p14:creationId xmlns:p14="http://schemas.microsoft.com/office/powerpoint/2010/main" val="391194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9E4645C-05BA-0919-DA8C-E1AE8D207499}"/>
              </a:ext>
            </a:extLst>
          </p:cNvPr>
          <p:cNvSpPr>
            <a:spLocks noGrp="1"/>
          </p:cNvSpPr>
          <p:nvPr>
            <p:ph idx="1"/>
          </p:nvPr>
        </p:nvSpPr>
        <p:spPr>
          <a:xfrm>
            <a:off x="280035" y="585215"/>
            <a:ext cx="8203311" cy="4050792"/>
          </a:xfrm>
        </p:spPr>
        <p:txBody>
          <a:bodyPr>
            <a:noAutofit/>
          </a:bodyPr>
          <a:lstStyle/>
          <a:p>
            <a:pPr marL="0" indent="0">
              <a:buNone/>
            </a:pPr>
            <a:r>
              <a:rPr lang="en-GB" b="1" dirty="0">
                <a:solidFill>
                  <a:srgbClr val="00B050"/>
                </a:solidFill>
                <a:effectLst/>
                <a:latin typeface="Times New Roman" panose="02020603050405020304" pitchFamily="18" charset="0"/>
                <a:cs typeface="Times New Roman" panose="02020603050405020304" pitchFamily="18" charset="0"/>
              </a:rPr>
              <a:t>Morphology</a:t>
            </a:r>
            <a:r>
              <a:rPr lang="ar-SA" b="1" dirty="0">
                <a:solidFill>
                  <a:srgbClr val="00B050"/>
                </a:solidFill>
                <a:effectLst/>
                <a:latin typeface="Times New Roman" panose="02020603050405020304" pitchFamily="18" charset="0"/>
                <a:cs typeface="Times New Roman" panose="02020603050405020304" pitchFamily="18" charset="0"/>
              </a:rPr>
              <a:t>:</a:t>
            </a:r>
            <a:endParaRPr lang="en-GB" b="1" dirty="0">
              <a:solidFill>
                <a:srgbClr val="00B050"/>
              </a:solidFill>
              <a:effectLst/>
              <a:latin typeface="Times New Roman" panose="02020603050405020304" pitchFamily="18" charset="0"/>
              <a:cs typeface="Times New Roman" panose="02020603050405020304" pitchFamily="18" charset="0"/>
            </a:endParaRPr>
          </a:p>
          <a:p>
            <a:r>
              <a:rPr lang="en-GB" dirty="0">
                <a:effectLst/>
                <a:latin typeface="Times New Roman" panose="02020603050405020304" pitchFamily="18" charset="0"/>
                <a:cs typeface="Times New Roman" panose="02020603050405020304" pitchFamily="18" charset="0"/>
              </a:rPr>
              <a:t>Straight slender and rod-shaped organism,  rounded end.</a:t>
            </a:r>
          </a:p>
          <a:p>
            <a:r>
              <a:rPr lang="en-GB" dirty="0">
                <a:effectLst/>
                <a:latin typeface="Times New Roman" panose="02020603050405020304" pitchFamily="18" charset="0"/>
                <a:cs typeface="Times New Roman" panose="02020603050405020304" pitchFamily="18" charset="0"/>
              </a:rPr>
              <a:t>Most of the serotypes are motile by long peritrichous flagella. </a:t>
            </a:r>
          </a:p>
          <a:p>
            <a:r>
              <a:rPr lang="en-GB" dirty="0">
                <a:effectLst/>
                <a:latin typeface="Times New Roman" panose="02020603050405020304" pitchFamily="18" charset="0"/>
                <a:cs typeface="Times New Roman" panose="02020603050405020304" pitchFamily="18" charset="0"/>
              </a:rPr>
              <a:t> Spore is large rounded or spherical 2-4 times the diameter of bacilli, </a:t>
            </a:r>
            <a:r>
              <a:rPr lang="en-GB" b="1" dirty="0">
                <a:effectLst/>
                <a:latin typeface="Times New Roman" panose="02020603050405020304" pitchFamily="18" charset="0"/>
                <a:cs typeface="Times New Roman" panose="02020603050405020304" pitchFamily="18" charset="0"/>
              </a:rPr>
              <a:t>terminal</a:t>
            </a:r>
            <a:r>
              <a:rPr lang="en-GB" dirty="0">
                <a:effectLst/>
                <a:latin typeface="Times New Roman" panose="02020603050405020304" pitchFamily="18" charset="0"/>
                <a:cs typeface="Times New Roman" panose="02020603050405020304" pitchFamily="18" charset="0"/>
              </a:rPr>
              <a:t> in position producing drum-stick or badminton racket. </a:t>
            </a:r>
          </a:p>
          <a:p>
            <a:r>
              <a:rPr lang="en-GB" dirty="0">
                <a:effectLst/>
                <a:latin typeface="Times New Roman" panose="02020603050405020304" pitchFamily="18" charset="0"/>
                <a:cs typeface="Times New Roman" panose="02020603050405020304" pitchFamily="18" charset="0"/>
              </a:rPr>
              <a:t>Non-capsulated. </a:t>
            </a:r>
          </a:p>
          <a:p>
            <a:r>
              <a:rPr lang="en-GB" dirty="0">
                <a:effectLst/>
                <a:latin typeface="Times New Roman" panose="02020603050405020304" pitchFamily="18" charset="0"/>
                <a:cs typeface="Times New Roman" panose="02020603050405020304" pitchFamily="18" charset="0"/>
              </a:rPr>
              <a:t>Culture is Gram +</a:t>
            </a:r>
            <a:r>
              <a:rPr lang="en-GB" dirty="0" err="1">
                <a:effectLst/>
                <a:latin typeface="Times New Roman" panose="02020603050405020304" pitchFamily="18" charset="0"/>
                <a:cs typeface="Times New Roman" panose="02020603050405020304" pitchFamily="18" charset="0"/>
              </a:rPr>
              <a:t>ve</a:t>
            </a:r>
            <a:r>
              <a:rPr lang="en-GB" dirty="0">
                <a:effectLst/>
                <a:latin typeface="Times New Roman" panose="02020603050405020304" pitchFamily="18" charset="0"/>
                <a:cs typeface="Times New Roman" panose="02020603050405020304" pitchFamily="18" charset="0"/>
              </a:rPr>
              <a:t> in young but in old cultures cells are usually decolorized from Gram +</a:t>
            </a:r>
            <a:r>
              <a:rPr lang="en-GB" dirty="0" err="1">
                <a:effectLst/>
                <a:latin typeface="Times New Roman" panose="02020603050405020304" pitchFamily="18" charset="0"/>
                <a:cs typeface="Times New Roman" panose="02020603050405020304" pitchFamily="18" charset="0"/>
              </a:rPr>
              <a:t>ve</a:t>
            </a:r>
            <a:r>
              <a:rPr lang="en-GB" dirty="0">
                <a:effectLst/>
                <a:latin typeface="Times New Roman" panose="02020603050405020304" pitchFamily="18" charset="0"/>
                <a:cs typeface="Times New Roman" panose="02020603050405020304" pitchFamily="18" charset="0"/>
              </a:rPr>
              <a:t> to Gram –</a:t>
            </a:r>
            <a:r>
              <a:rPr lang="en-GB" dirty="0" err="1">
                <a:effectLst/>
                <a:latin typeface="Times New Roman" panose="02020603050405020304" pitchFamily="18" charset="0"/>
                <a:cs typeface="Times New Roman" panose="02020603050405020304" pitchFamily="18" charset="0"/>
              </a:rPr>
              <a:t>ve</a:t>
            </a:r>
            <a:r>
              <a:rPr lang="en-GB" dirty="0">
                <a:effectLst/>
                <a:latin typeface="Times New Roman" panose="02020603050405020304" pitchFamily="18" charset="0"/>
                <a:cs typeface="Times New Roman" panose="02020603050405020304" pitchFamily="18" charset="0"/>
              </a:rPr>
              <a:t> bacilli. </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28031672-3AD7-D695-FB72-4CD70D3A7E77}"/>
              </a:ext>
            </a:extLst>
          </p:cNvPr>
          <p:cNvSpPr>
            <a:spLocks noGrp="1"/>
          </p:cNvSpPr>
          <p:nvPr>
            <p:ph type="sldNum" sz="quarter" idx="12"/>
          </p:nvPr>
        </p:nvSpPr>
        <p:spPr/>
        <p:txBody>
          <a:bodyPr/>
          <a:lstStyle/>
          <a:p>
            <a:fld id="{4AC3FB51-80C6-B349-AF3E-242CD4E24DB2}" type="slidenum">
              <a:rPr lang="en-US" smtClean="0"/>
              <a:t>8</a:t>
            </a:fld>
            <a:endParaRPr lang="en-US" dirty="0"/>
          </a:p>
        </p:txBody>
      </p:sp>
      <p:pic>
        <p:nvPicPr>
          <p:cNvPr id="2" name="Picture 2" descr="mage result for Clostridium tetani">
            <a:extLst>
              <a:ext uri="{FF2B5EF4-FFF2-40B4-BE49-F238E27FC236}">
                <a16:creationId xmlns="" xmlns:a16="http://schemas.microsoft.com/office/drawing/2014/main" id="{D6168B80-3AAF-725A-5AD3-C96C9A42E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151" y="4408248"/>
            <a:ext cx="1879077" cy="18645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 xmlns:a16="http://schemas.microsoft.com/office/drawing/2014/main" id="{DE5E1FC9-1A57-DD3D-4F44-F911CA8D451F}"/>
              </a:ext>
            </a:extLst>
          </p:cNvPr>
          <p:cNvPicPr>
            <a:picLocks noChangeAspect="1"/>
          </p:cNvPicPr>
          <p:nvPr/>
        </p:nvPicPr>
        <p:blipFill>
          <a:blip r:embed="rId3"/>
          <a:stretch>
            <a:fillRect/>
          </a:stretch>
        </p:blipFill>
        <p:spPr>
          <a:xfrm>
            <a:off x="1598791" y="4337760"/>
            <a:ext cx="1909895" cy="1935025"/>
          </a:xfrm>
          <a:prstGeom prst="rect">
            <a:avLst/>
          </a:prstGeom>
        </p:spPr>
      </p:pic>
    </p:spTree>
    <p:extLst>
      <p:ext uri="{BB962C8B-B14F-4D97-AF65-F5344CB8AC3E}">
        <p14:creationId xmlns:p14="http://schemas.microsoft.com/office/powerpoint/2010/main" val="332278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5773</TotalTime>
  <Words>1601</Words>
  <Application>Microsoft Office PowerPoint</Application>
  <PresentationFormat>On-screen Show (4:3)</PresentationFormat>
  <Paragraphs>168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 alsheikh</dc:creator>
  <cp:lastModifiedBy>Prof. Dr. Ihab</cp:lastModifiedBy>
  <cp:revision>75</cp:revision>
  <cp:lastPrinted>2020-09-28T07:05:12Z</cp:lastPrinted>
  <dcterms:created xsi:type="dcterms:W3CDTF">2018-09-07T18:11:20Z</dcterms:created>
  <dcterms:modified xsi:type="dcterms:W3CDTF">2025-02-08T10:43:12Z</dcterms:modified>
</cp:coreProperties>
</file>