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7" r:id="rId1"/>
  </p:sldMasterIdLst>
  <p:notesMasterIdLst>
    <p:notesMasterId r:id="rId13"/>
  </p:notesMasterIdLst>
  <p:sldIdLst>
    <p:sldId id="256" r:id="rId2"/>
    <p:sldId id="257" r:id="rId3"/>
    <p:sldId id="258" r:id="rId4"/>
    <p:sldId id="278" r:id="rId5"/>
    <p:sldId id="279" r:id="rId6"/>
    <p:sldId id="260" r:id="rId7"/>
    <p:sldId id="280" r:id="rId8"/>
    <p:sldId id="285" r:id="rId9"/>
    <p:sldId id="267" r:id="rId10"/>
    <p:sldId id="284" r:id="rId11"/>
    <p:sldId id="27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B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autoAdjust="0"/>
    <p:restoredTop sz="99488" autoAdjust="0"/>
  </p:normalViewPr>
  <p:slideViewPr>
    <p:cSldViewPr snapToGrid="0" snapToObjects="1">
      <p:cViewPr>
        <p:scale>
          <a:sx n="81" d="100"/>
          <a:sy n="81" d="100"/>
        </p:scale>
        <p:origin x="-105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257CA-5396-7345-AF91-A8FEEF799913}" type="datetimeFigureOut">
              <a:rPr lang="en-US" smtClean="0"/>
              <a:t>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999DB-4076-024B-AF4E-38DEC0DC8A7F}" type="slidenum">
              <a:rPr lang="en-US" smtClean="0"/>
              <a:t>‹#›</a:t>
            </a:fld>
            <a:endParaRPr lang="en-US"/>
          </a:p>
        </p:txBody>
      </p:sp>
    </p:spTree>
    <p:extLst>
      <p:ext uri="{BB962C8B-B14F-4D97-AF65-F5344CB8AC3E}">
        <p14:creationId xmlns:p14="http://schemas.microsoft.com/office/powerpoint/2010/main" val="180570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9999DB-4076-024B-AF4E-38DEC0DC8A7F}" type="slidenum">
              <a:rPr lang="en-US" smtClean="0"/>
              <a:t>1</a:t>
            </a:fld>
            <a:endParaRPr lang="en-US"/>
          </a:p>
        </p:txBody>
      </p:sp>
    </p:spTree>
    <p:extLst>
      <p:ext uri="{BB962C8B-B14F-4D97-AF65-F5344CB8AC3E}">
        <p14:creationId xmlns:p14="http://schemas.microsoft.com/office/powerpoint/2010/main" val="32424698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649F64-2AD0-2E45-928F-50159D349404}" type="datetime1">
              <a:rPr lang="en-GB" smtClean="0"/>
              <a:t>08/02/2025</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BED2E6D0-9AA2-744B-81CB-EFA429FE7543}" type="slidenum">
              <a:rPr lang="en-US" smtClean="0"/>
              <a:t>‹#›</a:t>
            </a:fld>
            <a:endParaRPr lang="en-US"/>
          </a:p>
        </p:txBody>
      </p:sp>
    </p:spTree>
    <p:extLst>
      <p:ext uri="{BB962C8B-B14F-4D97-AF65-F5344CB8AC3E}">
        <p14:creationId xmlns:p14="http://schemas.microsoft.com/office/powerpoint/2010/main" val="22191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FD6307-A668-0A40-8A26-6AD0B1EA8966}" type="datetime1">
              <a:rPr lang="en-GB" smtClean="0"/>
              <a:t>08/02/2025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D2E6D0-9AA2-744B-81CB-EFA429FE7543}" type="slidenum">
              <a:rPr lang="en-US" smtClean="0"/>
              <a:t>‹#›</a:t>
            </a:fld>
            <a:endParaRPr lang="en-US"/>
          </a:p>
        </p:txBody>
      </p:sp>
    </p:spTree>
    <p:extLst>
      <p:ext uri="{BB962C8B-B14F-4D97-AF65-F5344CB8AC3E}">
        <p14:creationId xmlns:p14="http://schemas.microsoft.com/office/powerpoint/2010/main" val="869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F447CE-968B-0446-BCEE-8B0537DED050}" type="datetime1">
              <a:rPr lang="en-GB" smtClean="0"/>
              <a:t>08/02/2025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D2E6D0-9AA2-744B-81CB-EFA429FE7543}" type="slidenum">
              <a:rPr lang="en-US" smtClean="0"/>
              <a:t>‹#›</a:t>
            </a:fld>
            <a:endParaRPr lang="en-US"/>
          </a:p>
        </p:txBody>
      </p:sp>
    </p:spTree>
    <p:extLst>
      <p:ext uri="{BB962C8B-B14F-4D97-AF65-F5344CB8AC3E}">
        <p14:creationId xmlns:p14="http://schemas.microsoft.com/office/powerpoint/2010/main" val="18624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D1DD2E-A58D-E046-8B27-F17FF7B1E5E0}" type="datetime1">
              <a:rPr lang="en-GB" smtClean="0"/>
              <a:t>08/02/2025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D2E6D0-9AA2-744B-81CB-EFA429FE7543}" type="slidenum">
              <a:rPr lang="en-US" smtClean="0"/>
              <a:t>‹#›</a:t>
            </a:fld>
            <a:endParaRPr lang="en-US"/>
          </a:p>
        </p:txBody>
      </p:sp>
    </p:spTree>
    <p:extLst>
      <p:ext uri="{BB962C8B-B14F-4D97-AF65-F5344CB8AC3E}">
        <p14:creationId xmlns:p14="http://schemas.microsoft.com/office/powerpoint/2010/main" val="1722853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E54E000A-B0FA-6C43-BFD4-7890AD060625}" type="datetime1">
              <a:rPr lang="en-GB" smtClean="0"/>
              <a:t>08/02/2025</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BED2E6D0-9AA2-744B-81CB-EFA429FE7543}" type="slidenum">
              <a:rPr lang="en-US" smtClean="0"/>
              <a:t>‹#›</a:t>
            </a:fld>
            <a:endParaRPr lang="en-US"/>
          </a:p>
        </p:txBody>
      </p:sp>
    </p:spTree>
    <p:extLst>
      <p:ext uri="{BB962C8B-B14F-4D97-AF65-F5344CB8AC3E}">
        <p14:creationId xmlns:p14="http://schemas.microsoft.com/office/powerpoint/2010/main" val="147022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219F3E-4E0C-E847-ADA9-27A0023ED3F6}" type="datetime1">
              <a:rPr lang="en-GB" smtClean="0"/>
              <a:t>08/02/2025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D2E6D0-9AA2-744B-81CB-EFA429FE7543}" type="slidenum">
              <a:rPr lang="en-US" smtClean="0"/>
              <a:t>‹#›</a:t>
            </a:fld>
            <a:endParaRPr lang="en-US"/>
          </a:p>
        </p:txBody>
      </p:sp>
    </p:spTree>
    <p:extLst>
      <p:ext uri="{BB962C8B-B14F-4D97-AF65-F5344CB8AC3E}">
        <p14:creationId xmlns:p14="http://schemas.microsoft.com/office/powerpoint/2010/main" val="110920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6B137-D687-6C4D-AA56-0B724BCC22F0}" type="datetime1">
              <a:rPr lang="en-GB" smtClean="0"/>
              <a:t>08/02/2025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D2E6D0-9AA2-744B-81CB-EFA429FE754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844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5298D554-CD05-6945-8405-18AFE6B212BD}" type="datetime1">
              <a:rPr lang="en-GB" smtClean="0"/>
              <a:t>08/02/2025</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BED2E6D0-9AA2-744B-81CB-EFA429FE7543}"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485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D743B-D291-BB48-9A92-4E19993AA0FB}" type="datetime1">
              <a:rPr lang="en-GB" smtClean="0"/>
              <a:t>08/02/2025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D2E6D0-9AA2-744B-81CB-EFA429FE7543}" type="slidenum">
              <a:rPr lang="en-US" smtClean="0"/>
              <a:t>‹#›</a:t>
            </a:fld>
            <a:endParaRPr lang="en-US"/>
          </a:p>
        </p:txBody>
      </p:sp>
    </p:spTree>
    <p:extLst>
      <p:ext uri="{BB962C8B-B14F-4D97-AF65-F5344CB8AC3E}">
        <p14:creationId xmlns:p14="http://schemas.microsoft.com/office/powerpoint/2010/main" val="889984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7F724029-3A01-F642-91A2-48F67CDF964B}" type="datetime1">
              <a:rPr lang="en-GB" smtClean="0"/>
              <a:t>08/02/2025</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ED2E6D0-9AA2-744B-81CB-EFA429FE7543}" type="slidenum">
              <a:rPr lang="en-US" smtClean="0"/>
              <a:t>‹#›</a:t>
            </a:fld>
            <a:endParaRPr lang="en-US"/>
          </a:p>
        </p:txBody>
      </p:sp>
    </p:spTree>
    <p:extLst>
      <p:ext uri="{BB962C8B-B14F-4D97-AF65-F5344CB8AC3E}">
        <p14:creationId xmlns:p14="http://schemas.microsoft.com/office/powerpoint/2010/main" val="74599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81C975FC-7AF8-AB4B-8289-1D87D7188DDE}" type="datetime1">
              <a:rPr lang="en-GB" smtClean="0"/>
              <a:t>08/02/2025</a:t>
            </a:fld>
            <a:endParaRPr lang="en-US"/>
          </a:p>
        </p:txBody>
      </p:sp>
      <p:sp>
        <p:nvSpPr>
          <p:cNvPr id="10" name="Slide Number Placeholder 9"/>
          <p:cNvSpPr>
            <a:spLocks noGrp="1"/>
          </p:cNvSpPr>
          <p:nvPr>
            <p:ph type="sldNum" sz="quarter" idx="12"/>
          </p:nvPr>
        </p:nvSpPr>
        <p:spPr/>
        <p:txBody>
          <a:bodyPr/>
          <a:lstStyle/>
          <a:p>
            <a:fld id="{BED2E6D0-9AA2-744B-81CB-EFA429FE7543}" type="slidenum">
              <a:rPr lang="en-US" smtClean="0"/>
              <a:t>‹#›</a:t>
            </a:fld>
            <a:endParaRPr lang="en-US"/>
          </a:p>
        </p:txBody>
      </p:sp>
    </p:spTree>
    <p:extLst>
      <p:ext uri="{BB962C8B-B14F-4D97-AF65-F5344CB8AC3E}">
        <p14:creationId xmlns:p14="http://schemas.microsoft.com/office/powerpoint/2010/main" val="86098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5E4C55CF-4FDE-7B4F-8418-8B8509CB4930}" type="datetime1">
              <a:rPr lang="en-GB" smtClean="0"/>
              <a:t>08/02/2025</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BED2E6D0-9AA2-744B-81CB-EFA429FE7543}" type="slidenum">
              <a:rPr lang="en-US" smtClean="0"/>
              <a:t>‹#›</a:t>
            </a:fld>
            <a:endParaRPr lang="en-US"/>
          </a:p>
        </p:txBody>
      </p:sp>
    </p:spTree>
    <p:extLst>
      <p:ext uri="{BB962C8B-B14F-4D97-AF65-F5344CB8AC3E}">
        <p14:creationId xmlns:p14="http://schemas.microsoft.com/office/powerpoint/2010/main" val="15108031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726595" y="3662788"/>
            <a:ext cx="7690809" cy="883682"/>
          </a:xfrm>
          <a:prstGeom prst="rect">
            <a:avLst/>
          </a:prstGeom>
        </p:spPr>
        <p:txBody>
          <a:bodyPr vert="horz" lIns="91401" tIns="45700" rIns="91401" bIns="45700" rtlCol="0">
            <a:normAutofit/>
          </a:bodyPr>
          <a:lstStyle>
            <a:lvl1pPr marL="0" indent="0" algn="r" defTabSz="914011" rtl="0" eaLnBrk="1" latinLnBrk="0" hangingPunct="1">
              <a:spcBef>
                <a:spcPts val="600"/>
              </a:spcBef>
              <a:buFont typeface="Wingdings 2" pitchFamily="18" charset="2"/>
              <a:buNone/>
              <a:defRPr sz="1800" kern="1200">
                <a:solidFill>
                  <a:schemeClr val="bg1"/>
                </a:solidFill>
                <a:latin typeface="+mn-lt"/>
                <a:ea typeface="+mn-ea"/>
                <a:cs typeface="+mn-cs"/>
              </a:defRPr>
            </a:lvl1pPr>
            <a:lvl2pPr marL="457005" indent="0" algn="ctr" defTabSz="914011" rtl="0" eaLnBrk="1" latinLnBrk="0" hangingPunct="1">
              <a:spcBef>
                <a:spcPts val="600"/>
              </a:spcBef>
              <a:buFont typeface="Wingdings 2" pitchFamily="18" charset="2"/>
              <a:buNone/>
              <a:defRPr sz="2000" kern="1200">
                <a:solidFill>
                  <a:schemeClr val="tx1">
                    <a:tint val="75000"/>
                  </a:schemeClr>
                </a:solidFill>
                <a:latin typeface="+mn-lt"/>
                <a:ea typeface="+mn-ea"/>
                <a:cs typeface="+mn-cs"/>
              </a:defRPr>
            </a:lvl2pPr>
            <a:lvl3pPr marL="914011" indent="0" algn="ctr" defTabSz="914011" rtl="0" eaLnBrk="1" latinLnBrk="0" hangingPunct="1">
              <a:spcBef>
                <a:spcPts val="600"/>
              </a:spcBef>
              <a:buFont typeface="Wingdings 2" pitchFamily="18" charset="2"/>
              <a:buNone/>
              <a:defRPr sz="1800" kern="1200">
                <a:solidFill>
                  <a:schemeClr val="tx1">
                    <a:tint val="75000"/>
                  </a:schemeClr>
                </a:solidFill>
                <a:latin typeface="+mn-lt"/>
                <a:ea typeface="+mn-ea"/>
                <a:cs typeface="+mn-cs"/>
              </a:defRPr>
            </a:lvl3pPr>
            <a:lvl4pPr marL="1371016" indent="0" algn="ctr" defTabSz="914011" rtl="0" eaLnBrk="1" latinLnBrk="0" hangingPunct="1">
              <a:spcBef>
                <a:spcPts val="600"/>
              </a:spcBef>
              <a:buFont typeface="Wingdings 2" pitchFamily="18" charset="2"/>
              <a:buNone/>
              <a:defRPr sz="1800" kern="1200">
                <a:solidFill>
                  <a:schemeClr val="tx1">
                    <a:tint val="75000"/>
                  </a:schemeClr>
                </a:solidFill>
                <a:latin typeface="+mn-lt"/>
                <a:ea typeface="+mn-ea"/>
                <a:cs typeface="+mn-cs"/>
              </a:defRPr>
            </a:lvl4pPr>
            <a:lvl5pPr marL="1828022" indent="0" algn="ctr" defTabSz="914011" rtl="0" eaLnBrk="1" latinLnBrk="0" hangingPunct="1">
              <a:spcBef>
                <a:spcPts val="600"/>
              </a:spcBef>
              <a:buFont typeface="Wingdings 2" pitchFamily="18" charset="2"/>
              <a:buNone/>
              <a:defRPr sz="1800" kern="1200">
                <a:solidFill>
                  <a:schemeClr val="tx1">
                    <a:tint val="75000"/>
                  </a:schemeClr>
                </a:solidFill>
                <a:latin typeface="+mn-lt"/>
                <a:ea typeface="+mn-ea"/>
                <a:cs typeface="+mn-cs"/>
              </a:defRPr>
            </a:lvl5pPr>
            <a:lvl6pPr marL="2285027" indent="0" algn="ctr" defTabSz="914011" rtl="0" eaLnBrk="1" latinLnBrk="0" hangingPunct="1">
              <a:spcBef>
                <a:spcPct val="20000"/>
              </a:spcBef>
              <a:buFont typeface="Wingdings 2" pitchFamily="18" charset="2"/>
              <a:buNone/>
              <a:defRPr lang="en-US" sz="1800" kern="1200">
                <a:solidFill>
                  <a:schemeClr val="tx1">
                    <a:tint val="75000"/>
                  </a:schemeClr>
                </a:solidFill>
                <a:latin typeface="+mn-lt"/>
                <a:ea typeface="+mn-ea"/>
                <a:cs typeface="+mn-cs"/>
              </a:defRPr>
            </a:lvl6pPr>
            <a:lvl7pPr marL="2742033" indent="0" algn="ctr" defTabSz="914011" rtl="0" eaLnBrk="1" latinLnBrk="0" hangingPunct="1">
              <a:spcBef>
                <a:spcPct val="20000"/>
              </a:spcBef>
              <a:buFont typeface="Wingdings 2" pitchFamily="18" charset="2"/>
              <a:buNone/>
              <a:defRPr lang="en-US" sz="1800" kern="1200">
                <a:solidFill>
                  <a:schemeClr val="tx1">
                    <a:tint val="75000"/>
                  </a:schemeClr>
                </a:solidFill>
                <a:latin typeface="+mn-lt"/>
                <a:ea typeface="+mn-ea"/>
                <a:cs typeface="+mn-cs"/>
              </a:defRPr>
            </a:lvl7pPr>
            <a:lvl8pPr marL="3199038" indent="0" algn="ctr" defTabSz="914011" rtl="0" eaLnBrk="1" latinLnBrk="0" hangingPunct="1">
              <a:spcBef>
                <a:spcPct val="20000"/>
              </a:spcBef>
              <a:buFont typeface="Wingdings 2" pitchFamily="18" charset="2"/>
              <a:buNone/>
              <a:defRPr lang="en-US" sz="1800" kern="1200">
                <a:solidFill>
                  <a:schemeClr val="tx1">
                    <a:tint val="75000"/>
                  </a:schemeClr>
                </a:solidFill>
                <a:latin typeface="+mn-lt"/>
                <a:ea typeface="+mn-ea"/>
                <a:cs typeface="+mn-cs"/>
              </a:defRPr>
            </a:lvl8pPr>
            <a:lvl9pPr marL="3656044" indent="0" algn="ctr" defTabSz="914011" rtl="0" eaLnBrk="1" latinLnBrk="0" hangingPunct="1">
              <a:spcBef>
                <a:spcPct val="20000"/>
              </a:spcBef>
              <a:buFont typeface="Wingdings 2" pitchFamily="18" charset="2"/>
              <a:buNone/>
              <a:defRPr lang="en-US" sz="1800" kern="1200">
                <a:solidFill>
                  <a:schemeClr val="tx1">
                    <a:tint val="75000"/>
                  </a:schemeClr>
                </a:solidFill>
                <a:latin typeface="+mn-lt"/>
                <a:ea typeface="+mn-ea"/>
                <a:cs typeface="+mn-cs"/>
              </a:defRPr>
            </a:lvl9pPr>
          </a:lstStyle>
          <a:p>
            <a:pPr algn="ctr"/>
            <a:endParaRPr lang="en-US" sz="4000" baseline="30000" dirty="0">
              <a:solidFill>
                <a:srgbClr val="000000"/>
              </a:solidFill>
              <a:latin typeface="Times New Roman" charset="0"/>
              <a:ea typeface="Times New Roman" charset="0"/>
              <a:cs typeface="Times New Roman" charset="0"/>
            </a:endParaRPr>
          </a:p>
        </p:txBody>
      </p:sp>
      <p:pic>
        <p:nvPicPr>
          <p:cNvPr id="7" name="Picture 6"/>
          <p:cNvPicPr>
            <a:picLocks noChangeAspect="1"/>
          </p:cNvPicPr>
          <p:nvPr/>
        </p:nvPicPr>
        <p:blipFill>
          <a:blip r:embed="rId2"/>
          <a:stretch>
            <a:fillRect/>
          </a:stretch>
        </p:blipFill>
        <p:spPr>
          <a:xfrm>
            <a:off x="3724195" y="4951946"/>
            <a:ext cx="4693209" cy="1906054"/>
          </a:xfrm>
          <a:prstGeom prst="rect">
            <a:avLst/>
          </a:prstGeom>
        </p:spPr>
      </p:pic>
      <p:sp>
        <p:nvSpPr>
          <p:cNvPr id="2" name="Title 1">
            <a:extLst>
              <a:ext uri="{FF2B5EF4-FFF2-40B4-BE49-F238E27FC236}">
                <a16:creationId xmlns="" xmlns:a16="http://schemas.microsoft.com/office/drawing/2014/main" id="{0D020631-7C50-55C8-3AEC-E340517D4684}"/>
              </a:ext>
            </a:extLst>
          </p:cNvPr>
          <p:cNvSpPr txBox="1">
            <a:spLocks/>
          </p:cNvSpPr>
          <p:nvPr/>
        </p:nvSpPr>
        <p:spPr>
          <a:xfrm>
            <a:off x="225910" y="1774207"/>
            <a:ext cx="8692179" cy="3177739"/>
          </a:xfrm>
          <a:prstGeom prst="rect">
            <a:avLst/>
          </a:prstGeom>
        </p:spPr>
        <p:txBody>
          <a:bodyPr vert="horz" lIns="91401" tIns="45700" rIns="91401" bIns="45700" rtlCol="0" anchor="b" anchorCtr="0">
            <a:noAutofit/>
          </a:bodyPr>
          <a:lstStyle>
            <a:lvl1pPr algn="r" defTabSz="914011" rtl="0" eaLnBrk="1" latinLnBrk="0" hangingPunct="1">
              <a:spcBef>
                <a:spcPct val="0"/>
              </a:spcBef>
              <a:buNone/>
              <a:defRPr sz="4400" kern="1200">
                <a:solidFill>
                  <a:schemeClr val="bg1"/>
                </a:solidFill>
                <a:latin typeface="+mj-lt"/>
                <a:ea typeface="+mj-ea"/>
                <a:cs typeface="+mj-cs"/>
              </a:defRPr>
            </a:lvl1pPr>
          </a:lstStyle>
          <a:p>
            <a:pPr algn="ctr">
              <a:spcAft>
                <a:spcPts val="600"/>
              </a:spcAft>
            </a:pPr>
            <a:r>
              <a:rPr lang="en-US" sz="4000" b="1" baseline="30000" dirty="0" smtClean="0">
                <a:solidFill>
                  <a:srgbClr val="B00004"/>
                </a:solidFill>
                <a:latin typeface="Times"/>
                <a:cs typeface="Times"/>
              </a:rPr>
              <a:t>460 </a:t>
            </a:r>
            <a:r>
              <a:rPr lang="en-US" sz="4000" b="1" baseline="30000" dirty="0">
                <a:solidFill>
                  <a:srgbClr val="B00004"/>
                </a:solidFill>
                <a:latin typeface="Times"/>
                <a:cs typeface="Times"/>
              </a:rPr>
              <a:t>MBIO</a:t>
            </a:r>
          </a:p>
          <a:p>
            <a:pPr algn="ctr">
              <a:spcAft>
                <a:spcPts val="600"/>
              </a:spcAft>
            </a:pPr>
            <a:r>
              <a:rPr lang="en-US" sz="4000" b="1" baseline="30000" dirty="0" smtClean="0">
                <a:solidFill>
                  <a:srgbClr val="B00004"/>
                </a:solidFill>
                <a:latin typeface="Times"/>
              </a:rPr>
              <a:t>Medical </a:t>
            </a:r>
            <a:r>
              <a:rPr lang="en-US" sz="4000" b="1" baseline="30000" dirty="0">
                <a:solidFill>
                  <a:srgbClr val="B00004"/>
                </a:solidFill>
                <a:latin typeface="Times"/>
              </a:rPr>
              <a:t>Bacteria</a:t>
            </a:r>
            <a:r>
              <a:rPr lang="en-US" sz="4000" b="1" baseline="30000" dirty="0">
                <a:solidFill>
                  <a:srgbClr val="000000"/>
                </a:solidFill>
                <a:latin typeface="Times"/>
                <a:cs typeface="Times"/>
              </a:rPr>
              <a:t/>
            </a:r>
            <a:br>
              <a:rPr lang="en-US" sz="4000" b="1" baseline="30000" dirty="0">
                <a:solidFill>
                  <a:srgbClr val="000000"/>
                </a:solidFill>
                <a:latin typeface="Times"/>
                <a:cs typeface="Times"/>
              </a:rPr>
            </a:br>
            <a:r>
              <a:rPr lang="en-US" sz="4000" b="1" baseline="30000" dirty="0">
                <a:solidFill>
                  <a:srgbClr val="6D6D6D"/>
                </a:solidFill>
                <a:latin typeface="Times"/>
                <a:cs typeface="Times"/>
              </a:rPr>
              <a:t>Lecture </a:t>
            </a:r>
            <a:r>
              <a:rPr lang="ar-SA" sz="4000" b="1" baseline="30000" dirty="0">
                <a:solidFill>
                  <a:srgbClr val="6D6D6D"/>
                </a:solidFill>
                <a:latin typeface="Times"/>
                <a:cs typeface="Times"/>
              </a:rPr>
              <a:t>3</a:t>
            </a:r>
            <a:endParaRPr lang="en-US" sz="4000" b="1" baseline="30000" dirty="0">
              <a:solidFill>
                <a:srgbClr val="6D6D6D"/>
              </a:solidFill>
              <a:latin typeface="Times"/>
              <a:cs typeface="Times"/>
            </a:endParaRPr>
          </a:p>
          <a:p>
            <a:pPr algn="ctr">
              <a:spcAft>
                <a:spcPts val="600"/>
              </a:spcAft>
            </a:pPr>
            <a:r>
              <a:rPr lang="en-GB" sz="4000" b="1" baseline="30000" dirty="0">
                <a:solidFill>
                  <a:srgbClr val="6D6D6D"/>
                </a:solidFill>
                <a:latin typeface="Times"/>
              </a:rPr>
              <a:t>Family </a:t>
            </a:r>
            <a:r>
              <a:rPr lang="en-GB" sz="4000" b="1" baseline="30000" dirty="0" err="1">
                <a:solidFill>
                  <a:srgbClr val="6D6D6D"/>
                </a:solidFill>
                <a:latin typeface="Times"/>
              </a:rPr>
              <a:t>Bacillaceae</a:t>
            </a:r>
            <a:r>
              <a:rPr lang="en-GB" sz="4000" b="1" baseline="30000" dirty="0">
                <a:solidFill>
                  <a:srgbClr val="6D6D6D"/>
                </a:solidFill>
                <a:latin typeface="Times"/>
              </a:rPr>
              <a:t> </a:t>
            </a:r>
            <a:endParaRPr lang="en-US" sz="4000" b="1" baseline="30000" dirty="0">
              <a:solidFill>
                <a:srgbClr val="6D6D6D"/>
              </a:solidFill>
              <a:latin typeface="Times"/>
            </a:endParaRPr>
          </a:p>
          <a:p>
            <a:pPr algn="ctr"/>
            <a:r>
              <a:rPr lang="en-US" sz="4000" b="1" baseline="30000" dirty="0">
                <a:solidFill>
                  <a:srgbClr val="6D6D6D"/>
                </a:solidFill>
                <a:latin typeface="Times"/>
              </a:rPr>
              <a:t>(Spore-forming  Gram-Positive Rods Bacilli ) </a:t>
            </a:r>
          </a:p>
          <a:p>
            <a:pPr algn="ctr">
              <a:spcAft>
                <a:spcPts val="600"/>
              </a:spcAft>
            </a:pPr>
            <a:endParaRPr lang="en-US" sz="4000" dirty="0">
              <a:latin typeface="Times"/>
              <a:cs typeface="Times"/>
            </a:endParaRPr>
          </a:p>
        </p:txBody>
      </p:sp>
    </p:spTree>
    <p:extLst>
      <p:ext uri="{BB962C8B-B14F-4D97-AF65-F5344CB8AC3E}">
        <p14:creationId xmlns:p14="http://schemas.microsoft.com/office/powerpoint/2010/main" val="1246330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12C5018-96B4-28AC-F436-C73713B91B11}"/>
              </a:ext>
            </a:extLst>
          </p:cNvPr>
          <p:cNvSpPr>
            <a:spLocks noGrp="1"/>
          </p:cNvSpPr>
          <p:nvPr>
            <p:ph type="sldNum" sz="quarter" idx="12"/>
          </p:nvPr>
        </p:nvSpPr>
        <p:spPr/>
        <p:txBody>
          <a:bodyPr/>
          <a:lstStyle/>
          <a:p>
            <a:fld id="{BED2E6D0-9AA2-744B-81CB-EFA429FE7543}" type="slidenum">
              <a:rPr lang="en-US" smtClean="0"/>
              <a:t>9</a:t>
            </a:fld>
            <a:endParaRPr lang="en-US"/>
          </a:p>
        </p:txBody>
      </p:sp>
      <p:graphicFrame>
        <p:nvGraphicFramePr>
          <p:cNvPr id="3" name="Table 2">
            <a:extLst>
              <a:ext uri="{FF2B5EF4-FFF2-40B4-BE49-F238E27FC236}">
                <a16:creationId xmlns="" xmlns:a16="http://schemas.microsoft.com/office/drawing/2014/main" id="{AC3C6736-2E3B-3920-80D8-8E725FBED691}"/>
              </a:ext>
            </a:extLst>
          </p:cNvPr>
          <p:cNvGraphicFramePr>
            <a:graphicFrameLocks noGrp="1"/>
          </p:cNvGraphicFramePr>
          <p:nvPr>
            <p:extLst>
              <p:ext uri="{D42A27DB-BD31-4B8C-83A1-F6EECF244321}">
                <p14:modId xmlns:p14="http://schemas.microsoft.com/office/powerpoint/2010/main" val="2915418631"/>
              </p:ext>
            </p:extLst>
          </p:nvPr>
        </p:nvGraphicFramePr>
        <p:xfrm>
          <a:off x="241300" y="822240"/>
          <a:ext cx="8722107" cy="5176542"/>
        </p:xfrm>
        <a:graphic>
          <a:graphicData uri="http://schemas.openxmlformats.org/drawingml/2006/table">
            <a:tbl>
              <a:tblPr/>
              <a:tblGrid>
                <a:gridCol w="2903682">
                  <a:extLst>
                    <a:ext uri="{9D8B030D-6E8A-4147-A177-3AD203B41FA5}">
                      <a16:colId xmlns="" xmlns:a16="http://schemas.microsoft.com/office/drawing/2014/main" val="2135022545"/>
                    </a:ext>
                  </a:extLst>
                </a:gridCol>
                <a:gridCol w="2911056">
                  <a:extLst>
                    <a:ext uri="{9D8B030D-6E8A-4147-A177-3AD203B41FA5}">
                      <a16:colId xmlns="" xmlns:a16="http://schemas.microsoft.com/office/drawing/2014/main" val="2072312446"/>
                    </a:ext>
                  </a:extLst>
                </a:gridCol>
                <a:gridCol w="2907369">
                  <a:extLst>
                    <a:ext uri="{9D8B030D-6E8A-4147-A177-3AD203B41FA5}">
                      <a16:colId xmlns="" xmlns:a16="http://schemas.microsoft.com/office/drawing/2014/main" val="1955985803"/>
                    </a:ext>
                  </a:extLst>
                </a:gridCol>
              </a:tblGrid>
              <a:tr h="0">
                <a:tc>
                  <a:txBody>
                    <a:bodyPr/>
                    <a:lstStyle/>
                    <a:p>
                      <a:endParaRPr lang="en-GB" sz="1600" b="0" dirty="0">
                        <a:solidFill>
                          <a:srgbClr val="0070C0"/>
                        </a:solidFill>
                        <a:effectLst/>
                        <a:latin typeface="Times New Roman" panose="02020603050405020304" pitchFamily="18" charset="0"/>
                        <a:cs typeface="Times New Roman" panose="02020603050405020304" pitchFamily="18"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070C0"/>
                          </a:solidFill>
                          <a:latin typeface="Times New Roman" panose="02020603050405020304" pitchFamily="18" charset="0"/>
                          <a:cs typeface="Times New Roman" panose="02020603050405020304" pitchFamily="18" charset="0"/>
                        </a:rPr>
                        <a:t>Anthrax Bacilli</a:t>
                      </a:r>
                      <a:endParaRPr kumimoji="0" lang="en-US" altLang="en-US" sz="16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1"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B. anthracis </a:t>
                      </a: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1" dirty="0" err="1">
                          <a:solidFill>
                            <a:srgbClr val="0070C0"/>
                          </a:solidFill>
                          <a:latin typeface="Times New Roman" panose="02020603050405020304" pitchFamily="18" charset="0"/>
                          <a:cs typeface="Times New Roman" panose="02020603050405020304" pitchFamily="18" charset="0"/>
                        </a:rPr>
                        <a:t>Anthracoid</a:t>
                      </a:r>
                      <a:r>
                        <a:rPr lang="en-GB" sz="1600" b="1" dirty="0">
                          <a:solidFill>
                            <a:srgbClr val="0070C0"/>
                          </a:solidFill>
                          <a:latin typeface="Times New Roman" panose="02020603050405020304" pitchFamily="18" charset="0"/>
                          <a:cs typeface="Times New Roman" panose="02020603050405020304" pitchFamily="18" charset="0"/>
                        </a:rPr>
                        <a:t> Bacilli</a:t>
                      </a:r>
                    </a:p>
                    <a:p>
                      <a:r>
                        <a:rPr kumimoji="0" lang="en-GB" sz="1600" b="1" i="1" u="none" strike="noStrike" kern="1200" cap="none" normalizeH="0" baseline="0" dirty="0">
                          <a:ln>
                            <a:noFill/>
                          </a:ln>
                          <a:solidFill>
                            <a:srgbClr val="00B050"/>
                          </a:solidFill>
                          <a:effectLst/>
                          <a:latin typeface="Times New Roman" panose="02020603050405020304" pitchFamily="18" charset="0"/>
                          <a:ea typeface="+mn-ea"/>
                          <a:cs typeface="Times New Roman" panose="02020603050405020304" pitchFamily="18" charset="0"/>
                        </a:rPr>
                        <a:t>B. Subtilis, B. cereus</a:t>
                      </a:r>
                    </a:p>
                  </a:txBody>
                  <a:tcP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54982915"/>
                  </a:ext>
                </a:extLst>
              </a:tr>
              <a:tr h="0">
                <a:tc>
                  <a:txBody>
                    <a:bodyPr/>
                    <a:lstStyle/>
                    <a:p>
                      <a:r>
                        <a:rPr kumimoji="0" lang="en-US" altLang="en-US" sz="16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Motility</a:t>
                      </a:r>
                      <a:endParaRPr lang="en-GB" sz="1600" b="1" dirty="0">
                        <a:solidFill>
                          <a:srgbClr val="0070C0"/>
                        </a:solidFill>
                        <a:effectLst/>
                        <a:latin typeface="Times New Roman" panose="02020603050405020304" pitchFamily="18" charset="0"/>
                        <a:cs typeface="Times New Roman" panose="02020603050405020304" pitchFamily="18"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Non motility</a:t>
                      </a: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kumimoji="0" lang="en-US" altLang="en-US" sz="16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Motility</a:t>
                      </a:r>
                      <a:endParaRPr lang="en-GB" sz="1600" b="0" dirty="0">
                        <a:solidFill>
                          <a:srgbClr val="0070C0"/>
                        </a:solidFill>
                        <a:effectLst/>
                        <a:latin typeface="Times New Roman" panose="02020603050405020304" pitchFamily="18" charset="0"/>
                        <a:cs typeface="Times New Roman" panose="02020603050405020304" pitchFamily="18" charset="0"/>
                      </a:endParaRP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920686066"/>
                  </a:ext>
                </a:extLst>
              </a:tr>
              <a:tr h="0">
                <a:tc>
                  <a:txBody>
                    <a:bodyPr/>
                    <a:lstStyle/>
                    <a:p>
                      <a:r>
                        <a:rPr kumimoji="0" lang="en-US" altLang="en-US" sz="16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Capsule </a:t>
                      </a:r>
                      <a:endParaRPr lang="en-GB" sz="1600" b="1" dirty="0">
                        <a:solidFill>
                          <a:srgbClr val="0070C0"/>
                        </a:solidFill>
                        <a:effectLst/>
                        <a:latin typeface="Times New Roman" panose="02020603050405020304" pitchFamily="18" charset="0"/>
                        <a:cs typeface="Times New Roman" panose="02020603050405020304" pitchFamily="18" charset="0"/>
                      </a:endParaRP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kumimoji="0" lang="en-US" altLang="en-US" sz="16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Capsulated </a:t>
                      </a:r>
                      <a:endParaRPr lang="en-GB" sz="1600" b="0" dirty="0">
                        <a:solidFill>
                          <a:srgbClr val="0070C0"/>
                        </a:solidFill>
                        <a:effectLst/>
                        <a:latin typeface="Times New Roman" panose="02020603050405020304" pitchFamily="18" charset="0"/>
                        <a:cs typeface="Times New Roman" panose="02020603050405020304" pitchFamily="18" charset="0"/>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Non capsulated </a:t>
                      </a: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658374100"/>
                  </a:ext>
                </a:extLst>
              </a:tr>
              <a:tr h="0">
                <a:tc>
                  <a:txBody>
                    <a:bodyPr/>
                    <a:lstStyle/>
                    <a:p>
                      <a:r>
                        <a:rPr lang="en-GB" sz="1600" b="1" dirty="0">
                          <a:solidFill>
                            <a:srgbClr val="0070C0"/>
                          </a:solidFill>
                          <a:latin typeface="Times New Roman" panose="02020603050405020304" pitchFamily="18" charset="0"/>
                          <a:cs typeface="Times New Roman" panose="02020603050405020304" pitchFamily="18" charset="0"/>
                        </a:rPr>
                        <a:t>Shape</a:t>
                      </a:r>
                    </a:p>
                  </a:txBody>
                  <a:tcPr marL="38955" marR="38955" marT="19477" marB="19477"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dirty="0">
                          <a:solidFill>
                            <a:srgbClr val="0070C0"/>
                          </a:solidFill>
                          <a:latin typeface="Times New Roman" panose="02020603050405020304" pitchFamily="18" charset="0"/>
                          <a:cs typeface="Times New Roman" panose="02020603050405020304" pitchFamily="18" charset="0"/>
                        </a:rPr>
                        <a:t>Grow in long chains</a:t>
                      </a:r>
                    </a:p>
                  </a:txBody>
                  <a:tcPr marL="38955" marR="38955" marT="19477" marB="19477"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dirty="0">
                          <a:solidFill>
                            <a:srgbClr val="0070C0"/>
                          </a:solidFill>
                          <a:latin typeface="Times New Roman" panose="02020603050405020304" pitchFamily="18" charset="0"/>
                          <a:cs typeface="Times New Roman" panose="02020603050405020304" pitchFamily="18" charset="0"/>
                        </a:rPr>
                        <a:t>Grow in short chains</a:t>
                      </a:r>
                    </a:p>
                  </a:txBody>
                  <a:tcPr marL="38955" marR="38955" marT="19477" marB="19477"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3996134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0070C0"/>
                          </a:solidFill>
                          <a:effectLst/>
                          <a:latin typeface="Times New Roman" panose="02020603050405020304" pitchFamily="18" charset="0"/>
                          <a:cs typeface="Times New Roman" panose="02020603050405020304" pitchFamily="18" charset="0"/>
                        </a:rPr>
                        <a:t>In nutrient broth (</a:t>
                      </a:r>
                      <a:r>
                        <a:rPr lang="en-GB" sz="1600" b="1" dirty="0">
                          <a:solidFill>
                            <a:srgbClr val="0070C0"/>
                          </a:solidFill>
                          <a:latin typeface="Times New Roman" panose="02020603050405020304" pitchFamily="18" charset="0"/>
                          <a:cs typeface="Times New Roman" panose="02020603050405020304" pitchFamily="18" charset="0"/>
                        </a:rPr>
                        <a:t>Turbidity</a:t>
                      </a:r>
                      <a:r>
                        <a:rPr lang="en-GB" sz="1600" b="1" dirty="0">
                          <a:solidFill>
                            <a:srgbClr val="0070C0"/>
                          </a:solidFill>
                          <a:effectLst/>
                          <a:latin typeface="Times New Roman" panose="02020603050405020304" pitchFamily="18" charset="0"/>
                          <a:cs typeface="Times New Roman" panose="02020603050405020304" pitchFamily="18" charset="0"/>
                        </a:rPr>
                        <a:t>)</a:t>
                      </a:r>
                    </a:p>
                  </a:txBody>
                  <a:tcP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dirty="0">
                          <a:solidFill>
                            <a:srgbClr val="0070C0"/>
                          </a:solidFill>
                          <a:effectLst/>
                          <a:latin typeface="Times New Roman" panose="02020603050405020304" pitchFamily="18" charset="0"/>
                          <a:cs typeface="Times New Roman" panose="02020603050405020304" pitchFamily="18" charset="0"/>
                        </a:rPr>
                        <a:t>Fluffy Cotton wool without pellicle (</a:t>
                      </a:r>
                      <a:r>
                        <a:rPr lang="en-GB" sz="1600" b="0" dirty="0">
                          <a:solidFill>
                            <a:srgbClr val="0070C0"/>
                          </a:solidFill>
                          <a:latin typeface="Times New Roman" panose="02020603050405020304" pitchFamily="18" charset="0"/>
                          <a:cs typeface="Times New Roman" panose="02020603050405020304" pitchFamily="18" charset="0"/>
                        </a:rPr>
                        <a:t>No Turbidity) </a:t>
                      </a:r>
                      <a:endParaRPr lang="en-GB" sz="1600" b="0" dirty="0">
                        <a:solidFill>
                          <a:srgbClr val="0070C0"/>
                        </a:solidFill>
                        <a:effectLst/>
                        <a:latin typeface="Times New Roman" panose="02020603050405020304" pitchFamily="18" charset="0"/>
                        <a:cs typeface="Times New Roman" panose="02020603050405020304" pitchFamily="18" charset="0"/>
                      </a:endParaRPr>
                    </a:p>
                  </a:txBody>
                  <a:tcP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dirty="0">
                          <a:solidFill>
                            <a:srgbClr val="0070C0"/>
                          </a:solidFill>
                          <a:effectLst/>
                          <a:latin typeface="Times New Roman" panose="02020603050405020304" pitchFamily="18" charset="0"/>
                          <a:cs typeface="Times New Roman" panose="02020603050405020304" pitchFamily="18" charset="0"/>
                        </a:rPr>
                        <a:t>Turbidity and pellicle formation but no fluffy Cotton wool </a:t>
                      </a:r>
                    </a:p>
                  </a:txBody>
                  <a:tcP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296045879"/>
                  </a:ext>
                </a:extLst>
              </a:tr>
              <a:tr h="0">
                <a:tc>
                  <a:txBody>
                    <a:bodyPr/>
                    <a:lstStyle/>
                    <a:p>
                      <a:r>
                        <a:rPr lang="en-GB" sz="1600" b="1" dirty="0">
                          <a:solidFill>
                            <a:srgbClr val="0070C0"/>
                          </a:solidFill>
                          <a:latin typeface="Times New Roman" panose="02020603050405020304" pitchFamily="18" charset="0"/>
                          <a:cs typeface="Times New Roman" panose="02020603050405020304" pitchFamily="18" charset="0"/>
                        </a:rPr>
                        <a:t>Medusa Head Colony</a:t>
                      </a:r>
                    </a:p>
                  </a:txBody>
                  <a:tcPr marL="38955" marR="38955" marT="19477" marB="19477"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dirty="0">
                          <a:solidFill>
                            <a:srgbClr val="0070C0"/>
                          </a:solidFill>
                          <a:latin typeface="Times New Roman" panose="02020603050405020304" pitchFamily="18" charset="0"/>
                          <a:cs typeface="Times New Roman" panose="02020603050405020304" pitchFamily="18" charset="0"/>
                        </a:rPr>
                        <a:t>Present</a:t>
                      </a:r>
                    </a:p>
                  </a:txBody>
                  <a:tcPr marL="38955" marR="38955" marT="19477" marB="19477"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dirty="0">
                          <a:solidFill>
                            <a:srgbClr val="0070C0"/>
                          </a:solidFill>
                          <a:latin typeface="Times New Roman" panose="02020603050405020304" pitchFamily="18" charset="0"/>
                          <a:cs typeface="Times New Roman" panose="02020603050405020304" pitchFamily="18" charset="0"/>
                        </a:rPr>
                        <a:t>Not Present</a:t>
                      </a:r>
                    </a:p>
                  </a:txBody>
                  <a:tcPr marL="38955" marR="38955" marT="19477" marB="19477"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246930061"/>
                  </a:ext>
                </a:extLst>
              </a:tr>
              <a:tr h="0">
                <a:tc>
                  <a:txBody>
                    <a:bodyPr/>
                    <a:lstStyle/>
                    <a:p>
                      <a:r>
                        <a:rPr lang="en-GB" sz="1600" b="1" dirty="0">
                          <a:solidFill>
                            <a:srgbClr val="0070C0"/>
                          </a:solidFill>
                          <a:latin typeface="Times New Roman" panose="02020603050405020304" pitchFamily="18" charset="0"/>
                          <a:cs typeface="Times New Roman" panose="02020603050405020304" pitchFamily="18" charset="0"/>
                        </a:rPr>
                        <a:t>Haemolysis</a:t>
                      </a:r>
                    </a:p>
                  </a:txBody>
                  <a:tcPr marL="38955" marR="38955" marT="19477" marB="19477"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dirty="0">
                          <a:solidFill>
                            <a:srgbClr val="0070C0"/>
                          </a:solidFill>
                          <a:latin typeface="Times New Roman" panose="02020603050405020304" pitchFamily="18" charset="0"/>
                          <a:cs typeface="Times New Roman" panose="02020603050405020304" pitchFamily="18" charset="0"/>
                        </a:rPr>
                        <a:t>Haemolysis absent or weak.</a:t>
                      </a:r>
                    </a:p>
                  </a:txBody>
                  <a:tcPr marL="38955" marR="38955" marT="19477" marB="19477"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dirty="0">
                          <a:solidFill>
                            <a:srgbClr val="0070C0"/>
                          </a:solidFill>
                          <a:latin typeface="Times New Roman" panose="02020603050405020304" pitchFamily="18" charset="0"/>
                          <a:cs typeface="Times New Roman" panose="02020603050405020304" pitchFamily="18" charset="0"/>
                        </a:rPr>
                        <a:t>beta haemolysis </a:t>
                      </a:r>
                    </a:p>
                  </a:txBody>
                  <a:tcPr marL="38955" marR="38955" marT="19477" marB="19477"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688846539"/>
                  </a:ext>
                </a:extLst>
              </a:tr>
              <a:tr h="0">
                <a:tc>
                  <a:txBody>
                    <a:bodyPr/>
                    <a:lstStyle/>
                    <a:p>
                      <a:r>
                        <a:rPr lang="en-GB" sz="1600" b="1" dirty="0">
                          <a:solidFill>
                            <a:srgbClr val="0070C0"/>
                          </a:solidFill>
                          <a:effectLst/>
                          <a:latin typeface="Times New Roman" panose="02020603050405020304" pitchFamily="18" charset="0"/>
                          <a:cs typeface="Times New Roman" panose="02020603050405020304" pitchFamily="18" charset="0"/>
                        </a:rPr>
                        <a:t>Stabbing in gelatine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solidFill>
                      <a:srgbClr val="FFFFFF"/>
                    </a:solidFill>
                  </a:tcPr>
                </a:tc>
                <a:tc>
                  <a:txBody>
                    <a:bodyPr/>
                    <a:lstStyle/>
                    <a:p>
                      <a:r>
                        <a:rPr lang="en-GB" sz="1600" b="0">
                          <a:solidFill>
                            <a:srgbClr val="0070C0"/>
                          </a:solidFill>
                          <a:effectLst/>
                          <a:latin typeface="Times New Roman" panose="02020603050405020304" pitchFamily="18" charset="0"/>
                          <a:cs typeface="Times New Roman" panose="02020603050405020304" pitchFamily="18" charset="0"/>
                        </a:rPr>
                        <a:t>Inverted fir tree </a:t>
                      </a: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solidFill>
                      <a:srgbClr val="FFFFFF"/>
                    </a:solidFill>
                  </a:tcPr>
                </a:tc>
                <a:tc>
                  <a:txBody>
                    <a:bodyPr/>
                    <a:lstStyle/>
                    <a:p>
                      <a:r>
                        <a:rPr lang="en-GB" sz="1600" b="0" dirty="0">
                          <a:solidFill>
                            <a:srgbClr val="0070C0"/>
                          </a:solidFill>
                          <a:effectLst/>
                          <a:latin typeface="Times New Roman" panose="02020603050405020304" pitchFamily="18" charset="0"/>
                          <a:cs typeface="Times New Roman" panose="02020603050405020304" pitchFamily="18" charset="0"/>
                        </a:rPr>
                        <a:t>No Inverted fir tree </a:t>
                      </a: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96825140"/>
                  </a:ext>
                </a:extLst>
              </a:tr>
              <a:tr h="0">
                <a:tc>
                  <a:txBody>
                    <a:bodyPr/>
                    <a:lstStyle/>
                    <a:p>
                      <a:r>
                        <a:rPr lang="en-GB" sz="1600" b="1" dirty="0">
                          <a:solidFill>
                            <a:srgbClr val="0070C0"/>
                          </a:solidFill>
                          <a:effectLst/>
                          <a:latin typeface="Times New Roman" panose="02020603050405020304" pitchFamily="18" charset="0"/>
                          <a:cs typeface="Times New Roman" panose="02020603050405020304" pitchFamily="18" charset="0"/>
                        </a:rPr>
                        <a:t>liquefaction of gelatine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a:solidFill>
                            <a:srgbClr val="0070C0"/>
                          </a:solidFill>
                          <a:effectLst/>
                          <a:latin typeface="Times New Roman" panose="02020603050405020304" pitchFamily="18" charset="0"/>
                          <a:cs typeface="Times New Roman" panose="02020603050405020304" pitchFamily="18" charset="0"/>
                        </a:rPr>
                        <a:t>Occurs slowly from up to down </a:t>
                      </a: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a:solidFill>
                            <a:srgbClr val="0070C0"/>
                          </a:solidFill>
                          <a:effectLst/>
                          <a:latin typeface="Times New Roman" panose="02020603050405020304" pitchFamily="18" charset="0"/>
                          <a:cs typeface="Times New Roman" panose="02020603050405020304" pitchFamily="18" charset="0"/>
                        </a:rPr>
                        <a:t>Liquefy gelatin rapidly </a:t>
                      </a: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796154857"/>
                  </a:ext>
                </a:extLst>
              </a:tr>
              <a:tr h="0">
                <a:tc>
                  <a:txBody>
                    <a:bodyPr/>
                    <a:lstStyle/>
                    <a:p>
                      <a:r>
                        <a:rPr lang="en-GB" sz="1600" b="1" dirty="0" err="1">
                          <a:solidFill>
                            <a:srgbClr val="0070C0"/>
                          </a:solidFill>
                          <a:latin typeface="Times New Roman" panose="02020603050405020304" pitchFamily="18" charset="0"/>
                          <a:cs typeface="Times New Roman" panose="02020603050405020304" pitchFamily="18" charset="0"/>
                        </a:rPr>
                        <a:t>Salicin</a:t>
                      </a:r>
                      <a:r>
                        <a:rPr lang="en-GB" sz="1600" b="1" dirty="0">
                          <a:solidFill>
                            <a:srgbClr val="0070C0"/>
                          </a:solidFill>
                          <a:latin typeface="Times New Roman" panose="02020603050405020304" pitchFamily="18" charset="0"/>
                          <a:cs typeface="Times New Roman" panose="02020603050405020304" pitchFamily="18" charset="0"/>
                        </a:rPr>
                        <a:t> Fermentation</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a:solidFill>
                            <a:srgbClr val="0070C0"/>
                          </a:solidFill>
                          <a:effectLst/>
                          <a:latin typeface="Times New Roman" panose="02020603050405020304" pitchFamily="18" charset="0"/>
                          <a:cs typeface="Times New Roman" panose="02020603050405020304" pitchFamily="18" charset="0"/>
                        </a:rPr>
                        <a:t>Ferment salicin slowly </a:t>
                      </a: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a:solidFill>
                            <a:srgbClr val="0070C0"/>
                          </a:solidFill>
                          <a:effectLst/>
                          <a:latin typeface="Times New Roman" panose="02020603050405020304" pitchFamily="18" charset="0"/>
                          <a:cs typeface="Times New Roman" panose="02020603050405020304" pitchFamily="18" charset="0"/>
                        </a:rPr>
                        <a:t>Ferment it rapidly </a:t>
                      </a: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95420388"/>
                  </a:ext>
                </a:extLst>
              </a:tr>
              <a:tr h="0">
                <a:tc>
                  <a:txBody>
                    <a:bodyPr/>
                    <a:lstStyle/>
                    <a:p>
                      <a:r>
                        <a:rPr lang="en-GB" sz="1600" b="1" dirty="0">
                          <a:solidFill>
                            <a:srgbClr val="0070C0"/>
                          </a:solidFill>
                          <a:effectLst/>
                          <a:latin typeface="Times New Roman" panose="02020603050405020304" pitchFamily="18" charset="0"/>
                          <a:cs typeface="Times New Roman" panose="02020603050405020304" pitchFamily="18" charset="0"/>
                        </a:rPr>
                        <a:t>Reduction of methylene blue in milk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a:solidFill>
                            <a:srgbClr val="0070C0"/>
                          </a:solidFill>
                          <a:effectLst/>
                          <a:latin typeface="Times New Roman" panose="02020603050405020304" pitchFamily="18" charset="0"/>
                          <a:cs typeface="Times New Roman" panose="02020603050405020304" pitchFamily="18" charset="0"/>
                        </a:rPr>
                        <a:t>Reduced methylen blue slowly </a:t>
                      </a: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a:solidFill>
                            <a:srgbClr val="0070C0"/>
                          </a:solidFill>
                          <a:effectLst/>
                          <a:latin typeface="Times New Roman" panose="02020603050405020304" pitchFamily="18" charset="0"/>
                          <a:cs typeface="Times New Roman" panose="02020603050405020304" pitchFamily="18" charset="0"/>
                        </a:rPr>
                        <a:t>Rapidly reduce methylen blue </a:t>
                      </a: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082718913"/>
                  </a:ext>
                </a:extLst>
              </a:tr>
              <a:tr h="0">
                <a:tc>
                  <a:txBody>
                    <a:bodyPr/>
                    <a:lstStyle/>
                    <a:p>
                      <a:r>
                        <a:rPr lang="en-GB" sz="1600" b="1" dirty="0">
                          <a:solidFill>
                            <a:srgbClr val="0070C0"/>
                          </a:solidFill>
                          <a:effectLst/>
                          <a:latin typeface="Times New Roman" panose="02020603050405020304" pitchFamily="18" charset="0"/>
                          <a:cs typeface="Times New Roman" panose="02020603050405020304" pitchFamily="18" charset="0"/>
                        </a:rPr>
                        <a:t>Penicillin agar media 10 mg\ml </a:t>
                      </a:r>
                    </a:p>
                  </a:txBody>
                  <a:tcPr anchor="ct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dirty="0">
                          <a:solidFill>
                            <a:srgbClr val="0070C0"/>
                          </a:solidFill>
                          <a:effectLst/>
                          <a:latin typeface="Times New Roman" panose="02020603050405020304" pitchFamily="18" charset="0"/>
                          <a:cs typeface="Times New Roman" panose="02020603050405020304" pitchFamily="18" charset="0"/>
                        </a:rPr>
                        <a:t>No growth </a:t>
                      </a: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r>
                        <a:rPr lang="en-GB" sz="1600" b="0" dirty="0">
                          <a:solidFill>
                            <a:srgbClr val="0070C0"/>
                          </a:solidFill>
                          <a:effectLst/>
                          <a:latin typeface="Times New Roman" panose="02020603050405020304" pitchFamily="18" charset="0"/>
                          <a:cs typeface="Times New Roman" panose="02020603050405020304" pitchFamily="18" charset="0"/>
                        </a:rPr>
                        <a:t>Growth occurs rapidly </a:t>
                      </a: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828385265"/>
                  </a:ext>
                </a:extLst>
              </a:tr>
              <a:tr h="0">
                <a:tc>
                  <a:txBody>
                    <a:bodyPr/>
                    <a:lstStyle/>
                    <a:p>
                      <a:r>
                        <a:rPr lang="en-GB" sz="1600" b="1" kern="1200" dirty="0">
                          <a:solidFill>
                            <a:srgbClr val="0070C0"/>
                          </a:solidFill>
                          <a:effectLst/>
                          <a:latin typeface="Times New Roman" panose="02020603050405020304" pitchFamily="18" charset="0"/>
                          <a:ea typeface="+mn-ea"/>
                          <a:cs typeface="Times New Roman" panose="02020603050405020304" pitchFamily="18" charset="0"/>
                        </a:rPr>
                        <a:t>P</a:t>
                      </a:r>
                      <a:r>
                        <a:rPr lang="en-GB" sz="1600" b="1" kern="1200">
                          <a:solidFill>
                            <a:srgbClr val="0070C0"/>
                          </a:solidFill>
                          <a:effectLst/>
                          <a:latin typeface="Times New Roman" panose="02020603050405020304" pitchFamily="18" charset="0"/>
                          <a:ea typeface="+mn-ea"/>
                          <a:cs typeface="Times New Roman" panose="02020603050405020304" pitchFamily="18" charset="0"/>
                        </a:rPr>
                        <a:t>athogenicity</a:t>
                      </a:r>
                      <a:endParaRPr lang="en-GB" sz="1600" b="1" kern="1200" dirty="0">
                        <a:solidFill>
                          <a:srgbClr val="0070C0"/>
                        </a:solidFill>
                        <a:effectLst/>
                        <a:latin typeface="Times New Roman" panose="02020603050405020304" pitchFamily="18" charset="0"/>
                        <a:ea typeface="+mn-ea"/>
                        <a:cs typeface="Times New Roman" panose="02020603050405020304" pitchFamily="18" charset="0"/>
                      </a:endParaRPr>
                    </a:p>
                  </a:txBody>
                  <a:tcPr>
                    <a:lnL w="6096" cap="flat" cmpd="sng" algn="ctr">
                      <a:solidFill>
                        <a:srgbClr val="000000"/>
                      </a:solidFill>
                      <a:prstDash val="solid"/>
                      <a:round/>
                      <a:headEnd type="none" w="med" len="med"/>
                      <a:tailEnd type="none" w="med" len="med"/>
                    </a:lnL>
                    <a:lnR w="6096"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rgbClr val="0070C0"/>
                          </a:solidFill>
                          <a:effectLst/>
                          <a:latin typeface="Times New Roman" panose="02020603050405020304" pitchFamily="18" charset="0"/>
                          <a:ea typeface="+mn-ea"/>
                          <a:cs typeface="Times New Roman" panose="02020603050405020304" pitchFamily="18" charset="0"/>
                        </a:rPr>
                        <a:t>Highly pathogenic </a:t>
                      </a:r>
                    </a:p>
                    <a:p>
                      <a:pPr marL="0" algn="l" defTabSz="914400" rtl="0" eaLnBrk="1" latinLnBrk="0" hangingPunct="1"/>
                      <a:endParaRPr lang="en-GB" sz="1600" b="0" kern="1200" dirty="0">
                        <a:solidFill>
                          <a:srgbClr val="0070C0"/>
                        </a:solidFill>
                        <a:effectLst/>
                        <a:latin typeface="Times New Roman" panose="02020603050405020304" pitchFamily="18" charset="0"/>
                        <a:ea typeface="+mn-ea"/>
                        <a:cs typeface="Times New Roman" panose="02020603050405020304" pitchFamily="18" charset="0"/>
                      </a:endParaRPr>
                    </a:p>
                  </a:txBody>
                  <a:tcP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rgbClr val="0070C0"/>
                          </a:solidFill>
                          <a:effectLst/>
                          <a:latin typeface="Times New Roman" panose="02020603050405020304" pitchFamily="18" charset="0"/>
                          <a:ea typeface="+mn-ea"/>
                          <a:cs typeface="Times New Roman" panose="02020603050405020304" pitchFamily="18" charset="0"/>
                        </a:rPr>
                        <a:t>Most of them are non pathogenic </a:t>
                      </a:r>
                    </a:p>
                  </a:txBody>
                  <a:tcP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83"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309635988"/>
                  </a:ext>
                </a:extLst>
              </a:tr>
            </a:tbl>
          </a:graphicData>
        </a:graphic>
      </p:graphicFrame>
      <p:sp>
        <p:nvSpPr>
          <p:cNvPr id="4" name="Rectangle 1">
            <a:extLst>
              <a:ext uri="{FF2B5EF4-FFF2-40B4-BE49-F238E27FC236}">
                <a16:creationId xmlns="" xmlns:a16="http://schemas.microsoft.com/office/drawing/2014/main" id="{6ABA0038-F591-441F-AC51-FF96E776E530}"/>
              </a:ext>
            </a:extLst>
          </p:cNvPr>
          <p:cNvSpPr>
            <a:spLocks noChangeArrowheads="1"/>
          </p:cNvSpPr>
          <p:nvPr/>
        </p:nvSpPr>
        <p:spPr bwMode="auto">
          <a:xfrm>
            <a:off x="-133350" y="172849"/>
            <a:ext cx="94107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GB" sz="2400" b="1" dirty="0">
                <a:solidFill>
                  <a:schemeClr val="accent1">
                    <a:lumMod val="75000"/>
                  </a:schemeClr>
                </a:solidFill>
                <a:latin typeface="Times New Roman" panose="02020603050405020304" pitchFamily="18" charset="0"/>
                <a:cs typeface="Times New Roman" panose="02020603050405020304" pitchFamily="18" charset="0"/>
              </a:rPr>
              <a:t>Difference between Anthrax Bacilli and </a:t>
            </a:r>
            <a:r>
              <a:rPr lang="en-GB" sz="2400" b="1" dirty="0" err="1">
                <a:solidFill>
                  <a:schemeClr val="accent1">
                    <a:lumMod val="75000"/>
                  </a:schemeClr>
                </a:solidFill>
                <a:latin typeface="Times New Roman" panose="02020603050405020304" pitchFamily="18" charset="0"/>
                <a:cs typeface="Times New Roman" panose="02020603050405020304" pitchFamily="18" charset="0"/>
              </a:rPr>
              <a:t>Anthracoid</a:t>
            </a:r>
            <a:r>
              <a:rPr lang="en-GB" sz="2400" b="1" dirty="0">
                <a:solidFill>
                  <a:schemeClr val="accent1">
                    <a:lumMod val="75000"/>
                  </a:schemeClr>
                </a:solidFill>
                <a:latin typeface="Times New Roman" panose="02020603050405020304" pitchFamily="18" charset="0"/>
                <a:cs typeface="Times New Roman" panose="02020603050405020304" pitchFamily="18" charset="0"/>
              </a:rPr>
              <a:t> Bacilli</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ar-SA"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                                                                                                          </a:t>
            </a:r>
          </a:p>
        </p:txBody>
      </p:sp>
      <p:pic>
        <p:nvPicPr>
          <p:cNvPr id="5122" name="Picture 2" descr="page6image791977200">
            <a:extLst>
              <a:ext uri="{FF2B5EF4-FFF2-40B4-BE49-F238E27FC236}">
                <a16:creationId xmlns="" xmlns:a16="http://schemas.microsoft.com/office/drawing/2014/main" id="{A11D2847-82FE-ED28-26B4-0D0064EC35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646238"/>
            <a:ext cx="2184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age6image791977504">
            <a:extLst>
              <a:ext uri="{FF2B5EF4-FFF2-40B4-BE49-F238E27FC236}">
                <a16:creationId xmlns="" xmlns:a16="http://schemas.microsoft.com/office/drawing/2014/main" id="{8A6DE4DD-26D0-175C-6A70-37AE03289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800" y="1646238"/>
            <a:ext cx="1803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age6image791977808">
            <a:extLst>
              <a:ext uri="{FF2B5EF4-FFF2-40B4-BE49-F238E27FC236}">
                <a16:creationId xmlns="" xmlns:a16="http://schemas.microsoft.com/office/drawing/2014/main" id="{37CE97A7-A66E-F845-0FDB-19CE58F850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46238"/>
            <a:ext cx="2171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page6image791978112">
            <a:extLst>
              <a:ext uri="{FF2B5EF4-FFF2-40B4-BE49-F238E27FC236}">
                <a16:creationId xmlns="" xmlns:a16="http://schemas.microsoft.com/office/drawing/2014/main" id="{8218F897-C06C-9E63-249C-25388AD607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0800" y="1646238"/>
            <a:ext cx="2184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age6image792075344">
            <a:extLst>
              <a:ext uri="{FF2B5EF4-FFF2-40B4-BE49-F238E27FC236}">
                <a16:creationId xmlns="" xmlns:a16="http://schemas.microsoft.com/office/drawing/2014/main" id="{6DBA0604-AAB5-1BD0-4124-BBCB08F0ED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3800" y="1646238"/>
            <a:ext cx="1803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page6image792075648">
            <a:extLst>
              <a:ext uri="{FF2B5EF4-FFF2-40B4-BE49-F238E27FC236}">
                <a16:creationId xmlns="" xmlns:a16="http://schemas.microsoft.com/office/drawing/2014/main" id="{C0C9ADA4-D6DF-D07D-2C79-DB94BFE08A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15800" y="1646238"/>
            <a:ext cx="2171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page6image791812976">
            <a:extLst>
              <a:ext uri="{FF2B5EF4-FFF2-40B4-BE49-F238E27FC236}">
                <a16:creationId xmlns="" xmlns:a16="http://schemas.microsoft.com/office/drawing/2014/main" id="{C80E1D70-E26B-F354-9ACB-C1A176130A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 y="3384550"/>
            <a:ext cx="2184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page6image792063616">
            <a:extLst>
              <a:ext uri="{FF2B5EF4-FFF2-40B4-BE49-F238E27FC236}">
                <a16:creationId xmlns="" xmlns:a16="http://schemas.microsoft.com/office/drawing/2014/main" id="{C40BC243-D27D-1FDB-DC86-7770A8E2F3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5800" y="3384550"/>
            <a:ext cx="18034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page6image792063920">
            <a:extLst>
              <a:ext uri="{FF2B5EF4-FFF2-40B4-BE49-F238E27FC236}">
                <a16:creationId xmlns="" xmlns:a16="http://schemas.microsoft.com/office/drawing/2014/main" id="{D19574E7-2BB9-D409-1195-8C724C2CB9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384550"/>
            <a:ext cx="2171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5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ED2E6D0-9AA2-744B-81CB-EFA429FE7543}" type="slidenum">
              <a:rPr lang="en-US" smtClean="0"/>
              <a:t>10</a:t>
            </a:fld>
            <a:endParaRPr lang="en-US"/>
          </a:p>
        </p:txBody>
      </p:sp>
      <p:pic>
        <p:nvPicPr>
          <p:cNvPr id="5" name="Picture Placeholder 7"/>
          <p:cNvPicPr>
            <a:picLocks noChangeAspect="1"/>
          </p:cNvPicPr>
          <p:nvPr/>
        </p:nvPicPr>
        <p:blipFill>
          <a:blip r:embed="rId2">
            <a:extLst>
              <a:ext uri="{28A0092B-C50C-407E-A947-70E740481C1C}">
                <a14:useLocalDpi xmlns:a14="http://schemas.microsoft.com/office/drawing/2010/main" val="0"/>
              </a:ext>
            </a:extLst>
          </a:blip>
          <a:srcRect t="9664" b="9664"/>
          <a:stretch>
            <a:fillRect/>
          </a:stretch>
        </p:blipFill>
        <p:spPr>
          <a:xfrm>
            <a:off x="0" y="5305"/>
            <a:ext cx="9144000" cy="4877591"/>
          </a:xfrm>
          <a:prstGeom prst="rect">
            <a:avLst/>
          </a:prstGeom>
        </p:spPr>
      </p:pic>
    </p:spTree>
    <p:extLst>
      <p:ext uri="{BB962C8B-B14F-4D97-AF65-F5344CB8AC3E}">
        <p14:creationId xmlns:p14="http://schemas.microsoft.com/office/powerpoint/2010/main" val="120071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410" y="159327"/>
            <a:ext cx="7163180" cy="1044388"/>
          </a:xfrm>
          <a:prstGeom prst="rect">
            <a:avLst/>
          </a:prstGeom>
        </p:spPr>
        <p:txBody>
          <a:bodyPr/>
          <a:lstStyle>
            <a:lvl1pPr algn="l" defTabSz="914011" rtl="0" eaLnBrk="1" latinLnBrk="0" hangingPunct="1">
              <a:spcBef>
                <a:spcPct val="0"/>
              </a:spcBef>
              <a:buNone/>
              <a:defRPr sz="3800" kern="1200">
                <a:solidFill>
                  <a:schemeClr val="bg1"/>
                </a:solidFill>
                <a:latin typeface="+mj-lt"/>
                <a:ea typeface="+mj-ea"/>
                <a:cs typeface="+mj-cs"/>
              </a:defRPr>
            </a:lvl1pPr>
          </a:lstStyle>
          <a:p>
            <a:pPr algn="ctr"/>
            <a:r>
              <a:rPr lang="en-GB" sz="2800" dirty="0">
                <a:solidFill>
                  <a:srgbClr val="FF0000"/>
                </a:solidFill>
                <a:effectLst/>
                <a:latin typeface="Times New Roman,Bold" pitchFamily="2" charset="0"/>
              </a:rPr>
              <a:t>Family </a:t>
            </a:r>
            <a:r>
              <a:rPr lang="en-GB" sz="2800" dirty="0" err="1">
                <a:solidFill>
                  <a:srgbClr val="FF0000"/>
                </a:solidFill>
                <a:effectLst/>
                <a:latin typeface="Times New Roman,Bold" pitchFamily="2" charset="0"/>
              </a:rPr>
              <a:t>Bacillaceae</a:t>
            </a:r>
            <a:r>
              <a:rPr lang="en-GB" sz="2800" dirty="0">
                <a:solidFill>
                  <a:srgbClr val="FF0000"/>
                </a:solidFill>
                <a:effectLst/>
                <a:latin typeface="Times New Roman,Bold" pitchFamily="2" charset="0"/>
              </a:rPr>
              <a:t> </a:t>
            </a:r>
            <a:endParaRPr lang="ar-SA" sz="2800" dirty="0">
              <a:solidFill>
                <a:srgbClr val="FF0000"/>
              </a:solidFill>
              <a:effectLst/>
              <a:latin typeface="Times New Roman,Bold" pitchFamily="2" charset="0"/>
            </a:endParaRPr>
          </a:p>
          <a:p>
            <a:pPr algn="ctr"/>
            <a:r>
              <a:rPr lang="en-GB" sz="2800" dirty="0">
                <a:solidFill>
                  <a:srgbClr val="FF0000"/>
                </a:solidFill>
                <a:effectLst/>
                <a:latin typeface="Times New Roman,Bold" pitchFamily="2" charset="0"/>
              </a:rPr>
              <a:t>Genus Bacillus </a:t>
            </a:r>
            <a:endParaRPr lang="en-GB" sz="3600" dirty="0"/>
          </a:p>
          <a:p>
            <a:pPr algn="ctr"/>
            <a:endParaRPr lang="en-US" sz="6600" b="1" dirty="0">
              <a:solidFill>
                <a:srgbClr val="C00000"/>
              </a:solidFill>
              <a:highlight>
                <a:srgbClr val="FFFF00"/>
              </a:highlight>
              <a:latin typeface="Times"/>
              <a:cs typeface="Times"/>
            </a:endParaRPr>
          </a:p>
        </p:txBody>
      </p:sp>
      <p:sp>
        <p:nvSpPr>
          <p:cNvPr id="3" name="Rectangle 2"/>
          <p:cNvSpPr/>
          <p:nvPr/>
        </p:nvSpPr>
        <p:spPr>
          <a:xfrm>
            <a:off x="352386" y="1049194"/>
            <a:ext cx="8791613" cy="5755422"/>
          </a:xfrm>
          <a:prstGeom prst="rect">
            <a:avLst/>
          </a:prstGeom>
        </p:spPr>
        <p:txBody>
          <a:bodyPr wrap="square">
            <a:spAutoFit/>
          </a:bodyPr>
          <a:lstStyle/>
          <a:p>
            <a:r>
              <a:rPr lang="en-GB" sz="2400" dirty="0">
                <a:solidFill>
                  <a:srgbClr val="0070C0"/>
                </a:solidFill>
                <a:effectLst/>
                <a:latin typeface="Times New Roman,Bold" pitchFamily="2" charset="0"/>
              </a:rPr>
              <a:t>General </a:t>
            </a:r>
            <a:r>
              <a:rPr lang="en-US" sz="2400" b="1" dirty="0">
                <a:solidFill>
                  <a:srgbClr val="0070C0"/>
                </a:solidFill>
                <a:latin typeface="Times New Roman" charset="0"/>
                <a:ea typeface="Times New Roman" charset="0"/>
              </a:rPr>
              <a:t>Characteristics</a:t>
            </a:r>
          </a:p>
          <a:p>
            <a:r>
              <a:rPr lang="en-US" sz="2000" dirty="0">
                <a:latin typeface="Times New Roman" charset="0"/>
                <a:ea typeface="Times New Roman" charset="0"/>
              </a:rPr>
              <a:t>- Gram positive</a:t>
            </a:r>
          </a:p>
          <a:p>
            <a:r>
              <a:rPr lang="en-US" sz="2000" dirty="0">
                <a:latin typeface="Times New Roman" charset="0"/>
                <a:ea typeface="Times New Roman" charset="0"/>
              </a:rPr>
              <a:t>- Large rod.</a:t>
            </a:r>
          </a:p>
          <a:p>
            <a:r>
              <a:rPr lang="en-US" sz="2000" dirty="0">
                <a:latin typeface="Times New Roman" charset="0"/>
                <a:ea typeface="Times New Roman" charset="0"/>
              </a:rPr>
              <a:t>- Arranged in chain</a:t>
            </a:r>
          </a:p>
          <a:p>
            <a:r>
              <a:rPr lang="en-US" sz="2000" dirty="0">
                <a:latin typeface="Times New Roman" charset="0"/>
                <a:ea typeface="Times New Roman" charset="0"/>
              </a:rPr>
              <a:t>- Spore forming</a:t>
            </a:r>
          </a:p>
          <a:p>
            <a:r>
              <a:rPr lang="en-US" sz="2000" dirty="0">
                <a:latin typeface="Times New Roman" charset="0"/>
                <a:ea typeface="Times New Roman" charset="0"/>
              </a:rPr>
              <a:t>- Aerobic or facultative anaerobic</a:t>
            </a:r>
          </a:p>
          <a:p>
            <a:r>
              <a:rPr lang="en-US" sz="2000" dirty="0">
                <a:latin typeface="Times New Roman" charset="0"/>
                <a:ea typeface="Times New Roman" charset="0"/>
              </a:rPr>
              <a:t>- Found in soil habitats around the world</a:t>
            </a:r>
          </a:p>
          <a:p>
            <a:pPr marL="342900" indent="-342900">
              <a:buFontTx/>
              <a:buChar char="-"/>
            </a:pPr>
            <a:r>
              <a:rPr lang="en-GB" sz="2000" dirty="0">
                <a:effectLst/>
                <a:latin typeface="Times New Roman" panose="02020603050405020304" pitchFamily="18" charset="0"/>
              </a:rPr>
              <a:t>Forming rhizoid colonies</a:t>
            </a:r>
            <a:br>
              <a:rPr lang="en-GB" sz="2000" dirty="0">
                <a:effectLst/>
                <a:latin typeface="Times New Roman" panose="02020603050405020304" pitchFamily="18" charset="0"/>
              </a:rPr>
            </a:br>
            <a:endParaRPr lang="en-GB" sz="2000" dirty="0">
              <a:effectLst/>
              <a:latin typeface="Times New Roman" panose="02020603050405020304" pitchFamily="18" charset="0"/>
            </a:endParaRPr>
          </a:p>
          <a:p>
            <a:pPr marL="342900" indent="-342900">
              <a:buFont typeface="Wingdings" pitchFamily="2" charset="2"/>
              <a:buChar char="v"/>
            </a:pPr>
            <a:r>
              <a:rPr lang="en-GB" sz="2400" dirty="0">
                <a:solidFill>
                  <a:srgbClr val="007F00"/>
                </a:solidFill>
                <a:effectLst/>
                <a:latin typeface="Times New Roman,Bold" pitchFamily="2" charset="0"/>
              </a:rPr>
              <a:t>I</a:t>
            </a:r>
            <a:r>
              <a:rPr lang="en-GB" sz="2400" dirty="0">
                <a:solidFill>
                  <a:srgbClr val="007F00"/>
                </a:solidFill>
                <a:latin typeface="Times New Roman,Bold" pitchFamily="2" charset="0"/>
              </a:rPr>
              <a:t>mportant species </a:t>
            </a:r>
            <a:endParaRPr lang="en-US" sz="2400" dirty="0">
              <a:latin typeface="Times New Roman" charset="0"/>
              <a:ea typeface="Times New Roman" charset="0"/>
            </a:endParaRPr>
          </a:p>
          <a:p>
            <a:r>
              <a:rPr lang="en-GB" sz="2000" dirty="0">
                <a:solidFill>
                  <a:srgbClr val="FF0000"/>
                </a:solidFill>
                <a:effectLst/>
                <a:latin typeface="ArialMT"/>
              </a:rPr>
              <a:t>• </a:t>
            </a:r>
            <a:r>
              <a:rPr lang="en-GB" sz="2000" i="1" dirty="0">
                <a:solidFill>
                  <a:srgbClr val="FF0000"/>
                </a:solidFill>
                <a:effectLst/>
                <a:latin typeface="TimesNewRomanPS"/>
              </a:rPr>
              <a:t>Bacillus anthracis</a:t>
            </a:r>
            <a:br>
              <a:rPr lang="en-GB" sz="2000" i="1" dirty="0">
                <a:solidFill>
                  <a:srgbClr val="FF0000"/>
                </a:solidFill>
                <a:effectLst/>
                <a:latin typeface="TimesNewRomanPS"/>
              </a:rPr>
            </a:br>
            <a:r>
              <a:rPr lang="en-GB" sz="2000" dirty="0">
                <a:effectLst/>
                <a:latin typeface="ArialMT"/>
              </a:rPr>
              <a:t>• </a:t>
            </a:r>
            <a:r>
              <a:rPr lang="en-GB" sz="2000" i="1" dirty="0">
                <a:effectLst/>
                <a:latin typeface="TimesNewRomanPS"/>
              </a:rPr>
              <a:t>Bacillus cereus</a:t>
            </a:r>
            <a:br>
              <a:rPr lang="en-GB" sz="2000" i="1" dirty="0">
                <a:effectLst/>
                <a:latin typeface="TimesNewRomanPS"/>
              </a:rPr>
            </a:br>
            <a:r>
              <a:rPr lang="en-GB" sz="2000" dirty="0">
                <a:effectLst/>
                <a:latin typeface="ArialMT"/>
              </a:rPr>
              <a:t>• </a:t>
            </a:r>
            <a:r>
              <a:rPr lang="en-GB" sz="2000" i="1" dirty="0">
                <a:effectLst/>
                <a:latin typeface="TimesNewRomanPS"/>
              </a:rPr>
              <a:t>Bacillus subtilis</a:t>
            </a:r>
            <a:br>
              <a:rPr lang="en-GB" sz="2000" i="1" dirty="0">
                <a:effectLst/>
                <a:latin typeface="TimesNewRomanPS"/>
              </a:rPr>
            </a:br>
            <a:r>
              <a:rPr lang="en-GB" sz="2000" dirty="0">
                <a:effectLst/>
                <a:latin typeface="ArialMT"/>
              </a:rPr>
              <a:t>• </a:t>
            </a:r>
            <a:r>
              <a:rPr lang="en-GB" sz="2000" i="1" dirty="0">
                <a:effectLst/>
                <a:latin typeface="TimesNewRomanPS"/>
              </a:rPr>
              <a:t>Bacillus mycoides</a:t>
            </a:r>
            <a:endParaRPr lang="en-GB" sz="2000" dirty="0">
              <a:effectLst/>
            </a:endParaRPr>
          </a:p>
          <a:p>
            <a:r>
              <a:rPr lang="en-GB" sz="2000" dirty="0">
                <a:effectLst/>
                <a:latin typeface="ArialMT"/>
              </a:rPr>
              <a:t>• </a:t>
            </a:r>
            <a:r>
              <a:rPr lang="en-GB" sz="2000" i="1" dirty="0">
                <a:effectLst/>
                <a:latin typeface="TimesNewRomanPS"/>
              </a:rPr>
              <a:t>Bacillus thuringiensis </a:t>
            </a:r>
            <a:endParaRPr lang="en-GB" sz="2000" dirty="0">
              <a:effectLst/>
            </a:endParaRPr>
          </a:p>
          <a:p>
            <a:pPr marL="342900" indent="-342900">
              <a:buFontTx/>
              <a:buChar char="-"/>
            </a:pPr>
            <a:endParaRPr lang="en-US" sz="2000" dirty="0">
              <a:latin typeface="Times New Roman" charset="0"/>
              <a:ea typeface="Times New Roman" charset="0"/>
            </a:endParaRPr>
          </a:p>
          <a:p>
            <a:pPr marL="342900" indent="-342900">
              <a:buFontTx/>
              <a:buChar char="-"/>
            </a:pPr>
            <a:endParaRPr lang="en-US" sz="2000" b="1" i="1" dirty="0">
              <a:solidFill>
                <a:srgbClr val="C00000"/>
              </a:solidFill>
              <a:latin typeface="Times New Roman" charset="0"/>
              <a:ea typeface="Times New Roman" charset="0"/>
            </a:endParaRPr>
          </a:p>
          <a:p>
            <a:pPr marL="342900" indent="-342900">
              <a:buFontTx/>
              <a:buChar char="-"/>
            </a:pPr>
            <a:endParaRPr lang="en-US" sz="2000" dirty="0">
              <a:latin typeface="Times New Roman" charset="0"/>
              <a:ea typeface="Times New Roman" charset="0"/>
            </a:endParaRPr>
          </a:p>
        </p:txBody>
      </p:sp>
      <p:sp>
        <p:nvSpPr>
          <p:cNvPr id="4" name="Slide Number Placeholder 3"/>
          <p:cNvSpPr>
            <a:spLocks noGrp="1"/>
          </p:cNvSpPr>
          <p:nvPr>
            <p:ph type="sldNum" sz="quarter" idx="12"/>
          </p:nvPr>
        </p:nvSpPr>
        <p:spPr/>
        <p:txBody>
          <a:bodyPr/>
          <a:lstStyle/>
          <a:p>
            <a:fld id="{BED2E6D0-9AA2-744B-81CB-EFA429FE7543}" type="slidenum">
              <a:rPr lang="en-US" smtClean="0"/>
              <a:t>1</a:t>
            </a:fld>
            <a:endParaRPr lang="en-US"/>
          </a:p>
        </p:txBody>
      </p:sp>
    </p:spTree>
    <p:extLst>
      <p:ext uri="{BB962C8B-B14F-4D97-AF65-F5344CB8AC3E}">
        <p14:creationId xmlns:p14="http://schemas.microsoft.com/office/powerpoint/2010/main" val="272671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410" y="158113"/>
            <a:ext cx="7163180" cy="1044388"/>
          </a:xfrm>
          <a:prstGeom prst="rect">
            <a:avLst/>
          </a:prstGeom>
        </p:spPr>
        <p:txBody>
          <a:bodyPr/>
          <a:lstStyle>
            <a:lvl1pPr algn="l" defTabSz="914011" rtl="0" eaLnBrk="1" latinLnBrk="0" hangingPunct="1">
              <a:spcBef>
                <a:spcPct val="0"/>
              </a:spcBef>
              <a:buNone/>
              <a:defRPr sz="3800" kern="1200">
                <a:solidFill>
                  <a:schemeClr val="bg1"/>
                </a:solidFill>
                <a:latin typeface="+mj-lt"/>
                <a:ea typeface="+mj-ea"/>
                <a:cs typeface="+mj-cs"/>
              </a:defRPr>
            </a:lvl1pPr>
          </a:lstStyle>
          <a:p>
            <a:pPr algn="ctr"/>
            <a:r>
              <a:rPr lang="en-US" sz="3600" b="1" i="1" dirty="0">
                <a:solidFill>
                  <a:srgbClr val="C00000"/>
                </a:solidFill>
                <a:latin typeface="Times New Roman" charset="0"/>
                <a:ea typeface="Times New Roman" charset="0"/>
                <a:cs typeface="Times New Roman" charset="0"/>
              </a:rPr>
              <a:t>Bacillus anthracis</a:t>
            </a:r>
          </a:p>
        </p:txBody>
      </p:sp>
      <p:sp>
        <p:nvSpPr>
          <p:cNvPr id="3" name="Rectangle 2"/>
          <p:cNvSpPr/>
          <p:nvPr/>
        </p:nvSpPr>
        <p:spPr>
          <a:xfrm>
            <a:off x="420624" y="662933"/>
            <a:ext cx="6163056" cy="3477875"/>
          </a:xfrm>
          <a:prstGeom prst="rect">
            <a:avLst/>
          </a:prstGeom>
        </p:spPr>
        <p:txBody>
          <a:bodyPr wrap="square">
            <a:spAutoFit/>
          </a:bodyPr>
          <a:lstStyle/>
          <a:p>
            <a:r>
              <a:rPr lang="en-GB" sz="2000" dirty="0">
                <a:solidFill>
                  <a:srgbClr val="0070C0"/>
                </a:solidFill>
                <a:effectLst/>
                <a:latin typeface="Times New Roman,Bold" pitchFamily="2" charset="0"/>
              </a:rPr>
              <a:t>General </a:t>
            </a:r>
            <a:r>
              <a:rPr lang="en-US" sz="2000" b="1" dirty="0">
                <a:solidFill>
                  <a:srgbClr val="0070C0"/>
                </a:solidFill>
                <a:latin typeface="Times New Roman" charset="0"/>
                <a:ea typeface="Times New Roman" charset="0"/>
                <a:cs typeface="Times New Roman" charset="0"/>
              </a:rPr>
              <a:t>Characteristics</a:t>
            </a:r>
            <a:endParaRPr lang="en-GB" sz="2000" dirty="0">
              <a:solidFill>
                <a:srgbClr val="007F00"/>
              </a:solidFill>
              <a:effectLst/>
              <a:latin typeface="Times New Roman,Bold" pitchFamily="2" charset="0"/>
            </a:endParaRPr>
          </a:p>
          <a:p>
            <a:r>
              <a:rPr lang="en-GB" sz="2000" dirty="0">
                <a:solidFill>
                  <a:srgbClr val="007F00"/>
                </a:solidFill>
                <a:effectLst/>
                <a:latin typeface="Times New Roman,Bold" pitchFamily="2" charset="0"/>
              </a:rPr>
              <a:t>Morphology: </a:t>
            </a:r>
            <a:endParaRPr lang="en-GB" sz="2000" dirty="0"/>
          </a:p>
          <a:p>
            <a:r>
              <a:rPr lang="en-US" sz="2000" dirty="0">
                <a:latin typeface="Times New Roman" charset="0"/>
                <a:ea typeface="Times New Roman" charset="0"/>
                <a:cs typeface="Times New Roman" charset="0"/>
              </a:rPr>
              <a:t>-Large, square-ended rods in long chain  (</a:t>
            </a:r>
            <a:r>
              <a:rPr lang="en-GB" sz="2000" dirty="0">
                <a:effectLst/>
                <a:latin typeface="Times New Roman" panose="02020603050405020304" pitchFamily="18" charset="0"/>
              </a:rPr>
              <a:t>one of the largest size pathogenic microorganisms)</a:t>
            </a:r>
            <a:r>
              <a:rPr lang="en-US" sz="2000" dirty="0">
                <a:latin typeface="Times New Roman" charset="0"/>
                <a:ea typeface="Times New Roman" charset="0"/>
                <a:cs typeface="Times New Roman" charset="0"/>
              </a:rPr>
              <a:t/>
            </a:r>
            <a:br>
              <a:rPr lang="en-US" sz="2000" dirty="0">
                <a:latin typeface="Times New Roman" charset="0"/>
                <a:ea typeface="Times New Roman" charset="0"/>
                <a:cs typeface="Times New Roman" charset="0"/>
              </a:rPr>
            </a:br>
            <a:r>
              <a:rPr lang="en-US" sz="2000" dirty="0">
                <a:latin typeface="Times New Roman" charset="0"/>
                <a:ea typeface="Times New Roman" charset="0"/>
                <a:cs typeface="Times New Roman" charset="0"/>
              </a:rPr>
              <a:t>- Non motile</a:t>
            </a:r>
            <a:br>
              <a:rPr lang="en-US" sz="2000" dirty="0">
                <a:latin typeface="Times New Roman" charset="0"/>
                <a:ea typeface="Times New Roman" charset="0"/>
                <a:cs typeface="Times New Roman" charset="0"/>
              </a:rPr>
            </a:br>
            <a:r>
              <a:rPr lang="en-US" sz="2000" dirty="0">
                <a:latin typeface="Times New Roman" charset="0"/>
                <a:ea typeface="Times New Roman" charset="0"/>
                <a:cs typeface="Times New Roman" charset="0"/>
              </a:rPr>
              <a:t>- Capsulated: The organism is stained violet and the capsule stained purple pinkish in </a:t>
            </a:r>
            <a:r>
              <a:rPr lang="en-US" sz="2000" dirty="0" err="1">
                <a:latin typeface="Times New Roman" charset="0"/>
                <a:ea typeface="Times New Roman" charset="0"/>
                <a:cs typeface="Times New Roman" charset="0"/>
              </a:rPr>
              <a:t>colour</a:t>
            </a:r>
            <a:r>
              <a:rPr lang="en-US" sz="2000" dirty="0">
                <a:latin typeface="Times New Roman" charset="0"/>
                <a:ea typeface="Times New Roman" charset="0"/>
                <a:cs typeface="Times New Roman" charset="0"/>
              </a:rPr>
              <a:t>. </a:t>
            </a:r>
          </a:p>
          <a:p>
            <a:endParaRPr lang="en-US" sz="2000" dirty="0">
              <a:latin typeface="Times New Roman" charset="0"/>
              <a:ea typeface="Times New Roman" charset="0"/>
              <a:cs typeface="Times New Roman" charset="0"/>
            </a:endParaRPr>
          </a:p>
          <a:p>
            <a:r>
              <a:rPr lang="en-US" sz="2000" dirty="0">
                <a:latin typeface="Times New Roman" charset="0"/>
                <a:ea typeface="Times New Roman" charset="0"/>
                <a:cs typeface="Times New Roman" charset="0"/>
              </a:rPr>
              <a:t>- Spores are never seen in blood or tissue smears taken from infective animals</a:t>
            </a:r>
            <a:br>
              <a:rPr lang="en-US" sz="2000" dirty="0">
                <a:latin typeface="Times New Roman" charset="0"/>
                <a:ea typeface="Times New Roman" charset="0"/>
                <a:cs typeface="Times New Roman" charset="0"/>
              </a:rPr>
            </a:br>
            <a:r>
              <a:rPr lang="en-US" sz="2000" dirty="0">
                <a:latin typeface="Times New Roman" charset="0"/>
                <a:ea typeface="Times New Roman" charset="0"/>
                <a:cs typeface="Times New Roman" charset="0"/>
              </a:rPr>
              <a:t>- Non hemolytic on blood agar </a:t>
            </a:r>
            <a:endParaRPr lang="en-US" sz="2000" dirty="0">
              <a:effectLst/>
              <a:latin typeface="Times New Roman" charset="0"/>
              <a:ea typeface="Times New Roman" charset="0"/>
              <a:cs typeface="Times New Roman" charset="0"/>
            </a:endParaRPr>
          </a:p>
        </p:txBody>
      </p:sp>
      <p:sp>
        <p:nvSpPr>
          <p:cNvPr id="4" name="Slide Number Placeholder 3"/>
          <p:cNvSpPr>
            <a:spLocks noGrp="1"/>
          </p:cNvSpPr>
          <p:nvPr>
            <p:ph type="sldNum" sz="quarter" idx="12"/>
          </p:nvPr>
        </p:nvSpPr>
        <p:spPr/>
        <p:txBody>
          <a:bodyPr/>
          <a:lstStyle/>
          <a:p>
            <a:fld id="{BED2E6D0-9AA2-744B-81CB-EFA429FE7543}" type="slidenum">
              <a:rPr lang="en-US" smtClean="0"/>
              <a:t>2</a:t>
            </a:fld>
            <a:endParaRPr lang="en-US"/>
          </a:p>
        </p:txBody>
      </p:sp>
      <p:pic>
        <p:nvPicPr>
          <p:cNvPr id="2050" name="Picture 2" descr="mage result for Bacillus anthrac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6110" y="376848"/>
            <a:ext cx="1987296" cy="1587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ge2image792656736">
            <a:extLst>
              <a:ext uri="{FF2B5EF4-FFF2-40B4-BE49-F238E27FC236}">
                <a16:creationId xmlns="" xmlns:a16="http://schemas.microsoft.com/office/drawing/2014/main" id="{9AB9954B-A444-5FB7-756C-B7FF163E4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226" y="2112615"/>
            <a:ext cx="2281180" cy="15872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FA9BFD39-1367-2FAA-5C2E-C2087D196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640" y="4140808"/>
            <a:ext cx="6822934" cy="2656429"/>
          </a:xfrm>
          <a:prstGeom prst="rect">
            <a:avLst/>
          </a:prstGeom>
        </p:spPr>
      </p:pic>
    </p:spTree>
    <p:extLst>
      <p:ext uri="{BB962C8B-B14F-4D97-AF65-F5344CB8AC3E}">
        <p14:creationId xmlns:p14="http://schemas.microsoft.com/office/powerpoint/2010/main" val="143199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7DCECA9D-813B-DB26-DDB4-6F846DF981F0}"/>
              </a:ext>
            </a:extLst>
          </p:cNvPr>
          <p:cNvSpPr>
            <a:spLocks noGrp="1"/>
          </p:cNvSpPr>
          <p:nvPr>
            <p:ph type="sldNum" sz="quarter" idx="12"/>
          </p:nvPr>
        </p:nvSpPr>
        <p:spPr/>
        <p:txBody>
          <a:bodyPr/>
          <a:lstStyle/>
          <a:p>
            <a:fld id="{BED2E6D0-9AA2-744B-81CB-EFA429FE7543}" type="slidenum">
              <a:rPr lang="en-US" smtClean="0"/>
              <a:t>3</a:t>
            </a:fld>
            <a:endParaRPr lang="en-US"/>
          </a:p>
        </p:txBody>
      </p:sp>
      <p:sp>
        <p:nvSpPr>
          <p:cNvPr id="4" name="TextBox 3">
            <a:extLst>
              <a:ext uri="{FF2B5EF4-FFF2-40B4-BE49-F238E27FC236}">
                <a16:creationId xmlns="" xmlns:a16="http://schemas.microsoft.com/office/drawing/2014/main" id="{4F91C376-D358-9E20-20D4-BF554B2B7451}"/>
              </a:ext>
            </a:extLst>
          </p:cNvPr>
          <p:cNvSpPr txBox="1"/>
          <p:nvPr/>
        </p:nvSpPr>
        <p:spPr>
          <a:xfrm>
            <a:off x="0" y="20714"/>
            <a:ext cx="6298084" cy="6617196"/>
          </a:xfrm>
          <a:prstGeom prst="rect">
            <a:avLst/>
          </a:prstGeom>
          <a:noFill/>
        </p:spPr>
        <p:txBody>
          <a:bodyPr wrap="square">
            <a:spAutoFit/>
          </a:bodyPr>
          <a:lstStyle/>
          <a:p>
            <a:r>
              <a:rPr lang="en-GB" sz="2400" dirty="0">
                <a:solidFill>
                  <a:srgbClr val="007F00"/>
                </a:solidFill>
                <a:latin typeface="Times New Roman,Bold" pitchFamily="2" charset="0"/>
              </a:rPr>
              <a:t>Culture character </a:t>
            </a:r>
          </a:p>
          <a:p>
            <a:pPr marL="285750" indent="-285750">
              <a:buFont typeface="Arial" panose="020B0604020202020204" pitchFamily="34" charset="0"/>
              <a:buChar char="•"/>
            </a:pPr>
            <a:r>
              <a:rPr lang="en-GB" sz="2000" dirty="0">
                <a:effectLst/>
                <a:latin typeface="Times New Roman" panose="02020603050405020304" pitchFamily="18" charset="0"/>
              </a:rPr>
              <a:t>Aerobic and facultative anaerobic grow on all ordinary media, at temp (12-43</a:t>
            </a:r>
            <a:r>
              <a:rPr lang="en-GB" sz="2000" baseline="30000" dirty="0">
                <a:effectLst/>
                <a:latin typeface="Times New Roman" panose="02020603050405020304" pitchFamily="18" charset="0"/>
              </a:rPr>
              <a:t>o</a:t>
            </a:r>
            <a:r>
              <a:rPr lang="en-GB" sz="2000" dirty="0">
                <a:effectLst/>
                <a:latin typeface="Times New Roman" panose="02020603050405020304" pitchFamily="18" charset="0"/>
              </a:rPr>
              <a:t> C) with optimum temp = 37 o C.</a:t>
            </a:r>
            <a:endParaRPr lang="ar-SA" sz="2000" dirty="0">
              <a:effectLst/>
              <a:latin typeface="Times New Roman" panose="02020603050405020304" pitchFamily="18" charset="0"/>
            </a:endParaRPr>
          </a:p>
          <a:p>
            <a:pPr marL="285750" indent="-285750">
              <a:buFont typeface="Arial" panose="020B0604020202020204" pitchFamily="34" charset="0"/>
              <a:buChar char="•"/>
            </a:pPr>
            <a:r>
              <a:rPr lang="en-US" sz="2000" dirty="0">
                <a:latin typeface="Times New Roman" charset="0"/>
                <a:ea typeface="Times New Roman" charset="0"/>
              </a:rPr>
              <a:t>Can be cultivated in ordinary nutrient medium (nonselective &amp; selective media)</a:t>
            </a:r>
            <a:endParaRPr lang="en-GB" sz="2000" dirty="0">
              <a:latin typeface="Times New Roman" panose="02020603050405020304" pitchFamily="18" charset="0"/>
            </a:endParaRPr>
          </a:p>
          <a:p>
            <a:pPr marL="285750" indent="-285750">
              <a:buFont typeface="Arial" panose="020B0604020202020204" pitchFamily="34" charset="0"/>
              <a:buChar char="•"/>
            </a:pPr>
            <a:r>
              <a:rPr lang="en-GB" sz="2000" dirty="0">
                <a:effectLst/>
                <a:latin typeface="Times New Roman" panose="02020603050405020304" pitchFamily="18" charset="0"/>
              </a:rPr>
              <a:t>Colonies on nutrient agar media is very characteristic; the colonies appear rough creamy or greyish white in pigmentation, 2-3 mm in diameter with wavy or irregular margins resembling wavy curly hair with projection resembling what is known as medusa head.</a:t>
            </a:r>
          </a:p>
          <a:p>
            <a:pPr marL="285750" indent="-285750">
              <a:buFont typeface="Arial" panose="020B0604020202020204" pitchFamily="34" charset="0"/>
              <a:buChar char="•"/>
            </a:pPr>
            <a:endParaRPr lang="en-GB" sz="2000" dirty="0">
              <a:latin typeface="Times New Roman" panose="02020603050405020304" pitchFamily="18" charset="0"/>
            </a:endParaRPr>
          </a:p>
          <a:p>
            <a:pPr marL="285750" indent="-285750">
              <a:buFont typeface="Arial" panose="020B0604020202020204" pitchFamily="34" charset="0"/>
              <a:buChar char="•"/>
            </a:pPr>
            <a:r>
              <a:rPr lang="en-GB" sz="2000" dirty="0">
                <a:effectLst/>
                <a:latin typeface="Times New Roman" panose="02020603050405020304" pitchFamily="18" charset="0"/>
              </a:rPr>
              <a:t>Most of the strains is non haemolytic into blood agar media.</a:t>
            </a:r>
            <a:endParaRPr lang="en-GB" sz="2000" dirty="0">
              <a:latin typeface="Times New Roman" panose="02020603050405020304" pitchFamily="18" charset="0"/>
            </a:endParaRPr>
          </a:p>
          <a:p>
            <a:pPr marL="285750" indent="-285750">
              <a:buFont typeface="Arial" panose="020B0604020202020204" pitchFamily="34" charset="0"/>
              <a:buChar char="•"/>
            </a:pPr>
            <a:r>
              <a:rPr lang="en-GB" sz="2000" dirty="0">
                <a:effectLst/>
                <a:latin typeface="Times New Roman" panose="02020603050405020304" pitchFamily="18" charset="0"/>
              </a:rPr>
              <a:t>On 15 % gelatine stabbing culture, </a:t>
            </a:r>
            <a:r>
              <a:rPr lang="en-GB" sz="2000" dirty="0">
                <a:effectLst/>
                <a:latin typeface="Times New Roman,Italic" pitchFamily="2" charset="0"/>
              </a:rPr>
              <a:t>B. anthracis </a:t>
            </a:r>
            <a:r>
              <a:rPr lang="en-GB" sz="2000" dirty="0">
                <a:effectLst/>
                <a:latin typeface="Times New Roman" panose="02020603050405020304" pitchFamily="18" charset="0"/>
              </a:rPr>
              <a:t>produced very characteristic type of liquefaction in which lateral line of growth produced from a central on the whole resemble inverted fir tree.</a:t>
            </a:r>
          </a:p>
          <a:p>
            <a:pPr marL="285750" indent="-285750">
              <a:buFont typeface="Arial" panose="020B0604020202020204" pitchFamily="34" charset="0"/>
              <a:buChar char="•"/>
            </a:pPr>
            <a:r>
              <a:rPr lang="en-GB" sz="2000" dirty="0">
                <a:effectLst/>
                <a:latin typeface="Times New Roman" panose="02020603050405020304" pitchFamily="18" charset="0"/>
              </a:rPr>
              <a:t>In broth there is neither turbidity nor pellicle formation but floccular deposit appears in the bottom of broth resembling fluffy cotton wool in appearance.</a:t>
            </a:r>
            <a:endParaRPr lang="en-GB" sz="2000" dirty="0"/>
          </a:p>
          <a:p>
            <a:pPr marL="285750" indent="-285750">
              <a:buFontTx/>
              <a:buChar char="-"/>
            </a:pPr>
            <a:endParaRPr lang="en-GB" sz="2000" dirty="0"/>
          </a:p>
        </p:txBody>
      </p:sp>
      <p:pic>
        <p:nvPicPr>
          <p:cNvPr id="2049" name="Picture 1" descr="page3image792274480">
            <a:extLst>
              <a:ext uri="{FF2B5EF4-FFF2-40B4-BE49-F238E27FC236}">
                <a16:creationId xmlns="" xmlns:a16="http://schemas.microsoft.com/office/drawing/2014/main" id="{FF4C26C7-4A74-F9AB-8D1A-50B76E1C2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910" y="536253"/>
            <a:ext cx="2603090" cy="14207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page4image526826384">
            <a:extLst>
              <a:ext uri="{FF2B5EF4-FFF2-40B4-BE49-F238E27FC236}">
                <a16:creationId xmlns="" xmlns:a16="http://schemas.microsoft.com/office/drawing/2014/main" id="{FB6D9AE9-B246-9A43-1B41-B10CB7428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077" y="3280821"/>
            <a:ext cx="3005923" cy="241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1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E3F4F43-027E-90D2-E159-2D5B4DD3696A}"/>
              </a:ext>
            </a:extLst>
          </p:cNvPr>
          <p:cNvSpPr>
            <a:spLocks noGrp="1"/>
          </p:cNvSpPr>
          <p:nvPr>
            <p:ph type="sldNum" sz="quarter" idx="12"/>
          </p:nvPr>
        </p:nvSpPr>
        <p:spPr/>
        <p:txBody>
          <a:bodyPr/>
          <a:lstStyle/>
          <a:p>
            <a:fld id="{BED2E6D0-9AA2-744B-81CB-EFA429FE7543}" type="slidenum">
              <a:rPr lang="en-US" smtClean="0"/>
              <a:t>4</a:t>
            </a:fld>
            <a:endParaRPr lang="en-US"/>
          </a:p>
        </p:txBody>
      </p:sp>
      <p:sp>
        <p:nvSpPr>
          <p:cNvPr id="4" name="TextBox 3">
            <a:extLst>
              <a:ext uri="{FF2B5EF4-FFF2-40B4-BE49-F238E27FC236}">
                <a16:creationId xmlns="" xmlns:a16="http://schemas.microsoft.com/office/drawing/2014/main" id="{6C729DC6-C4EB-5321-24CD-DAD7DCAE4ADC}"/>
              </a:ext>
            </a:extLst>
          </p:cNvPr>
          <p:cNvSpPr txBox="1"/>
          <p:nvPr/>
        </p:nvSpPr>
        <p:spPr>
          <a:xfrm>
            <a:off x="270554" y="220090"/>
            <a:ext cx="8602892" cy="6740307"/>
          </a:xfrm>
          <a:prstGeom prst="rect">
            <a:avLst/>
          </a:prstGeom>
          <a:noFill/>
        </p:spPr>
        <p:txBody>
          <a:bodyPr wrap="square">
            <a:spAutoFit/>
          </a:bodyPr>
          <a:lstStyle/>
          <a:p>
            <a:r>
              <a:rPr lang="en-GB" sz="2400" dirty="0">
                <a:effectLst/>
                <a:latin typeface="Times New Roman" panose="02020603050405020304" pitchFamily="18" charset="0"/>
              </a:rPr>
              <a:t/>
            </a:r>
            <a:br>
              <a:rPr lang="en-GB" sz="2400" dirty="0">
                <a:effectLst/>
                <a:latin typeface="Times New Roman" panose="02020603050405020304" pitchFamily="18" charset="0"/>
              </a:rPr>
            </a:br>
            <a:r>
              <a:rPr lang="en-GB" sz="2400" dirty="0">
                <a:solidFill>
                  <a:srgbClr val="007F00"/>
                </a:solidFill>
                <a:effectLst/>
                <a:latin typeface="Times New Roman,Bold" pitchFamily="2" charset="0"/>
              </a:rPr>
              <a:t>Biochemical reaction: </a:t>
            </a:r>
            <a:endParaRPr lang="en-GB" sz="2400" dirty="0"/>
          </a:p>
          <a:p>
            <a:pPr marL="285750" indent="-285750">
              <a:buFont typeface="Arial" panose="020B0604020202020204" pitchFamily="34" charset="0"/>
              <a:buChar char="•"/>
            </a:pPr>
            <a:r>
              <a:rPr lang="en-GB" sz="2400" dirty="0">
                <a:effectLst/>
                <a:latin typeface="Times New Roman,Italic" pitchFamily="2" charset="0"/>
              </a:rPr>
              <a:t>B. anthracis </a:t>
            </a:r>
            <a:r>
              <a:rPr lang="en-GB" sz="2400" dirty="0">
                <a:effectLst/>
                <a:latin typeface="Times New Roman" panose="02020603050405020304" pitchFamily="18" charset="0"/>
              </a:rPr>
              <a:t>produces acid without gases in case of glucose – maltose – sucrose fermentation.</a:t>
            </a:r>
          </a:p>
          <a:p>
            <a:pPr marL="285750" indent="-285750">
              <a:buFont typeface="Arial" panose="020B0604020202020204" pitchFamily="34" charset="0"/>
              <a:buChar char="•"/>
            </a:pPr>
            <a:endParaRPr lang="en-GB" sz="2400" dirty="0">
              <a:effectLst/>
              <a:latin typeface="Times New Roman" panose="02020603050405020304" pitchFamily="18" charset="0"/>
            </a:endParaRPr>
          </a:p>
          <a:p>
            <a:pPr marL="285750" indent="-285750">
              <a:buFont typeface="Arial" panose="020B0604020202020204" pitchFamily="34" charset="0"/>
              <a:buChar char="•"/>
            </a:pPr>
            <a:r>
              <a:rPr lang="en-GB" sz="2400" dirty="0">
                <a:effectLst/>
                <a:latin typeface="Times New Roman" panose="02020603050405020304" pitchFamily="18" charset="0"/>
              </a:rPr>
              <a:t>Catalase test +</a:t>
            </a:r>
            <a:r>
              <a:rPr lang="en-GB" sz="2400" dirty="0" err="1">
                <a:effectLst/>
                <a:latin typeface="Times New Roman" panose="02020603050405020304" pitchFamily="18" charset="0"/>
              </a:rPr>
              <a:t>ve</a:t>
            </a:r>
            <a:endParaRPr lang="en-GB" sz="2400" dirty="0">
              <a:effectLst/>
              <a:latin typeface="Times New Roman" panose="02020603050405020304" pitchFamily="18" charset="0"/>
            </a:endParaRPr>
          </a:p>
          <a:p>
            <a:pPr marL="285750" indent="-285750">
              <a:buFont typeface="Arial" panose="020B0604020202020204" pitchFamily="34" charset="0"/>
              <a:buChar char="•"/>
            </a:pPr>
            <a:endParaRPr lang="en-GB" sz="2400" dirty="0">
              <a:effectLst/>
              <a:latin typeface="Times New Roman" panose="02020603050405020304" pitchFamily="18" charset="0"/>
            </a:endParaRPr>
          </a:p>
          <a:p>
            <a:pPr marL="285750" indent="-285750">
              <a:buFont typeface="Arial" panose="020B0604020202020204" pitchFamily="34" charset="0"/>
              <a:buChar char="•"/>
            </a:pPr>
            <a:r>
              <a:rPr lang="en-GB" sz="2400" dirty="0">
                <a:effectLst/>
                <a:latin typeface="Times New Roman" panose="02020603050405020304" pitchFamily="18" charset="0"/>
              </a:rPr>
              <a:t>Produce weak </a:t>
            </a:r>
            <a:r>
              <a:rPr lang="en-GB" sz="2400" dirty="0" err="1">
                <a:effectLst/>
                <a:latin typeface="Times New Roman" panose="02020603050405020304" pitchFamily="18" charset="0"/>
              </a:rPr>
              <a:t>lecithinase</a:t>
            </a:r>
            <a:r>
              <a:rPr lang="en-GB" sz="2400" dirty="0">
                <a:effectLst/>
                <a:latin typeface="Times New Roman" panose="02020603050405020304" pitchFamily="18" charset="0"/>
              </a:rPr>
              <a:t> activity </a:t>
            </a:r>
            <a:r>
              <a:rPr lang="en-GB" sz="2400" b="1" dirty="0">
                <a:effectLst/>
                <a:latin typeface="Times New Roman" panose="02020603050405020304" pitchFamily="18" charset="0"/>
              </a:rPr>
              <a:t>( </a:t>
            </a:r>
            <a:r>
              <a:rPr lang="en-GB" sz="2400" b="1" dirty="0" err="1">
                <a:latin typeface="Times New Roman" panose="02020603050405020304" pitchFamily="18" charset="0"/>
              </a:rPr>
              <a:t>N</a:t>
            </a:r>
            <a:r>
              <a:rPr lang="en-GB" sz="2400" b="1" dirty="0" err="1">
                <a:effectLst/>
                <a:latin typeface="Times New Roman" panose="02020603050405020304" pitchFamily="18" charset="0"/>
              </a:rPr>
              <a:t>agler's</a:t>
            </a:r>
            <a:r>
              <a:rPr lang="en-GB" sz="2400" b="1" dirty="0">
                <a:effectLst/>
                <a:latin typeface="Times New Roman" panose="02020603050405020304" pitchFamily="18" charset="0"/>
              </a:rPr>
              <a:t> reaction +</a:t>
            </a:r>
            <a:r>
              <a:rPr lang="en-GB" sz="2400" b="1" dirty="0" err="1">
                <a:effectLst/>
                <a:latin typeface="Times New Roman" panose="02020603050405020304" pitchFamily="18" charset="0"/>
              </a:rPr>
              <a:t>ve</a:t>
            </a:r>
            <a:r>
              <a:rPr lang="en-GB" sz="2400" b="1" dirty="0">
                <a:effectLst/>
                <a:latin typeface="Times New Roman" panose="02020603050405020304" pitchFamily="18" charset="0"/>
              </a:rPr>
              <a:t> </a:t>
            </a:r>
            <a:r>
              <a:rPr lang="en-GB" sz="2400" dirty="0">
                <a:effectLst/>
                <a:latin typeface="Times New Roman" panose="02020603050405020304" pitchFamily="18" charset="0"/>
              </a:rPr>
              <a:t>) </a:t>
            </a:r>
          </a:p>
          <a:p>
            <a:pPr marL="285750" indent="-285750">
              <a:buFont typeface="Arial" panose="020B0604020202020204" pitchFamily="34" charset="0"/>
              <a:buChar char="•"/>
            </a:pPr>
            <a:endParaRPr lang="en-GB" sz="2400" dirty="0">
              <a:effectLst/>
              <a:latin typeface="Times New Roman" panose="02020603050405020304" pitchFamily="18" charset="0"/>
            </a:endParaRPr>
          </a:p>
          <a:p>
            <a:endParaRPr lang="en-GB" sz="2400" dirty="0">
              <a:latin typeface="Times New Roman" panose="02020603050405020304" pitchFamily="18" charset="0"/>
            </a:endParaRPr>
          </a:p>
          <a:p>
            <a:r>
              <a:rPr lang="en-US" sz="2400" dirty="0">
                <a:solidFill>
                  <a:srgbClr val="007F00"/>
                </a:solidFill>
                <a:latin typeface="Times New Roman,Bold" pitchFamily="2" charset="0"/>
              </a:rPr>
              <a:t>Virulence Factors: </a:t>
            </a:r>
          </a:p>
          <a:p>
            <a:r>
              <a:rPr lang="en-US" sz="2400" dirty="0">
                <a:latin typeface="Times New Roman" charset="0"/>
                <a:ea typeface="Times New Roman" charset="0"/>
                <a:cs typeface="Times New Roman" charset="0"/>
              </a:rPr>
              <a:t>1- </a:t>
            </a:r>
            <a:r>
              <a:rPr lang="en-US" sz="2400" b="1" dirty="0">
                <a:latin typeface="Times New Roman" charset="0"/>
                <a:ea typeface="Times New Roman" charset="0"/>
                <a:cs typeface="Times New Roman" charset="0"/>
              </a:rPr>
              <a:t>Poly-D-glutamyl Capsule</a:t>
            </a:r>
            <a:r>
              <a:rPr lang="en-US" sz="2400" dirty="0">
                <a:latin typeface="Times New Roman" charset="0"/>
                <a:ea typeface="Times New Roman" charset="0"/>
                <a:cs typeface="Times New Roman" charset="0"/>
              </a:rPr>
              <a:t>; antiphagocytic (major virulence factor).</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a:p>
            <a:r>
              <a:rPr lang="en-US" sz="2400" b="1" dirty="0">
                <a:latin typeface="Times New Roman" charset="0"/>
                <a:ea typeface="Times New Roman" charset="0"/>
                <a:cs typeface="Times New Roman" charset="0"/>
              </a:rPr>
              <a:t>2- Anthrax exotoxin </a:t>
            </a:r>
            <a:r>
              <a:rPr lang="en-US" sz="2400" dirty="0">
                <a:latin typeface="Times New Roman" charset="0"/>
                <a:ea typeface="Times New Roman" charset="0"/>
                <a:cs typeface="Times New Roman" charset="0"/>
              </a:rPr>
              <a:t>is a three-protein exotoxin (Edema factor, Lethal factor, Protective antigen). </a:t>
            </a:r>
          </a:p>
          <a:p>
            <a:endParaRPr lang="en-GB" sz="2400" dirty="0">
              <a:latin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endParaRPr>
          </a:p>
        </p:txBody>
      </p:sp>
    </p:spTree>
    <p:extLst>
      <p:ext uri="{BB962C8B-B14F-4D97-AF65-F5344CB8AC3E}">
        <p14:creationId xmlns:p14="http://schemas.microsoft.com/office/powerpoint/2010/main" val="68854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D2E6D0-9AA2-744B-81CB-EFA429FE7543}" type="slidenum">
              <a:rPr lang="en-US" smtClean="0"/>
              <a:t>5</a:t>
            </a:fld>
            <a:endParaRPr lang="en-US"/>
          </a:p>
        </p:txBody>
      </p:sp>
      <p:sp>
        <p:nvSpPr>
          <p:cNvPr id="7" name="TextBox 6">
            <a:extLst>
              <a:ext uri="{FF2B5EF4-FFF2-40B4-BE49-F238E27FC236}">
                <a16:creationId xmlns="" xmlns:a16="http://schemas.microsoft.com/office/drawing/2014/main" id="{237A9C0B-240C-D066-3D43-46A90A5396A9}"/>
              </a:ext>
            </a:extLst>
          </p:cNvPr>
          <p:cNvSpPr txBox="1"/>
          <p:nvPr/>
        </p:nvSpPr>
        <p:spPr>
          <a:xfrm>
            <a:off x="451105" y="197346"/>
            <a:ext cx="6315456" cy="6524863"/>
          </a:xfrm>
          <a:prstGeom prst="rect">
            <a:avLst/>
          </a:prstGeom>
          <a:noFill/>
        </p:spPr>
        <p:txBody>
          <a:bodyPr wrap="square">
            <a:spAutoFit/>
          </a:bodyPr>
          <a:lstStyle/>
          <a:p>
            <a:r>
              <a:rPr lang="en-GB" sz="2400" dirty="0">
                <a:solidFill>
                  <a:srgbClr val="007F00"/>
                </a:solidFill>
                <a:effectLst/>
                <a:latin typeface="Times New Roman,Bold" pitchFamily="2" charset="0"/>
              </a:rPr>
              <a:t>Pathogenesis: </a:t>
            </a:r>
          </a:p>
          <a:p>
            <a:endParaRPr lang="en-GB" dirty="0">
              <a:solidFill>
                <a:srgbClr val="007F00"/>
              </a:solidFill>
              <a:effectLst/>
              <a:latin typeface="Times New Roman,Bold" pitchFamily="2" charset="0"/>
            </a:endParaRPr>
          </a:p>
          <a:p>
            <a:r>
              <a:rPr lang="en-US" sz="2000" i="1" dirty="0">
                <a:solidFill>
                  <a:srgbClr val="FF0000"/>
                </a:solidFill>
                <a:latin typeface="Times New Roman" charset="0"/>
                <a:ea typeface="Times New Roman" charset="0"/>
                <a:cs typeface="Times New Roman" charset="0"/>
              </a:rPr>
              <a:t>B. anthracis </a:t>
            </a:r>
            <a:r>
              <a:rPr lang="en-US" sz="2000" dirty="0">
                <a:solidFill>
                  <a:srgbClr val="FF0000"/>
                </a:solidFill>
                <a:latin typeface="Times New Roman" charset="0"/>
                <a:ea typeface="Times New Roman" charset="0"/>
                <a:cs typeface="Times New Roman" charset="0"/>
              </a:rPr>
              <a:t>Disease</a:t>
            </a:r>
            <a:r>
              <a:rPr lang="ar-SA" sz="2000" dirty="0">
                <a:solidFill>
                  <a:srgbClr val="FF0000"/>
                </a:solidFill>
                <a:latin typeface="Times New Roman" charset="0"/>
                <a:ea typeface="Times New Roman" charset="0"/>
                <a:cs typeface="Times New Roman" charset="0"/>
              </a:rPr>
              <a:t> </a:t>
            </a:r>
            <a:r>
              <a:rPr lang="en-US" sz="2000" dirty="0">
                <a:solidFill>
                  <a:srgbClr val="FF0000"/>
                </a:solidFill>
                <a:latin typeface="Times New Roman" charset="0"/>
                <a:ea typeface="Times New Roman" charset="0"/>
                <a:cs typeface="Times New Roman" charset="0"/>
              </a:rPr>
              <a:t>(Anthrax):   </a:t>
            </a:r>
          </a:p>
          <a:p>
            <a:pPr marL="342900" indent="-342900">
              <a:buFont typeface="Arial" charset="0"/>
              <a:buChar char="•"/>
            </a:pPr>
            <a:r>
              <a:rPr lang="en-US" sz="2000" b="1" dirty="0">
                <a:latin typeface="Times New Roman" charset="0"/>
                <a:ea typeface="Times New Roman" charset="0"/>
                <a:cs typeface="Times New Roman" charset="0"/>
              </a:rPr>
              <a:t>Anthrax</a:t>
            </a:r>
            <a:r>
              <a:rPr lang="en-US" sz="2000" dirty="0">
                <a:latin typeface="Times New Roman" charset="0"/>
                <a:ea typeface="Times New Roman" charset="0"/>
                <a:cs typeface="Times New Roman" charset="0"/>
              </a:rPr>
              <a:t> is primarily </a:t>
            </a:r>
            <a:r>
              <a:rPr lang="en-US" sz="2000" b="1" dirty="0">
                <a:latin typeface="Times New Roman" charset="0"/>
                <a:ea typeface="Times New Roman" charset="0"/>
                <a:cs typeface="Times New Roman" charset="0"/>
              </a:rPr>
              <a:t>zoonotic disease </a:t>
            </a:r>
            <a:r>
              <a:rPr lang="en-US" sz="2000" dirty="0">
                <a:latin typeface="Times New Roman" charset="0"/>
                <a:ea typeface="Times New Roman" charset="0"/>
                <a:cs typeface="Times New Roman" charset="0"/>
              </a:rPr>
              <a:t>of domesticated and wild animals, such as cattle and sheep. </a:t>
            </a:r>
          </a:p>
          <a:p>
            <a:pPr marL="342900" indent="-342900">
              <a:buFont typeface="Arial" charset="0"/>
              <a:buChar char="•"/>
            </a:pPr>
            <a:r>
              <a:rPr lang="en-US" sz="2000" dirty="0">
                <a:latin typeface="Times New Roman" charset="0"/>
                <a:ea typeface="Times New Roman" charset="0"/>
                <a:cs typeface="Times New Roman" charset="0"/>
              </a:rPr>
              <a:t>Transmitted to human after contact with infected animals or their products. </a:t>
            </a:r>
          </a:p>
          <a:p>
            <a:endParaRPr lang="en-GB" dirty="0"/>
          </a:p>
          <a:p>
            <a:pPr algn="ctr"/>
            <a:r>
              <a:rPr lang="en-GB" sz="2400" dirty="0">
                <a:solidFill>
                  <a:srgbClr val="FF0000"/>
                </a:solidFill>
                <a:effectLst/>
                <a:latin typeface="Times New Roman,Bold" pitchFamily="2" charset="0"/>
              </a:rPr>
              <a:t>Anthrax </a:t>
            </a:r>
            <a:endParaRPr lang="en-GB" sz="2400" dirty="0">
              <a:solidFill>
                <a:srgbClr val="FF0000"/>
              </a:solidFill>
            </a:endParaRPr>
          </a:p>
          <a:p>
            <a:r>
              <a:rPr lang="en-GB" dirty="0">
                <a:solidFill>
                  <a:srgbClr val="0000FF"/>
                </a:solidFill>
                <a:effectLst/>
                <a:latin typeface="Times New Roman" panose="02020603050405020304" pitchFamily="18" charset="0"/>
              </a:rPr>
              <a:t>In animals: </a:t>
            </a:r>
            <a:r>
              <a:rPr lang="en-GB" dirty="0">
                <a:effectLst/>
                <a:latin typeface="Times New Roman" panose="02020603050405020304" pitchFamily="18" charset="0"/>
              </a:rPr>
              <a:t>the infection </a:t>
            </a:r>
            <a:r>
              <a:rPr lang="en-US" dirty="0">
                <a:latin typeface="Times New Roman" panose="02020603050405020304" pitchFamily="18" charset="0"/>
              </a:rPr>
              <a:t>m</a:t>
            </a:r>
            <a:r>
              <a:rPr lang="en-GB" dirty="0" err="1">
                <a:effectLst/>
                <a:latin typeface="Times New Roman" panose="02020603050405020304" pitchFamily="18" charset="0"/>
              </a:rPr>
              <a:t>ost</a:t>
            </a:r>
            <a:r>
              <a:rPr lang="en-GB" dirty="0">
                <a:effectLst/>
                <a:latin typeface="Times New Roman" panose="02020603050405020304" pitchFamily="18" charset="0"/>
              </a:rPr>
              <a:t> commonly occurs following ingestion of the organism, also can occur by acquisition of the organism in aerosols or via wounds.</a:t>
            </a:r>
          </a:p>
          <a:p>
            <a:endParaRPr lang="en-GB" dirty="0">
              <a:effectLst/>
              <a:latin typeface="Times New Roman" panose="02020603050405020304" pitchFamily="18" charset="0"/>
            </a:endParaRPr>
          </a:p>
          <a:p>
            <a:r>
              <a:rPr lang="en-GB" dirty="0">
                <a:solidFill>
                  <a:srgbClr val="0000FF"/>
                </a:solidFill>
                <a:latin typeface="Times New Roman" panose="02020603050405020304" pitchFamily="18" charset="0"/>
              </a:rPr>
              <a:t>In </a:t>
            </a:r>
            <a:r>
              <a:rPr lang="en-US" dirty="0">
                <a:solidFill>
                  <a:srgbClr val="0000FF"/>
                </a:solidFill>
                <a:latin typeface="Times New Roman" panose="02020603050405020304" pitchFamily="18" charset="0"/>
              </a:rPr>
              <a:t> Human</a:t>
            </a:r>
            <a:r>
              <a:rPr lang="en-GB" dirty="0">
                <a:solidFill>
                  <a:srgbClr val="0000FF"/>
                </a:solidFill>
                <a:latin typeface="Times New Roman" panose="02020603050405020304" pitchFamily="18" charset="0"/>
              </a:rPr>
              <a:t>:</a:t>
            </a:r>
            <a:r>
              <a:rPr lang="en-GB" dirty="0">
                <a:latin typeface="Times New Roman" panose="02020603050405020304" pitchFamily="18" charset="0"/>
              </a:rPr>
              <a:t>The infection may occur  in three forms of the disease :</a:t>
            </a:r>
          </a:p>
          <a:p>
            <a:r>
              <a:rPr lang="en-GB" b="1" dirty="0">
                <a:latin typeface="Times New Roman" panose="02020603050405020304" pitchFamily="18" charset="0"/>
              </a:rPr>
              <a:t>1- Cutaneous anthrax (Skin) </a:t>
            </a:r>
          </a:p>
          <a:p>
            <a:r>
              <a:rPr lang="en-GB" dirty="0">
                <a:latin typeface="Times New Roman" panose="02020603050405020304" pitchFamily="18" charset="0"/>
              </a:rPr>
              <a:t>through wounded skin and disease is called </a:t>
            </a:r>
            <a:r>
              <a:rPr lang="en-GB" dirty="0">
                <a:solidFill>
                  <a:schemeClr val="accent1">
                    <a:lumMod val="75000"/>
                  </a:schemeClr>
                </a:solidFill>
                <a:latin typeface="Times New Roman" panose="02020603050405020304" pitchFamily="18" charset="0"/>
              </a:rPr>
              <a:t>malignant pustules.</a:t>
            </a:r>
          </a:p>
          <a:p>
            <a:r>
              <a:rPr lang="en-GB" b="1" dirty="0">
                <a:latin typeface="Times New Roman" panose="02020603050405020304" pitchFamily="18" charset="0"/>
              </a:rPr>
              <a:t>2-  Pulmonary anthrax (Wool sorter's disease) </a:t>
            </a:r>
          </a:p>
          <a:p>
            <a:r>
              <a:rPr lang="en-GB" dirty="0">
                <a:latin typeface="Times New Roman" panose="02020603050405020304" pitchFamily="18" charset="0"/>
              </a:rPr>
              <a:t>by inhalation of dust contaminated with the spores in the skin or hairs or wool. The disease is characterized by pulmonary lesion, enlargement of the spleen, also the disease is known as </a:t>
            </a:r>
            <a:r>
              <a:rPr lang="en-GB" dirty="0">
                <a:solidFill>
                  <a:schemeClr val="accent1">
                    <a:lumMod val="75000"/>
                  </a:schemeClr>
                </a:solidFill>
                <a:latin typeface="Times New Roman" panose="02020603050405020304" pitchFamily="18" charset="0"/>
              </a:rPr>
              <a:t>splenic fever </a:t>
            </a:r>
          </a:p>
          <a:p>
            <a:r>
              <a:rPr lang="en-GB" b="1" dirty="0">
                <a:latin typeface="Times New Roman" panose="02020603050405020304" pitchFamily="18" charset="0"/>
              </a:rPr>
              <a:t>3-  Gastrointestinal anthrax (contaminated food) </a:t>
            </a:r>
          </a:p>
        </p:txBody>
      </p:sp>
      <p:pic>
        <p:nvPicPr>
          <p:cNvPr id="5124" name="Picture 4" descr="Anthrax Information | Mount Sinai - New York">
            <a:extLst>
              <a:ext uri="{FF2B5EF4-FFF2-40B4-BE49-F238E27FC236}">
                <a16:creationId xmlns="" xmlns:a16="http://schemas.microsoft.com/office/drawing/2014/main" id="{941DC841-D2E7-4767-1646-486E4E478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561" y="1601921"/>
            <a:ext cx="1945904" cy="155672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anthrax2">
            <a:extLst>
              <a:ext uri="{FF2B5EF4-FFF2-40B4-BE49-F238E27FC236}">
                <a16:creationId xmlns="" xmlns:a16="http://schemas.microsoft.com/office/drawing/2014/main" id="{B58DFD0E-BE4C-5D00-3454-20F8C984B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625" y="3233927"/>
            <a:ext cx="1801751" cy="155005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figure 1">
            <a:extLst>
              <a:ext uri="{FF2B5EF4-FFF2-40B4-BE49-F238E27FC236}">
                <a16:creationId xmlns="" xmlns:a16="http://schemas.microsoft.com/office/drawing/2014/main" id="{9F27955D-6F7E-FF1F-36DD-DB8BAF9B52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50" r="4675" b="10644"/>
          <a:stretch/>
        </p:blipFill>
        <p:spPr bwMode="auto">
          <a:xfrm>
            <a:off x="6920884" y="4783979"/>
            <a:ext cx="1801751" cy="148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69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A35C66B-69B0-A4A1-0FDC-FE852BCB5046}"/>
              </a:ext>
            </a:extLst>
          </p:cNvPr>
          <p:cNvSpPr>
            <a:spLocks noGrp="1"/>
          </p:cNvSpPr>
          <p:nvPr>
            <p:ph type="sldNum" sz="quarter" idx="12"/>
          </p:nvPr>
        </p:nvSpPr>
        <p:spPr/>
        <p:txBody>
          <a:bodyPr/>
          <a:lstStyle/>
          <a:p>
            <a:fld id="{BED2E6D0-9AA2-744B-81CB-EFA429FE7543}" type="slidenum">
              <a:rPr lang="en-US" smtClean="0"/>
              <a:t>6</a:t>
            </a:fld>
            <a:endParaRPr lang="en-US"/>
          </a:p>
        </p:txBody>
      </p:sp>
      <p:sp>
        <p:nvSpPr>
          <p:cNvPr id="4" name="TextBox 3">
            <a:extLst>
              <a:ext uri="{FF2B5EF4-FFF2-40B4-BE49-F238E27FC236}">
                <a16:creationId xmlns="" xmlns:a16="http://schemas.microsoft.com/office/drawing/2014/main" id="{E3ECB972-938B-6C28-FF7C-36BCF9B39059}"/>
              </a:ext>
            </a:extLst>
          </p:cNvPr>
          <p:cNvSpPr txBox="1"/>
          <p:nvPr/>
        </p:nvSpPr>
        <p:spPr>
          <a:xfrm>
            <a:off x="166739" y="220090"/>
            <a:ext cx="9124637" cy="3847207"/>
          </a:xfrm>
          <a:prstGeom prst="rect">
            <a:avLst/>
          </a:prstGeom>
          <a:noFill/>
        </p:spPr>
        <p:txBody>
          <a:bodyPr wrap="square">
            <a:spAutoFit/>
          </a:bodyPr>
          <a:lstStyle/>
          <a:p>
            <a:r>
              <a:rPr lang="en-GB" sz="2400" dirty="0">
                <a:solidFill>
                  <a:srgbClr val="007F00"/>
                </a:solidFill>
                <a:latin typeface="Times New Roman,Bold" pitchFamily="2" charset="0"/>
              </a:rPr>
              <a:t>Laboratory diagnosis: </a:t>
            </a:r>
          </a:p>
          <a:p>
            <a:endParaRPr lang="en-GB" sz="2000" dirty="0">
              <a:solidFill>
                <a:srgbClr val="007F00"/>
              </a:solidFill>
              <a:latin typeface="Times New Roman,Bold" pitchFamily="2" charset="0"/>
            </a:endParaRPr>
          </a:p>
          <a:p>
            <a:pPr>
              <a:buFont typeface="+mj-lt"/>
              <a:buAutoNum type="arabicPeriod"/>
            </a:pPr>
            <a:r>
              <a:rPr lang="en-GB" sz="2000" dirty="0">
                <a:solidFill>
                  <a:srgbClr val="006DBF"/>
                </a:solidFill>
                <a:effectLst/>
                <a:latin typeface="Times New Roman" panose="02020603050405020304" pitchFamily="18" charset="0"/>
              </a:rPr>
              <a:t>Direct smear from the blood are stained by polychrome methylene blue  </a:t>
            </a:r>
          </a:p>
          <a:p>
            <a:pPr marL="285750" indent="-285750">
              <a:buFont typeface="Arial" panose="020B0604020202020204" pitchFamily="34" charset="0"/>
              <a:buChar char="•"/>
            </a:pPr>
            <a:r>
              <a:rPr lang="en-GB" sz="2000" dirty="0">
                <a:latin typeface="Times New Roman" panose="02020603050405020304" pitchFamily="18" charset="0"/>
              </a:rPr>
              <a:t>The poly-D-glutamyl capsule  can be detected by the </a:t>
            </a:r>
            <a:r>
              <a:rPr lang="en-GB" sz="2000" b="1" dirty="0" err="1">
                <a:latin typeface="Times New Roman" panose="02020603050405020304" pitchFamily="18" charset="0"/>
              </a:rPr>
              <a:t>McFadyean</a:t>
            </a:r>
            <a:r>
              <a:rPr lang="en-GB" sz="2000" b="1" dirty="0">
                <a:latin typeface="Times New Roman" panose="02020603050405020304" pitchFamily="18" charset="0"/>
              </a:rPr>
              <a:t> reaction </a:t>
            </a:r>
            <a:r>
              <a:rPr lang="en-GB" sz="2000" dirty="0">
                <a:latin typeface="Times New Roman" panose="02020603050405020304" pitchFamily="18" charset="0"/>
              </a:rPr>
              <a:t>which involves staining </a:t>
            </a:r>
            <a:r>
              <a:rPr lang="en-US" sz="2000" dirty="0">
                <a:latin typeface="Times New Roman" panose="02020603050405020304" pitchFamily="18" charset="0"/>
              </a:rPr>
              <a:t>blood smears</a:t>
            </a:r>
            <a:r>
              <a:rPr lang="en-GB" sz="2000" dirty="0">
                <a:latin typeface="Times New Roman" panose="02020603050405020304" pitchFamily="18" charset="0"/>
              </a:rPr>
              <a:t> with polychrome methylene blue, can be used to distinguish </a:t>
            </a:r>
            <a:r>
              <a:rPr lang="en-GB" sz="2000" i="1" dirty="0">
                <a:latin typeface="Times New Roman" panose="02020603050405020304" pitchFamily="18" charset="0"/>
              </a:rPr>
              <a:t>B. anthracis </a:t>
            </a:r>
            <a:r>
              <a:rPr lang="en-GB" sz="2000" dirty="0">
                <a:latin typeface="Times New Roman" panose="02020603050405020304" pitchFamily="18" charset="0"/>
              </a:rPr>
              <a:t>from its closest relatives. </a:t>
            </a:r>
          </a:p>
          <a:p>
            <a:r>
              <a:rPr lang="en-GB" sz="2000" dirty="0">
                <a:solidFill>
                  <a:srgbClr val="006DBF"/>
                </a:solidFill>
                <a:latin typeface="Times New Roman" panose="02020603050405020304" pitchFamily="18" charset="0"/>
              </a:rPr>
              <a:t>2. </a:t>
            </a:r>
            <a:r>
              <a:rPr lang="en-GB" sz="2000" dirty="0">
                <a:solidFill>
                  <a:srgbClr val="006DBF"/>
                </a:solidFill>
                <a:effectLst/>
                <a:latin typeface="Times New Roman" panose="02020603050405020304" pitchFamily="18" charset="0"/>
              </a:rPr>
              <a:t>Culture character and biochemical reaction </a:t>
            </a:r>
          </a:p>
          <a:p>
            <a:r>
              <a:rPr lang="en-GB" sz="2000" dirty="0">
                <a:solidFill>
                  <a:srgbClr val="006DBF"/>
                </a:solidFill>
                <a:effectLst/>
                <a:latin typeface="Times New Roman" panose="02020603050405020304" pitchFamily="18" charset="0"/>
              </a:rPr>
              <a:t>3. Animal pathogenicity </a:t>
            </a:r>
          </a:p>
          <a:p>
            <a:pPr marL="285750" indent="-285750">
              <a:buFont typeface="Arial" panose="020B0604020202020204" pitchFamily="34" charset="0"/>
              <a:buChar char="•"/>
            </a:pPr>
            <a:r>
              <a:rPr lang="en-GB" sz="2000" dirty="0">
                <a:effectLst/>
                <a:latin typeface="Times New Roman" panose="02020603050405020304" pitchFamily="18" charset="0"/>
              </a:rPr>
              <a:t>Suspension from the suspected sample or pure culture of </a:t>
            </a:r>
            <a:r>
              <a:rPr lang="en-GB" sz="2000" dirty="0" err="1">
                <a:effectLst/>
                <a:latin typeface="Times New Roman" panose="02020603050405020304" pitchFamily="18" charset="0"/>
              </a:rPr>
              <a:t>m.o</a:t>
            </a:r>
            <a:r>
              <a:rPr lang="en-GB" sz="2000" dirty="0">
                <a:effectLst/>
                <a:latin typeface="Times New Roman" panose="02020603050405020304" pitchFamily="18" charset="0"/>
              </a:rPr>
              <a:t> 0,5ml of 24 hrs young broth culture is injected into guinea pig </a:t>
            </a:r>
            <a:endParaRPr lang="en-GB" sz="2000" dirty="0"/>
          </a:p>
          <a:p>
            <a:pPr marL="285750" indent="-285750">
              <a:buFont typeface="Arial" panose="020B0604020202020204" pitchFamily="34" charset="0"/>
              <a:buChar char="•"/>
            </a:pPr>
            <a:r>
              <a:rPr lang="en-GB" sz="2000" dirty="0">
                <a:effectLst/>
                <a:latin typeface="Times New Roman" panose="02020603050405020304" pitchFamily="18" charset="0"/>
              </a:rPr>
              <a:t>death usually occurs within 48hr and many bacilli are seen in blood </a:t>
            </a:r>
            <a:r>
              <a:rPr lang="en-GB" sz="2000" dirty="0"/>
              <a:t> (</a:t>
            </a:r>
            <a:r>
              <a:rPr lang="en-GB" sz="2000" dirty="0">
                <a:effectLst/>
                <a:latin typeface="Times New Roman" panose="02020603050405020304" pitchFamily="18" charset="0"/>
              </a:rPr>
              <a:t>Smears prepared from dead animals).</a:t>
            </a:r>
          </a:p>
        </p:txBody>
      </p:sp>
      <p:pic>
        <p:nvPicPr>
          <p:cNvPr id="3" name="Picture 2">
            <a:extLst>
              <a:ext uri="{FF2B5EF4-FFF2-40B4-BE49-F238E27FC236}">
                <a16:creationId xmlns="" xmlns:a16="http://schemas.microsoft.com/office/drawing/2014/main" id="{2195835A-D274-9F7C-0925-F8BB1DF45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237" y="4067297"/>
            <a:ext cx="2932641" cy="16873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66A1100E-D9FA-D808-9A81-097245D736AE}"/>
              </a:ext>
            </a:extLst>
          </p:cNvPr>
          <p:cNvSpPr txBox="1"/>
          <p:nvPr/>
        </p:nvSpPr>
        <p:spPr>
          <a:xfrm>
            <a:off x="1371600" y="5835029"/>
            <a:ext cx="5859296" cy="738664"/>
          </a:xfrm>
          <a:prstGeom prst="rect">
            <a:avLst/>
          </a:prstGeom>
          <a:noFill/>
        </p:spPr>
        <p:txBody>
          <a:bodyPr wrap="square">
            <a:spAutoFit/>
          </a:bodyPr>
          <a:lstStyle/>
          <a:p>
            <a:pPr algn="ctr"/>
            <a:r>
              <a:rPr lang="en-GB" sz="1400" dirty="0" err="1">
                <a:latin typeface="verdana, geneva, arial, helvetica"/>
              </a:rPr>
              <a:t>McFadyean's</a:t>
            </a:r>
            <a:r>
              <a:rPr lang="en-GB" sz="1400" dirty="0">
                <a:latin typeface="verdana, geneva, arial, helvetica"/>
              </a:rPr>
              <a:t> reaction showing short chains of  </a:t>
            </a:r>
            <a:r>
              <a:rPr lang="en-GB" sz="1400" i="1" dirty="0">
                <a:latin typeface="verdana, geneva, arial, helvetica"/>
              </a:rPr>
              <a:t>B. anthracis </a:t>
            </a:r>
            <a:r>
              <a:rPr lang="en-GB" sz="1400" dirty="0">
                <a:latin typeface="verdana, geneva, arial, helvetica"/>
              </a:rPr>
              <a:t>(Blue rods )cells lying among amorphous, disintegrated capsular material(purple/pink-stained )</a:t>
            </a:r>
            <a:endParaRPr lang="en-US" sz="1400" dirty="0"/>
          </a:p>
        </p:txBody>
      </p:sp>
    </p:spTree>
    <p:extLst>
      <p:ext uri="{BB962C8B-B14F-4D97-AF65-F5344CB8AC3E}">
        <p14:creationId xmlns:p14="http://schemas.microsoft.com/office/powerpoint/2010/main" val="352171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A35C66B-69B0-A4A1-0FDC-FE852BCB5046}"/>
              </a:ext>
            </a:extLst>
          </p:cNvPr>
          <p:cNvSpPr>
            <a:spLocks noGrp="1"/>
          </p:cNvSpPr>
          <p:nvPr>
            <p:ph type="sldNum" sz="quarter" idx="12"/>
          </p:nvPr>
        </p:nvSpPr>
        <p:spPr/>
        <p:txBody>
          <a:bodyPr/>
          <a:lstStyle/>
          <a:p>
            <a:fld id="{BED2E6D0-9AA2-744B-81CB-EFA429FE7543}" type="slidenum">
              <a:rPr lang="en-US" smtClean="0"/>
              <a:t>7</a:t>
            </a:fld>
            <a:endParaRPr lang="en-US"/>
          </a:p>
        </p:txBody>
      </p:sp>
      <p:sp>
        <p:nvSpPr>
          <p:cNvPr id="4" name="TextBox 3">
            <a:extLst>
              <a:ext uri="{FF2B5EF4-FFF2-40B4-BE49-F238E27FC236}">
                <a16:creationId xmlns="" xmlns:a16="http://schemas.microsoft.com/office/drawing/2014/main" id="{E3ECB972-938B-6C28-FF7C-36BCF9B39059}"/>
              </a:ext>
            </a:extLst>
          </p:cNvPr>
          <p:cNvSpPr txBox="1"/>
          <p:nvPr/>
        </p:nvSpPr>
        <p:spPr>
          <a:xfrm>
            <a:off x="153475" y="220090"/>
            <a:ext cx="9124637" cy="2862322"/>
          </a:xfrm>
          <a:prstGeom prst="rect">
            <a:avLst/>
          </a:prstGeom>
          <a:noFill/>
        </p:spPr>
        <p:txBody>
          <a:bodyPr wrap="square">
            <a:spAutoFit/>
          </a:bodyPr>
          <a:lstStyle/>
          <a:p>
            <a:r>
              <a:rPr lang="en-GB" sz="2000" dirty="0">
                <a:solidFill>
                  <a:srgbClr val="006DBF"/>
                </a:solidFill>
                <a:effectLst/>
                <a:latin typeface="Times New Roman" panose="02020603050405020304" pitchFamily="18" charset="0"/>
              </a:rPr>
              <a:t>4. Ascoli's test (</a:t>
            </a:r>
            <a:r>
              <a:rPr lang="en-GB" sz="2000" dirty="0" err="1">
                <a:solidFill>
                  <a:srgbClr val="006DBF"/>
                </a:solidFill>
                <a:effectLst/>
                <a:latin typeface="Times New Roman" panose="02020603050405020304" pitchFamily="18" charset="0"/>
              </a:rPr>
              <a:t>thermo</a:t>
            </a:r>
            <a:r>
              <a:rPr lang="en-GB" sz="2000" dirty="0">
                <a:solidFill>
                  <a:srgbClr val="006DBF"/>
                </a:solidFill>
                <a:effectLst/>
                <a:latin typeface="Times New Roman" panose="02020603050405020304" pitchFamily="18" charset="0"/>
              </a:rPr>
              <a:t> precipitin test): Ag-Ab reaction test </a:t>
            </a:r>
            <a:endParaRPr lang="en-GB" sz="2000" dirty="0">
              <a:effectLst/>
              <a:latin typeface="Times New Roman" panose="02020603050405020304" pitchFamily="18" charset="0"/>
            </a:endParaRPr>
          </a:p>
          <a:p>
            <a:pPr marL="285750" indent="-285750">
              <a:buFont typeface="Arial" panose="020B0604020202020204" pitchFamily="34" charset="0"/>
              <a:buChar char="•"/>
            </a:pPr>
            <a:r>
              <a:rPr lang="en-GB" sz="2000" dirty="0">
                <a:effectLst/>
                <a:latin typeface="Times New Roman" panose="02020603050405020304" pitchFamily="18" charset="0"/>
              </a:rPr>
              <a:t>This test is used on examined wools or hair on putrefied carcasses. </a:t>
            </a:r>
          </a:p>
          <a:p>
            <a:pPr marL="285750" indent="-285750">
              <a:buFont typeface="Arial" panose="020B0604020202020204" pitchFamily="34" charset="0"/>
              <a:buChar char="•"/>
            </a:pPr>
            <a:r>
              <a:rPr lang="en-GB" sz="2000" dirty="0">
                <a:effectLst/>
                <a:latin typeface="Times New Roman" panose="02020603050405020304" pitchFamily="18" charset="0"/>
              </a:rPr>
              <a:t>This test depends on the detection of polysaccharide Ag of </a:t>
            </a:r>
            <a:r>
              <a:rPr lang="en-GB" sz="2000" i="1" dirty="0">
                <a:effectLst/>
                <a:latin typeface="Times New Roman" panose="02020603050405020304" pitchFamily="18" charset="0"/>
              </a:rPr>
              <a:t>Bacillus anthracis </a:t>
            </a:r>
            <a:r>
              <a:rPr lang="en-GB" sz="2000" dirty="0">
                <a:effectLst/>
                <a:latin typeface="Times New Roman" panose="02020603050405020304" pitchFamily="18" charset="0"/>
              </a:rPr>
              <a:t>in the examined sample.</a:t>
            </a:r>
          </a:p>
          <a:p>
            <a:pPr marL="285750" indent="-285750">
              <a:buFont typeface="Arial" panose="020B0604020202020204" pitchFamily="34" charset="0"/>
              <a:buChar char="•"/>
            </a:pPr>
            <a:r>
              <a:rPr lang="en-GB" sz="2000" dirty="0">
                <a:effectLst/>
                <a:latin typeface="Times New Roman" panose="02020603050405020304" pitchFamily="18" charset="0"/>
              </a:rPr>
              <a:t>2cm of the suspected sample is boiled with 10ml of sterile saline containing a few drops of 0.5% acetic acid, boil for about 10min then filtered.</a:t>
            </a:r>
          </a:p>
          <a:p>
            <a:pPr marL="285750" indent="-285750">
              <a:buFont typeface="Arial" panose="020B0604020202020204" pitchFamily="34" charset="0"/>
              <a:buChar char="•"/>
            </a:pPr>
            <a:r>
              <a:rPr lang="en-GB" sz="2000" dirty="0">
                <a:effectLst/>
                <a:latin typeface="Times New Roman" panose="02020603050405020304" pitchFamily="18" charset="0"/>
              </a:rPr>
              <a:t>0.5ml of filtrate is put into </a:t>
            </a:r>
            <a:r>
              <a:rPr lang="en-GB" sz="2000" dirty="0">
                <a:latin typeface="Times New Roman" panose="02020603050405020304" pitchFamily="18" charset="0"/>
              </a:rPr>
              <a:t>a narrow or capillary test then add 0,5ml of anti-anthrax serum.</a:t>
            </a:r>
          </a:p>
          <a:p>
            <a:pPr marL="285750" indent="-285750">
              <a:buFont typeface="Arial" panose="020B0604020202020204" pitchFamily="34" charset="0"/>
              <a:buChar char="•"/>
            </a:pPr>
            <a:r>
              <a:rPr lang="en-GB" sz="2000" dirty="0">
                <a:effectLst/>
                <a:latin typeface="Times New Roman" panose="02020603050405020304" pitchFamily="18" charset="0"/>
              </a:rPr>
              <a:t>in the positive case: </a:t>
            </a:r>
            <a:r>
              <a:rPr lang="en-GB" sz="2000" dirty="0">
                <a:latin typeface="Times New Roman" panose="02020603050405020304" pitchFamily="18" charset="0"/>
              </a:rPr>
              <a:t>a </a:t>
            </a:r>
            <a:r>
              <a:rPr lang="en-GB" sz="2000" dirty="0">
                <a:effectLst/>
                <a:latin typeface="Times New Roman" panose="02020603050405020304" pitchFamily="18" charset="0"/>
              </a:rPr>
              <a:t>white ring (precipitate) appears at the junction of two fluids.</a:t>
            </a:r>
            <a:endParaRPr lang="en-GB" sz="2000" dirty="0"/>
          </a:p>
        </p:txBody>
      </p:sp>
      <p:pic>
        <p:nvPicPr>
          <p:cNvPr id="6146" name="Picture 2" descr="Ring Precipitation Test- Principle, Procedure, Results, Examples">
            <a:extLst>
              <a:ext uri="{FF2B5EF4-FFF2-40B4-BE49-F238E27FC236}">
                <a16:creationId xmlns="" xmlns:a16="http://schemas.microsoft.com/office/drawing/2014/main" id="{F1665240-E019-4B38-2F90-AC34BBDAF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921" y="3299429"/>
            <a:ext cx="4853455" cy="25519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F38DB720-ACCE-2C84-82C7-4A63BDAD6140}"/>
              </a:ext>
            </a:extLst>
          </p:cNvPr>
          <p:cNvSpPr txBox="1"/>
          <p:nvPr/>
        </p:nvSpPr>
        <p:spPr>
          <a:xfrm>
            <a:off x="311416" y="4363188"/>
            <a:ext cx="6236208" cy="1754326"/>
          </a:xfrm>
          <a:prstGeom prst="rect">
            <a:avLst/>
          </a:prstGeom>
          <a:noFill/>
        </p:spPr>
        <p:txBody>
          <a:bodyPr wrap="square">
            <a:spAutoFit/>
          </a:bodyPr>
          <a:lstStyle/>
          <a:p>
            <a:r>
              <a:rPr lang="en-GB" dirty="0">
                <a:solidFill>
                  <a:srgbClr val="007F00"/>
                </a:solidFill>
                <a:latin typeface="Times New Roman,Bold" pitchFamily="2" charset="0"/>
              </a:rPr>
              <a:t>Immunization against Anthrax </a:t>
            </a:r>
          </a:p>
          <a:p>
            <a:r>
              <a:rPr lang="en-GB" sz="1800" dirty="0">
                <a:solidFill>
                  <a:srgbClr val="7F7F00"/>
                </a:solidFill>
                <a:effectLst/>
                <a:latin typeface="Times New Roman" panose="02020603050405020304" pitchFamily="18" charset="0"/>
              </a:rPr>
              <a:t>Passive immunity</a:t>
            </a:r>
            <a:endParaRPr lang="en-GB" dirty="0"/>
          </a:p>
          <a:p>
            <a:r>
              <a:rPr lang="en-GB" sz="1800" dirty="0">
                <a:solidFill>
                  <a:srgbClr val="7F7F00"/>
                </a:solidFill>
                <a:effectLst/>
                <a:latin typeface="Times New Roman" panose="02020603050405020304" pitchFamily="18" charset="0"/>
              </a:rPr>
              <a:t>Active immunity</a:t>
            </a:r>
            <a:endParaRPr lang="en-GB" dirty="0"/>
          </a:p>
          <a:p>
            <a:pPr marL="342900" indent="-342900">
              <a:buFont typeface="+mj-lt"/>
              <a:buAutoNum type="arabicPeriod"/>
            </a:pPr>
            <a:r>
              <a:rPr lang="en-GB" sz="1800" dirty="0">
                <a:effectLst/>
                <a:latin typeface="Times New Roman" panose="02020603050405020304" pitchFamily="18" charset="0"/>
              </a:rPr>
              <a:t>Pasteur first vaccine</a:t>
            </a:r>
            <a:endParaRPr lang="en-GB" dirty="0">
              <a:latin typeface="Times New Roman" panose="02020603050405020304" pitchFamily="18" charset="0"/>
            </a:endParaRPr>
          </a:p>
          <a:p>
            <a:pPr marL="342900" indent="-342900">
              <a:buFont typeface="+mj-lt"/>
              <a:buAutoNum type="arabicPeriod"/>
            </a:pPr>
            <a:r>
              <a:rPr lang="en-GB" sz="1800" dirty="0">
                <a:effectLst/>
                <a:latin typeface="Times New Roman" panose="02020603050405020304" pitchFamily="18" charset="0"/>
              </a:rPr>
              <a:t>Pasteur second vaccine </a:t>
            </a:r>
          </a:p>
          <a:p>
            <a:pPr marL="342900" indent="-342900">
              <a:buFont typeface="+mj-lt"/>
              <a:buAutoNum type="arabicPeriod"/>
            </a:pPr>
            <a:r>
              <a:rPr lang="en-GB" sz="1800" dirty="0">
                <a:effectLst/>
                <a:latin typeface="Times New Roman" panose="02020603050405020304" pitchFamily="18" charset="0"/>
              </a:rPr>
              <a:t>Spore </a:t>
            </a:r>
            <a:r>
              <a:rPr lang="en-GB" sz="1800" dirty="0" err="1">
                <a:effectLst/>
                <a:latin typeface="Times New Roman" panose="02020603050405020304" pitchFamily="18" charset="0"/>
              </a:rPr>
              <a:t>sterne</a:t>
            </a:r>
            <a:r>
              <a:rPr lang="en-GB" sz="1800" dirty="0">
                <a:effectLst/>
                <a:latin typeface="Times New Roman" panose="02020603050405020304" pitchFamily="18" charset="0"/>
              </a:rPr>
              <a:t> vaccine</a:t>
            </a:r>
            <a:endParaRPr lang="en-GB" dirty="0"/>
          </a:p>
        </p:txBody>
      </p:sp>
      <p:sp>
        <p:nvSpPr>
          <p:cNvPr id="3" name="TextBox 2">
            <a:extLst>
              <a:ext uri="{FF2B5EF4-FFF2-40B4-BE49-F238E27FC236}">
                <a16:creationId xmlns="" xmlns:a16="http://schemas.microsoft.com/office/drawing/2014/main" id="{902DDD25-4DF1-412A-95B7-5F9A1A5B3C8D}"/>
              </a:ext>
            </a:extLst>
          </p:cNvPr>
          <p:cNvSpPr txBox="1"/>
          <p:nvPr/>
        </p:nvSpPr>
        <p:spPr>
          <a:xfrm>
            <a:off x="10848109" y="282632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09536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451" y="124223"/>
            <a:ext cx="7163180" cy="1044388"/>
          </a:xfrm>
          <a:prstGeom prst="rect">
            <a:avLst/>
          </a:prstGeom>
        </p:spPr>
        <p:txBody>
          <a:bodyPr/>
          <a:lstStyle>
            <a:lvl1pPr algn="l" defTabSz="914011" rtl="0" eaLnBrk="1" latinLnBrk="0" hangingPunct="1">
              <a:spcBef>
                <a:spcPct val="0"/>
              </a:spcBef>
              <a:buNone/>
              <a:defRPr sz="3800" kern="1200">
                <a:solidFill>
                  <a:schemeClr val="bg1"/>
                </a:solidFill>
                <a:latin typeface="+mj-lt"/>
                <a:ea typeface="+mj-ea"/>
                <a:cs typeface="+mj-cs"/>
              </a:defRPr>
            </a:lvl1pPr>
          </a:lstStyle>
          <a:p>
            <a:pPr algn="ctr"/>
            <a:r>
              <a:rPr lang="en-US" sz="3600" b="1" i="1" dirty="0">
                <a:solidFill>
                  <a:srgbClr val="0070C0"/>
                </a:solidFill>
                <a:latin typeface="Times New Roman" charset="0"/>
                <a:ea typeface="Times New Roman" charset="0"/>
                <a:cs typeface="Times New Roman" charset="0"/>
              </a:rPr>
              <a:t>Bacillus </a:t>
            </a:r>
            <a:r>
              <a:rPr lang="en-US" sz="3600" b="1" i="1" dirty="0">
                <a:solidFill>
                  <a:srgbClr val="0070C0"/>
                </a:solidFill>
                <a:latin typeface="Times"/>
                <a:cs typeface="Times"/>
              </a:rPr>
              <a:t>cereus</a:t>
            </a:r>
          </a:p>
        </p:txBody>
      </p:sp>
      <p:sp>
        <p:nvSpPr>
          <p:cNvPr id="4" name="Slide Number Placeholder 3"/>
          <p:cNvSpPr>
            <a:spLocks noGrp="1"/>
          </p:cNvSpPr>
          <p:nvPr>
            <p:ph type="sldNum" sz="quarter" idx="12"/>
          </p:nvPr>
        </p:nvSpPr>
        <p:spPr/>
        <p:txBody>
          <a:bodyPr/>
          <a:lstStyle/>
          <a:p>
            <a:fld id="{BED2E6D0-9AA2-744B-81CB-EFA429FE7543}" type="slidenum">
              <a:rPr lang="en-US" smtClean="0"/>
              <a:t>8</a:t>
            </a:fld>
            <a:endParaRPr lang="en-US"/>
          </a:p>
        </p:txBody>
      </p:sp>
      <p:sp>
        <p:nvSpPr>
          <p:cNvPr id="5" name="Rectangle 4"/>
          <p:cNvSpPr/>
          <p:nvPr/>
        </p:nvSpPr>
        <p:spPr>
          <a:xfrm>
            <a:off x="180594" y="521726"/>
            <a:ext cx="8325957" cy="3285515"/>
          </a:xfrm>
          <a:prstGeom prst="rect">
            <a:avLst/>
          </a:prstGeom>
        </p:spPr>
        <p:txBody>
          <a:bodyPr wrap="square">
            <a:spAutoFit/>
          </a:bodyPr>
          <a:lstStyle/>
          <a:p>
            <a:pPr marL="342900" indent="-342900" algn="just">
              <a:lnSpc>
                <a:spcPct val="150000"/>
              </a:lnSpc>
              <a:buFont typeface="Arial" charset="0"/>
              <a:buChar char="•"/>
            </a:pPr>
            <a:r>
              <a:rPr lang="en-US" sz="2000" dirty="0">
                <a:latin typeface="Times New Roman" panose="02020603050405020304" pitchFamily="18" charset="0"/>
                <a:ea typeface="Times" charset="0"/>
                <a:cs typeface="Times New Roman" panose="02020603050405020304" pitchFamily="18" charset="0"/>
              </a:rPr>
              <a:t>Reservoir: found in nature.</a:t>
            </a:r>
          </a:p>
          <a:p>
            <a:pPr marL="342900" indent="-342900" algn="just">
              <a:lnSpc>
                <a:spcPct val="150000"/>
              </a:lnSpc>
              <a:buFont typeface="Arial" charset="0"/>
              <a:buChar char="•"/>
            </a:pPr>
            <a:r>
              <a:rPr lang="en-US" sz="2000" dirty="0">
                <a:latin typeface="Times New Roman" panose="02020603050405020304" pitchFamily="18" charset="0"/>
                <a:ea typeface="Times" charset="0"/>
                <a:cs typeface="Times New Roman" panose="02020603050405020304" pitchFamily="18" charset="0"/>
              </a:rPr>
              <a:t>Transmission: Foodborne, cause  intoxication.</a:t>
            </a:r>
          </a:p>
          <a:p>
            <a:pPr marL="342900" indent="-342900" algn="just">
              <a:lnSpc>
                <a:spcPct val="150000"/>
              </a:lnSpc>
              <a:buFont typeface="Arial" charset="0"/>
              <a:buChar char="•"/>
            </a:pPr>
            <a:r>
              <a:rPr lang="en-US" sz="2000" dirty="0">
                <a:latin typeface="Times New Roman" panose="02020603050405020304" pitchFamily="18" charset="0"/>
                <a:ea typeface="Times" charset="0"/>
                <a:cs typeface="Times New Roman" panose="02020603050405020304" pitchFamily="18" charset="0"/>
              </a:rPr>
              <a:t>It can be isolated from foods such as grains and spices (cause fried rice syndrome). </a:t>
            </a:r>
          </a:p>
          <a:p>
            <a:pPr marL="342900" indent="-342900" algn="just">
              <a:lnSpc>
                <a:spcPct val="150000"/>
              </a:lnSpc>
              <a:buFont typeface="Arial" charset="0"/>
              <a:buChar char="•"/>
            </a:pPr>
            <a:r>
              <a:rPr lang="en-US" sz="2000" dirty="0">
                <a:latin typeface="Times New Roman" panose="02020603050405020304" pitchFamily="18" charset="0"/>
                <a:ea typeface="Times" charset="0"/>
                <a:cs typeface="Times New Roman" panose="02020603050405020304" pitchFamily="18" charset="0"/>
              </a:rPr>
              <a:t>Associated with food kept warm, not hot (buffets). Keeping rice warm results in germination of spores and enterotoxin formation.</a:t>
            </a:r>
          </a:p>
          <a:p>
            <a:pPr marL="342900" indent="-342900" algn="just">
              <a:lnSpc>
                <a:spcPct val="150000"/>
              </a:lnSpc>
              <a:buFont typeface="Arial" charset="0"/>
              <a:buChar char="•"/>
            </a:pPr>
            <a:endParaRPr lang="en-US" sz="2000" dirty="0">
              <a:latin typeface="Times" charset="0"/>
              <a:ea typeface="Times" charset="0"/>
              <a:cs typeface="Times" charset="0"/>
            </a:endParaRPr>
          </a:p>
        </p:txBody>
      </p:sp>
      <p:sp>
        <p:nvSpPr>
          <p:cNvPr id="6" name="TextBox 5">
            <a:extLst>
              <a:ext uri="{FF2B5EF4-FFF2-40B4-BE49-F238E27FC236}">
                <a16:creationId xmlns="" xmlns:a16="http://schemas.microsoft.com/office/drawing/2014/main" id="{A90E4842-DC7A-7258-BC15-4659EDC06948}"/>
              </a:ext>
            </a:extLst>
          </p:cNvPr>
          <p:cNvSpPr txBox="1"/>
          <p:nvPr/>
        </p:nvSpPr>
        <p:spPr>
          <a:xfrm>
            <a:off x="217068" y="3429000"/>
            <a:ext cx="4354932" cy="3366499"/>
          </a:xfrm>
          <a:prstGeom prst="rect">
            <a:avLst/>
          </a:prstGeom>
          <a:noFill/>
        </p:spPr>
        <p:txBody>
          <a:bodyPr wrap="square">
            <a:spAutoFit/>
          </a:bodyPr>
          <a:lstStyle/>
          <a:p>
            <a:pPr marL="342900" indent="-342900" algn="just">
              <a:lnSpc>
                <a:spcPct val="150000"/>
              </a:lnSpc>
              <a:buFont typeface="Arial" charset="0"/>
              <a:buChar char="•"/>
            </a:pPr>
            <a:r>
              <a:rPr lang="en-US" sz="1800" b="1" dirty="0">
                <a:solidFill>
                  <a:srgbClr val="00B050"/>
                </a:solidFill>
                <a:latin typeface="Times New Roman" panose="02020603050405020304" pitchFamily="18" charset="0"/>
                <a:ea typeface="Times" charset="0"/>
                <a:cs typeface="Times New Roman" panose="02020603050405020304" pitchFamily="18" charset="0"/>
              </a:rPr>
              <a:t>Pathogenesis</a:t>
            </a:r>
            <a:r>
              <a:rPr lang="en-US" sz="1800" dirty="0">
                <a:latin typeface="Times New Roman" panose="02020603050405020304" pitchFamily="18" charset="0"/>
                <a:ea typeface="Times" charset="0"/>
                <a:cs typeface="Times New Roman" panose="02020603050405020304" pitchFamily="18" charset="0"/>
              </a:rPr>
              <a:t>: two possible toxins:</a:t>
            </a:r>
          </a:p>
          <a:p>
            <a:pPr marL="342900" indent="-342900" algn="just">
              <a:lnSpc>
                <a:spcPct val="150000"/>
              </a:lnSpc>
              <a:buFont typeface="Wingdings" pitchFamily="2" charset="2"/>
              <a:buChar char="Ø"/>
            </a:pPr>
            <a:r>
              <a:rPr lang="en-US" sz="1800" dirty="0">
                <a:solidFill>
                  <a:srgbClr val="0070C0"/>
                </a:solidFill>
                <a:latin typeface="Times New Roman" panose="02020603050405020304" pitchFamily="18" charset="0"/>
                <a:ea typeface="Times" charset="0"/>
                <a:cs typeface="Times New Roman" panose="02020603050405020304" pitchFamily="18" charset="0"/>
              </a:rPr>
              <a:t>Emetic toxin:  </a:t>
            </a:r>
          </a:p>
          <a:p>
            <a:pPr marL="342900" indent="-342900" algn="just">
              <a:lnSpc>
                <a:spcPct val="150000"/>
              </a:lnSpc>
              <a:buFont typeface="Arial" charset="0"/>
              <a:buChar char="•"/>
            </a:pPr>
            <a:r>
              <a:rPr lang="en-US" sz="1800" dirty="0">
                <a:latin typeface="Times New Roman" panose="02020603050405020304" pitchFamily="18" charset="0"/>
                <a:ea typeface="Times" charset="0"/>
                <a:cs typeface="Times New Roman" panose="02020603050405020304" pitchFamily="18" charset="0"/>
              </a:rPr>
              <a:t> causing emetic (vomiting) syndrome</a:t>
            </a:r>
          </a:p>
          <a:p>
            <a:pPr marL="342900" indent="-342900" algn="just">
              <a:lnSpc>
                <a:spcPct val="150000"/>
              </a:lnSpc>
              <a:buFont typeface="Arial" charset="0"/>
              <a:buChar char="•"/>
            </a:pPr>
            <a:r>
              <a:rPr lang="en-US" sz="1800" dirty="0">
                <a:latin typeface="Times New Roman" panose="02020603050405020304" pitchFamily="18" charset="0"/>
                <a:ea typeface="Times" charset="0"/>
                <a:cs typeface="Times New Roman" panose="02020603050405020304" pitchFamily="18" charset="0"/>
              </a:rPr>
              <a:t>performed fast (1-6 hours).</a:t>
            </a:r>
          </a:p>
          <a:p>
            <a:pPr marL="342900" indent="-342900" algn="just">
              <a:lnSpc>
                <a:spcPct val="150000"/>
              </a:lnSpc>
              <a:buFont typeface="Arial" charset="0"/>
              <a:buChar char="•"/>
            </a:pPr>
            <a:r>
              <a:rPr lang="en-US" sz="1800" dirty="0">
                <a:latin typeface="Times New Roman" panose="02020603050405020304" pitchFamily="18" charset="0"/>
                <a:ea typeface="Times" charset="0"/>
                <a:cs typeface="Times New Roman" panose="02020603050405020304" pitchFamily="18" charset="0"/>
              </a:rPr>
              <a:t>It is similar to </a:t>
            </a:r>
            <a:r>
              <a:rPr lang="en-US" sz="1800" i="1" dirty="0">
                <a:latin typeface="Times New Roman" panose="02020603050405020304" pitchFamily="18" charset="0"/>
                <a:ea typeface="Times" charset="0"/>
                <a:cs typeface="Times New Roman" panose="02020603050405020304" pitchFamily="18" charset="0"/>
              </a:rPr>
              <a:t>S. aureus </a:t>
            </a:r>
            <a:r>
              <a:rPr lang="en-US" sz="1800" dirty="0">
                <a:latin typeface="Times New Roman" panose="02020603050405020304" pitchFamily="18" charset="0"/>
                <a:ea typeface="Times" charset="0"/>
                <a:cs typeface="Times New Roman" panose="02020603050405020304" pitchFamily="18" charset="0"/>
              </a:rPr>
              <a:t>food poisoning in its symptoms (vomiting and diarrhea) </a:t>
            </a:r>
          </a:p>
          <a:p>
            <a:pPr marL="342900" indent="-342900" algn="just">
              <a:lnSpc>
                <a:spcPct val="150000"/>
              </a:lnSpc>
              <a:buFont typeface="Arial" charset="0"/>
              <a:buChar char="•"/>
            </a:pPr>
            <a:r>
              <a:rPr lang="en-US" sz="1800" dirty="0">
                <a:latin typeface="Times New Roman" panose="02020603050405020304" pitchFamily="18" charset="0"/>
                <a:ea typeface="Times" charset="0"/>
                <a:cs typeface="Times New Roman" panose="02020603050405020304" pitchFamily="18" charset="0"/>
              </a:rPr>
              <a:t>associated with fried rice.</a:t>
            </a:r>
          </a:p>
          <a:p>
            <a:pPr algn="just">
              <a:lnSpc>
                <a:spcPct val="150000"/>
              </a:lnSpc>
            </a:pPr>
            <a:endParaRPr lang="en-US" sz="1800" dirty="0">
              <a:latin typeface="Times New Roman" panose="02020603050405020304" pitchFamily="18" charset="0"/>
              <a:ea typeface="Times" charset="0"/>
              <a:cs typeface="Times New Roman" panose="02020603050405020304" pitchFamily="18" charset="0"/>
            </a:endParaRPr>
          </a:p>
        </p:txBody>
      </p:sp>
      <p:sp>
        <p:nvSpPr>
          <p:cNvPr id="7" name="TextBox 6">
            <a:extLst>
              <a:ext uri="{FF2B5EF4-FFF2-40B4-BE49-F238E27FC236}">
                <a16:creationId xmlns="" xmlns:a16="http://schemas.microsoft.com/office/drawing/2014/main" id="{44A00051-7135-4D94-22E1-4E78148A4BEB}"/>
              </a:ext>
            </a:extLst>
          </p:cNvPr>
          <p:cNvSpPr txBox="1"/>
          <p:nvPr/>
        </p:nvSpPr>
        <p:spPr>
          <a:xfrm>
            <a:off x="4774728" y="3818337"/>
            <a:ext cx="4572000" cy="2120004"/>
          </a:xfrm>
          <a:prstGeom prst="rect">
            <a:avLst/>
          </a:prstGeom>
          <a:noFill/>
        </p:spPr>
        <p:txBody>
          <a:bodyPr wrap="square">
            <a:spAutoFit/>
          </a:bodyPr>
          <a:lstStyle/>
          <a:p>
            <a:pPr marL="342900" indent="-342900" algn="just">
              <a:lnSpc>
                <a:spcPct val="150000"/>
              </a:lnSpc>
              <a:buFont typeface="Wingdings" pitchFamily="2" charset="2"/>
              <a:buChar char="Ø"/>
            </a:pPr>
            <a:r>
              <a:rPr lang="en-US" sz="1800" dirty="0">
                <a:solidFill>
                  <a:srgbClr val="0070C0"/>
                </a:solidFill>
                <a:latin typeface="Times New Roman" panose="02020603050405020304" pitchFamily="18" charset="0"/>
                <a:ea typeface="Times" charset="0"/>
                <a:cs typeface="Times New Roman" panose="02020603050405020304" pitchFamily="18" charset="0"/>
              </a:rPr>
              <a:t>Diarrheal toxin </a:t>
            </a:r>
          </a:p>
          <a:p>
            <a:pPr marL="342900" indent="-342900" algn="just">
              <a:lnSpc>
                <a:spcPct val="150000"/>
              </a:lnSpc>
              <a:buFont typeface="Arial" charset="0"/>
              <a:buChar char="•"/>
            </a:pPr>
            <a:r>
              <a:rPr lang="en-US" sz="1800" dirty="0">
                <a:latin typeface="Times New Roman" panose="02020603050405020304" pitchFamily="18" charset="0"/>
                <a:ea typeface="Times" charset="0"/>
                <a:cs typeface="Times New Roman" panose="02020603050405020304" pitchFamily="18" charset="0"/>
              </a:rPr>
              <a:t>causing  the </a:t>
            </a:r>
            <a:r>
              <a:rPr lang="en-US" sz="1800" dirty="0" err="1">
                <a:latin typeface="Times New Roman" panose="02020603050405020304" pitchFamily="18" charset="0"/>
                <a:ea typeface="Times" charset="0"/>
                <a:cs typeface="Times New Roman" panose="02020603050405020304" pitchFamily="18" charset="0"/>
              </a:rPr>
              <a:t>diarrhoeal</a:t>
            </a:r>
            <a:r>
              <a:rPr lang="en-US" sz="1800" dirty="0">
                <a:latin typeface="Times New Roman" panose="02020603050405020304" pitchFamily="18" charset="0"/>
                <a:ea typeface="Times" charset="0"/>
                <a:cs typeface="Times New Roman" panose="02020603050405020304" pitchFamily="18" charset="0"/>
              </a:rPr>
              <a:t> syndrome</a:t>
            </a:r>
          </a:p>
          <a:p>
            <a:pPr marL="342900" indent="-342900" algn="just">
              <a:lnSpc>
                <a:spcPct val="150000"/>
              </a:lnSpc>
              <a:buFont typeface="Arial" charset="0"/>
              <a:buChar char="•"/>
            </a:pPr>
            <a:r>
              <a:rPr lang="en-US" sz="1800" dirty="0">
                <a:latin typeface="Times New Roman" panose="02020603050405020304" pitchFamily="18" charset="0"/>
                <a:ea typeface="Times" charset="0"/>
                <a:cs typeface="Times New Roman" panose="02020603050405020304" pitchFamily="18" charset="0"/>
              </a:rPr>
              <a:t>The incubation period of ( 8 to 16 hours). </a:t>
            </a:r>
          </a:p>
          <a:p>
            <a:pPr marL="342900" indent="-342900" algn="just">
              <a:lnSpc>
                <a:spcPct val="150000"/>
              </a:lnSpc>
              <a:buFont typeface="Arial" charset="0"/>
              <a:buChar char="•"/>
            </a:pPr>
            <a:r>
              <a:rPr lang="en-US" sz="1800" dirty="0">
                <a:latin typeface="Times New Roman" panose="02020603050405020304" pitchFamily="18" charset="0"/>
                <a:ea typeface="Times" charset="0"/>
                <a:cs typeface="Times New Roman" panose="02020603050405020304" pitchFamily="18" charset="0"/>
              </a:rPr>
              <a:t>similar to </a:t>
            </a:r>
            <a:r>
              <a:rPr lang="en-US" sz="1800" i="1" dirty="0">
                <a:latin typeface="Times New Roman" panose="02020603050405020304" pitchFamily="18" charset="0"/>
                <a:ea typeface="Times" charset="0"/>
                <a:cs typeface="Times New Roman" panose="02020603050405020304" pitchFamily="18" charset="0"/>
              </a:rPr>
              <a:t>E. coli.</a:t>
            </a:r>
            <a:endParaRPr lang="en-US" sz="1800" dirty="0">
              <a:latin typeface="Times New Roman" panose="02020603050405020304" pitchFamily="18" charset="0"/>
              <a:ea typeface="Times" charset="0"/>
              <a:cs typeface="Times New Roman" panose="02020603050405020304" pitchFamily="18" charset="0"/>
            </a:endParaRPr>
          </a:p>
          <a:p>
            <a:pPr marL="342900" indent="-342900" algn="just">
              <a:lnSpc>
                <a:spcPct val="150000"/>
              </a:lnSpc>
              <a:buFont typeface="Arial" charset="0"/>
              <a:buChar char="•"/>
            </a:pPr>
            <a:r>
              <a:rPr lang="en-US" sz="1800" dirty="0">
                <a:latin typeface="Times New Roman" panose="02020603050405020304" pitchFamily="18" charset="0"/>
                <a:ea typeface="Times" charset="0"/>
                <a:cs typeface="Times New Roman" panose="02020603050405020304" pitchFamily="18" charset="0"/>
              </a:rPr>
              <a:t>produced in meats. </a:t>
            </a:r>
          </a:p>
        </p:txBody>
      </p:sp>
    </p:spTree>
    <p:extLst>
      <p:ext uri="{BB962C8B-B14F-4D97-AF65-F5344CB8AC3E}">
        <p14:creationId xmlns:p14="http://schemas.microsoft.com/office/powerpoint/2010/main" val="2848189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2612</TotalTime>
  <Words>886</Words>
  <Application>Microsoft Office PowerPoint</Application>
  <PresentationFormat>On-screen Show (4:3)</PresentationFormat>
  <Paragraphs>149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 alsheikh</dc:creator>
  <cp:lastModifiedBy>Prof. Dr. Ihab</cp:lastModifiedBy>
  <cp:revision>62</cp:revision>
  <cp:lastPrinted>2020-09-19T19:12:03Z</cp:lastPrinted>
  <dcterms:created xsi:type="dcterms:W3CDTF">2018-09-05T16:43:16Z</dcterms:created>
  <dcterms:modified xsi:type="dcterms:W3CDTF">2025-02-08T10:41:52Z</dcterms:modified>
</cp:coreProperties>
</file>