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77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41"/>
    <p:restoredTop sz="93099"/>
  </p:normalViewPr>
  <p:slideViewPr>
    <p:cSldViewPr snapToGrid="0" snapToObjects="1">
      <p:cViewPr>
        <p:scale>
          <a:sx n="75" d="100"/>
          <a:sy n="75" d="100"/>
        </p:scale>
        <p:origin x="-1206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520B75-BA26-CF44-AF88-D1EBEE81E226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79DB53-E654-CF48-AB5D-8FA6420FF8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925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79DB53-E654-CF48-AB5D-8FA6420FF85F}" type="slidenum">
              <a:rPr lang="en-US" smtClean="0"/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8742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9DB53-E654-CF48-AB5D-8FA6420FF85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721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9333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6400" b="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29E9D-6DF0-684B-8108-D9238322CB69}" type="datetime1">
              <a:rPr lang="en-GB" smtClean="0"/>
              <a:t>08/02/2025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437DB1D1-48EC-9143-A800-5E6E9E3B0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984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7C1EE-7312-8746-9FCD-02266F3DFBDF}" type="datetime1">
              <a:rPr lang="en-GB" smtClean="0"/>
              <a:t>08/02/2025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DB1D1-48EC-9143-A800-5E6E9E3B0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411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53740-65AF-6444-918B-2E044F35DC68}" type="datetime1">
              <a:rPr lang="en-GB" smtClean="0"/>
              <a:t>08/02/2025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DB1D1-48EC-9143-A800-5E6E9E3B0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564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64F0D-A477-A54D-8F93-5911CB6544A4}" type="datetime1">
              <a:rPr lang="en-GB" smtClean="0"/>
              <a:t>08/02/2025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DB1D1-48EC-9143-A800-5E6E9E3B0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6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6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B823D41-BFD3-D740-AD0F-1988988EB902}" type="datetime1">
              <a:rPr lang="en-GB" smtClean="0"/>
              <a:t>08/02/2025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437DB1D1-48EC-9143-A800-5E6E9E3B0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78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C05C6-D4AB-9140-8E9A-8C6BACFB90AA}" type="datetime1">
              <a:rPr lang="en-GB" smtClean="0"/>
              <a:t>08/02/2025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DB1D1-48EC-9143-A800-5E6E9E3B0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264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2BA2E-8B8E-E146-ABEC-167782F80DAD}" type="datetime1">
              <a:rPr lang="en-GB" smtClean="0"/>
              <a:t>08/02/2025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DB1D1-48EC-9143-A800-5E6E9E3B025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18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335AFB0D-F81C-BA40-8097-11180833D7D1}" type="datetime1">
              <a:rPr lang="en-GB" smtClean="0"/>
              <a:t>08/02/2025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DB1D1-48EC-9143-A800-5E6E9E3B025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4021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A598A-030A-FE45-94B1-072C1880A87B}" type="datetime1">
              <a:rPr lang="en-GB" smtClean="0"/>
              <a:t>08/02/2025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DB1D1-48EC-9143-A800-5E6E9E3B0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43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1AB70-F9BA-AC40-A01E-CF63509F3979}" type="datetime1">
              <a:rPr lang="en-GB" smtClean="0"/>
              <a:t>08/02/2025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DB1D1-48EC-9143-A800-5E6E9E3B0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090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6BEE1-B8BF-B247-89F5-5A8261FFBF4F}" type="datetime1">
              <a:rPr lang="en-GB" smtClean="0"/>
              <a:t>08/02/2025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DB1D1-48EC-9143-A800-5E6E9E3B0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894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3EEBCE4-94C4-934A-8973-08C68A623470}" type="datetime1">
              <a:rPr lang="en-GB" smtClean="0"/>
              <a:t>08/02/2025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437DB1D1-48EC-9143-A800-5E6E9E3B0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545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mage result for haemophilus electron microscopy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2045" y="5193102"/>
            <a:ext cx="974579" cy="1216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mage result for bordetella pertussis&quot;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3925" y="5193102"/>
            <a:ext cx="1128347" cy="1216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153B39E8-A8DE-274A-F563-5EFEA7AD80C2}"/>
              </a:ext>
            </a:extLst>
          </p:cNvPr>
          <p:cNvSpPr txBox="1">
            <a:spLocks/>
          </p:cNvSpPr>
          <p:nvPr/>
        </p:nvSpPr>
        <p:spPr>
          <a:xfrm>
            <a:off x="314461" y="1620211"/>
            <a:ext cx="8515078" cy="3177739"/>
          </a:xfrm>
          <a:prstGeom prst="rect">
            <a:avLst/>
          </a:prstGeom>
        </p:spPr>
        <p:txBody>
          <a:bodyPr vert="horz" lIns="91401" tIns="45700" rIns="91401" bIns="45700" rtlCol="0" anchor="b" anchorCtr="0">
            <a:noAutofit/>
          </a:bodyPr>
          <a:lstStyle>
            <a:lvl1pPr algn="r" defTabSz="914011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sz="2800" b="1" dirty="0" smtClean="0">
                <a:solidFill>
                  <a:srgbClr val="B00004"/>
                </a:solidFill>
                <a:latin typeface="Times"/>
                <a:cs typeface="Times"/>
              </a:rPr>
              <a:t>460 </a:t>
            </a:r>
            <a:r>
              <a:rPr lang="en-US" sz="2800" b="1" dirty="0">
                <a:solidFill>
                  <a:srgbClr val="B00004"/>
                </a:solidFill>
                <a:latin typeface="Times"/>
                <a:cs typeface="Times"/>
              </a:rPr>
              <a:t>MBIO</a:t>
            </a:r>
          </a:p>
          <a:p>
            <a:pPr algn="ctr">
              <a:spcAft>
                <a:spcPts val="600"/>
              </a:spcAft>
            </a:pPr>
            <a:r>
              <a:rPr lang="en-US" sz="2800" b="1" smtClean="0">
                <a:solidFill>
                  <a:srgbClr val="B00004"/>
                </a:solidFill>
                <a:latin typeface="Times"/>
              </a:rPr>
              <a:t>Medical </a:t>
            </a:r>
            <a:r>
              <a:rPr lang="en-US" sz="2800" b="1" dirty="0">
                <a:solidFill>
                  <a:srgbClr val="B00004"/>
                </a:solidFill>
                <a:latin typeface="Times"/>
              </a:rPr>
              <a:t>Bacteria</a:t>
            </a:r>
            <a:endParaRPr lang="ar-SA" sz="2800" b="1" dirty="0">
              <a:solidFill>
                <a:srgbClr val="B00004"/>
              </a:solidFill>
              <a:latin typeface="Times"/>
            </a:endParaRPr>
          </a:p>
          <a:p>
            <a:pPr algn="ctr"/>
            <a:r>
              <a:rPr lang="en-US" sz="2800" b="1" dirty="0">
                <a:solidFill>
                  <a:srgbClr val="6D6D6D"/>
                </a:solidFill>
                <a:latin typeface="Times"/>
                <a:cs typeface="Times"/>
              </a:rPr>
              <a:t>Lecture </a:t>
            </a:r>
            <a:r>
              <a:rPr lang="ar-SA" sz="2800" b="1" dirty="0">
                <a:solidFill>
                  <a:srgbClr val="6D6D6D"/>
                </a:solidFill>
                <a:latin typeface="Times"/>
                <a:cs typeface="Times"/>
              </a:rPr>
              <a:t>11</a:t>
            </a:r>
            <a:r>
              <a:rPr lang="en-US" sz="2800" b="1" dirty="0">
                <a:solidFill>
                  <a:srgbClr val="000000"/>
                </a:solidFill>
                <a:latin typeface="Times"/>
                <a:cs typeface="Times"/>
              </a:rPr>
              <a:t/>
            </a:r>
            <a:br>
              <a:rPr lang="en-US" sz="2800" b="1" dirty="0">
                <a:solidFill>
                  <a:srgbClr val="000000"/>
                </a:solidFill>
                <a:latin typeface="Times"/>
                <a:cs typeface="Times"/>
              </a:rPr>
            </a:br>
            <a:r>
              <a:rPr lang="en-US" sz="2800" b="1" dirty="0">
                <a:solidFill>
                  <a:srgbClr val="6D6D6D"/>
                </a:solidFill>
                <a:latin typeface="Times"/>
              </a:rPr>
              <a:t>Gram Negative Coccobacilli</a:t>
            </a:r>
          </a:p>
          <a:p>
            <a:pPr algn="ctr"/>
            <a:r>
              <a:rPr lang="en-US" sz="2800" b="1" dirty="0">
                <a:solidFill>
                  <a:srgbClr val="6D6D6D"/>
                </a:solidFill>
                <a:latin typeface="Times"/>
              </a:rPr>
              <a:t>(</a:t>
            </a:r>
            <a:r>
              <a:rPr lang="en-US" sz="2800" b="1" i="1" dirty="0" err="1">
                <a:solidFill>
                  <a:srgbClr val="6D6D6D"/>
                </a:solidFill>
                <a:latin typeface="Times"/>
              </a:rPr>
              <a:t>Haemophilus</a:t>
            </a:r>
            <a:r>
              <a:rPr lang="en-US" sz="2800" b="1" dirty="0">
                <a:solidFill>
                  <a:srgbClr val="6D6D6D"/>
                </a:solidFill>
                <a:latin typeface="Times"/>
              </a:rPr>
              <a:t> – </a:t>
            </a:r>
            <a:r>
              <a:rPr lang="en-US" sz="2800" b="1" i="1" dirty="0">
                <a:solidFill>
                  <a:srgbClr val="6D6D6D"/>
                </a:solidFill>
                <a:latin typeface="Times"/>
              </a:rPr>
              <a:t>Bordetella</a:t>
            </a:r>
            <a:r>
              <a:rPr lang="en-US" sz="2800" b="1" dirty="0">
                <a:solidFill>
                  <a:srgbClr val="6D6D6D"/>
                </a:solidFill>
                <a:latin typeface="Times"/>
              </a:rPr>
              <a:t>)</a:t>
            </a:r>
            <a:endParaRPr lang="en-US" sz="2800" b="1" i="1" dirty="0">
              <a:solidFill>
                <a:srgbClr val="6D6D6D"/>
              </a:solidFill>
              <a:latin typeface="Times"/>
            </a:endParaRPr>
          </a:p>
          <a:p>
            <a:pPr algn="ctr">
              <a:spcAft>
                <a:spcPts val="600"/>
              </a:spcAft>
            </a:pPr>
            <a:endParaRPr lang="en-US" sz="2800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1893075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990410" y="97426"/>
            <a:ext cx="7163180" cy="713231"/>
          </a:xfrm>
          <a:prstGeom prst="rect">
            <a:avLst/>
          </a:prstGeom>
        </p:spPr>
        <p:txBody>
          <a:bodyPr/>
          <a:lstStyle>
            <a:lvl1pPr algn="l" defTabSz="914011" rtl="0" eaLnBrk="1" latinLnBrk="0" hangingPunct="1">
              <a:spcBef>
                <a:spcPct val="0"/>
              </a:spcBef>
              <a:buNone/>
              <a:defRPr sz="38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i="1" dirty="0" err="1">
                <a:solidFill>
                  <a:srgbClr val="7030A0"/>
                </a:solidFill>
                <a:latin typeface="Times"/>
                <a:cs typeface="Times"/>
              </a:rPr>
              <a:t>Haemophilus</a:t>
            </a:r>
            <a:endParaRPr lang="en-US" sz="3600" dirty="0">
              <a:solidFill>
                <a:srgbClr val="7030A0"/>
              </a:solidFill>
              <a:latin typeface="Times"/>
              <a:cs typeface="Times"/>
            </a:endParaRPr>
          </a:p>
          <a:p>
            <a:pPr algn="ctr"/>
            <a:endParaRPr lang="en-US" sz="3600" dirty="0">
              <a:solidFill>
                <a:srgbClr val="000000"/>
              </a:solidFill>
              <a:latin typeface="Times"/>
              <a:cs typeface="Time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6146" y="557516"/>
            <a:ext cx="854963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GB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General </a:t>
            </a:r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charset="0"/>
                <a:cs typeface="Times New Roman" panose="02020603050405020304" pitchFamily="18" charset="0"/>
              </a:rPr>
              <a:t>Characteristics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 in upper respiratory tract as a normal flora in healthy people. </a:t>
            </a:r>
            <a:endParaRPr lang="en-US" b="1" dirty="0">
              <a:solidFill>
                <a:srgbClr val="0070C0"/>
              </a:solidFill>
              <a:latin typeface="Times New Roman" panose="02020603050405020304" pitchFamily="18" charset="0"/>
              <a:ea typeface="Times New Roman" charset="0"/>
              <a:cs typeface="Times New Roman" panose="02020603050405020304" pitchFamily="18" charset="0"/>
            </a:endParaRPr>
          </a:p>
          <a:p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Medical importance species: 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H. Influenzae          H.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parainfluenzae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H.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ducreyi</a:t>
            </a:r>
            <a:endParaRPr lang="en-GB" b="1" dirty="0"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Morphology</a:t>
            </a:r>
            <a:r>
              <a:rPr lang="en-GB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Small gram-negative coccobacilli</a:t>
            </a:r>
          </a:p>
          <a:p>
            <a:pPr marL="457200" indent="-457200">
              <a:buFont typeface="Arial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Non-spore forming</a:t>
            </a:r>
          </a:p>
          <a:p>
            <a:pPr marL="457200" indent="-457200">
              <a:buFont typeface="Arial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Non-motile</a:t>
            </a:r>
          </a:p>
          <a:p>
            <a:pPr marL="457200" indent="-457200">
              <a:buFont typeface="Arial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 strain are capsulated </a:t>
            </a:r>
          </a:p>
          <a:p>
            <a:r>
              <a:rPr lang="en-GB" sz="18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Culture character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aerobic and anaerobic growth.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Growth is enhanced in CO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Fastidious.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Require enriched media for growth.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Requiring growth factors present in blood for isolation. The growth factors are:</a:t>
            </a:r>
          </a:p>
          <a:p>
            <a:pPr marL="914400" lvl="1" indent="-457200">
              <a:buFont typeface="Wingdings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X-factor (Hemin).</a:t>
            </a:r>
          </a:p>
          <a:p>
            <a:pPr marL="914400" lvl="1" indent="-457200">
              <a:buFont typeface="Wingdings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V-factor (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Nicotinamide- adenine dinucleotide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(NAD).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Grown on chocolate blood agar (X and V factors released from the RBCs).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Requirement for growth factor helps for differentiate the species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DB1D1-48EC-9143-A800-5E6E9E3B025C}" type="slidenum">
              <a:rPr lang="en-US" smtClean="0"/>
              <a:t>1</a:t>
            </a:fld>
            <a:endParaRPr lang="en-US"/>
          </a:p>
        </p:txBody>
      </p:sp>
      <p:pic>
        <p:nvPicPr>
          <p:cNvPr id="3074" name="Picture 2" descr="mage result for haemophilus electron microscopy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0523" y="50963"/>
            <a:ext cx="1347331" cy="1681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le 5">
            <a:extLst>
              <a:ext uri="{FF2B5EF4-FFF2-40B4-BE49-F238E27FC236}">
                <a16:creationId xmlns="" xmlns:a16="http://schemas.microsoft.com/office/drawing/2014/main" id="{66347C2C-AABC-634E-910F-3B6134ABA8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2361284"/>
              </p:ext>
            </p:extLst>
          </p:nvPr>
        </p:nvGraphicFramePr>
        <p:xfrm>
          <a:off x="1452961" y="5929644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="" xmlns:a16="http://schemas.microsoft.com/office/drawing/2014/main" val="2828577838"/>
                    </a:ext>
                  </a:extLst>
                </a:gridCol>
                <a:gridCol w="2032000">
                  <a:extLst>
                    <a:ext uri="{9D8B030D-6E8A-4147-A177-3AD203B41FA5}">
                      <a16:colId xmlns="" xmlns:a16="http://schemas.microsoft.com/office/drawing/2014/main" val="833801894"/>
                    </a:ext>
                  </a:extLst>
                </a:gridCol>
                <a:gridCol w="2032000">
                  <a:extLst>
                    <a:ext uri="{9D8B030D-6E8A-4147-A177-3AD203B41FA5}">
                      <a16:colId xmlns="" xmlns:a16="http://schemas.microsoft.com/office/drawing/2014/main" val="18123843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b="1" i="1" dirty="0">
                          <a:solidFill>
                            <a:srgbClr val="001E5E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Require X and V 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600" b="1" i="1" dirty="0">
                          <a:solidFill>
                            <a:srgbClr val="001E5E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Require v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600" b="1" i="1" dirty="0">
                          <a:solidFill>
                            <a:srgbClr val="001E5E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Require x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7264085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b="1" i="1" dirty="0">
                          <a:solidFill>
                            <a:srgbClr val="7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 H. </a:t>
                      </a:r>
                      <a:r>
                        <a:rPr lang="en-GB" sz="1600" b="1" i="1" dirty="0" err="1">
                          <a:solidFill>
                            <a:srgbClr val="7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influenzae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600" b="1" i="1" dirty="0">
                          <a:solidFill>
                            <a:srgbClr val="7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 H. </a:t>
                      </a:r>
                      <a:r>
                        <a:rPr lang="en-GB" sz="1600" b="1" i="1" dirty="0" err="1">
                          <a:solidFill>
                            <a:srgbClr val="7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parainfluenzae</a:t>
                      </a:r>
                      <a:r>
                        <a:rPr lang="en-GB" sz="1600" b="1" i="1" dirty="0">
                          <a:solidFill>
                            <a:srgbClr val="7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600" b="1" i="1" dirty="0">
                          <a:solidFill>
                            <a:srgbClr val="7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 H. </a:t>
                      </a:r>
                      <a:r>
                        <a:rPr lang="en-GB" sz="1600" b="1" i="1" dirty="0" err="1">
                          <a:solidFill>
                            <a:srgbClr val="7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ducreyi</a:t>
                      </a:r>
                      <a:r>
                        <a:rPr lang="en-GB" sz="1600" b="1" i="1" dirty="0">
                          <a:solidFill>
                            <a:srgbClr val="7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615995398"/>
                  </a:ext>
                </a:extLst>
              </a:tr>
            </a:tbl>
          </a:graphicData>
        </a:graphic>
      </p:graphicFrame>
      <p:pic>
        <p:nvPicPr>
          <p:cNvPr id="5" name="Picture 2" descr="mage result for Haemophilus&quot;">
            <a:extLst>
              <a:ext uri="{FF2B5EF4-FFF2-40B4-BE49-F238E27FC236}">
                <a16:creationId xmlns="" xmlns:a16="http://schemas.microsoft.com/office/drawing/2014/main" id="{5D53A65F-B399-EFF1-6366-38EFC73137B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63"/>
          <a:stretch/>
        </p:blipFill>
        <p:spPr bwMode="auto">
          <a:xfrm>
            <a:off x="7381498" y="1965354"/>
            <a:ext cx="1581908" cy="1545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6922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97185" y="220090"/>
            <a:ext cx="854963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800" b="1" dirty="0">
                <a:solidFill>
                  <a:srgbClr val="00B050"/>
                </a:solidFill>
                <a:effectLst/>
                <a:latin typeface="Times New Roman,Bold" pitchFamily="2" charset="0"/>
              </a:rPr>
              <a:t>Disease: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Extracellular pathogen (not invade into the cells)</a:t>
            </a:r>
            <a:r>
              <a:rPr lang="ar-S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an important secondary invader to the influenza virus</a:t>
            </a:r>
            <a:r>
              <a:rPr lang="ar-S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causes disease commonly in young children (Acute pyogenic meningitis- Acute epiglottitis Pneumonia- Otitis media- Sinusitis- Cellulitis)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Encapsulated strains of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H. influenzae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isolated from CSF</a:t>
            </a:r>
            <a:r>
              <a:rPr lang="x-none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cerebrospinal fluid are coccobacilli similar in morphology to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Bordetella pertussis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the agent of whooping cough.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 encapsulated strains are less invasive, but they are able to induce an inflammatory response that causes disease.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1800" b="1" dirty="0">
              <a:solidFill>
                <a:srgbClr val="00B050"/>
              </a:solidFill>
              <a:effectLst/>
              <a:latin typeface="Times New Roman,Bold" pitchFamily="2" charset="0"/>
            </a:endParaRPr>
          </a:p>
          <a:p>
            <a:r>
              <a:rPr lang="en-GB" sz="1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Laboratory diagnosis: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Grows on ‘chocolate agar’ but not on blood agar (blood agar contains factor X but insufficient factor V. Heat treatment of blood before incorporation in agar produces a medium known as ‘chocolate agar’, which contains both factors for H. influenzae to grow).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latin typeface="Times" pitchFamily="2" charset="0"/>
              </a:rPr>
              <a:t>Serotyping by agglutination tests can be carried out on capsulated strains.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>
              <a:latin typeface="Times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DB1D1-48EC-9143-A800-5E6E9E3B025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306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94281" y="1437600"/>
            <a:ext cx="854963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Virulence Factors </a:t>
            </a:r>
          </a:p>
          <a:p>
            <a:pPr marL="342900" indent="-342900">
              <a:buFont typeface="Arial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olyribosylribitol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phosphate (PRP) capsule 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most important virulence factor, resistant to phagocytosis.</a:t>
            </a:r>
          </a:p>
          <a:p>
            <a:pPr marL="342900" indent="-342900">
              <a:buFont typeface="Arial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M-protein</a:t>
            </a:r>
          </a:p>
          <a:p>
            <a:pPr marL="342900" indent="-342900">
              <a:buFont typeface="Arial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IgA protease</a:t>
            </a:r>
          </a:p>
          <a:p>
            <a:pPr marL="342900" indent="-342900">
              <a:buFont typeface="Arial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Fimbriae; increase the adherence to respiratory cells </a:t>
            </a:r>
          </a:p>
          <a:p>
            <a:pPr marL="342900" indent="-342900">
              <a:buFont typeface="Arial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Endotoxins </a:t>
            </a:r>
          </a:p>
          <a:p>
            <a:pPr marL="342900" indent="-342900">
              <a:buFont typeface="Arial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produce exotoxins .</a:t>
            </a:r>
          </a:p>
          <a:p>
            <a:pPr marL="342900" indent="-342900">
              <a:buFont typeface="Arial"/>
              <a:buChar char="•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DB1D1-48EC-9143-A800-5E6E9E3B025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775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003551" y="275171"/>
            <a:ext cx="7163180" cy="713231"/>
          </a:xfrm>
          <a:prstGeom prst="rect">
            <a:avLst/>
          </a:prstGeom>
        </p:spPr>
        <p:txBody>
          <a:bodyPr/>
          <a:lstStyle>
            <a:lvl1pPr algn="l" defTabSz="914011" rtl="0" eaLnBrk="1" latinLnBrk="0" hangingPunct="1">
              <a:spcBef>
                <a:spcPct val="0"/>
              </a:spcBef>
              <a:buNone/>
              <a:defRPr sz="38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i="1" dirty="0" err="1">
                <a:solidFill>
                  <a:srgbClr val="7030A0"/>
                </a:solidFill>
                <a:latin typeface="Times"/>
                <a:cs typeface="Times"/>
              </a:rPr>
              <a:t>Bordetella</a:t>
            </a:r>
            <a:r>
              <a:rPr lang="en-US" sz="3600" b="1" i="1" dirty="0">
                <a:solidFill>
                  <a:srgbClr val="7030A0"/>
                </a:solidFill>
                <a:latin typeface="Times"/>
                <a:cs typeface="Times"/>
              </a:rPr>
              <a:t> pertussis </a:t>
            </a:r>
            <a:endParaRPr lang="en-US" sz="3600" dirty="0">
              <a:solidFill>
                <a:srgbClr val="7030A0"/>
              </a:solidFill>
              <a:latin typeface="Times"/>
              <a:cs typeface="Times"/>
            </a:endParaRPr>
          </a:p>
          <a:p>
            <a:pPr algn="ctr"/>
            <a:endParaRPr lang="en-US" sz="3600" dirty="0">
              <a:solidFill>
                <a:srgbClr val="7030A0"/>
              </a:solidFill>
              <a:latin typeface="Times"/>
              <a:cs typeface="Times"/>
            </a:endParaRPr>
          </a:p>
          <a:p>
            <a:pPr algn="ctr"/>
            <a:endParaRPr lang="en-US" sz="3600" dirty="0">
              <a:solidFill>
                <a:srgbClr val="7030A0"/>
              </a:solidFill>
              <a:latin typeface="Times"/>
              <a:cs typeface="Time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94370" y="889843"/>
            <a:ext cx="854963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GB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General </a:t>
            </a:r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charset="0"/>
                <a:cs typeface="Times New Roman" panose="02020603050405020304" pitchFamily="18" charset="0"/>
              </a:rPr>
              <a:t>Characteristics</a:t>
            </a:r>
          </a:p>
          <a:p>
            <a:endParaRPr lang="en-US" b="1" dirty="0">
              <a:solidFill>
                <a:srgbClr val="0070C0"/>
              </a:solidFill>
              <a:latin typeface="Times New Roman" panose="02020603050405020304" pitchFamily="18" charset="0"/>
              <a:ea typeface="Times New Roman" charset="0"/>
              <a:cs typeface="Times New Roman" panose="02020603050405020304" pitchFamily="18" charset="0"/>
            </a:endParaRPr>
          </a:p>
          <a:p>
            <a:r>
              <a:rPr lang="en-GB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Morphology</a:t>
            </a:r>
            <a:r>
              <a:rPr lang="en-GB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Very small gram-negative coccobacillus that appears singly or in pairs.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 motile 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8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Culture character </a:t>
            </a:r>
          </a:p>
          <a:p>
            <a:pPr marL="457200" indent="-457200">
              <a:buFont typeface="Arial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Strictly aerobic</a:t>
            </a:r>
          </a:p>
          <a:p>
            <a:pPr marL="457200" indent="-457200">
              <a:buFont typeface="Arial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Fastidious ( blood agar and other additives)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charset="0"/>
              <a:buChar char="•"/>
            </a:pPr>
            <a:r>
              <a:rPr lang="en-GB" sz="1800" b="1" dirty="0">
                <a:solidFill>
                  <a:srgbClr val="00B050"/>
                </a:solidFill>
                <a:effectLst/>
                <a:latin typeface="Times New Roman,Bold" pitchFamily="2" charset="0"/>
              </a:rPr>
              <a:t>Disease: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Whooping cough (pertussis)</a:t>
            </a:r>
          </a:p>
          <a:p>
            <a:pPr marL="457200" indent="-457200">
              <a:buFont typeface="Arial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Airborne disease, spread through respiratory system secretions.</a:t>
            </a:r>
          </a:p>
          <a:p>
            <a:pPr marL="457200" indent="-457200">
              <a:buFont typeface="Arial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Highly contagious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Whooping cough is a relatively mild disease in adults but has a significant mortality rate in infants.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DB1D1-48EC-9143-A800-5E6E9E3B025C}" type="slidenum">
              <a:rPr lang="en-US" smtClean="0"/>
              <a:t>4</a:t>
            </a:fld>
            <a:endParaRPr lang="en-US"/>
          </a:p>
        </p:txBody>
      </p:sp>
      <p:pic>
        <p:nvPicPr>
          <p:cNvPr id="1026" name="Picture 2" descr="mage result for bordetella pertussis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3191" y="186646"/>
            <a:ext cx="1545964" cy="1926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mage result for Whooping cough (pertussis)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6007" y="2377997"/>
            <a:ext cx="1987399" cy="1987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2369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97185" y="801771"/>
            <a:ext cx="8549630" cy="46130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Laboratory diagnosis: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Culture on specialized agar, e.g. Bordet–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Gengou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(charcoal blood agar). Colonies may take 2–3 days to grow.</a:t>
            </a:r>
          </a:p>
          <a:p>
            <a:pPr>
              <a:lnSpc>
                <a:spcPct val="150000"/>
              </a:lnSpc>
            </a:pP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Virulence Factors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cytotoxins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haemolysins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filamentous hemagglutinin  ( adhesins).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Pertussis toxin,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PTx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(a major component of acellular pertussis vaccine)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Endotoxin</a:t>
            </a:r>
          </a:p>
          <a:p>
            <a:pPr>
              <a:lnSpc>
                <a:spcPct val="150000"/>
              </a:lnSpc>
            </a:pPr>
            <a:endParaRPr lang="en-US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Prevention: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DPT vaccines.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DB1D1-48EC-9143-A800-5E6E9E3B025C}" type="slidenum">
              <a:rPr lang="en-US" smtClean="0"/>
              <a:t>5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33D28E29-1135-16C9-F9D4-238E533440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5022" y="4730534"/>
            <a:ext cx="2306831" cy="1724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674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DB1D1-48EC-9143-A800-5E6E9E3B025C}" type="slidenum">
              <a:rPr lang="en-US" smtClean="0"/>
              <a:t>6</a:t>
            </a:fld>
            <a:endParaRPr lang="en-US"/>
          </a:p>
        </p:txBody>
      </p:sp>
      <p:pic>
        <p:nvPicPr>
          <p:cNvPr id="3" name="Picture Placeholder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664" b="9664"/>
          <a:stretch>
            <a:fillRect/>
          </a:stretch>
        </p:blipFill>
        <p:spPr>
          <a:xfrm>
            <a:off x="0" y="5305"/>
            <a:ext cx="9144000" cy="5495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97694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11076</TotalTime>
  <Words>430</Words>
  <Application>Microsoft Office PowerPoint</Application>
  <PresentationFormat>On-screen Show (4:3)</PresentationFormat>
  <Paragraphs>84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Wood Type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maha alsheikh</dc:creator>
  <cp:lastModifiedBy>Prof. Dr. Ihab</cp:lastModifiedBy>
  <cp:revision>87</cp:revision>
  <cp:lastPrinted>2020-10-17T19:35:03Z</cp:lastPrinted>
  <dcterms:created xsi:type="dcterms:W3CDTF">2018-09-11T17:43:21Z</dcterms:created>
  <dcterms:modified xsi:type="dcterms:W3CDTF">2025-02-08T10:55:24Z</dcterms:modified>
</cp:coreProperties>
</file>