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8"/>
  </p:notesMasterIdLst>
  <p:sldIdLst>
    <p:sldId id="267" r:id="rId2"/>
    <p:sldId id="265" r:id="rId3"/>
    <p:sldId id="266" r:id="rId4"/>
    <p:sldId id="272" r:id="rId5"/>
    <p:sldId id="273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EE"/>
    <a:srgbClr val="095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3099"/>
  </p:normalViewPr>
  <p:slideViewPr>
    <p:cSldViewPr snapToGrid="0" snapToObjects="1">
      <p:cViewPr>
        <p:scale>
          <a:sx n="75" d="100"/>
          <a:sy n="75" d="100"/>
        </p:scale>
        <p:origin x="-135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1CE91-FB09-7745-8F59-56390635E4D0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060D3-E08B-784C-8A90-2AAA3049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060D3-E08B-784C-8A90-2AAA30495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0E1B-CC01-144B-868E-A1809E152DE1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EEB7-6075-1A43-AC52-39EB90722C8A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5C14-FC48-B147-94CF-138F54AA7994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DCD4-A3B5-9F4C-BCE2-EFA46A2106D2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2792D0-86FA-264C-A91D-C86C1411BD39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289-1FC9-C54A-A634-AD89ABBAB339}" type="datetime1">
              <a:rPr lang="en-GB" smtClean="0"/>
              <a:t>08/02/2025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9B37-3568-7B4C-89AD-12905B1DC88B}" type="datetime1">
              <a:rPr lang="en-GB" smtClean="0"/>
              <a:t>08/02/2025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07CFEE-8559-4F44-9A5B-DA4EB2FDC490}" type="datetime1">
              <a:rPr lang="en-GB" smtClean="0"/>
              <a:t>08/02/2025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9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2C2F-6824-6949-80B4-D929503D7941}" type="datetime1">
              <a:rPr lang="en-GB" smtClean="0"/>
              <a:t>08/02/2025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E5A-0F5F-BB47-BC42-612371F2706C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639-97C9-754B-942E-6717AD4D12F2}" type="datetime1">
              <a:rPr lang="en-GB" smtClean="0"/>
              <a:t>08/02/2025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9BFFDA-4A89-424D-B49F-7F81AF2F0EA1}" type="datetime1">
              <a:rPr lang="en-GB" smtClean="0"/>
              <a:t>08/02/2025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0340A19-483F-F24C-9C46-F9B18C5C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" y="4777743"/>
            <a:ext cx="3399863" cy="1490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8938" y="2028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ampylobacter Infection: Protect Yourself! – The Amino Company">
            <a:extLst>
              <a:ext uri="{FF2B5EF4-FFF2-40B4-BE49-F238E27FC236}">
                <a16:creationId xmlns="" xmlns:a16="http://schemas.microsoft.com/office/drawing/2014/main" id="{D7E2C423-F93D-AD1B-F112-11454BBF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7" y="4939159"/>
            <a:ext cx="1905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631190E8-5A3F-EDBE-BBBA-57638E095C11}"/>
              </a:ext>
            </a:extLst>
          </p:cNvPr>
          <p:cNvSpPr txBox="1">
            <a:spLocks/>
          </p:cNvSpPr>
          <p:nvPr/>
        </p:nvSpPr>
        <p:spPr>
          <a:xfrm>
            <a:off x="406816" y="1600004"/>
            <a:ext cx="8515078" cy="3177739"/>
          </a:xfrm>
          <a:prstGeom prst="rect">
            <a:avLst/>
          </a:prstGeom>
        </p:spPr>
        <p:txBody>
          <a:bodyPr vert="horz" lIns="91401" tIns="45700" rIns="91401" bIns="45700" rtlCol="0" anchor="b" anchorCtr="0">
            <a:noAutofit/>
          </a:bodyPr>
          <a:lstStyle>
            <a:lvl1pPr algn="r" defTabSz="91401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B00004"/>
                </a:solidFill>
                <a:latin typeface="Times"/>
                <a:cs typeface="Times"/>
              </a:rPr>
              <a:t>460 </a:t>
            </a:r>
            <a:r>
              <a:rPr lang="en-US" sz="2800" b="1" dirty="0">
                <a:solidFill>
                  <a:srgbClr val="B00004"/>
                </a:solidFill>
                <a:latin typeface="Times"/>
                <a:cs typeface="Times"/>
              </a:rPr>
              <a:t>MBIO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B00004"/>
                </a:solidFill>
                <a:latin typeface="Times"/>
              </a:rPr>
              <a:t>Medical </a:t>
            </a:r>
            <a:r>
              <a:rPr lang="en-US" sz="2800" b="1" dirty="0">
                <a:solidFill>
                  <a:srgbClr val="B00004"/>
                </a:solidFill>
                <a:latin typeface="Times"/>
              </a:rPr>
              <a:t>Bacteria</a:t>
            </a:r>
            <a:endParaRPr lang="ar-SA" sz="2800" b="1" dirty="0">
              <a:solidFill>
                <a:srgbClr val="B00004"/>
              </a:solidFill>
              <a:latin typeface="Times"/>
            </a:endParaRPr>
          </a:p>
          <a:p>
            <a:pPr algn="ctr"/>
            <a:r>
              <a:rPr lang="en-US" sz="2800" b="1" dirty="0">
                <a:solidFill>
                  <a:srgbClr val="6D6D6D"/>
                </a:solidFill>
                <a:latin typeface="Times"/>
                <a:cs typeface="Times"/>
              </a:rPr>
              <a:t>Lecture </a:t>
            </a:r>
            <a:r>
              <a:rPr lang="ar-SA" sz="2800" b="1" dirty="0">
                <a:solidFill>
                  <a:srgbClr val="6D6D6D"/>
                </a:solidFill>
                <a:latin typeface="Times"/>
                <a:cs typeface="Times"/>
              </a:rPr>
              <a:t>10</a:t>
            </a:r>
            <a:r>
              <a:rPr lang="en-US" sz="28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2800" b="1" i="1" dirty="0">
                <a:solidFill>
                  <a:srgbClr val="6D6D6D"/>
                </a:solidFill>
                <a:latin typeface="Times"/>
              </a:rPr>
              <a:t>Helicobacter , </a:t>
            </a:r>
            <a:r>
              <a:rPr lang="en-GB" sz="2800" b="1" i="1" dirty="0">
                <a:solidFill>
                  <a:srgbClr val="6D6D6D"/>
                </a:solidFill>
                <a:latin typeface="Times"/>
              </a:rPr>
              <a:t>Campylobacter</a:t>
            </a:r>
            <a:endParaRPr lang="ar-SA" sz="2800" b="1" i="1" dirty="0">
              <a:solidFill>
                <a:srgbClr val="6D6D6D"/>
              </a:solidFill>
              <a:latin typeface="Times"/>
            </a:endParaRPr>
          </a:p>
          <a:p>
            <a:pPr algn="ctr"/>
            <a:endParaRPr lang="en-US" sz="2800" b="1" i="1" dirty="0">
              <a:solidFill>
                <a:srgbClr val="6D6D6D"/>
              </a:solidFill>
              <a:latin typeface="Times"/>
            </a:endParaRPr>
          </a:p>
          <a:p>
            <a:pPr algn="ctr">
              <a:spcAft>
                <a:spcPts val="600"/>
              </a:spcAft>
            </a:pP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0737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7773" y="163381"/>
            <a:ext cx="5509256" cy="659161"/>
          </a:xfrm>
          <a:prstGeom prst="rect">
            <a:avLst/>
          </a:prstGeom>
        </p:spPr>
        <p:txBody>
          <a:bodyPr/>
          <a:lstStyle>
            <a:lvl1pPr algn="l" defTabSz="914011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"/>
                <a:cs typeface="Times"/>
              </a:rPr>
              <a:t>Helicobacter pylori </a:t>
            </a:r>
            <a:endParaRPr lang="en-US" sz="3600" dirty="0">
              <a:solidFill>
                <a:srgbClr val="7030A0"/>
              </a:solidFill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897" y="657820"/>
            <a:ext cx="62845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Characteristics</a:t>
            </a:r>
          </a:p>
          <a:p>
            <a:r>
              <a:rPr lang="en-US" sz="2000" dirty="0">
                <a:latin typeface="Times"/>
                <a:cs typeface="Times"/>
              </a:rPr>
              <a:t>colonizes the stomach of hosts (found on surface and deep mucous layers of gastric epithelium</a:t>
            </a:r>
            <a:r>
              <a:rPr lang="en-US" sz="2000" b="1" dirty="0">
                <a:latin typeface="Times"/>
                <a:cs typeface="Times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B050"/>
                </a:solidFill>
                <a:effectLst/>
                <a:latin typeface="Times New Roman,Bold" pitchFamily="2" charset="0"/>
              </a:rPr>
              <a:t>Morphology </a:t>
            </a:r>
            <a:endParaRPr lang="en-GB" sz="2000" dirty="0">
              <a:solidFill>
                <a:srgbClr val="00B05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/>
                <a:cs typeface="Times"/>
              </a:rPr>
              <a:t>Spiral-shaped ( curved)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/>
                <a:cs typeface="Times"/>
              </a:rPr>
              <a:t>highly motile with polar flagella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/>
                <a:cs typeface="Times"/>
              </a:rPr>
              <a:t>non-spore forming, non-capsulated</a:t>
            </a:r>
            <a:endParaRPr lang="en-US" sz="2000" dirty="0">
              <a:effectLst/>
              <a:latin typeface="Times"/>
              <a:cs typeface="Times"/>
            </a:endParaRPr>
          </a:p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/>
                <a:cs typeface="Times"/>
              </a:rPr>
              <a:t>Optimal growth in microaerophilic environments.</a:t>
            </a:r>
          </a:p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 </a:t>
            </a:r>
            <a:endParaRPr lang="en-US" sz="2000" dirty="0">
              <a:latin typeface="Times"/>
              <a:cs typeface="Time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"/>
                <a:cs typeface="Times"/>
              </a:rPr>
              <a:t>Catalase positive 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Oxidase positive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"/>
                <a:cs typeface="Times"/>
              </a:rPr>
              <a:t>Urease positive ( strong producer) </a:t>
            </a:r>
          </a:p>
          <a:p>
            <a:r>
              <a:rPr lang="en-GB" sz="2000" b="1" dirty="0">
                <a:solidFill>
                  <a:srgbClr val="00B050"/>
                </a:solidFill>
                <a:effectLst/>
                <a:latin typeface="Times New Roman,Bold" pitchFamily="2" charset="0"/>
              </a:rPr>
              <a:t>Disease</a:t>
            </a:r>
          </a:p>
          <a:p>
            <a:r>
              <a:rPr lang="en-US" sz="2000" dirty="0">
                <a:latin typeface="Times"/>
                <a:cs typeface="Times"/>
              </a:rPr>
              <a:t>Peptic ulcer disease (gastric and duodenal ulcer) Gastric cancer</a:t>
            </a:r>
            <a:endParaRPr lang="x-none" sz="2000" b="1" dirty="0"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Route of entry: </a:t>
            </a:r>
            <a:r>
              <a:rPr lang="en-US" sz="2000" dirty="0">
                <a:latin typeface="Times"/>
                <a:cs typeface="Times"/>
              </a:rPr>
              <a:t>Ingestion of contaminated food and drinks.</a:t>
            </a:r>
            <a:endParaRPr lang="en-US" sz="2000" dirty="0">
              <a:effectLst/>
              <a:latin typeface="Times"/>
              <a:cs typeface="Times"/>
            </a:endParaRPr>
          </a:p>
          <a:p>
            <a:r>
              <a:rPr lang="en-US" sz="2000" b="1" dirty="0">
                <a:latin typeface="Times"/>
                <a:cs typeface="Times"/>
              </a:rPr>
              <a:t>Symptoms: </a:t>
            </a:r>
            <a:r>
              <a:rPr lang="en-US" sz="2000" dirty="0">
                <a:latin typeface="Times"/>
                <a:cs typeface="Times"/>
              </a:rPr>
              <a:t>abdominal pain with burning sensation ( night time pain is often), poor appetite, weight loss, vomiting, blood in stool, belching. </a:t>
            </a:r>
          </a:p>
          <a:p>
            <a:r>
              <a:rPr lang="en-US" sz="2000" b="1" dirty="0">
                <a:latin typeface="Times"/>
                <a:cs typeface="Times"/>
              </a:rPr>
              <a:t> </a:t>
            </a:r>
            <a:endParaRPr lang="en-US" sz="2000" dirty="0">
              <a:effectLst/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19" y="3016394"/>
            <a:ext cx="2496893" cy="300917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1</a:t>
            </a:fld>
            <a:endParaRPr lang="en-US"/>
          </a:p>
        </p:txBody>
      </p:sp>
      <p:pic>
        <p:nvPicPr>
          <p:cNvPr id="6146" name="Picture 2" descr="https://www.austincc.edu/microbio/2704t/hp1_files/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822542"/>
            <a:ext cx="2500313" cy="15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4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538" y="220090"/>
            <a:ext cx="87742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</a:t>
            </a:r>
            <a:endParaRPr lang="en-US" sz="20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Urease ( major virulence factor), Urease produces ammonia that damages gastric mucosa, ammonia also</a:t>
            </a:r>
            <a:r>
              <a:rPr lang="ar-SA" sz="2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neutralizes acid pH; which allows the organism to live in the stomach. </a:t>
            </a:r>
            <a:endParaRPr lang="ar-SA" sz="20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 Flagella for adhesions</a:t>
            </a:r>
            <a:r>
              <a:rPr lang="ar-SA" sz="2000" dirty="0">
                <a:latin typeface="Times"/>
                <a:cs typeface="Times"/>
              </a:rPr>
              <a:t>.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 Protease</a:t>
            </a:r>
            <a:r>
              <a:rPr lang="ar-SA" sz="2000" dirty="0">
                <a:latin typeface="Times"/>
                <a:cs typeface="Times"/>
              </a:rPr>
              <a:t>.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 Exotoxins (inhibit stomach acid production)</a:t>
            </a:r>
            <a:r>
              <a:rPr lang="ar-SA" sz="2000" dirty="0">
                <a:latin typeface="Times"/>
                <a:cs typeface="Times"/>
              </a:rPr>
              <a:t>.</a:t>
            </a:r>
            <a:endParaRPr lang="en-US" sz="2000" dirty="0">
              <a:effectLst/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 LPS ( damage mucosal cells)</a:t>
            </a:r>
            <a:r>
              <a:rPr lang="ar-SA" sz="2000" dirty="0">
                <a:latin typeface="Times"/>
                <a:cs typeface="Times"/>
              </a:rPr>
              <a:t>.</a:t>
            </a:r>
            <a:endParaRPr lang="en-US" sz="20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endParaRPr lang="x-none" sz="2000" dirty="0">
              <a:latin typeface="Times"/>
              <a:cs typeface="Times"/>
            </a:endParaRPr>
          </a:p>
          <a:p>
            <a:endParaRPr lang="en-US" sz="2000" dirty="0">
              <a:solidFill>
                <a:srgbClr val="800000"/>
              </a:solidFill>
              <a:effectLst/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8" y="1188006"/>
            <a:ext cx="2963232" cy="21612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18" y="3864778"/>
            <a:ext cx="2752577" cy="1972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65" y="3161269"/>
            <a:ext cx="5114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  <a:endParaRPr lang="en-US" sz="2000" dirty="0">
              <a:solidFill>
                <a:srgbClr val="00B050"/>
              </a:solidFill>
              <a:latin typeface="Times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Urea breath test</a:t>
            </a:r>
            <a:r>
              <a:rPr lang="ar-SA" sz="2000" dirty="0">
                <a:latin typeface="Times"/>
                <a:cs typeface="Times"/>
              </a:rPr>
              <a:t>.</a:t>
            </a:r>
            <a:endParaRPr lang="x-none" sz="20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Serology: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>
                <a:latin typeface="Times"/>
                <a:cs typeface="Times"/>
              </a:rPr>
              <a:t>Detection of antibodies in the serum</a:t>
            </a:r>
            <a:r>
              <a:rPr lang="ar-SA" sz="2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specific for </a:t>
            </a:r>
            <a:r>
              <a:rPr lang="en-US" sz="2000" i="1" dirty="0">
                <a:latin typeface="Times"/>
                <a:cs typeface="Times"/>
              </a:rPr>
              <a:t>H. Pylori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>
                <a:latin typeface="Times"/>
                <a:cs typeface="Times"/>
              </a:rPr>
              <a:t>Detection of </a:t>
            </a:r>
            <a:r>
              <a:rPr lang="en-US" sz="2000" i="1" dirty="0">
                <a:latin typeface="Times"/>
                <a:cs typeface="Times"/>
              </a:rPr>
              <a:t>H. pylori </a:t>
            </a:r>
            <a:r>
              <a:rPr lang="en-US" sz="2000" dirty="0">
                <a:latin typeface="Times"/>
                <a:cs typeface="Times"/>
              </a:rPr>
              <a:t>antigen in stool specimen </a:t>
            </a:r>
          </a:p>
        </p:txBody>
      </p:sp>
    </p:spTree>
    <p:extLst>
      <p:ext uri="{BB962C8B-B14F-4D97-AF65-F5344CB8AC3E}">
        <p14:creationId xmlns:p14="http://schemas.microsoft.com/office/powerpoint/2010/main" val="12241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EBDC9BC-2972-D1F3-5D7A-6095F5AD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413BF3-3721-04C1-B841-7F36DDD3E879}"/>
              </a:ext>
            </a:extLst>
          </p:cNvPr>
          <p:cNvSpPr txBox="1"/>
          <p:nvPr/>
        </p:nvSpPr>
        <p:spPr>
          <a:xfrm>
            <a:off x="3385595" y="2030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9634C2-C6A0-91E4-A123-0749EBE4DC9E}"/>
              </a:ext>
            </a:extLst>
          </p:cNvPr>
          <p:cNvSpPr txBox="1"/>
          <p:nvPr/>
        </p:nvSpPr>
        <p:spPr>
          <a:xfrm>
            <a:off x="468774" y="598609"/>
            <a:ext cx="83742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Characteristics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The infection is essentially a zoonosis with a wide range of reservoirs, including wild birds, poultry, cattle, sheep, pigs and pets.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importance species: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Spirally curved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with single polar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non-sporing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non-capsulated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 character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 microaerobic conditions with added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media containing specific antimicrobials.</a:t>
            </a:r>
            <a:endParaRPr lang="en-GB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oxidase and catalase positive</a:t>
            </a:r>
          </a:p>
        </p:txBody>
      </p:sp>
      <p:pic>
        <p:nvPicPr>
          <p:cNvPr id="1026" name="Picture 2" descr="Campylobacter Infections: Background, Pathophysiology, Epidemiology">
            <a:extLst>
              <a:ext uri="{FF2B5EF4-FFF2-40B4-BE49-F238E27FC236}">
                <a16:creationId xmlns="" xmlns:a16="http://schemas.microsoft.com/office/drawing/2014/main" id="{8C43317F-AEF5-5773-ED83-1D0F1770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46" y="2281921"/>
            <a:ext cx="2413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2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9836FF2-80F9-10FF-D595-31480F27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88DA1B-B006-F763-0579-63285933CF8B}"/>
              </a:ext>
            </a:extLst>
          </p:cNvPr>
          <p:cNvSpPr txBox="1"/>
          <p:nvPr/>
        </p:nvSpPr>
        <p:spPr>
          <a:xfrm>
            <a:off x="665544" y="753841"/>
            <a:ext cx="73209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Disease: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spp. are a leading cause of acute infective diarrhoea worldwide.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eating undercooked meat, raw milk and untreated water are sources of infection.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selective media at 42 C under microaerophilic conditions;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spp. are among the fastest moving bacteria. It is possible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in microscopic examinations of wet preparations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Serology: detect for serum 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Endotoxins.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Cytopathic toxins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enterotoxins </a:t>
            </a:r>
          </a:p>
        </p:txBody>
      </p:sp>
    </p:spTree>
    <p:extLst>
      <p:ext uri="{BB962C8B-B14F-4D97-AF65-F5344CB8AC3E}">
        <p14:creationId xmlns:p14="http://schemas.microsoft.com/office/powerpoint/2010/main" val="33354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0A19-483F-F24C-9C46-F9B18C5C0090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>
          <a:xfrm>
            <a:off x="0" y="5305"/>
            <a:ext cx="9144000" cy="5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4073</TotalTime>
  <Words>334</Words>
  <Application>Microsoft Office PowerPoint</Application>
  <PresentationFormat>On-screen Show (4:3)</PresentationFormat>
  <Paragraphs>70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alsheikh</dc:creator>
  <cp:lastModifiedBy>Prof. Dr. Ihab</cp:lastModifiedBy>
  <cp:revision>77</cp:revision>
  <cp:lastPrinted>2020-10-13T20:37:15Z</cp:lastPrinted>
  <dcterms:created xsi:type="dcterms:W3CDTF">2018-09-21T23:33:02Z</dcterms:created>
  <dcterms:modified xsi:type="dcterms:W3CDTF">2025-02-08T10:54:34Z</dcterms:modified>
</cp:coreProperties>
</file>