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5"/>
  </p:notesMasterIdLst>
  <p:sldIdLst>
    <p:sldId id="256" r:id="rId5"/>
    <p:sldId id="257" r:id="rId6"/>
    <p:sldId id="263" r:id="rId7"/>
    <p:sldId id="258" r:id="rId8"/>
    <p:sldId id="259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7" r:id="rId25"/>
    <p:sldId id="276" r:id="rId26"/>
    <p:sldId id="288" r:id="rId27"/>
    <p:sldId id="289" r:id="rId28"/>
    <p:sldId id="277" r:id="rId29"/>
    <p:sldId id="290" r:id="rId30"/>
    <p:sldId id="278" r:id="rId31"/>
    <p:sldId id="280" r:id="rId32"/>
    <p:sldId id="282" r:id="rId33"/>
    <p:sldId id="283" r:id="rId34"/>
    <p:sldId id="326" r:id="rId35"/>
    <p:sldId id="284" r:id="rId36"/>
    <p:sldId id="285" r:id="rId37"/>
    <p:sldId id="291" r:id="rId38"/>
    <p:sldId id="292" r:id="rId39"/>
    <p:sldId id="297" r:id="rId40"/>
    <p:sldId id="298" r:id="rId41"/>
    <p:sldId id="293" r:id="rId42"/>
    <p:sldId id="294" r:id="rId43"/>
    <p:sldId id="295" r:id="rId44"/>
    <p:sldId id="296" r:id="rId45"/>
    <p:sldId id="286" r:id="rId46"/>
    <p:sldId id="304" r:id="rId47"/>
    <p:sldId id="299" r:id="rId48"/>
    <p:sldId id="309" r:id="rId49"/>
    <p:sldId id="300" r:id="rId50"/>
    <p:sldId id="305" r:id="rId51"/>
    <p:sldId id="310" r:id="rId52"/>
    <p:sldId id="306" r:id="rId53"/>
    <p:sldId id="301" r:id="rId54"/>
    <p:sldId id="311" r:id="rId55"/>
    <p:sldId id="308" r:id="rId56"/>
    <p:sldId id="302" r:id="rId57"/>
    <p:sldId id="303" r:id="rId58"/>
    <p:sldId id="312" r:id="rId59"/>
    <p:sldId id="313" r:id="rId60"/>
    <p:sldId id="314" r:id="rId61"/>
    <p:sldId id="316" r:id="rId62"/>
    <p:sldId id="317" r:id="rId63"/>
    <p:sldId id="315" r:id="rId64"/>
    <p:sldId id="318" r:id="rId65"/>
    <p:sldId id="319" r:id="rId66"/>
    <p:sldId id="320" r:id="rId67"/>
    <p:sldId id="327" r:id="rId68"/>
    <p:sldId id="321" r:id="rId69"/>
    <p:sldId id="322" r:id="rId70"/>
    <p:sldId id="323" r:id="rId71"/>
    <p:sldId id="324" r:id="rId72"/>
    <p:sldId id="325" r:id="rId73"/>
    <p:sldId id="307" r:id="rId7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CC"/>
    <a:srgbClr val="99CC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5" autoAdjust="0"/>
    <p:restoredTop sz="94659" autoAdjust="0"/>
  </p:normalViewPr>
  <p:slideViewPr>
    <p:cSldViewPr>
      <p:cViewPr>
        <p:scale>
          <a:sx n="50" d="100"/>
          <a:sy n="50" d="100"/>
        </p:scale>
        <p:origin x="-2136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2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pPr>
              <a:defRPr/>
            </a:pPr>
            <a:fld id="{233461F3-A522-4028-AF66-34C22A9F1406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3E022-DC32-4D62-9DCC-8FFF87468905}" type="slidenum">
              <a:rPr lang="ar-SA" smtClean="0"/>
              <a:pPr/>
              <a:t>26</a:t>
            </a:fld>
            <a:endParaRPr lang="fr-FR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6262688"/>
            <a:ext cx="1200150" cy="27463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68699-F334-4AC2-B968-296389C4E559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B066C-C36E-48E2-B0CA-1F0A4F5DDB15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6306A-2E0D-4727-B79E-682CA06CF822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0A832-68EF-4130-8921-24BCD6222188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AB055-9023-4067-B750-16F3797A6F0D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25AE4-08C6-478F-8A4C-30FCAE505E22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6F7DC-9059-4415-BA83-E7C23E96D582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357BE-FF6A-48F0-9E16-9D36CBF09564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767A-C6A2-4F58-BB90-CF29B81934DD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F7D9-DB9C-4213-9F1C-2765AC060ED0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4B1F8-C8C8-40DE-8B86-E9BC79ABA191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A05CD-39FB-4F84-998F-7C8069E18832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pPr>
              <a:defRPr/>
            </a:pPr>
            <a:fld id="{D7880FD5-2A03-4A26-94F2-1AC333F188FD}" type="slidenum">
              <a:rPr lang="ar-SA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ousef@ccis.edu.sa" TargetMode="External"/><Relationship Id="rId2" Type="http://schemas.openxmlformats.org/officeDocument/2006/relationships/hyperlink" Target="http://faculty.ksu.edu.sa/YAlohal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6B61A2-8842-4AEE-986A-9670C5254F91}" type="slidenum">
              <a:rPr lang="ar-SA" smtClean="0"/>
              <a:pPr/>
              <a:t>1</a:t>
            </a:fld>
            <a:endParaRPr lang="fr-FR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eaLnBrk="1" hangingPunct="1"/>
            <a:r>
              <a:rPr lang="fr-FR" sz="3600" i="1" smtClean="0">
                <a:latin typeface="Garamond" pitchFamily="18" charset="0"/>
              </a:rPr>
              <a:t>Knowledge Representation &amp; Reasoning (Part 1)</a:t>
            </a:r>
            <a:br>
              <a:rPr lang="fr-FR" sz="3600" i="1" smtClean="0">
                <a:latin typeface="Garamond" pitchFamily="18" charset="0"/>
              </a:rPr>
            </a:br>
            <a:r>
              <a:rPr lang="fr-FR" sz="3600" i="1" smtClean="0">
                <a:latin typeface="Garamond" pitchFamily="18" charset="0"/>
              </a:rPr>
              <a:t>Propositional Logic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4437063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400" smtClean="0"/>
          </a:p>
          <a:p>
            <a:pPr eaLnBrk="1" hangingPunct="1">
              <a:lnSpc>
                <a:spcPct val="80000"/>
              </a:lnSpc>
            </a:pPr>
            <a:endParaRPr lang="fr-FR" sz="2400" smtClean="0"/>
          </a:p>
          <a:p>
            <a:pPr eaLnBrk="1" hangingPunct="1">
              <a:lnSpc>
                <a:spcPct val="80000"/>
              </a:lnSpc>
            </a:pPr>
            <a:endParaRPr lang="fr-FR" sz="2400" smtClean="0"/>
          </a:p>
          <a:p>
            <a:pPr eaLnBrk="1" hangingPunct="1">
              <a:lnSpc>
                <a:spcPct val="80000"/>
              </a:lnSpc>
            </a:pPr>
            <a:endParaRPr lang="fr-FR" sz="2400" smtClean="0"/>
          </a:p>
          <a:p>
            <a:pPr eaLnBrk="1" hangingPunct="1">
              <a:lnSpc>
                <a:spcPct val="80000"/>
              </a:lnSpc>
            </a:pPr>
            <a:endParaRPr lang="fr-FR" sz="1400" i="1" smtClean="0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1371600" y="3886200"/>
            <a:ext cx="6400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400" u="none">
                <a:cs typeface="Tahoma" pitchFamily="34" charset="0"/>
              </a:rPr>
              <a:t>Dr. </a:t>
            </a:r>
            <a:r>
              <a:rPr lang="en-US" sz="2400" b="1" u="none">
                <a:cs typeface="Tahoma" pitchFamily="34" charset="0"/>
              </a:rPr>
              <a:t>Yousef Al-Ohali </a:t>
            </a:r>
            <a:endParaRPr lang="en-US" sz="2400" u="none">
              <a:cs typeface="Tahoma" pitchFamily="34" charset="0"/>
              <a:hlinkClick r:id="rId2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u="none">
              <a:cs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cs typeface="Tahoma" pitchFamily="34" charset="0"/>
              </a:rPr>
              <a:t>Computer Science Depart.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cs typeface="Tahoma" pitchFamily="34" charset="0"/>
              </a:rPr>
              <a:t>CCIS </a:t>
            </a:r>
            <a:r>
              <a:rPr lang="en-US" sz="1600" u="none">
                <a:latin typeface="Tahoma" pitchFamily="34" charset="0"/>
                <a:cs typeface="Tahoma" pitchFamily="34" charset="0"/>
              </a:rPr>
              <a:t>–</a:t>
            </a:r>
            <a:r>
              <a:rPr lang="en-US" sz="1600" u="none">
                <a:cs typeface="Tahoma" pitchFamily="34" charset="0"/>
              </a:rPr>
              <a:t> King Saud University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cs typeface="Tahoma" pitchFamily="34" charset="0"/>
              </a:rPr>
              <a:t>Saudi Arabia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1600" u="none">
              <a:cs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cs typeface="Tahoma" pitchFamily="34" charset="0"/>
                <a:hlinkClick r:id="rId3"/>
              </a:rPr>
              <a:t>yousef@ccis.edu.sa</a:t>
            </a:r>
            <a:endParaRPr lang="en-US" sz="1600" u="none">
              <a:cs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u="none">
                <a:cs typeface="Tahoma" pitchFamily="34" charset="0"/>
                <a:hlinkClick r:id="rId2"/>
              </a:rPr>
              <a:t>http://faculty.ksu.edu.sa/YAlohali</a:t>
            </a:r>
            <a:endParaRPr lang="en-GB" sz="1600" u="none">
              <a:cs typeface="Tahoma" pitchFamily="34" charset="0"/>
            </a:endParaRPr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971550" y="3500438"/>
            <a:ext cx="7129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D041E8-CB5A-4514-9BF0-5A5D76421066}" type="slidenum">
              <a:rPr lang="ar-SA" smtClean="0"/>
              <a:pPr/>
              <a:t>10</a:t>
            </a:fld>
            <a:endParaRPr lang="fr-FR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76804" name="Group 4"/>
          <p:cNvGraphicFramePr>
            <a:graphicFrameLocks noGrp="1"/>
          </p:cNvGraphicFramePr>
          <p:nvPr>
            <p:ph sz="half" idx="2"/>
          </p:nvPr>
        </p:nvGraphicFramePr>
        <p:xfrm>
          <a:off x="4859338" y="1484313"/>
          <a:ext cx="4038600" cy="4525962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6832" name="Text Box 32"/>
          <p:cNvSpPr txBox="1">
            <a:spLocks noChangeArrowheads="1"/>
          </p:cNvSpPr>
          <p:nvPr/>
        </p:nvSpPr>
        <p:spPr bwMode="auto">
          <a:xfrm>
            <a:off x="5148263" y="5516563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0" y="2636838"/>
            <a:ext cx="471646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Ok because:</a:t>
            </a:r>
          </a:p>
          <a:p>
            <a:endParaRPr lang="en-US" sz="2400" b="1" u="none">
              <a:latin typeface="Garamond" pitchFamily="18" charset="0"/>
            </a:endParaRPr>
          </a:p>
          <a:p>
            <a:r>
              <a:rPr lang="en-US" sz="2400" b="1" u="none">
                <a:latin typeface="Garamond" pitchFamily="18" charset="0"/>
              </a:rPr>
              <a:t>Haven’t fallen into a pit.</a:t>
            </a:r>
          </a:p>
          <a:p>
            <a:endParaRPr lang="en-US" sz="2400" b="1" u="none">
              <a:latin typeface="Garamond" pitchFamily="18" charset="0"/>
            </a:endParaRPr>
          </a:p>
          <a:p>
            <a:endParaRPr lang="en-US" sz="2400" b="1" u="none">
              <a:latin typeface="Garamond" pitchFamily="18" charset="0"/>
            </a:endParaRPr>
          </a:p>
          <a:p>
            <a:r>
              <a:rPr lang="en-US" sz="2400" b="1" u="none">
                <a:latin typeface="Garamond" pitchFamily="18" charset="0"/>
              </a:rPr>
              <a:t> Haven’t been eaten by a Wumpus.</a:t>
            </a:r>
          </a:p>
          <a:p>
            <a:r>
              <a:rPr lang="en-US" sz="2400" b="1" u="none">
                <a:latin typeface="Garamond" pitchFamily="18" charset="0"/>
              </a:rPr>
              <a:t> 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468313" y="1557338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10468A-1F02-4DF9-BE97-6593E141DADE}" type="slidenum">
              <a:rPr lang="ar-SA" smtClean="0"/>
              <a:pPr/>
              <a:t>11</a:t>
            </a:fld>
            <a:endParaRPr lang="fr-FR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77828" name="Group 4"/>
          <p:cNvGraphicFramePr>
            <a:graphicFrameLocks noGrp="1"/>
          </p:cNvGraphicFramePr>
          <p:nvPr>
            <p:ph sz="half" idx="2"/>
          </p:nvPr>
        </p:nvGraphicFramePr>
        <p:xfrm>
          <a:off x="4787900" y="1484313"/>
          <a:ext cx="4038600" cy="4525962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2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0" y="2565400"/>
            <a:ext cx="4572000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OK since</a:t>
            </a:r>
          </a:p>
          <a:p>
            <a:endParaRPr lang="en-US" sz="2400" b="1" u="none">
              <a:latin typeface="Garamond" pitchFamily="18" charset="0"/>
            </a:endParaRPr>
          </a:p>
          <a:p>
            <a:pPr lvl="1"/>
            <a:r>
              <a:rPr lang="en-US" sz="2400" b="1" u="none">
                <a:latin typeface="Garamond" pitchFamily="18" charset="0"/>
              </a:rPr>
              <a:t> no Stench,</a:t>
            </a:r>
          </a:p>
          <a:p>
            <a:pPr lvl="1"/>
            <a:endParaRPr lang="en-US" sz="1000" b="1" u="none">
              <a:latin typeface="Garamond" pitchFamily="18" charset="0"/>
            </a:endParaRPr>
          </a:p>
          <a:p>
            <a:pPr lvl="1"/>
            <a:r>
              <a:rPr lang="en-US" sz="2400" b="1" u="none">
                <a:latin typeface="Garamond" pitchFamily="18" charset="0"/>
              </a:rPr>
              <a:t> no Breeze,</a:t>
            </a:r>
          </a:p>
          <a:p>
            <a:pPr lvl="1"/>
            <a:endParaRPr lang="en-US" sz="1000" b="1" u="none">
              <a:latin typeface="Garamond" pitchFamily="18" charset="0"/>
            </a:endParaRPr>
          </a:p>
          <a:p>
            <a:r>
              <a:rPr lang="en-US" sz="2400" b="1" u="none">
                <a:latin typeface="Garamond" pitchFamily="18" charset="0"/>
              </a:rPr>
              <a:t>neighbors are safe (OK).</a:t>
            </a:r>
          </a:p>
          <a:p>
            <a:endParaRPr lang="en-US" sz="2400" b="1" u="none">
              <a:latin typeface="Garamond" pitchFamily="18" charset="0"/>
            </a:endParaRPr>
          </a:p>
        </p:txBody>
      </p:sp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5148263" y="5373688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250825" y="1557338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48D3F6-348E-4E5D-84E7-24342506EA0F}" type="slidenum">
              <a:rPr lang="ar-SA" smtClean="0"/>
              <a:pPr/>
              <a:t>12</a:t>
            </a:fld>
            <a:endParaRPr lang="fr-FR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78920" name="Group 72"/>
          <p:cNvGraphicFramePr>
            <a:graphicFrameLocks noGrp="1"/>
          </p:cNvGraphicFramePr>
          <p:nvPr>
            <p:ph sz="half" idx="2"/>
          </p:nvPr>
        </p:nvGraphicFramePr>
        <p:xfrm>
          <a:off x="3492500" y="2060575"/>
          <a:ext cx="5410200" cy="4206875"/>
        </p:xfrm>
        <a:graphic>
          <a:graphicData uri="http://schemas.openxmlformats.org/drawingml/2006/table">
            <a:tbl>
              <a:tblPr/>
              <a:tblGrid>
                <a:gridCol w="1352550"/>
                <a:gridCol w="1352550"/>
                <a:gridCol w="1352550"/>
                <a:gridCol w="135255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95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3344" name="Rectangle 68"/>
          <p:cNvSpPr>
            <a:spLocks noChangeArrowheads="1"/>
          </p:cNvSpPr>
          <p:nvPr/>
        </p:nvSpPr>
        <p:spPr bwMode="auto">
          <a:xfrm>
            <a:off x="323850" y="2852738"/>
            <a:ext cx="304165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 b="1" u="none">
                <a:latin typeface="Garamond" pitchFamily="18" charset="0"/>
              </a:rPr>
              <a:t>We move and smell a stench.</a:t>
            </a:r>
          </a:p>
          <a:p>
            <a:pPr eaLnBrk="0" hangingPunct="0">
              <a:spcBef>
                <a:spcPct val="20000"/>
              </a:spcBef>
            </a:pPr>
            <a:endParaRPr lang="en-US" sz="2400" b="1" u="none">
              <a:latin typeface="Garamond" pitchFamily="18" charset="0"/>
            </a:endParaRPr>
          </a:p>
        </p:txBody>
      </p:sp>
      <p:sp>
        <p:nvSpPr>
          <p:cNvPr id="78917" name="Text Box 69"/>
          <p:cNvSpPr txBox="1">
            <a:spLocks noChangeArrowheads="1"/>
          </p:cNvSpPr>
          <p:nvPr/>
        </p:nvSpPr>
        <p:spPr bwMode="auto">
          <a:xfrm>
            <a:off x="4214813" y="4214813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3346" name="Line 70"/>
          <p:cNvSpPr>
            <a:spLocks noChangeShapeType="1"/>
          </p:cNvSpPr>
          <p:nvPr/>
        </p:nvSpPr>
        <p:spPr bwMode="auto">
          <a:xfrm flipV="1">
            <a:off x="4572000" y="5229225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347" name="Text Box 71"/>
          <p:cNvSpPr txBox="1">
            <a:spLocks noChangeArrowheads="1"/>
          </p:cNvSpPr>
          <p:nvPr/>
        </p:nvSpPr>
        <p:spPr bwMode="auto">
          <a:xfrm>
            <a:off x="0" y="1484313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C8FC30-D5BE-4635-A0F6-CBB999822908}" type="slidenum">
              <a:rPr lang="ar-SA" smtClean="0"/>
              <a:pPr/>
              <a:t>13</a:t>
            </a:fld>
            <a:endParaRPr lang="fr-FR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79906" name="Group 3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418013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4368" name="Rectangle 35"/>
          <p:cNvSpPr>
            <a:spLocks noChangeArrowheads="1"/>
          </p:cNvSpPr>
          <p:nvPr/>
        </p:nvSpPr>
        <p:spPr bwMode="auto">
          <a:xfrm>
            <a:off x="250825" y="2852738"/>
            <a:ext cx="38163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We can infer  the following.</a:t>
            </a:r>
          </a:p>
          <a:p>
            <a:endParaRPr lang="en-US" sz="2400" b="1" u="none">
              <a:latin typeface="Garamond" pitchFamily="18" charset="0"/>
            </a:endParaRPr>
          </a:p>
          <a:p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Note:</a:t>
            </a:r>
            <a:r>
              <a:rPr lang="en-US" sz="2400" b="1" u="none">
                <a:latin typeface="Garamond" pitchFamily="18" charset="0"/>
              </a:rPr>
              <a:t> square (1,1) remains OK.</a:t>
            </a:r>
          </a:p>
          <a:p>
            <a:endParaRPr lang="en-US" sz="2400" b="1" u="none">
              <a:latin typeface="Garamond" pitchFamily="18" charset="0"/>
            </a:endParaRPr>
          </a:p>
          <a:p>
            <a:endParaRPr lang="en-US" sz="2400" b="1" u="none">
              <a:latin typeface="Garamond" pitchFamily="18" charset="0"/>
            </a:endParaRPr>
          </a:p>
        </p:txBody>
      </p:sp>
      <p:sp>
        <p:nvSpPr>
          <p:cNvPr id="14369" name="Line 36"/>
          <p:cNvSpPr>
            <a:spLocks noChangeShapeType="1"/>
          </p:cNvSpPr>
          <p:nvPr/>
        </p:nvSpPr>
        <p:spPr bwMode="auto">
          <a:xfrm>
            <a:off x="3708400" y="31416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909" name="Text Box 37"/>
          <p:cNvSpPr txBox="1">
            <a:spLocks noChangeArrowheads="1"/>
          </p:cNvSpPr>
          <p:nvPr/>
        </p:nvSpPr>
        <p:spPr bwMode="auto">
          <a:xfrm>
            <a:off x="5148263" y="3860800"/>
            <a:ext cx="441325" cy="519113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4371" name="Text Box 38"/>
          <p:cNvSpPr txBox="1">
            <a:spLocks noChangeArrowheads="1"/>
          </p:cNvSpPr>
          <p:nvPr/>
        </p:nvSpPr>
        <p:spPr bwMode="auto">
          <a:xfrm>
            <a:off x="323850" y="1412875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3CFAA3-4C90-4BB9-8B05-F0807B61C997}" type="slidenum">
              <a:rPr lang="ar-SA" smtClean="0"/>
              <a:pPr/>
              <a:t>14</a:t>
            </a:fld>
            <a:endParaRPr lang="fr-FR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80933" name="Group 37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418013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breeze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5392" name="Line 38"/>
          <p:cNvSpPr>
            <a:spLocks noChangeShapeType="1"/>
          </p:cNvSpPr>
          <p:nvPr/>
        </p:nvSpPr>
        <p:spPr bwMode="auto">
          <a:xfrm flipV="1">
            <a:off x="5435600" y="4508500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93" name="Line 39"/>
          <p:cNvSpPr>
            <a:spLocks noChangeShapeType="1"/>
          </p:cNvSpPr>
          <p:nvPr/>
        </p:nvSpPr>
        <p:spPr bwMode="auto">
          <a:xfrm>
            <a:off x="5292725" y="5661025"/>
            <a:ext cx="838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0936" name="Text Box 40"/>
          <p:cNvSpPr txBox="1">
            <a:spLocks noChangeArrowheads="1"/>
          </p:cNvSpPr>
          <p:nvPr/>
        </p:nvSpPr>
        <p:spPr bwMode="auto">
          <a:xfrm>
            <a:off x="6084888" y="4868863"/>
            <a:ext cx="431800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5395" name="Rectangle 41"/>
          <p:cNvSpPr>
            <a:spLocks noChangeArrowheads="1"/>
          </p:cNvSpPr>
          <p:nvPr/>
        </p:nvSpPr>
        <p:spPr bwMode="auto">
          <a:xfrm>
            <a:off x="323850" y="2636838"/>
            <a:ext cx="39608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Move and feel a breeze</a:t>
            </a:r>
          </a:p>
          <a:p>
            <a:endParaRPr lang="en-US" sz="2400" b="1" u="none">
              <a:latin typeface="Garamond" pitchFamily="18" charset="0"/>
            </a:endParaRPr>
          </a:p>
          <a:p>
            <a:r>
              <a:rPr lang="en-US" sz="2400" b="1" u="none">
                <a:latin typeface="Garamond" pitchFamily="18" charset="0"/>
              </a:rPr>
              <a:t>What can we conclude?</a:t>
            </a:r>
          </a:p>
          <a:p>
            <a:endParaRPr lang="en-US" sz="2400" b="1" u="none">
              <a:latin typeface="Garamond" pitchFamily="18" charset="0"/>
            </a:endParaRPr>
          </a:p>
        </p:txBody>
      </p:sp>
      <p:sp>
        <p:nvSpPr>
          <p:cNvPr id="15396" name="Text Box 42"/>
          <p:cNvSpPr txBox="1">
            <a:spLocks noChangeArrowheads="1"/>
          </p:cNvSpPr>
          <p:nvPr/>
        </p:nvSpPr>
        <p:spPr bwMode="auto">
          <a:xfrm>
            <a:off x="539750" y="1557338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C6E327-008D-42F9-B704-A84B248580D0}" type="slidenum">
              <a:rPr lang="ar-SA" smtClean="0"/>
              <a:pPr/>
              <a:t>15</a:t>
            </a:fld>
            <a:endParaRPr lang="fr-FR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81954" name="Group 3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397375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breeze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P?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2478088" y="3138488"/>
            <a:ext cx="6665912" cy="3719512"/>
            <a:chOff x="1344" y="1728"/>
            <a:chExt cx="4199" cy="2343"/>
          </a:xfrm>
        </p:grpSpPr>
        <p:sp>
          <p:nvSpPr>
            <p:cNvPr id="16423" name="Text Box 37"/>
            <p:cNvSpPr txBox="1">
              <a:spLocks noChangeArrowheads="1"/>
            </p:cNvSpPr>
            <p:nvPr/>
          </p:nvSpPr>
          <p:spPr bwMode="auto">
            <a:xfrm>
              <a:off x="1344" y="3744"/>
              <a:ext cx="41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2800" u="none">
                  <a:latin typeface="Times New Roman" pitchFamily="18" charset="0"/>
                </a:rPr>
                <a:t>And what about the other  P? and W? squares</a:t>
              </a:r>
            </a:p>
          </p:txBody>
        </p:sp>
        <p:sp>
          <p:nvSpPr>
            <p:cNvPr id="16424" name="Line 38"/>
            <p:cNvSpPr>
              <a:spLocks noChangeShapeType="1"/>
            </p:cNvSpPr>
            <p:nvPr/>
          </p:nvSpPr>
          <p:spPr bwMode="auto">
            <a:xfrm flipH="1" flipV="1">
              <a:off x="4416" y="3168"/>
              <a:ext cx="336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Line 39"/>
            <p:cNvSpPr>
              <a:spLocks noChangeShapeType="1"/>
            </p:cNvSpPr>
            <p:nvPr/>
          </p:nvSpPr>
          <p:spPr bwMode="auto">
            <a:xfrm flipV="1">
              <a:off x="1872" y="1728"/>
              <a:ext cx="768" cy="1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684213" y="2781300"/>
            <a:ext cx="6248400" cy="2528888"/>
            <a:chOff x="240" y="1392"/>
            <a:chExt cx="3936" cy="1593"/>
          </a:xfrm>
        </p:grpSpPr>
        <p:sp>
          <p:nvSpPr>
            <p:cNvPr id="16421" name="Text Box 41"/>
            <p:cNvSpPr txBox="1">
              <a:spLocks noChangeArrowheads="1"/>
            </p:cNvSpPr>
            <p:nvPr/>
          </p:nvSpPr>
          <p:spPr bwMode="auto">
            <a:xfrm>
              <a:off x="240" y="1392"/>
              <a:ext cx="2016" cy="159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3200" b="1" u="none">
                  <a:latin typeface="Garamond" pitchFamily="18" charset="0"/>
                </a:rPr>
                <a:t>But, can the 2,2 square really have either a Wumpus or a pit? </a:t>
              </a:r>
            </a:p>
          </p:txBody>
        </p:sp>
        <p:sp>
          <p:nvSpPr>
            <p:cNvPr id="16422" name="Rectangle 42"/>
            <p:cNvSpPr>
              <a:spLocks noChangeArrowheads="1"/>
            </p:cNvSpPr>
            <p:nvPr/>
          </p:nvSpPr>
          <p:spPr bwMode="auto">
            <a:xfrm>
              <a:off x="3264" y="1968"/>
              <a:ext cx="912" cy="816"/>
            </a:xfrm>
            <a:prstGeom prst="rect">
              <a:avLst/>
            </a:prstGeom>
            <a:noFill/>
            <a:ln w="57150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6156325" y="5516563"/>
            <a:ext cx="423863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81964" name="Text Box 44"/>
          <p:cNvSpPr txBox="1">
            <a:spLocks noChangeArrowheads="1"/>
          </p:cNvSpPr>
          <p:nvPr/>
        </p:nvSpPr>
        <p:spPr bwMode="auto">
          <a:xfrm>
            <a:off x="539750" y="5157788"/>
            <a:ext cx="1511300" cy="762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4400" b="1" u="none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NO!</a:t>
            </a:r>
          </a:p>
        </p:txBody>
      </p:sp>
      <p:sp>
        <p:nvSpPr>
          <p:cNvPr id="16420" name="Text Box 45"/>
          <p:cNvSpPr txBox="1">
            <a:spLocks noChangeArrowheads="1"/>
          </p:cNvSpPr>
          <p:nvPr/>
        </p:nvSpPr>
        <p:spPr bwMode="auto">
          <a:xfrm>
            <a:off x="539750" y="1557338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2EDBC0-BA7F-4BA3-BE17-34A3FDD0BE94}" type="slidenum">
              <a:rPr lang="ar-SA" smtClean="0"/>
              <a:pPr/>
              <a:t>16</a:t>
            </a:fld>
            <a:endParaRPr 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82977" name="Group 33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397375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W?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breeze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7440" name="Line 34"/>
          <p:cNvSpPr>
            <a:spLocks noChangeShapeType="1"/>
          </p:cNvSpPr>
          <p:nvPr/>
        </p:nvSpPr>
        <p:spPr bwMode="auto">
          <a:xfrm flipV="1">
            <a:off x="5795963" y="4005263"/>
            <a:ext cx="5334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441" name="Line 35"/>
          <p:cNvSpPr>
            <a:spLocks noChangeShapeType="1"/>
          </p:cNvSpPr>
          <p:nvPr/>
        </p:nvSpPr>
        <p:spPr bwMode="auto">
          <a:xfrm flipH="1" flipV="1">
            <a:off x="5795963" y="4005263"/>
            <a:ext cx="533400" cy="838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2980" name="Text Box 36"/>
          <p:cNvSpPr txBox="1">
            <a:spLocks noChangeArrowheads="1"/>
          </p:cNvSpPr>
          <p:nvPr/>
        </p:nvSpPr>
        <p:spPr bwMode="auto">
          <a:xfrm>
            <a:off x="6156325" y="4868863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7443" name="Text Box 38"/>
          <p:cNvSpPr txBox="1">
            <a:spLocks noChangeArrowheads="1"/>
          </p:cNvSpPr>
          <p:nvPr/>
        </p:nvSpPr>
        <p:spPr bwMode="auto">
          <a:xfrm>
            <a:off x="539750" y="1628775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C5EBC3-C199-4A8E-97D4-EB4EDE9F24A8}" type="slidenum">
              <a:rPr lang="ar-SA" smtClean="0"/>
              <a:pPr/>
              <a:t>17</a:t>
            </a:fld>
            <a:endParaRPr lang="fr-FR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84001" name="Group 33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418013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breeze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8464" name="Line 34"/>
          <p:cNvSpPr>
            <a:spLocks noChangeShapeType="1"/>
          </p:cNvSpPr>
          <p:nvPr/>
        </p:nvSpPr>
        <p:spPr bwMode="auto">
          <a:xfrm flipV="1">
            <a:off x="6300788" y="4805363"/>
            <a:ext cx="0" cy="838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6156325" y="3789363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8466" name="Text Box 36"/>
          <p:cNvSpPr txBox="1">
            <a:spLocks noChangeArrowheads="1"/>
          </p:cNvSpPr>
          <p:nvPr/>
        </p:nvSpPr>
        <p:spPr bwMode="auto">
          <a:xfrm>
            <a:off x="539750" y="1557338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EB7CE-D43A-499C-83FA-5BEFF753E957}" type="slidenum">
              <a:rPr lang="ar-SA" smtClean="0"/>
              <a:pPr/>
              <a:t>18</a:t>
            </a:fld>
            <a:endParaRPr lang="fr-FR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94241" name="Group 33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418013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Breeze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Stench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9488" name="Line 34"/>
          <p:cNvSpPr>
            <a:spLocks noChangeShapeType="1"/>
          </p:cNvSpPr>
          <p:nvPr/>
        </p:nvSpPr>
        <p:spPr bwMode="auto">
          <a:xfrm flipV="1">
            <a:off x="6372225" y="5448300"/>
            <a:ext cx="0" cy="838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489" name="Line 35"/>
          <p:cNvSpPr>
            <a:spLocks noChangeShapeType="1"/>
          </p:cNvSpPr>
          <p:nvPr/>
        </p:nvSpPr>
        <p:spPr bwMode="auto">
          <a:xfrm flipV="1">
            <a:off x="6372225" y="4295775"/>
            <a:ext cx="0" cy="69532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6156325" y="4872038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6156325" y="3792538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9492" name="Rectangle 38"/>
          <p:cNvSpPr>
            <a:spLocks noChangeArrowheads="1"/>
          </p:cNvSpPr>
          <p:nvPr/>
        </p:nvSpPr>
        <p:spPr bwMode="auto">
          <a:xfrm>
            <a:off x="250825" y="2492375"/>
            <a:ext cx="39608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…</a:t>
            </a:r>
          </a:p>
          <a:p>
            <a:r>
              <a:rPr lang="en-US" sz="2400" b="1" u="none">
                <a:latin typeface="Garamond" pitchFamily="18" charset="0"/>
              </a:rPr>
              <a:t>And the exploration continues onward until the gold is found. </a:t>
            </a:r>
          </a:p>
          <a:p>
            <a:r>
              <a:rPr lang="en-US" sz="2400" b="1" u="none">
                <a:latin typeface="Garamond" pitchFamily="18" charset="0"/>
              </a:rPr>
              <a:t>…</a:t>
            </a:r>
          </a:p>
        </p:txBody>
      </p:sp>
      <p:sp>
        <p:nvSpPr>
          <p:cNvPr id="19493" name="Text Box 39"/>
          <p:cNvSpPr txBox="1">
            <a:spLocks noChangeArrowheads="1"/>
          </p:cNvSpPr>
          <p:nvPr/>
        </p:nvSpPr>
        <p:spPr bwMode="auto">
          <a:xfrm>
            <a:off x="684213" y="1484313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7C2846-FF4A-4666-B8ED-B2F181E0C4F2}" type="slidenum">
              <a:rPr lang="ar-SA" smtClean="0"/>
              <a:pPr/>
              <a:t>19</a:t>
            </a:fld>
            <a:endParaRPr lang="fr-FR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" y="1524000"/>
            <a:ext cx="4457700" cy="44767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4500563" y="2133600"/>
            <a:ext cx="3995737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none">
                <a:latin typeface="Garamond" pitchFamily="18" charset="0"/>
              </a:rPr>
              <a:t>Breeze in (1,2) and (2,1)</a:t>
            </a:r>
          </a:p>
          <a:p>
            <a:pPr lvl="1"/>
            <a:r>
              <a:rPr lang="en-US" sz="2400" b="1" u="none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u="none">
                <a:latin typeface="Garamond" pitchFamily="18" charset="0"/>
              </a:rPr>
              <a:t> no safe actions.</a:t>
            </a:r>
          </a:p>
          <a:p>
            <a:endParaRPr lang="en-US" sz="2400" b="1" u="none">
              <a:latin typeface="Garamond" pitchFamily="18" charset="0"/>
            </a:endParaRPr>
          </a:p>
          <a:p>
            <a:r>
              <a:rPr lang="en-US" sz="2400" b="1" u="none">
                <a:latin typeface="Garamond" pitchFamily="18" charset="0"/>
              </a:rPr>
              <a:t> Assuming pits uniformly distributed, (2,2) is most likely to have a pit.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endParaRPr lang="en-US" sz="2400" b="1" u="none">
              <a:latin typeface="Garamond" pitchFamily="18" charset="0"/>
            </a:endParaRP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3635375" y="1189038"/>
            <a:ext cx="219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A tight spot</a:t>
            </a:r>
            <a:endParaRPr lang="fr-FR" sz="3200" b="1" u="none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7241BA-A119-4109-8887-88816B739E14}" type="slidenum">
              <a:rPr lang="ar-SA" smtClean="0"/>
              <a:pPr/>
              <a:t>2</a:t>
            </a:fld>
            <a:endParaRPr lang="fr-FR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3600" i="1" smtClean="0">
                <a:latin typeface="Garamond" pitchFamily="18" charset="0"/>
              </a:rPr>
              <a:t>Knowledge Representation &amp; Reasoning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fr-FR" sz="3600" smtClean="0">
                <a:solidFill>
                  <a:schemeClr val="accent2"/>
                </a:solidFill>
              </a:rPr>
              <a:t> </a:t>
            </a:r>
            <a:r>
              <a:rPr lang="fr-FR" sz="36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Introduction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Garamond" pitchFamily="18" charset="0"/>
              </a:rPr>
              <a:t>How can we formalize our knowledge about the world so that: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latin typeface="Garamond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latin typeface="Garamond" pitchFamily="18" charset="0"/>
              </a:rPr>
              <a:t> We can reason about it?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000" smtClean="0">
              <a:latin typeface="Garamond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latin typeface="Garamond" pitchFamily="18" charset="0"/>
              </a:rPr>
              <a:t> We can do sound inference?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000" smtClean="0">
              <a:latin typeface="Garamond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latin typeface="Garamond" pitchFamily="18" charset="0"/>
              </a:rPr>
              <a:t> We can prove things?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000" smtClean="0">
              <a:latin typeface="Garamond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latin typeface="Garamond" pitchFamily="18" charset="0"/>
              </a:rPr>
              <a:t> We can plan actions?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1200" smtClean="0">
              <a:latin typeface="Garamond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mtClean="0">
                <a:latin typeface="Garamond" pitchFamily="18" charset="0"/>
              </a:rPr>
              <a:t> We can understand and explain things?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80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280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851275" y="5013325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u="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7EB036-B0A4-40BF-8E22-E7E6B0F34798}" type="slidenum">
              <a:rPr lang="ar-SA" smtClean="0"/>
              <a:pPr/>
              <a:t>20</a:t>
            </a:fld>
            <a:endParaRPr lang="fr-FR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162175"/>
            <a:ext cx="3429000" cy="3429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2498725"/>
            <a:ext cx="2667000" cy="2530475"/>
            <a:chOff x="576" y="1574"/>
            <a:chExt cx="1680" cy="1594"/>
          </a:xfrm>
        </p:grpSpPr>
        <p:sp>
          <p:nvSpPr>
            <p:cNvPr id="21513" name="Text Box 6"/>
            <p:cNvSpPr txBox="1">
              <a:spLocks noChangeArrowheads="1"/>
            </p:cNvSpPr>
            <p:nvPr/>
          </p:nvSpPr>
          <p:spPr bwMode="auto">
            <a:xfrm>
              <a:off x="576" y="1574"/>
              <a:ext cx="596" cy="44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4000" b="1" u="none">
                  <a:solidFill>
                    <a:schemeClr val="hlink"/>
                  </a:solidFill>
                  <a:latin typeface="Times New Roman" pitchFamily="18" charset="0"/>
                </a:rPr>
                <a:t>W?</a:t>
              </a:r>
            </a:p>
          </p:txBody>
        </p:sp>
        <p:sp>
          <p:nvSpPr>
            <p:cNvPr id="21514" name="Text Box 7"/>
            <p:cNvSpPr txBox="1">
              <a:spLocks noChangeArrowheads="1"/>
            </p:cNvSpPr>
            <p:nvPr/>
          </p:nvSpPr>
          <p:spPr bwMode="auto">
            <a:xfrm>
              <a:off x="1660" y="2726"/>
              <a:ext cx="596" cy="44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4000" b="1" u="none">
                  <a:solidFill>
                    <a:schemeClr val="hlink"/>
                  </a:solidFill>
                  <a:latin typeface="Times New Roman" pitchFamily="18" charset="0"/>
                </a:rPr>
                <a:t>W?</a:t>
              </a:r>
            </a:p>
          </p:txBody>
        </p:sp>
      </p:grp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3810000" y="1844675"/>
            <a:ext cx="533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none">
                <a:latin typeface="Garamond" pitchFamily="18" charset="0"/>
              </a:rPr>
              <a:t>Smell in (1,1)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400" b="1" u="none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u="none">
                <a:latin typeface="Garamond" pitchFamily="18" charset="0"/>
              </a:rPr>
              <a:t> cannot move.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u="none">
              <a:latin typeface="Garamond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b="1" u="none">
                <a:latin typeface="Garamond" pitchFamily="18" charset="0"/>
              </a:rPr>
              <a:t>Can use a strategy of coercion: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1" u="none">
                <a:latin typeface="Garamond" pitchFamily="18" charset="0"/>
              </a:rPr>
              <a:t>shoot straight ahead;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1" u="none">
                <a:latin typeface="Garamond" pitchFamily="18" charset="0"/>
              </a:rPr>
              <a:t>wumpus was there </a:t>
            </a:r>
          </a:p>
          <a:p>
            <a:pPr marL="1600200" lvl="3" indent="-228600">
              <a:spcBef>
                <a:spcPct val="20000"/>
              </a:spcBef>
            </a:pPr>
            <a:r>
              <a:rPr lang="en-US" sz="2400" b="1" u="none">
                <a:latin typeface="Garamond" pitchFamily="18" charset="0"/>
                <a:sym typeface="Wingdings" pitchFamily="2" charset="2"/>
              </a:rPr>
              <a:t></a:t>
            </a:r>
            <a:r>
              <a:rPr lang="en-US" sz="2400" b="1" u="none">
                <a:latin typeface="Garamond" pitchFamily="18" charset="0"/>
              </a:rPr>
              <a:t> dead </a:t>
            </a:r>
            <a:r>
              <a:rPr lang="en-US" sz="2400" b="1" u="none">
                <a:latin typeface="Garamond" pitchFamily="18" charset="0"/>
                <a:sym typeface="Wingdings" pitchFamily="2" charset="2"/>
              </a:rPr>
              <a:t> </a:t>
            </a:r>
            <a:r>
              <a:rPr lang="en-US" sz="2400" b="1" u="none">
                <a:latin typeface="Garamond" pitchFamily="18" charset="0"/>
              </a:rPr>
              <a:t>safe.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 b="1" u="none">
                <a:latin typeface="Garamond" pitchFamily="18" charset="0"/>
              </a:rPr>
              <a:t>wumpus wasn't there </a:t>
            </a:r>
            <a:r>
              <a:rPr lang="en-US" sz="2400" b="1" u="none">
                <a:latin typeface="Garamond" pitchFamily="18" charset="0"/>
                <a:sym typeface="Wingdings" pitchFamily="2" charset="2"/>
              </a:rPr>
              <a:t> </a:t>
            </a:r>
            <a:r>
              <a:rPr lang="en-US" sz="2400" b="1" u="none">
                <a:latin typeface="Garamond" pitchFamily="18" charset="0"/>
              </a:rPr>
              <a:t> safe.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u="none">
              <a:latin typeface="Garamond" pitchFamily="18" charset="0"/>
            </a:endParaRPr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2916238" y="1020763"/>
            <a:ext cx="292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Another tight spot</a:t>
            </a:r>
            <a:endParaRPr lang="fr-FR" sz="2800" b="1" u="none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5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03371F-25C4-4657-B61A-F3A853AFD5D7}" type="slidenum">
              <a:rPr lang="ar-SA" smtClean="0"/>
              <a:pPr/>
              <a:t>21</a:t>
            </a:fld>
            <a:endParaRPr lang="fr-FR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b="1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Fundamental property of logical reasoning:</a:t>
            </a:r>
          </a:p>
          <a:p>
            <a:pPr eaLnBrk="1" hangingPunct="1">
              <a:buFont typeface="Wingdings" pitchFamily="2" charset="2"/>
              <a:buNone/>
            </a:pPr>
            <a:endParaRPr lang="fr-FR" b="1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fr-FR" b="1" i="1" smtClean="0">
                <a:latin typeface="Garamond" pitchFamily="18" charset="0"/>
                <a:cs typeface="Times New Roman" pitchFamily="18" charset="0"/>
              </a:rPr>
              <a:t>In each case where the agent draws a conclusion from the available information, that conclusion is guaranteed to </a:t>
            </a:r>
            <a:r>
              <a:rPr lang="fr-FR" b="1" i="1" u="sng" smtClean="0">
                <a:latin typeface="Garamond" pitchFamily="18" charset="0"/>
                <a:cs typeface="Times New Roman" pitchFamily="18" charset="0"/>
              </a:rPr>
              <a:t>be correct</a:t>
            </a:r>
            <a:r>
              <a:rPr lang="fr-FR" b="1" i="1" smtClean="0">
                <a:latin typeface="Garamond" pitchFamily="18" charset="0"/>
                <a:cs typeface="Times New Roman" pitchFamily="18" charset="0"/>
              </a:rPr>
              <a:t> if the </a:t>
            </a:r>
            <a:r>
              <a:rPr lang="fr-FR" b="1" i="1" u="sng" smtClean="0">
                <a:latin typeface="Garamond" pitchFamily="18" charset="0"/>
                <a:cs typeface="Times New Roman" pitchFamily="18" charset="0"/>
              </a:rPr>
              <a:t>available information</a:t>
            </a:r>
            <a:r>
              <a:rPr lang="fr-FR" b="1" i="1" smtClean="0">
                <a:latin typeface="Garamond" pitchFamily="18" charset="0"/>
                <a:cs typeface="Times New Roman" pitchFamily="18" charset="0"/>
              </a:rPr>
              <a:t> is </a:t>
            </a:r>
            <a:r>
              <a:rPr lang="fr-FR" b="1" i="1" u="sng" smtClean="0">
                <a:latin typeface="Garamond" pitchFamily="18" charset="0"/>
                <a:cs typeface="Times New Roman" pitchFamily="18" charset="0"/>
              </a:rPr>
              <a:t>correct.</a:t>
            </a:r>
          </a:p>
          <a:p>
            <a:pPr eaLnBrk="1" hangingPunct="1">
              <a:buFont typeface="Wingdings" pitchFamily="2" charset="2"/>
              <a:buNone/>
            </a:pPr>
            <a:endParaRPr lang="fr-FR" b="1" i="1" smtClean="0"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6B067A-3A71-4C9F-9E85-5BAACC344677}" type="slidenum">
              <a:rPr lang="ar-SA" smtClean="0"/>
              <a:pPr/>
              <a:t>22</a:t>
            </a:fld>
            <a:endParaRPr lang="fr-FR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611188" y="765175"/>
            <a:ext cx="7772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u="none">
                <a:latin typeface="Garamond" pitchFamily="18" charset="0"/>
              </a:rPr>
              <a:t>Fundamental concepts of logical representation</a:t>
            </a:r>
            <a:endParaRPr lang="en-US" sz="2400" b="1" u="none">
              <a:solidFill>
                <a:srgbClr val="990000"/>
              </a:solidFill>
              <a:latin typeface="Garamond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u="none">
                <a:solidFill>
                  <a:srgbClr val="990000"/>
                </a:solidFill>
                <a:latin typeface="Garamond" pitchFamily="18" charset="0"/>
              </a:rPr>
              <a:t>Logics</a:t>
            </a:r>
            <a:r>
              <a:rPr lang="en-US" sz="2400" b="1" u="none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u="none">
                <a:latin typeface="Garamond" pitchFamily="18" charset="0"/>
              </a:rPr>
              <a:t>are formal languages for representing information such that conclusions can be drawn.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u="none">
                <a:latin typeface="Garamond" pitchFamily="18" charset="0"/>
              </a:rPr>
              <a:t>Each sentence is defined by a </a:t>
            </a: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syntax</a:t>
            </a:r>
            <a:r>
              <a:rPr lang="en-US" sz="2400" u="none">
                <a:latin typeface="Garamond" pitchFamily="18" charset="0"/>
              </a:rPr>
              <a:t> and a </a:t>
            </a: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semantic.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Syntax</a:t>
            </a:r>
            <a:r>
              <a:rPr lang="en-US" sz="2400" u="none">
                <a:solidFill>
                  <a:srgbClr val="990000"/>
                </a:solidFill>
                <a:latin typeface="Garamond" pitchFamily="18" charset="0"/>
              </a:rPr>
              <a:t> </a:t>
            </a:r>
            <a:r>
              <a:rPr lang="en-US" sz="2400" u="none">
                <a:latin typeface="Garamond" pitchFamily="18" charset="0"/>
              </a:rPr>
              <a:t>defines the sentences in the language. It specifies well formed sentences.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Semantics</a:t>
            </a:r>
            <a:r>
              <a:rPr lang="en-US" sz="2400" u="none">
                <a:latin typeface="Garamond" pitchFamily="18" charset="0"/>
              </a:rPr>
              <a:t> define the ``meaning'' of sentences;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</a:rPr>
              <a:t>i.e., in logic it defines the </a:t>
            </a:r>
            <a:r>
              <a:rPr lang="en-US" sz="24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truth of a sentence</a:t>
            </a:r>
            <a:r>
              <a:rPr lang="en-US" sz="2400" u="none">
                <a:latin typeface="Garamond" pitchFamily="18" charset="0"/>
              </a:rPr>
              <a:t> in a </a:t>
            </a:r>
            <a:r>
              <a:rPr lang="en-US" sz="2400" b="1" u="none">
                <a:latin typeface="Garamond" pitchFamily="18" charset="0"/>
              </a:rPr>
              <a:t>possible world.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u="none">
                <a:latin typeface="Garamond" pitchFamily="18" charset="0"/>
              </a:rPr>
              <a:t>For example, the language of arithmetic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x + 2 </a:t>
            </a:r>
            <a:r>
              <a:rPr lang="en-US" sz="2000" b="1" u="none">
                <a:solidFill>
                  <a:srgbClr val="990000"/>
                </a:solidFill>
                <a:latin typeface="Garamond" pitchFamily="18" charset="0"/>
                <a:sym typeface="Symbol" pitchFamily="18" charset="2"/>
              </a:rPr>
              <a:t></a:t>
            </a: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 y</a:t>
            </a:r>
            <a:r>
              <a:rPr lang="en-US" sz="2000" i="1" u="none">
                <a:latin typeface="Garamond" pitchFamily="18" charset="0"/>
              </a:rPr>
              <a:t> </a:t>
            </a:r>
            <a:r>
              <a:rPr lang="en-US" sz="2000" u="none">
                <a:latin typeface="Garamond" pitchFamily="18" charset="0"/>
              </a:rPr>
              <a:t> is a sentence.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x + y &gt;</a:t>
            </a:r>
            <a:r>
              <a:rPr lang="en-US" sz="2000" u="none">
                <a:latin typeface="Garamond" pitchFamily="18" charset="0"/>
              </a:rPr>
              <a:t>     is not a sentence.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x + 2 </a:t>
            </a:r>
            <a:r>
              <a:rPr lang="en-US" sz="2000" b="1" u="none">
                <a:solidFill>
                  <a:srgbClr val="990000"/>
                </a:solidFill>
                <a:latin typeface="Garamond" pitchFamily="18" charset="0"/>
                <a:sym typeface="Symbol" pitchFamily="18" charset="2"/>
              </a:rPr>
              <a:t></a:t>
            </a: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 y</a:t>
            </a:r>
            <a:r>
              <a:rPr lang="en-US" sz="2000" i="1" u="none">
                <a:latin typeface="Garamond" pitchFamily="18" charset="0"/>
              </a:rPr>
              <a:t>  </a:t>
            </a:r>
            <a:r>
              <a:rPr lang="en-US" sz="2000" u="none">
                <a:latin typeface="Garamond" pitchFamily="18" charset="0"/>
              </a:rPr>
              <a:t>is true iff the number </a:t>
            </a:r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x+2</a:t>
            </a:r>
            <a:r>
              <a:rPr lang="en-US" sz="2000" u="none">
                <a:solidFill>
                  <a:srgbClr val="990000"/>
                </a:solidFill>
                <a:latin typeface="Garamond" pitchFamily="18" charset="0"/>
              </a:rPr>
              <a:t> </a:t>
            </a:r>
            <a:r>
              <a:rPr lang="en-US" sz="2000" u="none">
                <a:latin typeface="Garamond" pitchFamily="18" charset="0"/>
              </a:rPr>
              <a:t>is no less 			than the number</a:t>
            </a:r>
            <a:r>
              <a:rPr lang="en-US" sz="2000" i="1" u="none">
                <a:solidFill>
                  <a:schemeClr val="accent1"/>
                </a:solidFill>
                <a:latin typeface="Garamond" pitchFamily="18" charset="0"/>
              </a:rPr>
              <a:t> y.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x + 2 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  <a:sym typeface="Symbol" pitchFamily="18" charset="2"/>
              </a:rPr>
              <a:t>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 y</a:t>
            </a:r>
            <a:r>
              <a:rPr lang="en-US" sz="2000" i="1" u="none">
                <a:latin typeface="Garamond" pitchFamily="18" charset="0"/>
              </a:rPr>
              <a:t>  </a:t>
            </a:r>
            <a:r>
              <a:rPr lang="en-US" sz="2000" u="none">
                <a:latin typeface="Garamond" pitchFamily="18" charset="0"/>
              </a:rPr>
              <a:t>is true in a world where 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x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  <a:sym typeface="Symbol" pitchFamily="18" charset="2"/>
              </a:rPr>
              <a:t> = 7, y =1.</a:t>
            </a:r>
            <a:endParaRPr lang="en-US" sz="2000" b="1" u="none">
              <a:solidFill>
                <a:srgbClr val="990000"/>
              </a:solidFill>
              <a:latin typeface="Garamond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x + 2 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  <a:sym typeface="Symbol" pitchFamily="18" charset="2"/>
              </a:rPr>
              <a:t>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 y</a:t>
            </a:r>
            <a:r>
              <a:rPr lang="en-US" sz="2000" b="1" i="1" u="none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US" sz="2000" i="1" u="none">
                <a:latin typeface="Garamond" pitchFamily="18" charset="0"/>
              </a:rPr>
              <a:t> </a:t>
            </a:r>
            <a:r>
              <a:rPr lang="en-US" sz="2000" u="none">
                <a:latin typeface="Garamond" pitchFamily="18" charset="0"/>
              </a:rPr>
              <a:t>is false in a world where </a:t>
            </a:r>
            <a:r>
              <a:rPr lang="en-US" sz="2000" b="1" i="1" u="none">
                <a:solidFill>
                  <a:srgbClr val="990000"/>
                </a:solidFill>
                <a:latin typeface="Garamond" pitchFamily="18" charset="0"/>
              </a:rPr>
              <a:t>x = 0, y= 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359BA0-CD40-4B80-8E34-77F9CEA58D01}" type="slidenum">
              <a:rPr lang="ar-SA" smtClean="0"/>
              <a:pPr/>
              <a:t>23</a:t>
            </a:fld>
            <a:endParaRPr lang="fr-FR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  <a:br>
              <a:rPr lang="fr-FR" sz="4000" i="1" smtClean="0">
                <a:latin typeface="Garamond" pitchFamily="18" charset="0"/>
              </a:rPr>
            </a:br>
            <a:r>
              <a:rPr lang="en-US" sz="2000" b="1" smtClean="0">
                <a:latin typeface="Garamond" pitchFamily="18" charset="0"/>
              </a:rPr>
              <a:t>Fundamental concepts of logical representation</a:t>
            </a:r>
            <a:r>
              <a:rPr lang="en-US" sz="2000" b="1" smtClean="0">
                <a:solidFill>
                  <a:srgbClr val="990000"/>
                </a:solidFill>
                <a:latin typeface="Garamond" pitchFamily="18" charset="0"/>
              </a:rPr>
              <a:t/>
            </a:r>
            <a:br>
              <a:rPr lang="en-US" sz="2000" b="1" smtClean="0">
                <a:solidFill>
                  <a:srgbClr val="990000"/>
                </a:solidFill>
                <a:latin typeface="Garamond" pitchFamily="18" charset="0"/>
              </a:rPr>
            </a:br>
            <a:endParaRPr lang="fr-FR" sz="2000" b="1" smtClean="0">
              <a:solidFill>
                <a:srgbClr val="990000"/>
              </a:solidFill>
              <a:latin typeface="Garamond" pitchFamily="18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615950" y="765175"/>
            <a:ext cx="7772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Model: </a:t>
            </a:r>
            <a:r>
              <a:rPr lang="en-US" sz="2400" u="none">
                <a:latin typeface="Garamond" pitchFamily="18" charset="0"/>
              </a:rPr>
              <a:t>This word is used instead of “possible world” for sake of precision.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400" u="none">
              <a:latin typeface="Garamond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 sz="2400" u="none">
                <a:solidFill>
                  <a:srgbClr val="990000"/>
                </a:solidFill>
                <a:latin typeface="Garamond" pitchFamily="18" charset="0"/>
              </a:rPr>
              <a:t> </a:t>
            </a:r>
            <a:r>
              <a:rPr lang="en-US" sz="2400" b="1" i="1" u="none">
                <a:solidFill>
                  <a:srgbClr val="990000"/>
                </a:solidFill>
                <a:latin typeface="Garamond" pitchFamily="18" charset="0"/>
              </a:rPr>
              <a:t>m </a:t>
            </a:r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is a model of a sentence </a:t>
            </a:r>
            <a:r>
              <a:rPr lang="el-GR" sz="2400" b="1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2400" b="1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means</a:t>
            </a:r>
            <a:r>
              <a:rPr lang="fr-FR" sz="2400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2400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is true in model</a:t>
            </a:r>
            <a:r>
              <a:rPr lang="fr-FR" sz="2400" b="1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u="none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endParaRPr lang="fr-FR" sz="2400" b="1" u="none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Definition:</a:t>
            </a:r>
            <a:r>
              <a:rPr lang="fr-FR" sz="2400" b="1" u="none">
                <a:latin typeface="Times New Roman" pitchFamily="18" charset="0"/>
                <a:cs typeface="Times New Roman" pitchFamily="18" charset="0"/>
              </a:rPr>
              <a:t> A model is a mathematical abstraction that simply fixes the truth or falsehood of every relevant sentence.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fr-FR" sz="2400" b="1" u="none">
                <a:latin typeface="Times New Roman" pitchFamily="18" charset="0"/>
                <a:cs typeface="Times New Roman" pitchFamily="18" charset="0"/>
              </a:rPr>
              <a:t>Example: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number of men and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number of women sitting at a table playing bridge.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endParaRPr lang="fr-FR" sz="2400" u="none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x+ y =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4 is a sentence which is true when the total number is four.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Model : possible assignment of numbers to the variables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y. </a:t>
            </a:r>
            <a:r>
              <a:rPr lang="fr-FR" sz="2400" b="1" i="1" u="none">
                <a:latin typeface="Times New Roman" pitchFamily="18" charset="0"/>
                <a:cs typeface="Times New Roman" pitchFamily="18" charset="0"/>
              </a:rPr>
              <a:t>Each assignment fixes the truth of any sentence whose variables are x and y.</a:t>
            </a:r>
            <a:endParaRPr lang="el-GR" sz="2400" b="1" i="1" u="none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CC9AB7-C7B7-4B7D-9928-A9FB52E08D58}" type="slidenum">
              <a:rPr lang="ar-SA" smtClean="0"/>
              <a:pPr/>
              <a:t>24</a:t>
            </a:fld>
            <a:endParaRPr lang="fr-FR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2560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981075"/>
            <a:ext cx="6400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468313" y="5373688"/>
            <a:ext cx="82073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u="none">
                <a:latin typeface="Garamond" pitchFamily="18" charset="0"/>
              </a:rPr>
              <a:t>A model is an instance of the world. A model of a set of sentences is an instance of the world where these sentences are true.</a:t>
            </a:r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323850" y="1341438"/>
            <a:ext cx="24114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u="none">
                <a:solidFill>
                  <a:srgbClr val="990000"/>
                </a:solidFill>
                <a:latin typeface="Garamond" pitchFamily="18" charset="0"/>
              </a:rPr>
              <a:t>Potential  models of the Wumpus world</a:t>
            </a:r>
          </a:p>
          <a:p>
            <a:endParaRPr lang="fr-FR" sz="2400" b="1" u="none">
              <a:solidFill>
                <a:srgbClr val="99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D34A7-35C5-4528-86C5-5E8E3E86B907}" type="slidenum">
              <a:rPr lang="ar-SA" smtClean="0"/>
              <a:pPr/>
              <a:t>25</a:t>
            </a:fld>
            <a:endParaRPr lang="fr-FR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/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/>
            <a:r>
              <a:rPr lang="fr-FR" sz="2400" b="1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Entailment:</a:t>
            </a:r>
            <a:r>
              <a:rPr lang="fr-FR" sz="2400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Logical reasoning requires the relation of logical entailment between sentences. </a:t>
            </a:r>
            <a:r>
              <a:rPr lang="fr-FR" sz="24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 « a sentence follows logically from another sentence ».</a:t>
            </a:r>
          </a:p>
          <a:p>
            <a:pPr eaLnBrk="1" hangingPunct="1"/>
            <a:endParaRPr lang="fr-FR" sz="24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FontTx/>
              <a:buNone/>
            </a:pP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Mathematical notation:  	    </a:t>
            </a:r>
            <a:r>
              <a:rPr lang="el-GR" sz="2400" smtClean="0">
                <a:solidFill>
                  <a:srgbClr val="99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α</a:t>
            </a:r>
            <a:r>
              <a:rPr lang="el-G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╞</a:t>
            </a:r>
            <a:r>
              <a:rPr lang="fr-F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fr-F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l-G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fr-F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entails the sentence</a:t>
            </a:r>
            <a:r>
              <a:rPr lang="el-G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fr-F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l-GR" sz="2400" smtClean="0">
              <a:solidFill>
                <a:srgbClr val="99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fr-FR" sz="2400" b="1" u="sng" smtClean="0">
                <a:latin typeface="Garamond" pitchFamily="18" charset="0"/>
                <a:cs typeface="Times New Roman" pitchFamily="18" charset="0"/>
              </a:rPr>
              <a:t>Formal definition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: </a:t>
            </a:r>
            <a:r>
              <a:rPr lang="el-GR" sz="2400" smtClean="0">
                <a:solidFill>
                  <a:srgbClr val="99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el-G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╞</a:t>
            </a:r>
            <a:r>
              <a:rPr lang="fr-F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fr-FR" sz="2400" smtClean="0">
                <a:solidFill>
                  <a:srgbClr val="99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 and only if in every model in which </a:t>
            </a:r>
            <a:r>
              <a:rPr lang="el-G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fr-F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is true, </a:t>
            </a:r>
            <a:r>
              <a:rPr lang="el-G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also true. (truth of </a:t>
            </a:r>
            <a:r>
              <a:rPr lang="el-G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fr-FR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contained in the truth of </a:t>
            </a:r>
            <a:r>
              <a:rPr lang="el-G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fr-FR" sz="2400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).</a:t>
            </a:r>
            <a:endParaRPr lang="el-GR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/>
            <a:endParaRPr lang="en-US" sz="2800" smtClean="0">
              <a:latin typeface="Garamond" pitchFamily="18" charset="0"/>
            </a:endParaRPr>
          </a:p>
        </p:txBody>
      </p:sp>
      <p:sp>
        <p:nvSpPr>
          <p:cNvPr id="26629" name="Rectangle 47"/>
          <p:cNvSpPr>
            <a:spLocks noChangeArrowheads="1"/>
          </p:cNvSpPr>
          <p:nvPr/>
        </p:nvSpPr>
        <p:spPr bwMode="auto">
          <a:xfrm>
            <a:off x="1763713" y="1268413"/>
            <a:ext cx="5391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b="1" u="none"/>
              <a:t>Fundamental concepts of logical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C76EC4-74A7-4620-8DC7-490552E8DD61}" type="slidenum">
              <a:rPr lang="ar-SA" smtClean="0"/>
              <a:pPr/>
              <a:t>26</a:t>
            </a:fld>
            <a:endParaRPr lang="fr-FR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Entailment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641350" y="1624013"/>
            <a:ext cx="2254250" cy="895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spcBef>
                <a:spcPct val="20000"/>
              </a:spcBef>
            </a:pPr>
            <a:r>
              <a:rPr lang="en-US" sz="2400" u="none">
                <a:solidFill>
                  <a:schemeClr val="tx2"/>
                </a:solidFill>
                <a:latin typeface="Andy" pitchFamily="66" charset="0"/>
              </a:rPr>
              <a:t>Logical </a:t>
            </a:r>
          </a:p>
          <a:p>
            <a:pPr algn="r" eaLnBrk="0" hangingPunct="0">
              <a:spcBef>
                <a:spcPct val="20000"/>
              </a:spcBef>
            </a:pPr>
            <a:r>
              <a:rPr lang="en-US" sz="2400" u="none">
                <a:solidFill>
                  <a:schemeClr val="tx2"/>
                </a:solidFill>
                <a:latin typeface="Andy" pitchFamily="66" charset="0"/>
              </a:rPr>
              <a:t>Representation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554163" y="4473575"/>
            <a:ext cx="98107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2400" u="none">
                <a:solidFill>
                  <a:srgbClr val="00FF00"/>
                </a:solidFill>
                <a:latin typeface="Andy" pitchFamily="66" charset="0"/>
              </a:rPr>
              <a:t>World</a:t>
            </a: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>
            <a:off x="381000" y="3276600"/>
            <a:ext cx="8534400" cy="0"/>
          </a:xfrm>
          <a:prstGeom prst="line">
            <a:avLst/>
          </a:prstGeom>
          <a:noFill/>
          <a:ln w="28575">
            <a:solidFill>
              <a:srgbClr val="FF99FF"/>
            </a:solidFill>
            <a:prstDash val="lgDashDotDot"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7655" name="Group 6"/>
          <p:cNvGrpSpPr>
            <a:grpSpLocks/>
          </p:cNvGrpSpPr>
          <p:nvPr/>
        </p:nvGrpSpPr>
        <p:grpSpPr bwMode="auto">
          <a:xfrm>
            <a:off x="3390900" y="1471613"/>
            <a:ext cx="1625600" cy="3505200"/>
            <a:chOff x="2136" y="927"/>
            <a:chExt cx="1024" cy="2208"/>
          </a:xfrm>
        </p:grpSpPr>
        <p:sp>
          <p:nvSpPr>
            <p:cNvPr id="27669" name="Text Box 7"/>
            <p:cNvSpPr txBox="1">
              <a:spLocks noChangeArrowheads="1"/>
            </p:cNvSpPr>
            <p:nvPr/>
          </p:nvSpPr>
          <p:spPr bwMode="auto">
            <a:xfrm>
              <a:off x="2136" y="927"/>
              <a:ext cx="1024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u="none">
                  <a:solidFill>
                    <a:schemeClr val="tx2"/>
                  </a:solidFill>
                  <a:latin typeface="Andy" pitchFamily="66" charset="0"/>
                </a:rPr>
                <a:t>Sentences</a:t>
              </a:r>
            </a:p>
            <a:p>
              <a:pPr algn="ctr" eaLnBrk="0" hangingPunct="0"/>
              <a:r>
                <a:rPr lang="en-US" sz="2400" u="none">
                  <a:solidFill>
                    <a:schemeClr val="tx2"/>
                  </a:solidFill>
                  <a:latin typeface="Andy" pitchFamily="66" charset="0"/>
                </a:rPr>
                <a:t>KB</a:t>
              </a:r>
            </a:p>
          </p:txBody>
        </p:sp>
        <p:sp>
          <p:nvSpPr>
            <p:cNvPr id="27670" name="Text Box 8"/>
            <p:cNvSpPr txBox="1">
              <a:spLocks noChangeArrowheads="1"/>
            </p:cNvSpPr>
            <p:nvPr/>
          </p:nvSpPr>
          <p:spPr bwMode="auto">
            <a:xfrm>
              <a:off x="2275" y="2847"/>
              <a:ext cx="585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u="none">
                  <a:solidFill>
                    <a:srgbClr val="00FF00"/>
                  </a:solidFill>
                  <a:latin typeface="Andy" pitchFamily="66" charset="0"/>
                </a:rPr>
                <a:t>Facts</a:t>
              </a:r>
            </a:p>
          </p:txBody>
        </p:sp>
        <p:sp>
          <p:nvSpPr>
            <p:cNvPr id="27671" name="Line 9"/>
            <p:cNvSpPr>
              <a:spLocks noChangeShapeType="1"/>
            </p:cNvSpPr>
            <p:nvPr/>
          </p:nvSpPr>
          <p:spPr bwMode="auto">
            <a:xfrm>
              <a:off x="2448" y="1632"/>
              <a:ext cx="0" cy="96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72" name="Text Box 10"/>
            <p:cNvSpPr txBox="1">
              <a:spLocks noChangeArrowheads="1"/>
            </p:cNvSpPr>
            <p:nvPr/>
          </p:nvSpPr>
          <p:spPr bwMode="auto">
            <a:xfrm rot="5400000">
              <a:off x="2181" y="1871"/>
              <a:ext cx="1077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b="1" u="none">
                  <a:solidFill>
                    <a:schemeClr val="accent1"/>
                  </a:solidFill>
                </a:rPr>
                <a:t>Semantics</a:t>
              </a:r>
            </a:p>
          </p:txBody>
        </p:sp>
      </p:grp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7175500" y="1385888"/>
            <a:ext cx="1625600" cy="749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400" u="none">
                <a:solidFill>
                  <a:schemeClr val="tx2"/>
                </a:solidFill>
                <a:latin typeface="Andy" pitchFamily="66" charset="0"/>
              </a:rPr>
              <a:t>Sentences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 sz="2400" u="none">
                <a:solidFill>
                  <a:schemeClr val="tx2"/>
                </a:solidFill>
                <a:latin typeface="Andy" pitchFamily="66" charset="0"/>
                <a:sym typeface="Symbol" pitchFamily="18" charset="2"/>
              </a:rPr>
              <a:t></a:t>
            </a:r>
            <a:endParaRPr lang="en-US" sz="2400" u="none">
              <a:solidFill>
                <a:schemeClr val="tx2"/>
              </a:solidFill>
              <a:latin typeface="Andy" pitchFamily="66" charset="0"/>
            </a:endParaRPr>
          </a:p>
        </p:txBody>
      </p:sp>
      <p:sp>
        <p:nvSpPr>
          <p:cNvPr id="27657" name="Line 12"/>
          <p:cNvSpPr>
            <a:spLocks noChangeShapeType="1"/>
          </p:cNvSpPr>
          <p:nvPr/>
        </p:nvSpPr>
        <p:spPr bwMode="auto">
          <a:xfrm>
            <a:off x="7670800" y="2590800"/>
            <a:ext cx="0" cy="15240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8" name="Text Box 13"/>
          <p:cNvSpPr txBox="1">
            <a:spLocks noChangeArrowheads="1"/>
          </p:cNvSpPr>
          <p:nvPr/>
        </p:nvSpPr>
        <p:spPr bwMode="auto">
          <a:xfrm rot="5400000">
            <a:off x="7247731" y="2969419"/>
            <a:ext cx="1709738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2400" b="1" u="none">
                <a:solidFill>
                  <a:schemeClr val="accent1"/>
                </a:solidFill>
              </a:rPr>
              <a:t>Semantics</a:t>
            </a:r>
          </a:p>
        </p:txBody>
      </p:sp>
      <p:grpSp>
        <p:nvGrpSpPr>
          <p:cNvPr id="27659" name="Group 14"/>
          <p:cNvGrpSpPr>
            <a:grpSpLocks/>
          </p:cNvGrpSpPr>
          <p:nvPr/>
        </p:nvGrpSpPr>
        <p:grpSpPr bwMode="auto">
          <a:xfrm>
            <a:off x="5029200" y="4062413"/>
            <a:ext cx="3295650" cy="914400"/>
            <a:chOff x="3168" y="2559"/>
            <a:chExt cx="2076" cy="576"/>
          </a:xfrm>
        </p:grpSpPr>
        <p:sp>
          <p:nvSpPr>
            <p:cNvPr id="27666" name="Text Box 15"/>
            <p:cNvSpPr txBox="1">
              <a:spLocks noChangeArrowheads="1"/>
            </p:cNvSpPr>
            <p:nvPr/>
          </p:nvSpPr>
          <p:spPr bwMode="auto">
            <a:xfrm>
              <a:off x="4659" y="2847"/>
              <a:ext cx="585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u="none">
                  <a:solidFill>
                    <a:srgbClr val="00FF00"/>
                  </a:solidFill>
                  <a:latin typeface="Andy" pitchFamily="66" charset="0"/>
                </a:rPr>
                <a:t>Facts</a:t>
              </a:r>
            </a:p>
          </p:txBody>
        </p:sp>
        <p:sp>
          <p:nvSpPr>
            <p:cNvPr id="27667" name="Line 16"/>
            <p:cNvSpPr>
              <a:spLocks noChangeShapeType="1"/>
            </p:cNvSpPr>
            <p:nvPr/>
          </p:nvSpPr>
          <p:spPr bwMode="auto">
            <a:xfrm>
              <a:off x="3168" y="2928"/>
              <a:ext cx="1104" cy="0"/>
            </a:xfrm>
            <a:prstGeom prst="line">
              <a:avLst/>
            </a:prstGeom>
            <a:noFill/>
            <a:ln w="57150">
              <a:solidFill>
                <a:srgbClr val="00FF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7668" name="Text Box 17"/>
            <p:cNvSpPr txBox="1">
              <a:spLocks noChangeArrowheads="1"/>
            </p:cNvSpPr>
            <p:nvPr/>
          </p:nvSpPr>
          <p:spPr bwMode="auto">
            <a:xfrm>
              <a:off x="3242" y="2559"/>
              <a:ext cx="829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b="1" u="none">
                  <a:solidFill>
                    <a:srgbClr val="00FF00"/>
                  </a:solidFill>
                </a:rPr>
                <a:t>Follows</a:t>
              </a:r>
            </a:p>
          </p:txBody>
        </p:sp>
      </p:grpSp>
      <p:grpSp>
        <p:nvGrpSpPr>
          <p:cNvPr id="27660" name="Group 18"/>
          <p:cNvGrpSpPr>
            <a:grpSpLocks/>
          </p:cNvGrpSpPr>
          <p:nvPr/>
        </p:nvGrpSpPr>
        <p:grpSpPr bwMode="auto">
          <a:xfrm>
            <a:off x="5410200" y="1270000"/>
            <a:ext cx="1447800" cy="635000"/>
            <a:chOff x="3408" y="848"/>
            <a:chExt cx="912" cy="400"/>
          </a:xfrm>
        </p:grpSpPr>
        <p:sp>
          <p:nvSpPr>
            <p:cNvPr id="27664" name="Text Box 19"/>
            <p:cNvSpPr txBox="1">
              <a:spLocks noChangeArrowheads="1"/>
            </p:cNvSpPr>
            <p:nvPr/>
          </p:nvSpPr>
          <p:spPr bwMode="auto">
            <a:xfrm>
              <a:off x="3452" y="848"/>
              <a:ext cx="63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</a:pPr>
              <a:r>
                <a:rPr lang="en-US" sz="2400" b="1" u="none">
                  <a:solidFill>
                    <a:schemeClr val="tx2"/>
                  </a:solidFill>
                </a:rPr>
                <a:t>Entail</a:t>
              </a:r>
            </a:p>
          </p:txBody>
        </p:sp>
        <p:sp>
          <p:nvSpPr>
            <p:cNvPr id="27665" name="Line 20"/>
            <p:cNvSpPr>
              <a:spLocks noChangeShapeType="1"/>
            </p:cNvSpPr>
            <p:nvPr/>
          </p:nvSpPr>
          <p:spPr bwMode="auto">
            <a:xfrm>
              <a:off x="3408" y="1248"/>
              <a:ext cx="912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27661" name="Line 21"/>
          <p:cNvSpPr>
            <a:spLocks noChangeShapeType="1"/>
          </p:cNvSpPr>
          <p:nvPr/>
        </p:nvSpPr>
        <p:spPr bwMode="auto">
          <a:xfrm>
            <a:off x="2971800" y="1371600"/>
            <a:ext cx="0" cy="3733800"/>
          </a:xfrm>
          <a:prstGeom prst="line">
            <a:avLst/>
          </a:prstGeom>
          <a:noFill/>
          <a:ln w="28575">
            <a:solidFill>
              <a:srgbClr val="CC3300"/>
            </a:solidFill>
            <a:prstDash val="sysDot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662" name="Text Box 22"/>
          <p:cNvSpPr txBox="1">
            <a:spLocks noChangeArrowheads="1"/>
          </p:cNvSpPr>
          <p:nvPr/>
        </p:nvSpPr>
        <p:spPr bwMode="auto">
          <a:xfrm>
            <a:off x="179388" y="5084763"/>
            <a:ext cx="8001000" cy="11874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u="none">
                <a:latin typeface="Times New Roman" pitchFamily="18" charset="0"/>
              </a:rPr>
              <a:t>Logical reasoning should ensure that the new configurations represent aspects of the world that actually follow from  the aspects that the old configurations represent. </a:t>
            </a:r>
          </a:p>
        </p:txBody>
      </p:sp>
      <p:sp>
        <p:nvSpPr>
          <p:cNvPr id="27663" name="Rectangle 23"/>
          <p:cNvSpPr>
            <a:spLocks noChangeArrowheads="1"/>
          </p:cNvSpPr>
          <p:nvPr/>
        </p:nvSpPr>
        <p:spPr bwMode="auto">
          <a:xfrm>
            <a:off x="1692275" y="981075"/>
            <a:ext cx="5391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b="1" u="none"/>
              <a:t>Fundamental concepts of logical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1F4DA3-3B41-4C39-B55F-6B18FBA51F42}" type="slidenum">
              <a:rPr lang="ar-SA" smtClean="0"/>
              <a:pPr/>
              <a:t>27</a:t>
            </a:fld>
            <a:endParaRPr lang="fr-FR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/>
            <a:r>
              <a:rPr lang="fr-FR" sz="2400" b="1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Model cheking: 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Enumerates all possible models to check that </a:t>
            </a:r>
            <a:r>
              <a:rPr lang="el-GR" sz="2400" b="1" smtClean="0">
                <a:latin typeface="Garamond" pitchFamily="18" charset="0"/>
                <a:cs typeface="Times New Roman" pitchFamily="18" charset="0"/>
              </a:rPr>
              <a:t>α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 is true in all models in which KB is true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Tx/>
              <a:buNone/>
            </a:pPr>
            <a:endParaRPr lang="fr-FR" sz="240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Mathematical notation:     KB        </a:t>
            </a:r>
            <a:r>
              <a:rPr lang="el-GR" sz="2400" b="1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fr-FR" sz="24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l-GR" sz="2400" b="1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u="sng" smtClean="0">
                <a:latin typeface="Garamond" pitchFamily="18" charset="0"/>
              </a:rPr>
              <a:t>The notation says</a:t>
            </a:r>
            <a:r>
              <a:rPr lang="en-US" sz="2400" smtClean="0">
                <a:latin typeface="Garamond" pitchFamily="18" charset="0"/>
              </a:rPr>
              <a:t>: </a:t>
            </a:r>
            <a:r>
              <a:rPr lang="el-GR" sz="2400" b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is derived from KB by </a:t>
            </a:r>
            <a:r>
              <a:rPr lang="fr-FR" sz="2400" b="1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FR" sz="2400" b="1" i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derives </a:t>
            </a:r>
            <a:r>
              <a:rPr lang="el-GR" sz="2400" b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from KB. </a:t>
            </a:r>
            <a:r>
              <a:rPr lang="fr-FR" sz="2400" b="1" i="1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is an inference algorithm.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1692275" y="1125538"/>
            <a:ext cx="5391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b="1" u="none"/>
              <a:t>Fundamental concepts of logical representation</a:t>
            </a:r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4572000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>
            <a:off x="4572000" y="32845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Text Box 7"/>
          <p:cNvSpPr txBox="1">
            <a:spLocks noChangeArrowheads="1"/>
          </p:cNvSpPr>
          <p:nvPr/>
        </p:nvSpPr>
        <p:spPr bwMode="auto">
          <a:xfrm>
            <a:off x="4716463" y="3213100"/>
            <a:ext cx="23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i="1" u="none"/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378223-2DA4-4427-B37E-0759FA65CDD6}" type="slidenum">
              <a:rPr lang="ar-SA" smtClean="0"/>
              <a:pPr/>
              <a:t>28</a:t>
            </a:fld>
            <a:endParaRPr lang="fr-FR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125538"/>
            <a:ext cx="6629400" cy="537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395288" y="1668463"/>
            <a:ext cx="18811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none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Entailment</a:t>
            </a:r>
            <a:endParaRPr lang="fr-FR" sz="2800" b="1" u="none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051050" y="908050"/>
            <a:ext cx="5391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b="1" u="none"/>
              <a:t>Fundamental concepts of logical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E93D3-1F68-4E12-8859-DD1DF7FA848C}" type="slidenum">
              <a:rPr lang="ar-SA" smtClean="0"/>
              <a:pPr/>
              <a:t>29</a:t>
            </a:fld>
            <a:endParaRPr lang="fr-FR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307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052513"/>
            <a:ext cx="7162800" cy="549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684213" y="1739900"/>
            <a:ext cx="27987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Entailment again</a:t>
            </a:r>
            <a:endParaRPr lang="fr-FR" sz="2800" b="1" u="none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1692275" y="908050"/>
            <a:ext cx="5391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b="1" u="none"/>
              <a:t>Fundamental concepts of logical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1DBC0E-E883-49EB-B3E4-5ECD06A7F5E3}" type="slidenum">
              <a:rPr lang="ar-SA" smtClean="0"/>
              <a:pPr/>
              <a:t>3</a:t>
            </a:fld>
            <a:endParaRPr lang="fr-F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3600" i="1" smtClean="0">
                <a:latin typeface="Garamond" pitchFamily="18" charset="0"/>
              </a:rPr>
              <a:t>Knowledge Representation &amp; Reasoning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 sz="3600" smtClean="0">
                <a:solidFill>
                  <a:schemeClr val="accent2"/>
                </a:solidFill>
              </a:rPr>
              <a:t> </a:t>
            </a:r>
            <a:r>
              <a:rPr lang="fr-FR" sz="36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Introduction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smtClean="0">
                <a:latin typeface="Garamond" pitchFamily="18" charset="0"/>
              </a:rPr>
              <a:t>Objectives of knowledge representation and reasoning are: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fr-FR" b="1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fr-FR" smtClean="0">
                <a:latin typeface="Garamond" pitchFamily="18" charset="0"/>
                <a:cs typeface="Times New Roman" pitchFamily="18" charset="0"/>
              </a:rPr>
              <a:t>form representations of the world.</a:t>
            </a:r>
          </a:p>
          <a:p>
            <a:pPr lvl="1" algn="just" eaLnBrk="1" hangingPunct="1">
              <a:buFont typeface="Wingdings" pitchFamily="2" charset="2"/>
              <a:buChar char="ü"/>
            </a:pPr>
            <a:endParaRPr lang="fr-FR" sz="1200" smtClean="0">
              <a:latin typeface="Garamond" pitchFamily="18" charset="0"/>
              <a:cs typeface="Times New Roman" pitchFamily="18" charset="0"/>
            </a:endParaRP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fr-FR" smtClean="0">
                <a:latin typeface="Garamond" pitchFamily="18" charset="0"/>
                <a:cs typeface="Times New Roman" pitchFamily="18" charset="0"/>
              </a:rPr>
              <a:t> use a process of </a:t>
            </a:r>
            <a:r>
              <a:rPr lang="fr-FR" b="1" smtClean="0">
                <a:latin typeface="Garamond" pitchFamily="18" charset="0"/>
                <a:cs typeface="Times New Roman" pitchFamily="18" charset="0"/>
              </a:rPr>
              <a:t>inference</a:t>
            </a:r>
            <a:r>
              <a:rPr lang="fr-FR" smtClean="0">
                <a:latin typeface="Garamond" pitchFamily="18" charset="0"/>
                <a:cs typeface="Times New Roman" pitchFamily="18" charset="0"/>
              </a:rPr>
              <a:t> to derive new representations about the world.</a:t>
            </a:r>
          </a:p>
          <a:p>
            <a:pPr lvl="1" algn="just" eaLnBrk="1" hangingPunct="1">
              <a:buFont typeface="Wingdings" pitchFamily="2" charset="2"/>
              <a:buChar char="ü"/>
            </a:pPr>
            <a:endParaRPr lang="fr-FR" sz="1200" smtClean="0">
              <a:latin typeface="Garamond" pitchFamily="18" charset="0"/>
              <a:cs typeface="Times New Roman" pitchFamily="18" charset="0"/>
            </a:endParaRP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fr-FR" smtClean="0">
                <a:latin typeface="Garamond" pitchFamily="18" charset="0"/>
                <a:cs typeface="Times New Roman" pitchFamily="18" charset="0"/>
              </a:rPr>
              <a:t> use these new representations to deduce what to do.</a:t>
            </a:r>
          </a:p>
          <a:p>
            <a:pPr eaLnBrk="1" hangingPunct="1">
              <a:buFont typeface="Wingdings" pitchFamily="2" charset="2"/>
              <a:buChar char="§"/>
            </a:pPr>
            <a:endParaRPr lang="fr-FR" sz="2800" smtClean="0">
              <a:latin typeface="Garamond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3E9DFB-1323-4519-BF3C-BFCA66BA8C6E}" type="slidenum">
              <a:rPr lang="ar-SA" smtClean="0"/>
              <a:pPr/>
              <a:t>30</a:t>
            </a:fld>
            <a:endParaRPr lang="fr-FR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400" b="1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400" b="1" smtClean="0"/>
              <a:t>Fundamental concepts of logical representation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1400" b="1" smtClean="0"/>
          </a:p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000" smtClean="0">
                <a:latin typeface="Garamond" pitchFamily="18" charset="0"/>
              </a:rPr>
              <a:t>An inference procedure </a:t>
            </a:r>
            <a:r>
              <a:rPr lang="fr-FR" sz="2000" b="1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Garamond" pitchFamily="18" charset="0"/>
              </a:rPr>
              <a:t>can do two things: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buFontTx/>
              <a:buNone/>
            </a:pPr>
            <a:endParaRPr lang="en-US" sz="2000" smtClean="0">
              <a:latin typeface="Garamond" pitchFamily="18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en-US" sz="2000" smtClean="0">
                <a:latin typeface="Garamond" pitchFamily="18" charset="0"/>
              </a:rPr>
              <a:t>Given KB, generate new sentence 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</a:t>
            </a:r>
            <a:r>
              <a:rPr lang="en-US" sz="2000" smtClean="0">
                <a:latin typeface="Garamond" pitchFamily="18" charset="0"/>
              </a:rPr>
              <a:t> purported to be entailed by KB.</a:t>
            </a:r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buFont typeface="Wingdings" pitchFamily="2" charset="2"/>
              <a:buChar char="Ø"/>
            </a:pPr>
            <a:endParaRPr lang="en-US" sz="2000" smtClean="0">
              <a:latin typeface="Garamond" pitchFamily="18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en-US" sz="2000" smtClean="0">
                <a:latin typeface="Garamond" pitchFamily="18" charset="0"/>
              </a:rPr>
              <a:t>Given KB and 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, report whether or not </a:t>
            </a:r>
            <a:r>
              <a:rPr lang="en-US" sz="2000" smtClean="0">
                <a:latin typeface="Garamond" pitchFamily="18" charset="0"/>
              </a:rPr>
              <a:t>  is entailed by KB.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smtClean="0">
              <a:solidFill>
                <a:srgbClr val="990000"/>
              </a:solidFill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en-US" sz="2000" smtClean="0">
              <a:solidFill>
                <a:srgbClr val="990000"/>
              </a:solidFill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  <a:latin typeface="Garamond" pitchFamily="18" charset="0"/>
              </a:rPr>
              <a:t>Sound or truth preserving: </a:t>
            </a:r>
            <a:r>
              <a:rPr lang="en-US" sz="2000" smtClean="0">
                <a:latin typeface="Garamond" pitchFamily="18" charset="0"/>
              </a:rPr>
              <a:t>inference algorithm that derives only entailed sentences.</a:t>
            </a:r>
          </a:p>
          <a:p>
            <a:pPr algn="just" eaLnBrk="1" hangingPunct="1">
              <a:lnSpc>
                <a:spcPct val="80000"/>
              </a:lnSpc>
            </a:pPr>
            <a:endParaRPr lang="en-US" sz="20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  <a:latin typeface="Garamond" pitchFamily="18" charset="0"/>
              </a:rPr>
              <a:t>Completeness: </a:t>
            </a:r>
            <a:r>
              <a:rPr lang="en-US" sz="2000" smtClean="0">
                <a:latin typeface="Garamond" pitchFamily="18" charset="0"/>
              </a:rPr>
              <a:t>an inference algorithm is complete, if it can derive any sentence that is entailed</a:t>
            </a:r>
            <a:r>
              <a:rPr lang="en-US" sz="1400" smtClean="0"/>
              <a:t>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1400" smtClean="0">
              <a:solidFill>
                <a:srgbClr val="99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8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D0A28C-E3EB-49AC-BA6B-8CD1F451557C}" type="slidenum">
              <a:rPr lang="ar-SA" smtClean="0"/>
              <a:pPr/>
              <a:t>31</a:t>
            </a:fld>
            <a:endParaRPr lang="fr-FR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b="1" smtClean="0"/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395288" y="1052513"/>
            <a:ext cx="8424862" cy="62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Garamond" pitchFamily="18" charset="0"/>
              </a:rPr>
              <a:t>Explaining more Soundness and completeness</a:t>
            </a:r>
          </a:p>
          <a:p>
            <a:pPr algn="just"/>
            <a:endParaRPr lang="en-US" sz="2800" b="1">
              <a:latin typeface="Garamond" pitchFamily="18" charset="0"/>
            </a:endParaRPr>
          </a:p>
          <a:p>
            <a:pPr algn="just"/>
            <a:r>
              <a:rPr lang="en-US" sz="3600" u="none">
                <a:solidFill>
                  <a:srgbClr val="990000"/>
                </a:solidFill>
                <a:latin typeface="Garamond" pitchFamily="18" charset="0"/>
              </a:rPr>
              <a:t>Soundness</a:t>
            </a:r>
            <a:r>
              <a:rPr lang="en-US" sz="3600" u="none">
                <a:latin typeface="Garamond" pitchFamily="18" charset="0"/>
              </a:rPr>
              <a:t>: </a:t>
            </a:r>
            <a:r>
              <a:rPr lang="en-US" sz="3600" b="1" u="none">
                <a:latin typeface="Garamond" pitchFamily="18" charset="0"/>
              </a:rPr>
              <a:t>if</a:t>
            </a:r>
            <a:r>
              <a:rPr lang="en-US" sz="3600" u="none">
                <a:latin typeface="Garamond" pitchFamily="18" charset="0"/>
              </a:rPr>
              <a:t> the system proves that something is true, </a:t>
            </a:r>
            <a:r>
              <a:rPr lang="en-US" sz="3600" b="1" u="none">
                <a:latin typeface="Garamond" pitchFamily="18" charset="0"/>
              </a:rPr>
              <a:t>then</a:t>
            </a:r>
            <a:r>
              <a:rPr lang="en-US" sz="3600" u="none">
                <a:latin typeface="Garamond" pitchFamily="18" charset="0"/>
              </a:rPr>
              <a:t> it really is true. The system doesn’t derive contradictions</a:t>
            </a:r>
          </a:p>
          <a:p>
            <a:pPr lvl="1" algn="just"/>
            <a:endParaRPr lang="en-US" sz="2400" u="none">
              <a:latin typeface="Garamond" pitchFamily="18" charset="0"/>
            </a:endParaRPr>
          </a:p>
          <a:p>
            <a:pPr algn="just"/>
            <a:r>
              <a:rPr lang="en-US" sz="3600" u="none">
                <a:solidFill>
                  <a:srgbClr val="990000"/>
                </a:solidFill>
                <a:latin typeface="Garamond" pitchFamily="18" charset="0"/>
              </a:rPr>
              <a:t>Completeness</a:t>
            </a:r>
            <a:r>
              <a:rPr lang="en-US" sz="3600" u="none">
                <a:latin typeface="Garamond" pitchFamily="18" charset="0"/>
              </a:rPr>
              <a:t>: if something is really true, it can be proven using the system. The system can be used to derive all the true mathematical statements one by one</a:t>
            </a:r>
          </a:p>
          <a:p>
            <a:pPr lvl="1" algn="just"/>
            <a:endParaRPr lang="en-US" sz="3600" u="none">
              <a:latin typeface="Garamond" pitchFamily="18" charset="0"/>
            </a:endParaRPr>
          </a:p>
          <a:p>
            <a:pPr lvl="1" algn="just"/>
            <a:endParaRPr lang="fr-FR" sz="3600" u="none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4749F8-3202-45AD-9FBC-3A2B4CF27337}" type="slidenum">
              <a:rPr lang="ar-SA" smtClean="0"/>
              <a:pPr/>
              <a:t>32</a:t>
            </a:fld>
            <a:endParaRPr lang="fr-FR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3600" smtClean="0">
                <a:solidFill>
                  <a:srgbClr val="990000"/>
                </a:solidFill>
                <a:latin typeface="Algerian" pitchFamily="82" charset="0"/>
                <a:cs typeface="Times New Roman" pitchFamily="18" charset="0"/>
              </a:rPr>
              <a:t>Propositional Logic</a:t>
            </a:r>
          </a:p>
          <a:p>
            <a:pPr algn="ctr" eaLnBrk="1" hangingPunct="1">
              <a:buFont typeface="Wingdings" pitchFamily="2" charset="2"/>
              <a:buNone/>
            </a:pPr>
            <a:endParaRPr lang="fr-FR" sz="3600" smtClean="0">
              <a:solidFill>
                <a:srgbClr val="990000"/>
              </a:solidFill>
              <a:latin typeface="Algerian" pitchFamily="82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fr-FR" smtClean="0">
                <a:latin typeface="Garamond" pitchFamily="18" charset="0"/>
                <a:cs typeface="Times New Roman" pitchFamily="18" charset="0"/>
              </a:rPr>
              <a:t>Propositional logic is the simplest logic.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fr-FR" sz="3200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 Syntax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fr-FR" sz="3200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fr-FR" sz="3200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 Semantic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fr-FR" sz="3200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fr-FR" sz="3200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 Entailment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D38A27-6EAC-43F8-8516-2D6FA8B45B21}" type="slidenum">
              <a:rPr lang="ar-SA" smtClean="0"/>
              <a:pPr/>
              <a:t>33</a:t>
            </a:fld>
            <a:endParaRPr lang="fr-FR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3600" smtClean="0">
                <a:solidFill>
                  <a:srgbClr val="990000"/>
                </a:solidFill>
                <a:latin typeface="Algerian" pitchFamily="82" charset="0"/>
                <a:cs typeface="Times New Roman" pitchFamily="18" charset="0"/>
              </a:rPr>
              <a:t>Propositional Logic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fr-FR" sz="2400" b="1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Syntax: 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It  defines the allowable sentences.</a:t>
            </a:r>
          </a:p>
          <a:p>
            <a:pPr algn="just" eaLnBrk="1" hangingPunct="1">
              <a:buFont typeface="Wingdings" pitchFamily="2" charset="2"/>
              <a:buChar char="q"/>
            </a:pPr>
            <a:endParaRPr lang="fr-FR" sz="2400" b="1" smtClean="0">
              <a:latin typeface="Garamond" pitchFamily="18" charset="0"/>
              <a:cs typeface="Times New Roman" pitchFamily="18" charset="0"/>
            </a:endParaRPr>
          </a:p>
          <a:p>
            <a:pPr algn="just" eaLnBrk="1" hangingPunct="1"/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Atomic sentence: </a:t>
            </a:r>
          </a:p>
          <a:p>
            <a:pPr algn="just" eaLnBrk="1" hangingPunct="1">
              <a:buFontTx/>
              <a:buNone/>
            </a:pP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-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 single proposition symbol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- uppercase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 names for symbols must have some mnemonic value: example W</a:t>
            </a:r>
            <a:r>
              <a:rPr lang="fr-FR" sz="2400" baseline="-25000" smtClean="0">
                <a:latin typeface="Garamond" pitchFamily="18" charset="0"/>
                <a:cs typeface="Times New Roman" pitchFamily="18" charset="0"/>
              </a:rPr>
              <a:t>1,3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 to say the wumpus is in [1,3].</a:t>
            </a:r>
          </a:p>
          <a:p>
            <a:pPr algn="just" eaLnBrk="1" hangingPunct="1">
              <a:buFontTx/>
              <a:buChar char="-"/>
            </a:pP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True and False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: proposition symbols with fixed meaning.</a:t>
            </a:r>
          </a:p>
          <a:p>
            <a:pPr algn="just" eaLnBrk="1" hangingPunct="1">
              <a:buFontTx/>
              <a:buChar char="-"/>
            </a:pPr>
            <a:endParaRPr lang="fr-FR" sz="2400" smtClean="0">
              <a:latin typeface="Garamond" pitchFamily="18" charset="0"/>
              <a:cs typeface="Times New Roman" pitchFamily="18" charset="0"/>
            </a:endParaRPr>
          </a:p>
          <a:p>
            <a:pPr algn="just" eaLnBrk="1" hangingPunct="1"/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Complex sentences</a:t>
            </a:r>
            <a:r>
              <a:rPr lang="fr-FR" sz="2400" smtClean="0">
                <a:latin typeface="Garamond" pitchFamily="18" charset="0"/>
                <a:cs typeface="Times New Roman" pitchFamily="18" charset="0"/>
              </a:rPr>
              <a:t>: they are constructed from simpler sentences using logical connectives.</a:t>
            </a:r>
          </a:p>
          <a:p>
            <a:pPr algn="just" eaLnBrk="1" hangingPunct="1">
              <a:buFont typeface="Wingdings" pitchFamily="2" charset="2"/>
              <a:buChar char="q"/>
            </a:pPr>
            <a:endParaRPr lang="fr-FR" sz="2400" b="1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6614EA-DB9A-49CA-8114-B4D0637F016E}" type="slidenum">
              <a:rPr lang="ar-SA" smtClean="0"/>
              <a:pPr/>
              <a:t>34</a:t>
            </a:fld>
            <a:endParaRPr lang="fr-FR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fr-FR" sz="3600" smtClean="0">
                <a:solidFill>
                  <a:srgbClr val="990000"/>
                </a:solidFill>
                <a:latin typeface="Algerian" pitchFamily="82" charset="0"/>
                <a:cs typeface="Times New Roman" pitchFamily="18" charset="0"/>
              </a:rPr>
              <a:t>Propositional Logic</a:t>
            </a:r>
          </a:p>
          <a:p>
            <a:pPr marL="609600" indent="-609600" algn="just" eaLnBrk="1" hangingPunct="1"/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Logical connectives: </a:t>
            </a:r>
          </a:p>
          <a:p>
            <a:pPr marL="1371600" lvl="2" indent="-457200" algn="just" eaLnBrk="1" hangingPunct="1">
              <a:buFontTx/>
              <a:buAutoNum type="arabicPeriod"/>
            </a:pP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(NOT) negation.</a:t>
            </a:r>
          </a:p>
          <a:p>
            <a:pPr marL="1371600" lvl="2" indent="-457200" algn="just" eaLnBrk="1" hangingPunct="1">
              <a:buFontTx/>
              <a:buAutoNum type="arabicPeriod"/>
            </a:pP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(AND) conjunction, operands are  conjuncts.</a:t>
            </a:r>
          </a:p>
          <a:p>
            <a:pPr marL="1371600" lvl="2" indent="-457200" algn="just" eaLnBrk="1" hangingPunct="1">
              <a:buFontTx/>
              <a:buAutoNum type="arabicPeriod"/>
            </a:pP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 (OR), operands are disjuncts.</a:t>
            </a:r>
          </a:p>
          <a:p>
            <a:pPr marL="1371600" lvl="2" indent="-457200" algn="just" eaLnBrk="1" hangingPunct="1">
              <a:buFontTx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⇒ implication (or conditional) A ⇒ B, A is the premise or antecedent and B is the conclusion or consequent.  It is also known as rule or if-then statement.</a:t>
            </a:r>
          </a:p>
          <a:p>
            <a:pPr marL="1371600" lvl="2" indent="-457200" algn="just" eaLnBrk="1" hangingPunct="1">
              <a:buFontTx/>
              <a:buAutoNum type="arabicPeriod"/>
            </a:pPr>
            <a:r>
              <a:rPr lang="en-US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 if and only if (biconditional).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6A861D-FBC6-4550-A6C9-690B0CDBAFEB}" type="slidenum">
              <a:rPr lang="ar-SA" smtClean="0"/>
              <a:pPr/>
              <a:t>35</a:t>
            </a:fld>
            <a:endParaRPr lang="fr-FR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468313" y="911225"/>
            <a:ext cx="8351837" cy="588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none">
                <a:latin typeface="Garamond" pitchFamily="18" charset="0"/>
              </a:rPr>
              <a:t> </a:t>
            </a:r>
            <a:r>
              <a:rPr lang="fr-FR" sz="2400" u="none">
                <a:solidFill>
                  <a:srgbClr val="990000"/>
                </a:solidFill>
                <a:latin typeface="Algerian" pitchFamily="82" charset="0"/>
              </a:rPr>
              <a:t>Propositional Logic</a:t>
            </a:r>
          </a:p>
          <a:p>
            <a:pPr algn="ctr"/>
            <a:endParaRPr lang="en-US" sz="900" u="none">
              <a:latin typeface="Algerian" pitchFamily="82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Logical constants </a:t>
            </a:r>
            <a:r>
              <a:rPr lang="en-US" sz="2800" b="1" u="none">
                <a:solidFill>
                  <a:schemeClr val="tx2"/>
                </a:solidFill>
                <a:latin typeface="Garamond" pitchFamily="18" charset="0"/>
              </a:rPr>
              <a:t>TRUE</a:t>
            </a:r>
            <a:r>
              <a:rPr lang="en-US" sz="2800" u="none">
                <a:latin typeface="Garamond" pitchFamily="18" charset="0"/>
              </a:rPr>
              <a:t> and </a:t>
            </a:r>
            <a:r>
              <a:rPr lang="en-US" sz="2800" b="1" u="none">
                <a:solidFill>
                  <a:schemeClr val="tx2"/>
                </a:solidFill>
                <a:latin typeface="Garamond" pitchFamily="18" charset="0"/>
              </a:rPr>
              <a:t>FALSE</a:t>
            </a:r>
            <a:r>
              <a:rPr lang="en-US" sz="2800" u="none">
                <a:latin typeface="Garamond" pitchFamily="18" charset="0"/>
              </a:rPr>
              <a:t> are sentences.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Proposition symbols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P1, P2</a:t>
            </a:r>
            <a:r>
              <a:rPr lang="en-US" sz="2800" u="none">
                <a:latin typeface="Garamond" pitchFamily="18" charset="0"/>
              </a:rPr>
              <a:t> etc. are sentences.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Symbols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P1</a:t>
            </a:r>
            <a:r>
              <a:rPr lang="en-US" sz="2800" u="none">
                <a:latin typeface="Garamond" pitchFamily="18" charset="0"/>
              </a:rPr>
              <a:t> and negated symbols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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P1</a:t>
            </a:r>
            <a:r>
              <a:rPr lang="en-US" sz="2800" u="none">
                <a:latin typeface="Garamond" pitchFamily="18" charset="0"/>
              </a:rPr>
              <a:t> are called literals.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If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</a:t>
            </a:r>
            <a:r>
              <a:rPr lang="en-US" sz="2800" u="none">
                <a:latin typeface="Garamond" pitchFamily="18" charset="0"/>
              </a:rPr>
              <a:t> is a sentence,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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S</a:t>
            </a:r>
            <a:r>
              <a:rPr lang="en-US" sz="2800" u="none">
                <a:latin typeface="Garamond" pitchFamily="18" charset="0"/>
              </a:rPr>
              <a:t> is a sentence (NOT).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If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</a:t>
            </a:r>
            <a:r>
              <a:rPr lang="en-US" sz="2800" u="none">
                <a:latin typeface="Garamond" pitchFamily="18" charset="0"/>
              </a:rPr>
              <a:t> and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S2</a:t>
            </a:r>
            <a:r>
              <a:rPr lang="en-US" sz="2800" u="none">
                <a:latin typeface="Garamond" pitchFamily="18" charset="0"/>
              </a:rPr>
              <a:t> is a sentence,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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S2</a:t>
            </a:r>
            <a:r>
              <a:rPr lang="en-US" sz="2800" u="none">
                <a:latin typeface="Garamond" pitchFamily="18" charset="0"/>
              </a:rPr>
              <a:t> is a sentence (AND).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If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</a:t>
            </a:r>
            <a:r>
              <a:rPr lang="en-US" sz="2800" u="none">
                <a:latin typeface="Garamond" pitchFamily="18" charset="0"/>
              </a:rPr>
              <a:t> and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S2</a:t>
            </a:r>
            <a:r>
              <a:rPr lang="en-US" sz="2800" u="none">
                <a:latin typeface="Garamond" pitchFamily="18" charset="0"/>
              </a:rPr>
              <a:t> is a sentence,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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S2</a:t>
            </a:r>
            <a:r>
              <a:rPr lang="en-US" sz="2800" u="none">
                <a:latin typeface="Garamond" pitchFamily="18" charset="0"/>
              </a:rPr>
              <a:t> is a sentence (OR).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If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</a:t>
            </a:r>
            <a:r>
              <a:rPr lang="en-US" sz="2800" u="none">
                <a:latin typeface="Garamond" pitchFamily="18" charset="0"/>
              </a:rPr>
              <a:t> and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S2</a:t>
            </a:r>
            <a:r>
              <a:rPr lang="en-US" sz="2800" u="none">
                <a:latin typeface="Garamond" pitchFamily="18" charset="0"/>
              </a:rPr>
              <a:t> is a sentence,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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S2</a:t>
            </a:r>
            <a:r>
              <a:rPr lang="en-US" sz="2800" u="none">
                <a:latin typeface="Garamond" pitchFamily="18" charset="0"/>
              </a:rPr>
              <a:t> is a sentence (Implies).</a:t>
            </a: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If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</a:t>
            </a:r>
            <a:r>
              <a:rPr lang="en-US" sz="2800" u="none">
                <a:latin typeface="Garamond" pitchFamily="18" charset="0"/>
              </a:rPr>
              <a:t> and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S2</a:t>
            </a:r>
            <a:r>
              <a:rPr lang="en-US" sz="2800" u="none">
                <a:latin typeface="Garamond" pitchFamily="18" charset="0"/>
              </a:rPr>
              <a:t> is a sentence,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S1 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</a:t>
            </a:r>
            <a:r>
              <a:rPr lang="en-US" sz="2800" u="none">
                <a:solidFill>
                  <a:schemeClr val="tx2"/>
                </a:solidFill>
                <a:latin typeface="Garamond" pitchFamily="18" charset="0"/>
              </a:rPr>
              <a:t> S2</a:t>
            </a:r>
            <a:r>
              <a:rPr lang="en-US" sz="2800" u="none">
                <a:latin typeface="Garamond" pitchFamily="18" charset="0"/>
              </a:rPr>
              <a:t> is a sentence (Equivalent).</a:t>
            </a:r>
            <a:endParaRPr lang="en-US" u="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7B7886-F0A3-4047-9D52-18549250E5EF}" type="slidenum">
              <a:rPr lang="ar-SA" smtClean="0"/>
              <a:pPr/>
              <a:t>36</a:t>
            </a:fld>
            <a:endParaRPr lang="fr-FR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68313" y="911225"/>
            <a:ext cx="8351837" cy="540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none">
                <a:latin typeface="Garamond" pitchFamily="18" charset="0"/>
              </a:rPr>
              <a:t> </a:t>
            </a:r>
            <a:r>
              <a:rPr lang="fr-FR" sz="2400" u="none">
                <a:solidFill>
                  <a:srgbClr val="990000"/>
                </a:solidFill>
                <a:latin typeface="Algerian" pitchFamily="82" charset="0"/>
              </a:rPr>
              <a:t>Propositional Logic</a:t>
            </a:r>
          </a:p>
          <a:p>
            <a:pPr algn="ctr"/>
            <a:endParaRPr lang="en-US" sz="900" u="none">
              <a:latin typeface="Algerian" pitchFamily="82" charset="0"/>
            </a:endParaRPr>
          </a:p>
          <a:p>
            <a:pPr algn="just"/>
            <a:r>
              <a:rPr lang="en-US" sz="2000" b="1" u="none">
                <a:latin typeface="Garamond" pitchFamily="18" charset="0"/>
              </a:rPr>
              <a:t>A BNF(Backus-Naur Form) grammar of sentences in propositional Logic	 is defined by the following rules.</a:t>
            </a:r>
          </a:p>
          <a:p>
            <a:pPr algn="just"/>
            <a:endParaRPr lang="en-US" sz="2000" b="1" u="none">
              <a:latin typeface="Garamond" pitchFamily="18" charset="0"/>
            </a:endParaRPr>
          </a:p>
          <a:p>
            <a:pPr algn="just"/>
            <a:r>
              <a:rPr lang="en-US" sz="2800" u="none">
                <a:latin typeface="Garamond" pitchFamily="18" charset="0"/>
              </a:rPr>
              <a:t>	          	  </a:t>
            </a:r>
            <a:r>
              <a:rPr lang="en-US" sz="2400" i="1" u="none">
                <a:latin typeface="Garamond" pitchFamily="18" charset="0"/>
              </a:rPr>
              <a:t>Sentence </a:t>
            </a:r>
            <a:r>
              <a:rPr lang="en-US" sz="2400" u="none">
                <a:latin typeface="Garamond" pitchFamily="18" charset="0"/>
              </a:rPr>
              <a:t>→ </a:t>
            </a:r>
            <a:r>
              <a:rPr lang="en-US" sz="2400" i="1" u="none">
                <a:latin typeface="Garamond" pitchFamily="18" charset="0"/>
              </a:rPr>
              <a:t>AtomicSentence</a:t>
            </a:r>
            <a:r>
              <a:rPr lang="en-US" sz="2400" u="none">
                <a:latin typeface="Garamond" pitchFamily="18" charset="0"/>
              </a:rPr>
              <a:t> </a:t>
            </a:r>
            <a:r>
              <a:rPr lang="en-US" u="none">
                <a:solidFill>
                  <a:schemeClr val="tx2"/>
                </a:solidFill>
                <a:sym typeface="Symbol" pitchFamily="18" charset="2"/>
              </a:rPr>
              <a:t>│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ComplexSentence </a:t>
            </a:r>
            <a:endParaRPr lang="en-US" sz="2400" i="1" u="none">
              <a:latin typeface="Garamond" pitchFamily="18" charset="0"/>
            </a:endParaRPr>
          </a:p>
          <a:p>
            <a:pPr algn="just"/>
            <a:endParaRPr lang="en-US" sz="800" i="1" u="none">
              <a:latin typeface="Garamond" pitchFamily="18" charset="0"/>
            </a:endParaRPr>
          </a:p>
          <a:p>
            <a:pPr algn="just"/>
            <a:r>
              <a:rPr lang="en-US" sz="2400" u="none">
                <a:latin typeface="Garamond" pitchFamily="18" charset="0"/>
              </a:rPr>
              <a:t>                </a:t>
            </a:r>
            <a:r>
              <a:rPr lang="en-US" sz="2400" i="1" u="none">
                <a:latin typeface="Garamond" pitchFamily="18" charset="0"/>
              </a:rPr>
              <a:t>AtomicSentence </a:t>
            </a:r>
            <a:r>
              <a:rPr lang="en-US" sz="2400" u="none">
                <a:latin typeface="Garamond" pitchFamily="18" charset="0"/>
              </a:rPr>
              <a:t>→ True 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│</a:t>
            </a:r>
            <a:r>
              <a:rPr lang="en-US" sz="2400" u="none">
                <a:latin typeface="Garamond" pitchFamily="18" charset="0"/>
              </a:rPr>
              <a:t> False 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│</a:t>
            </a:r>
            <a:r>
              <a:rPr lang="en-US" sz="2400" u="none">
                <a:latin typeface="Garamond" pitchFamily="18" charset="0"/>
              </a:rPr>
              <a:t> </a:t>
            </a:r>
            <a:r>
              <a:rPr lang="en-US" sz="2400" i="1" u="none">
                <a:latin typeface="Garamond" pitchFamily="18" charset="0"/>
              </a:rPr>
              <a:t>Symbol</a:t>
            </a:r>
          </a:p>
          <a:p>
            <a:pPr algn="just"/>
            <a:endParaRPr lang="en-US" sz="800" i="1" u="none">
              <a:latin typeface="Garamond" pitchFamily="18" charset="0"/>
            </a:endParaRPr>
          </a:p>
          <a:p>
            <a:pPr algn="just"/>
            <a:r>
              <a:rPr lang="en-US" sz="2400" u="none">
                <a:latin typeface="Garamond" pitchFamily="18" charset="0"/>
              </a:rPr>
              <a:t>	                </a:t>
            </a:r>
            <a:r>
              <a:rPr lang="en-US" sz="2400" i="1" u="none">
                <a:latin typeface="Garamond" pitchFamily="18" charset="0"/>
              </a:rPr>
              <a:t>Symbol </a:t>
            </a:r>
            <a:r>
              <a:rPr lang="en-US" sz="2400" u="none">
                <a:latin typeface="Garamond" pitchFamily="18" charset="0"/>
              </a:rPr>
              <a:t>→ P 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│</a:t>
            </a:r>
            <a:r>
              <a:rPr lang="en-US" sz="2400" u="none">
                <a:latin typeface="Garamond" pitchFamily="18" charset="0"/>
              </a:rPr>
              <a:t> Q 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│</a:t>
            </a:r>
            <a:r>
              <a:rPr lang="en-US" sz="2400" u="none">
                <a:latin typeface="Garamond" pitchFamily="18" charset="0"/>
              </a:rPr>
              <a:t> R …</a:t>
            </a:r>
          </a:p>
          <a:p>
            <a:pPr algn="just"/>
            <a:endParaRPr lang="en-US" sz="800" u="none">
              <a:latin typeface="Garamond" pitchFamily="18" charset="0"/>
            </a:endParaRPr>
          </a:p>
          <a:p>
            <a:pPr algn="just"/>
            <a:r>
              <a:rPr lang="en-US" sz="2400" u="none">
                <a:latin typeface="Garamond" pitchFamily="18" charset="0"/>
              </a:rPr>
              <a:t>               </a:t>
            </a:r>
            <a:r>
              <a:rPr lang="en-US" sz="2400" i="1" u="none">
                <a:latin typeface="Garamond" pitchFamily="18" charset="0"/>
              </a:rPr>
              <a:t>ComplexSentence</a:t>
            </a:r>
            <a:r>
              <a:rPr lang="en-US" sz="2400" u="none">
                <a:latin typeface="Garamond" pitchFamily="18" charset="0"/>
              </a:rPr>
              <a:t> →   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 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Sentence</a:t>
            </a:r>
          </a:p>
          <a:p>
            <a:pPr algn="just"/>
            <a:endParaRPr lang="en-US" sz="800" i="1" u="none">
              <a:solidFill>
                <a:schemeClr val="tx2"/>
              </a:solidFill>
              <a:latin typeface="Garamond" pitchFamily="18" charset="0"/>
              <a:sym typeface="Symbol" pitchFamily="18" charset="2"/>
            </a:endParaRPr>
          </a:p>
          <a:p>
            <a:pPr algn="just"/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				│(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Sentence </a:t>
            </a:r>
            <a:r>
              <a:rPr lang="en-US" u="none">
                <a:sym typeface="Symbol" pitchFamily="18" charset="2"/>
              </a:rPr>
              <a:t>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 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)</a:t>
            </a:r>
          </a:p>
          <a:p>
            <a:pPr algn="just"/>
            <a:endParaRPr lang="en-US" sz="800" u="none">
              <a:solidFill>
                <a:schemeClr val="tx2"/>
              </a:solidFill>
              <a:latin typeface="Garamond" pitchFamily="18" charset="0"/>
              <a:sym typeface="tci3" pitchFamily="2" charset="2"/>
            </a:endParaRPr>
          </a:p>
          <a:p>
            <a:pPr algn="just"/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				│(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 </a:t>
            </a:r>
            <a:r>
              <a:rPr lang="en-US" u="none">
                <a:sym typeface="Symbol" pitchFamily="18" charset="2"/>
              </a:rPr>
              <a:t>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 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)</a:t>
            </a:r>
          </a:p>
          <a:p>
            <a:pPr algn="just"/>
            <a:endParaRPr lang="en-US" sz="800" u="none">
              <a:solidFill>
                <a:schemeClr val="tx2"/>
              </a:solidFill>
              <a:latin typeface="Garamond" pitchFamily="18" charset="0"/>
              <a:sym typeface="tci3" pitchFamily="2" charset="2"/>
            </a:endParaRPr>
          </a:p>
          <a:p>
            <a:pPr algn="just"/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				│(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 </a:t>
            </a:r>
            <a:r>
              <a:rPr lang="en-US" u="none">
                <a:sym typeface="Symbol" pitchFamily="18" charset="2"/>
              </a:rPr>
              <a:t>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 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)</a:t>
            </a:r>
          </a:p>
          <a:p>
            <a:pPr algn="just"/>
            <a:endParaRPr lang="en-US" sz="800" u="none">
              <a:solidFill>
                <a:schemeClr val="tx2"/>
              </a:solidFill>
              <a:latin typeface="Garamond" pitchFamily="18" charset="0"/>
              <a:sym typeface="tci3" pitchFamily="2" charset="2"/>
            </a:endParaRPr>
          </a:p>
          <a:p>
            <a:pPr algn="just"/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				│(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Symbol" pitchFamily="18" charset="2"/>
              </a:rPr>
              <a:t>Sentence </a:t>
            </a:r>
            <a:r>
              <a:rPr lang="en-US" u="none">
                <a:sym typeface="Symbol" pitchFamily="18" charset="2"/>
              </a:rPr>
              <a:t></a:t>
            </a:r>
            <a:r>
              <a:rPr lang="en-US" sz="2400" i="1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 Sentence</a:t>
            </a:r>
            <a:r>
              <a:rPr lang="en-US" sz="2400" u="none">
                <a:solidFill>
                  <a:schemeClr val="tx2"/>
                </a:solidFill>
                <a:latin typeface="Garamond" pitchFamily="18" charset="0"/>
                <a:sym typeface="tci3" pitchFamily="2" charset="2"/>
              </a:rPr>
              <a:t>)</a:t>
            </a:r>
            <a:endParaRPr lang="en-US" u="none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395288" y="2276475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395288" y="6524625"/>
            <a:ext cx="8497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80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80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80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80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80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800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800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800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1F3C7E-F7C3-4461-A1CC-A700B2D97351}" type="slidenum">
              <a:rPr lang="ar-SA" smtClean="0"/>
              <a:pPr/>
              <a:t>37</a:t>
            </a:fld>
            <a:endParaRPr lang="fr-FR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468313" y="911225"/>
            <a:ext cx="8351837" cy="603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none">
                <a:latin typeface="Garamond" pitchFamily="18" charset="0"/>
              </a:rPr>
              <a:t> </a:t>
            </a:r>
            <a:r>
              <a:rPr lang="fr-FR" sz="2400" u="none">
                <a:solidFill>
                  <a:srgbClr val="990000"/>
                </a:solidFill>
                <a:latin typeface="Algerian" pitchFamily="82" charset="0"/>
              </a:rPr>
              <a:t>Propositional Logic</a:t>
            </a:r>
          </a:p>
          <a:p>
            <a:pPr algn="ctr"/>
            <a:endParaRPr lang="en-US" sz="900" u="none">
              <a:latin typeface="Algerian" pitchFamily="82" charset="0"/>
            </a:endParaRPr>
          </a:p>
          <a:p>
            <a:pPr algn="just">
              <a:buFontTx/>
              <a:buChar char="•"/>
            </a:pPr>
            <a:endParaRPr lang="en-US" sz="900" u="none">
              <a:latin typeface="Garamond" pitchFamily="18" charset="0"/>
            </a:endParaRPr>
          </a:p>
          <a:p>
            <a:pPr algn="just">
              <a:buFontTx/>
              <a:buChar char="•"/>
            </a:pPr>
            <a:r>
              <a:rPr lang="en-US" sz="2800" u="none">
                <a:latin typeface="Garamond" pitchFamily="18" charset="0"/>
              </a:rPr>
              <a:t> </a:t>
            </a:r>
            <a:r>
              <a:rPr lang="en-US" sz="2800" b="1" u="none">
                <a:latin typeface="Garamond" pitchFamily="18" charset="0"/>
              </a:rPr>
              <a:t>Order of precedence</a:t>
            </a:r>
            <a:endParaRPr lang="en-US" sz="3200" u="none">
              <a:latin typeface="Garamond" pitchFamily="18" charset="0"/>
            </a:endParaRPr>
          </a:p>
          <a:p>
            <a:pPr algn="just"/>
            <a:r>
              <a:rPr lang="en-US" sz="3200" u="none">
                <a:latin typeface="Garamond" pitchFamily="18" charset="0"/>
              </a:rPr>
              <a:t>From highest to lowest:</a:t>
            </a:r>
          </a:p>
          <a:p>
            <a:pPr lvl="2"/>
            <a:r>
              <a:rPr lang="en-US" sz="3200" u="none">
                <a:latin typeface="Garamond" pitchFamily="18" charset="0"/>
              </a:rPr>
              <a:t>parenthesis   ( Sentence )</a:t>
            </a:r>
          </a:p>
          <a:p>
            <a:pPr lvl="3"/>
            <a:r>
              <a:rPr lang="en-US" sz="3200" u="none">
                <a:latin typeface="Garamond" pitchFamily="18" charset="0"/>
                <a:sym typeface="Symbol" pitchFamily="18" charset="2"/>
              </a:rPr>
              <a:t>         NOT	       </a:t>
            </a:r>
          </a:p>
          <a:p>
            <a:pPr lvl="3"/>
            <a:r>
              <a:rPr lang="en-US" sz="3200" u="none">
                <a:latin typeface="Garamond" pitchFamily="18" charset="0"/>
                <a:sym typeface="Symbol" pitchFamily="18" charset="2"/>
              </a:rPr>
              <a:t>        AND	        </a:t>
            </a:r>
          </a:p>
          <a:p>
            <a:pPr lvl="3"/>
            <a:r>
              <a:rPr lang="en-US" sz="3200" u="none">
                <a:latin typeface="Garamond" pitchFamily="18" charset="0"/>
                <a:sym typeface="Symbol" pitchFamily="18" charset="2"/>
              </a:rPr>
              <a:t>        OR	        </a:t>
            </a:r>
          </a:p>
          <a:p>
            <a:pPr lvl="3"/>
            <a:r>
              <a:rPr lang="en-US" sz="3200" u="none">
                <a:latin typeface="Garamond" pitchFamily="18" charset="0"/>
                <a:sym typeface="Symbol" pitchFamily="18" charset="2"/>
              </a:rPr>
              <a:t>        Implies       </a:t>
            </a:r>
          </a:p>
          <a:p>
            <a:pPr lvl="3"/>
            <a:r>
              <a:rPr lang="en-US" sz="3200" u="none">
                <a:latin typeface="Garamond" pitchFamily="18" charset="0"/>
                <a:sym typeface="Symbol" pitchFamily="18" charset="2"/>
              </a:rPr>
              <a:t>        Equivalent  </a:t>
            </a:r>
          </a:p>
          <a:p>
            <a:pPr lvl="3"/>
            <a:endParaRPr lang="en-US" sz="1200" u="none">
              <a:latin typeface="Garamond" pitchFamily="18" charset="0"/>
              <a:sym typeface="Symbol" pitchFamily="18" charset="2"/>
            </a:endParaRPr>
          </a:p>
          <a:p>
            <a:pPr lvl="2"/>
            <a:r>
              <a:rPr lang="en-US" sz="3200" u="none">
                <a:latin typeface="Garamond" pitchFamily="18" charset="0"/>
                <a:sym typeface="Symbol" pitchFamily="18" charset="2"/>
              </a:rPr>
              <a:t>Special cases: A </a:t>
            </a:r>
            <a:r>
              <a:rPr lang="en-US" sz="2400" u="none">
                <a:sym typeface="Symbol" pitchFamily="18" charset="2"/>
              </a:rPr>
              <a:t> B  C  no parentheses are needed</a:t>
            </a:r>
          </a:p>
          <a:p>
            <a:pPr lvl="2"/>
            <a:r>
              <a:rPr lang="en-US" sz="2400" u="none">
                <a:sym typeface="Symbol" pitchFamily="18" charset="2"/>
              </a:rPr>
              <a:t>What about        A  B </a:t>
            </a:r>
            <a:r>
              <a:rPr lang="en-US" sz="2400">
                <a:sym typeface="Symbol" pitchFamily="18" charset="2"/>
              </a:rPr>
              <a:t> </a:t>
            </a:r>
            <a:r>
              <a:rPr lang="en-US" sz="2400" u="none">
                <a:sym typeface="Symbol" pitchFamily="18" charset="2"/>
              </a:rPr>
              <a:t>C???</a:t>
            </a:r>
            <a:endParaRPr lang="en-US" u="non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F57659-8460-4D86-8474-21BD64995E8E}" type="slidenum">
              <a:rPr lang="ar-SA" smtClean="0"/>
              <a:pPr/>
              <a:t>38</a:t>
            </a:fld>
            <a:endParaRPr lang="fr-FR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fr-FR" sz="3600" smtClean="0">
                <a:solidFill>
                  <a:srgbClr val="990000"/>
                </a:solidFill>
                <a:latin typeface="Algerian" pitchFamily="82" charset="0"/>
                <a:cs typeface="Times New Roman" pitchFamily="18" charset="0"/>
              </a:rPr>
              <a:t>Propositional Logic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fr-FR" sz="2400" b="1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Semantic: </a:t>
            </a:r>
            <a:r>
              <a:rPr lang="fr-FR" sz="2400" b="1" smtClean="0">
                <a:latin typeface="Garamond" pitchFamily="18" charset="0"/>
                <a:cs typeface="Times New Roman" pitchFamily="18" charset="0"/>
              </a:rPr>
              <a:t>It defines the rules for determining the truth of a sentence with respect to a particular model.</a:t>
            </a:r>
          </a:p>
          <a:p>
            <a:pPr algn="just" eaLnBrk="1" hangingPunct="1">
              <a:buFont typeface="Wingdings" pitchFamily="2" charset="2"/>
              <a:buNone/>
            </a:pPr>
            <a:endParaRPr lang="fr-FR" sz="2800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fr-FR" sz="2800" smtClean="0">
                <a:solidFill>
                  <a:srgbClr val="990000"/>
                </a:solidFill>
                <a:latin typeface="Garamond" pitchFamily="18" charset="0"/>
                <a:cs typeface="Times New Roman" pitchFamily="18" charset="0"/>
              </a:rPr>
              <a:t>The question: How to compute the truth value of ny sentence given a model?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solidFill>
                <a:srgbClr val="990000"/>
              </a:solidFill>
              <a:latin typeface="Garamond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61A7C7-D61E-4932-A822-5FD25F0E4F05}" type="slidenum">
              <a:rPr lang="ar-SA" smtClean="0"/>
              <a:pPr/>
              <a:t>39</a:t>
            </a:fld>
            <a:endParaRPr lang="fr-FR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4096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700213"/>
            <a:ext cx="7772400" cy="208915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3825" y="3284538"/>
            <a:ext cx="9020175" cy="2289175"/>
            <a:chOff x="96" y="1488"/>
            <a:chExt cx="5682" cy="1442"/>
          </a:xfrm>
        </p:grpSpPr>
        <p:sp>
          <p:nvSpPr>
            <p:cNvPr id="40968" name="Rectangle 6"/>
            <p:cNvSpPr>
              <a:spLocks noChangeArrowheads="1"/>
            </p:cNvSpPr>
            <p:nvPr/>
          </p:nvSpPr>
          <p:spPr bwMode="auto">
            <a:xfrm>
              <a:off x="96" y="1488"/>
              <a:ext cx="5520" cy="240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Text Box 7"/>
            <p:cNvSpPr txBox="1">
              <a:spLocks noChangeArrowheads="1"/>
            </p:cNvSpPr>
            <p:nvPr/>
          </p:nvSpPr>
          <p:spPr bwMode="auto">
            <a:xfrm>
              <a:off x="4839" y="2256"/>
              <a:ext cx="939" cy="674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US" sz="2400" u="none">
                  <a:latin typeface="Times New Roman" pitchFamily="18" charset="0"/>
                </a:rPr>
                <a:t>Model of  </a:t>
              </a:r>
            </a:p>
            <a:p>
              <a:pPr eaLnBrk="0" hangingPunct="0">
                <a:spcBef>
                  <a:spcPct val="20000"/>
                </a:spcBef>
              </a:pPr>
              <a:r>
                <a:rPr lang="en-US" sz="2400" u="none">
                  <a:latin typeface="Times New Roman" pitchFamily="18" charset="0"/>
                </a:rPr>
                <a:t>P </a:t>
              </a:r>
              <a:r>
                <a:rPr lang="en-US" sz="3200" u="none">
                  <a:latin typeface="Times New Roman" pitchFamily="18" charset="0"/>
                  <a:sym typeface="Symbol" pitchFamily="18" charset="2"/>
                </a:rPr>
                <a:t></a:t>
              </a:r>
              <a:r>
                <a:rPr lang="en-US" sz="2400" u="none">
                  <a:latin typeface="Times New Roman" pitchFamily="18" charset="0"/>
                </a:rPr>
                <a:t> Q</a:t>
              </a:r>
            </a:p>
          </p:txBody>
        </p:sp>
        <p:sp>
          <p:nvSpPr>
            <p:cNvPr id="40970" name="Line 8"/>
            <p:cNvSpPr>
              <a:spLocks noChangeShapeType="1"/>
            </p:cNvSpPr>
            <p:nvPr/>
          </p:nvSpPr>
          <p:spPr bwMode="auto">
            <a:xfrm flipV="1">
              <a:off x="5328" y="1728"/>
              <a:ext cx="192" cy="52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323850" y="4221163"/>
            <a:ext cx="727233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Most sentences are sometimes true. </a:t>
            </a:r>
          </a:p>
          <a:p>
            <a:pPr algn="ctr">
              <a:buFont typeface="Wingdings" pitchFamily="2" charset="2"/>
              <a:buNone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  P  Q</a:t>
            </a:r>
          </a:p>
          <a:p>
            <a:pPr>
              <a:buFont typeface="Wingdings" pitchFamily="2" charset="2"/>
              <a:buChar char="ü"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Some sentences are always true (valid).</a:t>
            </a:r>
          </a:p>
          <a:p>
            <a:pPr algn="ctr">
              <a:buFont typeface="Wingdings" pitchFamily="2" charset="2"/>
              <a:buNone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    P  P</a:t>
            </a:r>
          </a:p>
          <a:p>
            <a:pPr>
              <a:buFont typeface="Wingdings" pitchFamily="2" charset="2"/>
              <a:buChar char="ü"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Some sentences are never true (unsatisfiable).</a:t>
            </a:r>
          </a:p>
          <a:p>
            <a:pPr algn="ctr">
              <a:buFont typeface="Wingdings" pitchFamily="2" charset="2"/>
              <a:buNone/>
            </a:pPr>
            <a:r>
              <a:rPr lang="en-US" sz="2800" u="none">
                <a:latin typeface="Garamond" pitchFamily="18" charset="0"/>
                <a:sym typeface="Symbol" pitchFamily="18" charset="2"/>
              </a:rPr>
              <a:t>     P  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F294AC-E0AF-44E5-982A-DE617AE04440}" type="slidenum">
              <a:rPr lang="ar-SA" smtClean="0"/>
              <a:pPr/>
              <a:t>4</a:t>
            </a:fld>
            <a:endParaRPr lang="fr-FR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Knowledge Representation &amp; Reasoning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fr-FR" sz="3600" smtClean="0">
                <a:solidFill>
                  <a:schemeClr val="accent2"/>
                </a:solidFill>
              </a:rPr>
              <a:t> </a:t>
            </a:r>
            <a:r>
              <a:rPr lang="fr-FR" sz="36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Introduction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Garamond" pitchFamily="18" charset="0"/>
              </a:rPr>
              <a:t>Some definitions: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latin typeface="Garamond" pitchFamily="18" charset="0"/>
              </a:rPr>
              <a:t>Knowledge base</a:t>
            </a:r>
            <a:r>
              <a:rPr lang="en-US" sz="2800" smtClean="0">
                <a:latin typeface="Garamond" pitchFamily="18" charset="0"/>
              </a:rPr>
              <a:t>: set of </a:t>
            </a:r>
            <a:r>
              <a:rPr lang="en-US" sz="2800" b="1" smtClean="0">
                <a:latin typeface="Garamond" pitchFamily="18" charset="0"/>
              </a:rPr>
              <a:t>sentences</a:t>
            </a:r>
            <a:r>
              <a:rPr lang="en-US" sz="2800" smtClean="0">
                <a:latin typeface="Garamond" pitchFamily="18" charset="0"/>
              </a:rPr>
              <a:t>. Each </a:t>
            </a:r>
            <a:r>
              <a:rPr lang="en-US" sz="2800" b="1" smtClean="0">
                <a:latin typeface="Garamond" pitchFamily="18" charset="0"/>
              </a:rPr>
              <a:t>sentence</a:t>
            </a:r>
            <a:r>
              <a:rPr lang="en-US" sz="2800" smtClean="0">
                <a:latin typeface="Garamond" pitchFamily="18" charset="0"/>
              </a:rPr>
              <a:t> is expressed in a language called a </a:t>
            </a:r>
            <a:r>
              <a:rPr lang="en-US" sz="2800" b="1" smtClean="0">
                <a:latin typeface="Garamond" pitchFamily="18" charset="0"/>
              </a:rPr>
              <a:t>knowledge representation language.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latin typeface="Garamond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latin typeface="Garamond" pitchFamily="18" charset="0"/>
              </a:rPr>
              <a:t>Sentence</a:t>
            </a:r>
            <a:r>
              <a:rPr lang="en-US" sz="2800" smtClean="0">
                <a:latin typeface="Garamond" pitchFamily="18" charset="0"/>
              </a:rPr>
              <a:t>: a sentence represents some assertion about the world.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smtClean="0">
              <a:latin typeface="Garamond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latin typeface="Garamond" pitchFamily="18" charset="0"/>
              </a:rPr>
              <a:t>Inference</a:t>
            </a:r>
            <a:r>
              <a:rPr lang="en-US" sz="2800" smtClean="0">
                <a:latin typeface="Garamond" pitchFamily="18" charset="0"/>
              </a:rPr>
              <a:t>: Process of deriving new sentences from old ones.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F78011-3346-4069-BF6B-A0109103CC58}" type="slidenum">
              <a:rPr lang="ar-SA" smtClean="0"/>
              <a:pPr/>
              <a:t>40</a:t>
            </a:fld>
            <a:endParaRPr lang="fr-FR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pic>
        <p:nvPicPr>
          <p:cNvPr id="4198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81075"/>
            <a:ext cx="7772400" cy="208915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</p:pic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762000" y="2895600"/>
            <a:ext cx="7848600" cy="3743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u="none">
                <a:latin typeface="Garamond" pitchFamily="18" charset="0"/>
              </a:rPr>
              <a:t>Implication: P </a:t>
            </a:r>
            <a:r>
              <a:rPr lang="en-US" sz="2400" u="none">
                <a:latin typeface="Garamond" pitchFamily="18" charset="0"/>
                <a:sym typeface="Symbol" pitchFamily="18" charset="2"/>
              </a:rPr>
              <a:t> Q</a:t>
            </a:r>
            <a:endParaRPr lang="en-US" sz="2400" u="none">
              <a:latin typeface="Garamond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u="none">
                <a:latin typeface="Garamond" pitchFamily="18" charset="0"/>
              </a:rPr>
              <a:t>“If P is True, then Q is true; otherwise I’m making no claims about the truth of Q.” (Or: P </a:t>
            </a:r>
            <a:r>
              <a:rPr lang="en-US" sz="2400" u="none">
                <a:latin typeface="Garamond" pitchFamily="18" charset="0"/>
                <a:sym typeface="Symbol" pitchFamily="18" charset="2"/>
              </a:rPr>
              <a:t> Q is equivalent to Q)</a:t>
            </a:r>
            <a:endParaRPr lang="en-US" sz="2400" u="none">
              <a:latin typeface="Garamond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u="none">
                <a:latin typeface="Garamond" pitchFamily="18" charset="0"/>
              </a:rPr>
              <a:t>Under this definition, the following statement is true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u="none">
                <a:latin typeface="Garamond" pitchFamily="18" charset="0"/>
              </a:rPr>
              <a:t>Pigs_fly </a:t>
            </a:r>
            <a:r>
              <a:rPr lang="en-US" sz="2400" u="none">
                <a:latin typeface="Garamond" pitchFamily="18" charset="0"/>
                <a:sym typeface="Symbol" pitchFamily="18" charset="2"/>
              </a:rPr>
              <a:t> Everyone_gets_an_A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u="none">
                <a:latin typeface="Garamond" pitchFamily="18" charset="0"/>
                <a:sym typeface="Symbol" pitchFamily="18" charset="2"/>
              </a:rPr>
              <a:t>Since “Pigs_Fly” is false, the statement is true irrespective of the truth of “Everyone_gets_an_A”. [Or is it? Correct inference only when “Pigs_Fly” is known to be false.]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62A9F3-389E-410D-90D3-CB96EB238F0F}" type="slidenum">
              <a:rPr lang="ar-SA" smtClean="0"/>
              <a:pPr/>
              <a:t>41</a:t>
            </a:fld>
            <a:endParaRPr lang="fr-FR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800" smtClean="0">
                <a:latin typeface="Garamond" pitchFamily="18" charset="0"/>
              </a:rPr>
              <a:t>Propositional Inference: Enumeration Method</a:t>
            </a:r>
          </a:p>
          <a:p>
            <a:pPr algn="ctr" eaLnBrk="1" hangingPunct="1">
              <a:buFont typeface="Wingdings" pitchFamily="2" charset="2"/>
              <a:buNone/>
            </a:pPr>
            <a:endParaRPr lang="fr-FR" sz="12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smtClean="0">
                <a:latin typeface="Garamond" pitchFamily="18" charset="0"/>
              </a:rPr>
              <a:t>Let </a:t>
            </a:r>
            <a:r>
              <a:rPr lang="en-US" sz="2400" b="1" smtClean="0">
                <a:latin typeface="Garamond" pitchFamily="18" charset="0"/>
                <a:sym typeface="Symbol" pitchFamily="18" charset="2"/>
              </a:rPr>
              <a:t>  </a:t>
            </a:r>
            <a:r>
              <a:rPr lang="en-US" sz="2400" smtClean="0">
                <a:latin typeface="Garamond" pitchFamily="18" charset="0"/>
                <a:sym typeface="Symbol" pitchFamily="18" charset="2"/>
              </a:rPr>
              <a:t>  and  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Garamond" pitchFamily="18" charset="0"/>
                <a:sym typeface="Symbol" pitchFamily="18" charset="2"/>
              </a:rPr>
              <a:t>KB =(  </a:t>
            </a:r>
            <a:r>
              <a:rPr lang="en-US" sz="2400" b="1" smtClean="0">
                <a:latin typeface="Garamond" pitchFamily="18" charset="0"/>
                <a:cs typeface="Times New Roman" pitchFamily="18" charset="0"/>
                <a:sym typeface="Symbol" pitchFamily="18" charset="2"/>
              </a:rPr>
              <a:t>C) B  C)</a:t>
            </a:r>
          </a:p>
          <a:p>
            <a:pPr eaLnBrk="1" hangingPunct="1"/>
            <a:r>
              <a:rPr lang="en-US" sz="2400" smtClean="0">
                <a:latin typeface="Garamond" pitchFamily="18" charset="0"/>
              </a:rPr>
              <a:t>Is it the case that KB      </a:t>
            </a:r>
            <a:r>
              <a:rPr lang="en-US" sz="2400" baseline="-25000" smtClean="0">
                <a:latin typeface="Garamond" pitchFamily="18" charset="0"/>
              </a:rPr>
              <a:t> </a:t>
            </a:r>
            <a:r>
              <a:rPr lang="en-US" sz="2400" smtClean="0">
                <a:latin typeface="Garamond" pitchFamily="18" charset="0"/>
                <a:sym typeface="Symbol" pitchFamily="18" charset="2"/>
              </a:rPr>
              <a:t></a:t>
            </a:r>
            <a:r>
              <a:rPr lang="en-US" sz="2400" smtClean="0">
                <a:latin typeface="Garamond" pitchFamily="18" charset="0"/>
              </a:rPr>
              <a:t> ?</a:t>
            </a:r>
          </a:p>
          <a:p>
            <a:pPr eaLnBrk="1" hangingPunct="1"/>
            <a:r>
              <a:rPr lang="en-US" sz="2400" smtClean="0">
                <a:latin typeface="Garamond" pitchFamily="18" charset="0"/>
              </a:rPr>
              <a:t>Check all possible models -- </a:t>
            </a:r>
            <a:r>
              <a:rPr lang="en-US" sz="2400" smtClean="0">
                <a:latin typeface="Garamond" pitchFamily="18" charset="0"/>
                <a:sym typeface="Symbol" pitchFamily="18" charset="2"/>
              </a:rPr>
              <a:t> must be true whenever KB is true.</a:t>
            </a:r>
            <a:endParaRPr lang="en-US" sz="2400" smtClean="0">
              <a:latin typeface="Garamond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sp>
        <p:nvSpPr>
          <p:cNvPr id="43013" name="Line 4"/>
          <p:cNvSpPr>
            <a:spLocks noChangeShapeType="1"/>
          </p:cNvSpPr>
          <p:nvPr/>
        </p:nvSpPr>
        <p:spPr bwMode="auto">
          <a:xfrm>
            <a:off x="3563938" y="20605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4" name="Line 5"/>
          <p:cNvSpPr>
            <a:spLocks noChangeShapeType="1"/>
          </p:cNvSpPr>
          <p:nvPr/>
        </p:nvSpPr>
        <p:spPr bwMode="auto">
          <a:xfrm>
            <a:off x="3563938" y="22764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27047" name="Group 71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135438"/>
        </p:xfrm>
        <a:graphic>
          <a:graphicData uri="http://schemas.openxmlformats.org/drawingml/2006/table">
            <a:tbl>
              <a:tblPr/>
              <a:tblGrid>
                <a:gridCol w="808038"/>
                <a:gridCol w="808037"/>
                <a:gridCol w="806450"/>
                <a:gridCol w="928688"/>
                <a:gridCol w="687387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KB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( 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  <a:sym typeface="Symbol" pitchFamily="18" charset="2"/>
                        </a:rPr>
                        <a:t>C)  B  C)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  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3077" name="Line 72"/>
          <p:cNvSpPr>
            <a:spLocks noChangeShapeType="1"/>
          </p:cNvSpPr>
          <p:nvPr/>
        </p:nvSpPr>
        <p:spPr bwMode="auto">
          <a:xfrm>
            <a:off x="3419475" y="37893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78" name="Line 73"/>
          <p:cNvSpPr>
            <a:spLocks noChangeShapeType="1"/>
          </p:cNvSpPr>
          <p:nvPr/>
        </p:nvSpPr>
        <p:spPr bwMode="auto">
          <a:xfrm>
            <a:off x="3492500" y="36449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79" name="Line 74"/>
          <p:cNvSpPr>
            <a:spLocks noChangeShapeType="1"/>
          </p:cNvSpPr>
          <p:nvPr/>
        </p:nvSpPr>
        <p:spPr bwMode="auto">
          <a:xfrm>
            <a:off x="3492500" y="38608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B7A198-9F36-4D29-9B50-9D68D2E08E72}" type="slidenum">
              <a:rPr lang="ar-SA" smtClean="0"/>
              <a:pPr/>
              <a:t>42</a:t>
            </a:fld>
            <a:endParaRPr lang="fr-FR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112714" name="Group 74"/>
          <p:cNvGraphicFramePr>
            <a:graphicFrameLocks noGrp="1"/>
          </p:cNvGraphicFramePr>
          <p:nvPr>
            <p:ph sz="half" idx="2"/>
          </p:nvPr>
        </p:nvGraphicFramePr>
        <p:xfrm>
          <a:off x="2124075" y="1412875"/>
          <a:ext cx="5832475" cy="4330700"/>
        </p:xfrm>
        <a:graphic>
          <a:graphicData uri="http://schemas.openxmlformats.org/drawingml/2006/table">
            <a:tbl>
              <a:tblPr/>
              <a:tblGrid>
                <a:gridCol w="808038"/>
                <a:gridCol w="808037"/>
                <a:gridCol w="806450"/>
                <a:gridCol w="1897063"/>
                <a:gridCol w="1512887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KB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( 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  <a:sym typeface="Symbol" pitchFamily="18" charset="2"/>
                        </a:rPr>
                        <a:t>C)  B  C)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  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7CB66F-3AD3-4A07-B740-A1BEB96EA8DF}" type="slidenum">
              <a:rPr lang="ar-SA" smtClean="0"/>
              <a:pPr/>
              <a:t>43</a:t>
            </a:fld>
            <a:endParaRPr lang="fr-FR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139338" name="Group 74"/>
          <p:cNvGraphicFramePr>
            <a:graphicFrameLocks noGrp="1"/>
          </p:cNvGraphicFramePr>
          <p:nvPr>
            <p:ph sz="half" idx="2"/>
          </p:nvPr>
        </p:nvGraphicFramePr>
        <p:xfrm>
          <a:off x="2124075" y="1412875"/>
          <a:ext cx="5832475" cy="4452938"/>
        </p:xfrm>
        <a:graphic>
          <a:graphicData uri="http://schemas.openxmlformats.org/drawingml/2006/table">
            <a:tbl>
              <a:tblPr/>
              <a:tblGrid>
                <a:gridCol w="808038"/>
                <a:gridCol w="808037"/>
                <a:gridCol w="806450"/>
                <a:gridCol w="1897063"/>
                <a:gridCol w="1512887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KB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( 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  <a:sym typeface="Symbol" pitchFamily="18" charset="2"/>
                        </a:rPr>
                        <a:t>C)  B  C)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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  <a:sym typeface="Symbol" pitchFamily="18" charset="2"/>
                        </a:rPr>
                        <a:t>  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False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aramond" pitchFamily="18" charset="0"/>
                          <a:cs typeface="Arial" charset="0"/>
                        </a:rPr>
                        <a:t>True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139339" name="Text Box 75"/>
          <p:cNvSpPr txBox="1">
            <a:spLocks noChangeArrowheads="1"/>
          </p:cNvSpPr>
          <p:nvPr/>
        </p:nvSpPr>
        <p:spPr bwMode="auto">
          <a:xfrm>
            <a:off x="5867400" y="2781300"/>
            <a:ext cx="1674813" cy="64135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u="none"/>
              <a:t> </a:t>
            </a:r>
            <a:r>
              <a:rPr lang="fr-FR" sz="3600" u="none"/>
              <a:t>KB ╞ </a:t>
            </a:r>
            <a:r>
              <a:rPr lang="el-GR" sz="3600" u="none">
                <a:latin typeface="Times New Roman" pitchFamily="18" charset="0"/>
                <a:cs typeface="Times New Roman" pitchFamily="18" charset="0"/>
              </a:rPr>
              <a:t>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3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810B32-7F2F-4C74-8DF0-C6570D4F0735}" type="slidenum">
              <a:rPr lang="ar-SA" smtClean="0"/>
              <a:pPr/>
              <a:t>44</a:t>
            </a:fld>
            <a:endParaRPr lang="fr-FR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smtClean="0">
                <a:solidFill>
                  <a:srgbClr val="990000"/>
                </a:solidFill>
                <a:latin typeface="Garamond" pitchFamily="18" charset="0"/>
              </a:rPr>
              <a:t>Propositional Logic: Proof methods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800" b="1" smtClean="0">
              <a:solidFill>
                <a:srgbClr val="990000"/>
              </a:solidFill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b="1" smtClean="0">
                <a:solidFill>
                  <a:schemeClr val="tx2"/>
                </a:solidFill>
                <a:latin typeface="Garamond" pitchFamily="18" charset="0"/>
              </a:rPr>
              <a:t>Model checking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Truth table enumeration (sound and complete for propositional logic).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For n symbols, the time complexity is O(2</a:t>
            </a:r>
            <a:r>
              <a:rPr lang="en-US" sz="2400" baseline="30000" smtClean="0">
                <a:latin typeface="Garamond" pitchFamily="18" charset="0"/>
              </a:rPr>
              <a:t>n</a:t>
            </a:r>
            <a:r>
              <a:rPr lang="en-US" sz="2400" smtClean="0">
                <a:latin typeface="Garamond" pitchFamily="18" charset="0"/>
              </a:rPr>
              <a:t>).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Need a smarter way to do inference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b="1" smtClean="0">
                <a:solidFill>
                  <a:schemeClr val="tx2"/>
                </a:solidFill>
                <a:latin typeface="Garamond" pitchFamily="18" charset="0"/>
              </a:rPr>
              <a:t>Application of inference rules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Legitimate (sound) generation of new sentences from old.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Proof = a sequence of inference rule applications.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       Can use inference rules as operators in a standard search algorithm.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F3C1EF-346D-4A6B-A64D-121E32CE64EE}" type="slidenum">
              <a:rPr lang="ar-SA" smtClean="0"/>
              <a:pPr/>
              <a:t>45</a:t>
            </a:fld>
            <a:endParaRPr lang="fr-FR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Validity and Satisfiability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A sentence is valid (a tautology) if it is true in all models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		e.g., </a:t>
            </a:r>
            <a:r>
              <a:rPr lang="en-US" sz="2400" i="1" smtClean="0">
                <a:latin typeface="Garamond" pitchFamily="18" charset="0"/>
              </a:rPr>
              <a:t>True</a:t>
            </a:r>
            <a:r>
              <a:rPr lang="en-US" sz="2400" smtClean="0">
                <a:latin typeface="Garamond" pitchFamily="18" charset="0"/>
              </a:rPr>
              <a:t>, A </a:t>
            </a:r>
            <a:r>
              <a:rPr lang="en-US" sz="2400" smtClean="0">
                <a:sym typeface="Symbol" pitchFamily="18" charset="2"/>
              </a:rPr>
              <a:t></a:t>
            </a:r>
            <a:r>
              <a:rPr lang="en-US" sz="2400" smtClean="0"/>
              <a:t> </a:t>
            </a:r>
            <a:r>
              <a:rPr lang="en-US" sz="2400" smtClean="0">
                <a:latin typeface="Garamond" pitchFamily="18" charset="0"/>
              </a:rPr>
              <a:t>¬A, A </a:t>
            </a: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2400" smtClean="0">
                <a:latin typeface="Garamond" pitchFamily="18" charset="0"/>
              </a:rPr>
              <a:t> A, (A </a:t>
            </a:r>
            <a:r>
              <a:rPr lang="en-US" smtClean="0">
                <a:latin typeface="Garamond" pitchFamily="18" charset="0"/>
                <a:sym typeface="Symbol" pitchFamily="18" charset="2"/>
              </a:rPr>
              <a:t></a:t>
            </a:r>
            <a:r>
              <a:rPr lang="en-US" sz="2400" smtClean="0">
                <a:latin typeface="Garamond" pitchFamily="18" charset="0"/>
              </a:rPr>
              <a:t> (A </a:t>
            </a: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2400" smtClean="0">
                <a:latin typeface="Garamond" pitchFamily="18" charset="0"/>
              </a:rPr>
              <a:t> B)) </a:t>
            </a: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2400" smtClean="0">
                <a:latin typeface="Garamond" pitchFamily="18" charset="0"/>
              </a:rPr>
              <a:t> B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8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Validity is connected to inference via the Deduction Theorem: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i="1" smtClean="0">
                <a:latin typeface="Garamond" pitchFamily="18" charset="0"/>
              </a:rPr>
              <a:t>		KB </a:t>
            </a:r>
            <a:r>
              <a:rPr lang="en-US" sz="2400" smtClean="0">
                <a:latin typeface="Garamond" pitchFamily="18" charset="0"/>
              </a:rPr>
              <a:t>╞ α if and only if (</a:t>
            </a:r>
            <a:r>
              <a:rPr lang="en-US" sz="2400" i="1" smtClean="0">
                <a:latin typeface="Garamond" pitchFamily="18" charset="0"/>
              </a:rPr>
              <a:t>KB </a:t>
            </a:r>
            <a:r>
              <a:rPr lang="en-US" smtClean="0">
                <a:latin typeface="Garamond" pitchFamily="18" charset="0"/>
                <a:sym typeface="Symbol" pitchFamily="18" charset="2"/>
              </a:rPr>
              <a:t></a:t>
            </a:r>
            <a:r>
              <a:rPr lang="en-US" sz="2400" smtClean="0">
                <a:latin typeface="Garamond" pitchFamily="18" charset="0"/>
              </a:rPr>
              <a:t> α) is valid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A sentence is satisfiable if it is true in some model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		e.g., A </a:t>
            </a:r>
            <a:r>
              <a:rPr lang="en-US" sz="2400" smtClean="0">
                <a:sym typeface="Symbol" pitchFamily="18" charset="2"/>
              </a:rPr>
              <a:t></a:t>
            </a:r>
            <a:r>
              <a:rPr lang="en-US" sz="2400" smtClean="0">
                <a:latin typeface="Garamond" pitchFamily="18" charset="0"/>
              </a:rPr>
              <a:t> B</a:t>
            </a:r>
            <a:endParaRPr lang="en-US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A sentence is unsatisfiable if it is false in all models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		e.g., A </a:t>
            </a:r>
            <a:r>
              <a:rPr lang="en-US" smtClean="0">
                <a:latin typeface="Garamond" pitchFamily="18" charset="0"/>
                <a:sym typeface="Symbol" pitchFamily="18" charset="2"/>
              </a:rPr>
              <a:t></a:t>
            </a:r>
            <a:r>
              <a:rPr lang="en-US" sz="2400" smtClean="0">
                <a:latin typeface="Garamond" pitchFamily="18" charset="0"/>
              </a:rPr>
              <a:t> ¬A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Satisfiability is connected to inference via the following: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i="1" smtClean="0">
                <a:latin typeface="Garamond" pitchFamily="18" charset="0"/>
              </a:rPr>
              <a:t>		KB </a:t>
            </a:r>
            <a:r>
              <a:rPr lang="en-US" sz="2400" smtClean="0">
                <a:latin typeface="Garamond" pitchFamily="18" charset="0"/>
              </a:rPr>
              <a:t>╞ α if and only if (</a:t>
            </a:r>
            <a:r>
              <a:rPr lang="en-US" sz="2400" i="1" smtClean="0">
                <a:latin typeface="Garamond" pitchFamily="18" charset="0"/>
              </a:rPr>
              <a:t>KB </a:t>
            </a:r>
            <a:r>
              <a:rPr lang="en-US" smtClean="0">
                <a:latin typeface="Garamond" pitchFamily="18" charset="0"/>
                <a:sym typeface="Symbol" pitchFamily="18" charset="2"/>
              </a:rPr>
              <a:t></a:t>
            </a:r>
            <a:r>
              <a:rPr lang="en-US" sz="2400" smtClean="0">
                <a:latin typeface="Garamond" pitchFamily="18" charset="0"/>
              </a:rPr>
              <a:t> ¬α) is unsatisfiable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		(there is no model for which KB=true and α is false)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b="1" smtClean="0">
              <a:solidFill>
                <a:srgbClr val="99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52AFEE-6EAD-4B20-A4B1-757A60324CE9}" type="slidenum">
              <a:rPr lang="ar-SA" smtClean="0"/>
              <a:pPr/>
              <a:t>46</a:t>
            </a:fld>
            <a:endParaRPr lang="fr-FR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Propositional Logic: Inference rules</a:t>
            </a:r>
            <a:endParaRPr lang="en-US" sz="280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smtClean="0">
                <a:latin typeface="Garamond" pitchFamily="18" charset="0"/>
              </a:rPr>
              <a:t>An inference rule is sound if the conclusion is true in all cases where the premises are true.</a:t>
            </a:r>
          </a:p>
          <a:p>
            <a:pPr eaLnBrk="1" hangingPunct="1"/>
            <a:endParaRPr lang="en-US" sz="2800" smtClean="0">
              <a:latin typeface="Garamond" pitchFamily="18" charset="0"/>
            </a:endParaRPr>
          </a:p>
          <a:p>
            <a:pPr lvl="2" eaLnBrk="1" hangingPunct="1"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		Premise</a:t>
            </a:r>
          </a:p>
          <a:p>
            <a:pPr lvl="2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_____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		Conclusion</a:t>
            </a:r>
            <a:endParaRPr lang="en-US" sz="2800" smtClean="0">
              <a:latin typeface="Garamond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28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28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37AA16-6931-4EDF-8903-5E652B2D0CDF}" type="slidenum">
              <a:rPr lang="ar-SA" smtClean="0"/>
              <a:pPr/>
              <a:t>47</a:t>
            </a:fld>
            <a:endParaRPr lang="fr-FR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Propositional Logic: An inference rule: </a:t>
            </a:r>
            <a:r>
              <a:rPr lang="en-US" sz="2400" b="1" smtClean="0">
                <a:latin typeface="Garamond" pitchFamily="18" charset="0"/>
              </a:rPr>
              <a:t>Modus Ponens</a:t>
            </a:r>
            <a:endParaRPr lang="en-US" sz="20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Garamond" pitchFamily="18" charset="0"/>
              </a:rPr>
              <a:t>From an implication and the premise of the implication, you can infer the conclusion.</a:t>
            </a:r>
          </a:p>
          <a:p>
            <a:pPr eaLnBrk="1" hangingPunct="1">
              <a:lnSpc>
                <a:spcPct val="80000"/>
              </a:lnSpc>
            </a:pPr>
            <a:endParaRPr lang="en-US" sz="2800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   	Premise</a:t>
            </a:r>
          </a:p>
          <a:p>
            <a:pPr lvl="2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___________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       		Conclusion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800" smtClean="0">
              <a:latin typeface="Garamond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u="sng" smtClean="0">
                <a:latin typeface="Garamond" pitchFamily="18" charset="0"/>
              </a:rPr>
              <a:t>Example: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</a:rPr>
              <a:t>“raining implies soggy courts”, “raining”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</a:rPr>
              <a:t>Infer: “soggy courts”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F22C6E-0B8E-46AF-BB8B-481B03582C95}" type="slidenum">
              <a:rPr lang="ar-SA" smtClean="0"/>
              <a:pPr/>
              <a:t>48</a:t>
            </a:fld>
            <a:endParaRPr lang="fr-FR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latin typeface="Garamond" pitchFamily="18" charset="0"/>
              </a:rPr>
              <a:t>Propositional Logic: An inference rule: </a:t>
            </a:r>
            <a:r>
              <a:rPr lang="en-US" sz="2400" b="1" smtClean="0">
                <a:latin typeface="Garamond" pitchFamily="18" charset="0"/>
              </a:rPr>
              <a:t>Modus Tollens</a:t>
            </a:r>
            <a:endParaRPr lang="en-US" sz="20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Garamond" pitchFamily="18" charset="0"/>
              </a:rPr>
              <a:t>From an implication and the premise of the implication, you can infer the conclusion.</a:t>
            </a:r>
          </a:p>
          <a:p>
            <a:pPr eaLnBrk="1" hangingPunct="1">
              <a:lnSpc>
                <a:spcPct val="80000"/>
              </a:lnSpc>
            </a:pPr>
            <a:endParaRPr lang="en-US" sz="2800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   </a:t>
            </a:r>
            <a:r>
              <a:rPr lang="en-US" sz="1800" smtClean="0">
                <a:latin typeface="Garamond" pitchFamily="18" charset="0"/>
              </a:rPr>
              <a:t>¬</a:t>
            </a:r>
            <a:r>
              <a:rPr lang="en-US" sz="2800" smtClean="0">
                <a:latin typeface="Garamond" pitchFamily="18" charset="0"/>
                <a:sym typeface="Symbol" pitchFamily="18" charset="2"/>
              </a:rPr>
              <a:t> 	Premise</a:t>
            </a:r>
          </a:p>
          <a:p>
            <a:pPr lvl="2" eaLnBrk="1" hangingPunct="1">
              <a:lnSpc>
                <a:spcPct val="75000"/>
              </a:lnSpc>
              <a:spcBef>
                <a:spcPct val="0"/>
              </a:spcBef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___________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      </a:t>
            </a:r>
            <a:r>
              <a:rPr lang="en-US" sz="1800" smtClean="0">
                <a:latin typeface="Garamond" pitchFamily="18" charset="0"/>
              </a:rPr>
              <a:t>¬</a:t>
            </a:r>
            <a:r>
              <a:rPr lang="en-US" sz="2800" smtClean="0">
                <a:latin typeface="Garamond" pitchFamily="18" charset="0"/>
                <a:sym typeface="Symbol" pitchFamily="18" charset="2"/>
              </a:rPr>
              <a:t> 		Conclusion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800" smtClean="0">
              <a:latin typeface="Garamond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u="sng" smtClean="0">
                <a:latin typeface="Garamond" pitchFamily="18" charset="0"/>
              </a:rPr>
              <a:t>Example: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</a:rPr>
              <a:t>“raining implies soggy courts”, “courts not soggy”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</a:rPr>
              <a:t>Infer: “not raining”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86D1C6-3C2A-4A71-8BEF-63B0EFE96D84}" type="slidenum">
              <a:rPr lang="ar-SA" smtClean="0"/>
              <a:pPr/>
              <a:t>49</a:t>
            </a:fld>
            <a:endParaRPr lang="fr-FR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b="1" smtClean="0">
                <a:latin typeface="Garamond" pitchFamily="18" charset="0"/>
              </a:rPr>
              <a:t>Propositional Logic: An inference rule: AND elimination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Garamond" pitchFamily="18" charset="0"/>
              </a:rPr>
              <a:t>From a conjunction, you can infer any of the conjuncts.</a:t>
            </a:r>
          </a:p>
          <a:p>
            <a:pPr eaLnBrk="1" hangingPunct="1">
              <a:lnSpc>
                <a:spcPct val="80000"/>
              </a:lnSpc>
            </a:pPr>
            <a:endParaRPr lang="en-US" sz="2800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1 2 … n     Premise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_______________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Garamond" pitchFamily="18" charset="0"/>
                <a:sym typeface="Symbol" pitchFamily="18" charset="2"/>
              </a:rPr>
              <a:t>		 i 			Conclusion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800" smtClean="0">
              <a:latin typeface="Garamond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400" b="1" smtClean="0">
                <a:latin typeface="Garamond" pitchFamily="18" charset="0"/>
              </a:rPr>
              <a:t>Question: show that Modus Ponens and And Elimination are sound? </a:t>
            </a:r>
          </a:p>
          <a:p>
            <a:pPr eaLnBrk="1" hangingPunct="1">
              <a:lnSpc>
                <a:spcPct val="80000"/>
              </a:lnSpc>
            </a:pPr>
            <a:endParaRPr lang="en-US" sz="2400" b="1" smtClean="0"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06F221-CE1B-476F-8A67-57D9D8087533}" type="slidenum">
              <a:rPr lang="ar-SA" smtClean="0"/>
              <a:pPr/>
              <a:t>5</a:t>
            </a:fld>
            <a:endParaRPr lang="fr-FR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Knowledge Representation &amp; Reasoning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 sz="3600" smtClean="0">
                <a:solidFill>
                  <a:schemeClr val="accent2"/>
                </a:solidFill>
              </a:rPr>
              <a:t> </a:t>
            </a:r>
            <a:r>
              <a:rPr lang="fr-FR" sz="36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Introduction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en-US" sz="2800" b="1" smtClean="0">
                <a:latin typeface="Garamond" pitchFamily="18" charset="0"/>
              </a:rPr>
              <a:t>Declarative vs procedural</a:t>
            </a:r>
            <a:r>
              <a:rPr lang="en-US" sz="2800" smtClean="0">
                <a:latin typeface="Garamond" pitchFamily="18" charset="0"/>
              </a:rPr>
              <a:t> approach: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800" smtClean="0">
              <a:latin typeface="Garamond" pitchFamily="18" charset="0"/>
            </a:endParaRP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en-US" sz="2400" b="1" smtClean="0">
                <a:latin typeface="Garamond" pitchFamily="18" charset="0"/>
              </a:rPr>
              <a:t>Declarative approach</a:t>
            </a:r>
            <a:r>
              <a:rPr lang="en-US" sz="2400" smtClean="0">
                <a:latin typeface="Garamond" pitchFamily="18" charset="0"/>
              </a:rPr>
              <a:t> is an approach to system building that consists in expressing the knowledge of the environment in the form of sentences using a representation language.</a:t>
            </a:r>
          </a:p>
          <a:p>
            <a:pPr lvl="1"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en-US" sz="2400" smtClean="0">
                <a:latin typeface="Garamond" pitchFamily="18" charset="0"/>
              </a:rPr>
              <a:t> </a:t>
            </a:r>
            <a:r>
              <a:rPr lang="en-US" sz="2400" b="1" smtClean="0">
                <a:latin typeface="Garamond" pitchFamily="18" charset="0"/>
              </a:rPr>
              <a:t>Procedural approach</a:t>
            </a:r>
            <a:r>
              <a:rPr lang="en-US" sz="2400" smtClean="0">
                <a:latin typeface="Garamond" pitchFamily="18" charset="0"/>
              </a:rPr>
              <a:t> encodes desired behaviors directly as a program</a:t>
            </a:r>
            <a:r>
              <a:rPr lang="en-US" sz="2400" b="1" smtClean="0">
                <a:latin typeface="Garamond" pitchFamily="18" charset="0"/>
              </a:rPr>
              <a:t> code.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2480FF-D28D-46A2-944A-6927F84F605F}" type="slidenum">
              <a:rPr lang="ar-SA" smtClean="0"/>
              <a:pPr/>
              <a:t>50</a:t>
            </a:fld>
            <a:endParaRPr lang="fr-FR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b="1" smtClean="0">
                <a:latin typeface="Garamond" pitchFamily="18" charset="0"/>
              </a:rPr>
              <a:t>Propositional Logic: other inference rules</a:t>
            </a:r>
            <a:endParaRPr lang="en-US" sz="16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8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  <a:latin typeface="Garamond" pitchFamily="18" charset="0"/>
              </a:rPr>
              <a:t>And-Introduction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   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1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,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2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, …,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n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 		Premise</a:t>
            </a:r>
          </a:p>
          <a:p>
            <a:pPr lvl="2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_______________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	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1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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2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 … 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n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 		Conclusion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Garamond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tx2"/>
                </a:solidFill>
                <a:latin typeface="Garamond" pitchFamily="18" charset="0"/>
              </a:rPr>
              <a:t>Double Negation </a:t>
            </a:r>
          </a:p>
          <a:p>
            <a:pPr eaLnBrk="1" hangingPunct="1">
              <a:lnSpc>
                <a:spcPct val="80000"/>
              </a:lnSpc>
            </a:pPr>
            <a:endParaRPr lang="en-US" b="1" smtClean="0">
              <a:solidFill>
                <a:schemeClr val="tx2"/>
              </a:solidFill>
              <a:latin typeface="Garamond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	</a:t>
            </a:r>
            <a:r>
              <a:rPr lang="en-US" sz="2000" baseline="-25000" smtClean="0">
                <a:latin typeface="Garamond" pitchFamily="18" charset="0"/>
                <a:sym typeface="Symbol" pitchFamily="18" charset="2"/>
              </a:rPr>
              <a:t>			</a:t>
            </a:r>
            <a:r>
              <a:rPr lang="en-US" sz="2000" smtClean="0">
                <a:latin typeface="Garamond" pitchFamily="18" charset="0"/>
                <a:sym typeface="Symbol" pitchFamily="18" charset="2"/>
              </a:rPr>
              <a:t>Premise</a:t>
            </a:r>
          </a:p>
          <a:p>
            <a:pPr lvl="2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_______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  <a:sym typeface="Symbol" pitchFamily="18" charset="2"/>
              </a:rPr>
              <a:t>	    				Conclusion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800" smtClean="0">
                <a:latin typeface="Garamond" pitchFamily="18" charset="0"/>
              </a:rPr>
              <a:t> Rules of equivalence can be used as inference rules. (Tutorial).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E831B7-0223-49E7-A1A5-5CB243C9F91E}" type="slidenum">
              <a:rPr lang="ar-SA" smtClean="0"/>
              <a:pPr/>
              <a:t>51</a:t>
            </a:fld>
            <a:endParaRPr lang="fr-FR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b="1" smtClean="0">
                <a:latin typeface="Garamond" pitchFamily="18" charset="0"/>
              </a:rPr>
              <a:t>Propositional Logic: Equivalence rules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200" b="1" smtClean="0">
              <a:latin typeface="Garamond" pitchFamily="18" charset="0"/>
            </a:endParaRPr>
          </a:p>
          <a:p>
            <a:pPr eaLnBrk="1" hangingPunct="1"/>
            <a:r>
              <a:rPr lang="en-US" sz="2400" smtClean="0">
                <a:latin typeface="Garamond" pitchFamily="18" charset="0"/>
              </a:rPr>
              <a:t>Two sentences are logically equivalent iff they are true in the same models: α ≡ ß iff α╞ β and β╞ α.</a:t>
            </a:r>
          </a:p>
          <a:p>
            <a:pPr eaLnBrk="1" hangingPunct="1">
              <a:buFontTx/>
              <a:buNone/>
            </a:pPr>
            <a:endParaRPr lang="en-US" sz="240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532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49500"/>
            <a:ext cx="8845550" cy="38973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7F4E66-D1C0-43DE-9476-A1E35FDEC484}" type="slidenum">
              <a:rPr lang="ar-SA" smtClean="0"/>
              <a:pPr/>
              <a:t>52</a:t>
            </a:fld>
            <a:endParaRPr lang="fr-FR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pic>
        <p:nvPicPr>
          <p:cNvPr id="54276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052513"/>
            <a:ext cx="8229600" cy="5073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BB8D1E-DBC2-46FF-84A8-A883F713F703}" type="slidenum">
              <a:rPr lang="ar-SA" smtClean="0"/>
              <a:pPr/>
              <a:t>53</a:t>
            </a:fld>
            <a:endParaRPr lang="fr-FR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smtClean="0">
                <a:solidFill>
                  <a:srgbClr val="990000"/>
                </a:solidFill>
                <a:latin typeface="Garamond" pitchFamily="18" charset="0"/>
              </a:rPr>
              <a:t>Inference in Wumpus World</a:t>
            </a:r>
            <a:endParaRPr lang="fr-FR" b="1" smtClean="0">
              <a:solidFill>
                <a:srgbClr val="990000"/>
              </a:solidFill>
              <a:latin typeface="Garamond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55301" name="Text Box 6"/>
          <p:cNvSpPr txBox="1">
            <a:spLocks noChangeArrowheads="1"/>
          </p:cNvSpPr>
          <p:nvPr/>
        </p:nvSpPr>
        <p:spPr bwMode="auto">
          <a:xfrm>
            <a:off x="900113" y="1773238"/>
            <a:ext cx="6553200" cy="136207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Let S</a:t>
            </a:r>
            <a:r>
              <a:rPr lang="en-US" sz="2400" b="1" u="none" baseline="-25000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i,j </a:t>
            </a: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be true if there is a stench in cell i,j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Let B</a:t>
            </a:r>
            <a:r>
              <a:rPr lang="en-US" sz="2400" b="1" u="none" baseline="-25000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i,j </a:t>
            </a: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be true if there is a breeze in cell i,j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Let W</a:t>
            </a:r>
            <a:r>
              <a:rPr lang="en-US" sz="2400" b="1" u="none" baseline="-25000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i,j </a:t>
            </a:r>
            <a:r>
              <a:rPr lang="en-US" sz="2400" b="1" u="none">
                <a:solidFill>
                  <a:schemeClr val="bg2"/>
                </a:solidFill>
                <a:latin typeface="Garamond" pitchFamily="18" charset="0"/>
                <a:cs typeface="Times New Roman" pitchFamily="18" charset="0"/>
              </a:rPr>
              <a:t>be true if there is a Wumpus in cell i,j</a:t>
            </a:r>
            <a:endParaRPr lang="en-US" sz="2400" u="none">
              <a:solidFill>
                <a:schemeClr val="bg2"/>
              </a:solidFill>
            </a:endParaRPr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250825" y="3195638"/>
            <a:ext cx="856932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Given: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1. ¬B1,1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2. B1,1 </a:t>
            </a:r>
            <a:r>
              <a:rPr lang="fr-FR" sz="2000" b="1" u="none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⇔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Let’s make some inferences: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1. (B1,1 </a:t>
            </a:r>
            <a:r>
              <a:rPr lang="fr-FR" sz="2000" b="1" u="none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P2,1))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((P1,2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 </a:t>
            </a:r>
            <a:r>
              <a:rPr lang="fr-FR" b="1" u="none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fr-FR"/>
              <a:t> 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B1,1 )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    (By definition of the biconditional)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2. 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 </a:t>
            </a:r>
            <a:r>
              <a:rPr lang="fr-FR" sz="2000" b="1" u="none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fr-FR" sz="2000" b="1" u="none">
                <a:latin typeface="Times New Roman" pitchFamily="18" charset="0"/>
              </a:rPr>
              <a:t> 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B1,1 (And-elimination)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3. ¬B1,1 </a:t>
            </a:r>
            <a:r>
              <a:rPr lang="fr-FR" sz="2000" b="1" u="none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¬(P1,2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 (equivalence with contrapositive)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4. ¬(P1,2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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P2,1) (modus ponens)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5. ¬P1,2 </a:t>
            </a:r>
            <a:r>
              <a:rPr lang="en-US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¬P2,1 (DeMorgan’s rule)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6. ¬P1,2 (And Elimination)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5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5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5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5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5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5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5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5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5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5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5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5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5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51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51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51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51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51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51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51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A3B636-689E-4A6A-9CE0-E3F202ED8804}" type="slidenum">
              <a:rPr lang="ar-SA" smtClean="0"/>
              <a:pPr/>
              <a:t>54</a:t>
            </a:fld>
            <a:endParaRPr lang="fr-FR" smtClean="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smtClean="0">
                <a:solidFill>
                  <a:srgbClr val="990000"/>
                </a:solidFill>
                <a:latin typeface="Garamond" pitchFamily="18" charset="0"/>
              </a:rPr>
              <a:t>Inference in Wumpus World</a:t>
            </a:r>
            <a:endParaRPr lang="fr-FR" b="1" smtClean="0">
              <a:solidFill>
                <a:srgbClr val="990000"/>
              </a:solidFill>
              <a:latin typeface="Garamond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z="36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Garamond" pitchFamily="18" charset="0"/>
            </a:endParaRP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395288" y="2492375"/>
            <a:ext cx="3962400" cy="3452813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10000"/>
              </a:spcBef>
              <a:defRPr/>
            </a:pPr>
            <a:r>
              <a:rPr lang="en-US" sz="20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Percept Sentences</a:t>
            </a:r>
            <a:endParaRPr lang="en-US" b="1" u="none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spcBef>
                <a:spcPct val="10000"/>
              </a:spcBef>
              <a:defRPr/>
            </a:pPr>
            <a:r>
              <a:rPr lang="en-US" u="none">
                <a:sym typeface="Symbol" pitchFamily="18" charset="2"/>
              </a:rPr>
              <a:t>S</a:t>
            </a:r>
            <a:r>
              <a:rPr lang="en-US" u="none" baseline="-25000">
                <a:sym typeface="Symbol" pitchFamily="18" charset="2"/>
              </a:rPr>
              <a:t>1,1		</a:t>
            </a:r>
            <a:r>
              <a:rPr lang="en-US" u="none">
                <a:sym typeface="Symbol" pitchFamily="18" charset="2"/>
              </a:rPr>
              <a:t>B</a:t>
            </a:r>
            <a:r>
              <a:rPr lang="en-US" u="none" baseline="-25000">
                <a:sym typeface="Symbol" pitchFamily="18" charset="2"/>
              </a:rPr>
              <a:t>1,1	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u="none">
                <a:sym typeface="Symbol" pitchFamily="18" charset="2"/>
              </a:rPr>
              <a:t>   S</a:t>
            </a:r>
            <a:r>
              <a:rPr lang="en-US" u="none" baseline="-25000">
                <a:sym typeface="Symbol" pitchFamily="18" charset="2"/>
              </a:rPr>
              <a:t>2,1	                    </a:t>
            </a:r>
            <a:r>
              <a:rPr lang="en-US" u="none">
                <a:sym typeface="Symbol" pitchFamily="18" charset="2"/>
              </a:rPr>
              <a:t></a:t>
            </a:r>
            <a:r>
              <a:rPr lang="en-US" u="none" baseline="-25000">
                <a:sym typeface="Symbol" pitchFamily="18" charset="2"/>
              </a:rPr>
              <a:t> </a:t>
            </a:r>
            <a:r>
              <a:rPr lang="en-US" u="none">
                <a:sym typeface="Symbol" pitchFamily="18" charset="2"/>
              </a:rPr>
              <a:t>B</a:t>
            </a:r>
            <a:r>
              <a:rPr lang="en-US" u="none" baseline="-25000">
                <a:sym typeface="Symbol" pitchFamily="18" charset="2"/>
              </a:rPr>
              <a:t>2,1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u="none">
                <a:sym typeface="Symbol" pitchFamily="18" charset="2"/>
              </a:rPr>
              <a:t>S</a:t>
            </a:r>
            <a:r>
              <a:rPr lang="en-US" u="none" baseline="-25000">
                <a:sym typeface="Symbol" pitchFamily="18" charset="2"/>
              </a:rPr>
              <a:t>1,2		     </a:t>
            </a:r>
            <a:r>
              <a:rPr lang="en-US" u="none">
                <a:sym typeface="Symbol" pitchFamily="18" charset="2"/>
              </a:rPr>
              <a:t>B</a:t>
            </a:r>
            <a:r>
              <a:rPr lang="en-US" u="none" baseline="-25000">
                <a:sym typeface="Symbol" pitchFamily="18" charset="2"/>
              </a:rPr>
              <a:t>1,2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u="none" baseline="-25000">
                <a:sym typeface="Symbol" pitchFamily="18" charset="2"/>
              </a:rPr>
              <a:t>	…</a:t>
            </a:r>
          </a:p>
          <a:p>
            <a:pPr eaLnBrk="0" hangingPunct="0">
              <a:spcBef>
                <a:spcPct val="10000"/>
              </a:spcBef>
              <a:defRPr/>
            </a:pPr>
            <a:endParaRPr lang="en-US" u="none" baseline="-25000">
              <a:sym typeface="Symbol" pitchFamily="18" charset="2"/>
            </a:endParaRPr>
          </a:p>
          <a:p>
            <a:pPr eaLnBrk="0" hangingPunct="0">
              <a:spcBef>
                <a:spcPct val="10000"/>
              </a:spcBef>
              <a:defRPr/>
            </a:pPr>
            <a:r>
              <a:rPr lang="en-US" sz="20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Environment Knowledge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sz="1600" u="none">
                <a:sym typeface="Symbol" pitchFamily="18" charset="2"/>
              </a:rPr>
              <a:t>R</a:t>
            </a:r>
            <a:r>
              <a:rPr lang="en-US" sz="1600" u="none" baseline="-25000">
                <a:sym typeface="Symbol" pitchFamily="18" charset="2"/>
              </a:rPr>
              <a:t>1</a:t>
            </a:r>
            <a:r>
              <a:rPr lang="en-US" sz="1600" u="none">
                <a:sym typeface="Symbol" pitchFamily="18" charset="2"/>
              </a:rPr>
              <a:t>: S</a:t>
            </a:r>
            <a:r>
              <a:rPr lang="en-US" sz="1600" u="none" baseline="-25000">
                <a:sym typeface="Symbol" pitchFamily="18" charset="2"/>
              </a:rPr>
              <a:t>1,1</a:t>
            </a:r>
            <a:r>
              <a:rPr lang="en-US" sz="1600" u="none">
                <a:sym typeface="Symbol" pitchFamily="18" charset="2"/>
              </a:rPr>
              <a:t> W</a:t>
            </a:r>
            <a:r>
              <a:rPr lang="en-US" sz="1600" u="none" baseline="-25000">
                <a:sym typeface="Symbol" pitchFamily="18" charset="2"/>
              </a:rPr>
              <a:t>1,1</a:t>
            </a:r>
            <a:r>
              <a:rPr lang="en-US" sz="1600" u="none">
                <a:sym typeface="Symbol" pitchFamily="18" charset="2"/>
              </a:rPr>
              <a:t> W</a:t>
            </a:r>
            <a:r>
              <a:rPr lang="en-US" sz="1600" u="none" baseline="-25000">
                <a:sym typeface="Symbol" pitchFamily="18" charset="2"/>
              </a:rPr>
              <a:t>2,1</a:t>
            </a:r>
            <a:r>
              <a:rPr lang="en-US" sz="1600" u="none">
                <a:sym typeface="Symbol" pitchFamily="18" charset="2"/>
              </a:rPr>
              <a:t> W</a:t>
            </a:r>
            <a:r>
              <a:rPr lang="en-US" sz="1600" u="none" baseline="-25000">
                <a:sym typeface="Symbol" pitchFamily="18" charset="2"/>
              </a:rPr>
              <a:t>1,2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sz="1600" u="none">
                <a:sym typeface="Symbol" pitchFamily="18" charset="2"/>
              </a:rPr>
              <a:t>R</a:t>
            </a:r>
            <a:r>
              <a:rPr lang="en-US" sz="1600" u="none" baseline="-25000">
                <a:sym typeface="Symbol" pitchFamily="18" charset="2"/>
              </a:rPr>
              <a:t>2</a:t>
            </a:r>
            <a:r>
              <a:rPr lang="en-US" sz="1600" u="none">
                <a:sym typeface="Symbol" pitchFamily="18" charset="2"/>
              </a:rPr>
              <a:t>: S</a:t>
            </a:r>
            <a:r>
              <a:rPr lang="en-US" sz="1600" u="none" baseline="-25000">
                <a:sym typeface="Symbol" pitchFamily="18" charset="2"/>
              </a:rPr>
              <a:t>2,1</a:t>
            </a:r>
            <a:r>
              <a:rPr lang="en-US" sz="1600" u="none">
                <a:sym typeface="Symbol" pitchFamily="18" charset="2"/>
              </a:rPr>
              <a:t> W</a:t>
            </a:r>
            <a:r>
              <a:rPr lang="en-US" sz="1600" u="none" baseline="-25000">
                <a:sym typeface="Symbol" pitchFamily="18" charset="2"/>
              </a:rPr>
              <a:t>1,1 </a:t>
            </a:r>
            <a:r>
              <a:rPr lang="en-US" u="none">
                <a:sym typeface="Symbol" pitchFamily="18" charset="2"/>
              </a:rPr>
              <a:t></a:t>
            </a:r>
            <a:r>
              <a:rPr lang="en-US" sz="1600" u="none">
                <a:sym typeface="Symbol" pitchFamily="18" charset="2"/>
              </a:rPr>
              <a:t> W</a:t>
            </a:r>
            <a:r>
              <a:rPr lang="en-US" sz="1600" u="none" baseline="-25000">
                <a:sym typeface="Symbol" pitchFamily="18" charset="2"/>
              </a:rPr>
              <a:t>2,1 </a:t>
            </a:r>
            <a:r>
              <a:rPr lang="en-US" u="none">
                <a:sym typeface="Symbol" pitchFamily="18" charset="2"/>
              </a:rPr>
              <a:t></a:t>
            </a:r>
            <a:r>
              <a:rPr lang="en-US" sz="1600" u="none">
                <a:sym typeface="Symbol" pitchFamily="18" charset="2"/>
              </a:rPr>
              <a:t> W</a:t>
            </a:r>
            <a:r>
              <a:rPr lang="en-US" sz="1600" u="none" baseline="-25000">
                <a:sym typeface="Symbol" pitchFamily="18" charset="2"/>
              </a:rPr>
              <a:t>2,2 </a:t>
            </a:r>
            <a:r>
              <a:rPr lang="en-US" u="none">
                <a:sym typeface="Symbol" pitchFamily="18" charset="2"/>
              </a:rPr>
              <a:t></a:t>
            </a:r>
            <a:r>
              <a:rPr lang="en-US" sz="1600" u="none">
                <a:sym typeface="Symbol" pitchFamily="18" charset="2"/>
              </a:rPr>
              <a:t> W</a:t>
            </a:r>
            <a:r>
              <a:rPr lang="en-US" sz="1600" u="none" baseline="-25000">
                <a:sym typeface="Symbol" pitchFamily="18" charset="2"/>
              </a:rPr>
              <a:t>3,1</a:t>
            </a:r>
            <a:endParaRPr lang="en-US" sz="1600" u="none">
              <a:sym typeface="Symbol" pitchFamily="18" charset="2"/>
            </a:endParaRPr>
          </a:p>
          <a:p>
            <a:pPr eaLnBrk="0" hangingPunct="0">
              <a:spcBef>
                <a:spcPct val="10000"/>
              </a:spcBef>
              <a:defRPr/>
            </a:pPr>
            <a:r>
              <a:rPr lang="en-US" sz="1600" u="none">
                <a:sym typeface="Symbol" pitchFamily="18" charset="2"/>
              </a:rPr>
              <a:t>R</a:t>
            </a:r>
            <a:r>
              <a:rPr lang="en-US" sz="1600" u="none" baseline="-25000">
                <a:sym typeface="Symbol" pitchFamily="18" charset="2"/>
              </a:rPr>
              <a:t>3</a:t>
            </a:r>
            <a:r>
              <a:rPr lang="en-US" sz="1600" u="none">
                <a:sym typeface="Symbol" pitchFamily="18" charset="2"/>
              </a:rPr>
              <a:t>: B</a:t>
            </a:r>
            <a:r>
              <a:rPr lang="en-US" sz="1600" u="none" baseline="-25000">
                <a:sym typeface="Symbol" pitchFamily="18" charset="2"/>
              </a:rPr>
              <a:t>1,1 </a:t>
            </a:r>
            <a:r>
              <a:rPr lang="en-US" sz="1600" u="none">
                <a:sym typeface="Symbol" pitchFamily="18" charset="2"/>
              </a:rPr>
              <a:t> </a:t>
            </a:r>
            <a:r>
              <a:rPr lang="en-US" sz="1600" u="none" baseline="-25000">
                <a:sym typeface="Symbol" pitchFamily="18" charset="2"/>
              </a:rPr>
              <a:t> </a:t>
            </a:r>
            <a:r>
              <a:rPr lang="en-US" sz="1600" u="none">
                <a:sym typeface="Symbol" pitchFamily="18" charset="2"/>
              </a:rPr>
              <a:t>P</a:t>
            </a:r>
            <a:r>
              <a:rPr lang="en-US" sz="1600" u="none" baseline="-25000">
                <a:sym typeface="Symbol" pitchFamily="18" charset="2"/>
              </a:rPr>
              <a:t>1,1</a:t>
            </a:r>
            <a:r>
              <a:rPr lang="en-US" sz="1600" u="none">
                <a:sym typeface="Symbol" pitchFamily="18" charset="2"/>
              </a:rPr>
              <a:t> P</a:t>
            </a:r>
            <a:r>
              <a:rPr lang="en-US" sz="1600" u="none" baseline="-25000">
                <a:sym typeface="Symbol" pitchFamily="18" charset="2"/>
              </a:rPr>
              <a:t>2,1</a:t>
            </a:r>
            <a:r>
              <a:rPr lang="en-US" sz="1600" u="none">
                <a:sym typeface="Symbol" pitchFamily="18" charset="2"/>
              </a:rPr>
              <a:t> P</a:t>
            </a:r>
            <a:r>
              <a:rPr lang="en-US" sz="1600" u="none" baseline="-25000">
                <a:sym typeface="Symbol" pitchFamily="18" charset="2"/>
              </a:rPr>
              <a:t>1,2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sz="1600" u="none">
                <a:sym typeface="Symbol" pitchFamily="18" charset="2"/>
              </a:rPr>
              <a:t>R</a:t>
            </a:r>
            <a:r>
              <a:rPr lang="en-US" sz="1600" u="none" baseline="-25000">
                <a:sym typeface="Symbol" pitchFamily="18" charset="2"/>
              </a:rPr>
              <a:t>5</a:t>
            </a:r>
            <a:r>
              <a:rPr lang="en-US" sz="1600" u="none">
                <a:sym typeface="Symbol" pitchFamily="18" charset="2"/>
              </a:rPr>
              <a:t>: B</a:t>
            </a:r>
            <a:r>
              <a:rPr lang="en-US" sz="1600" u="none" baseline="-25000">
                <a:sym typeface="Symbol" pitchFamily="18" charset="2"/>
              </a:rPr>
              <a:t>1,2 </a:t>
            </a:r>
            <a:r>
              <a:rPr lang="en-US" sz="1600" u="none">
                <a:sym typeface="Symbol" pitchFamily="18" charset="2"/>
              </a:rPr>
              <a:t>   P</a:t>
            </a:r>
            <a:r>
              <a:rPr lang="en-US" sz="1600" u="none" baseline="-25000">
                <a:sym typeface="Symbol" pitchFamily="18" charset="2"/>
              </a:rPr>
              <a:t>1,1</a:t>
            </a:r>
            <a:r>
              <a:rPr lang="en-US" sz="1600" u="none">
                <a:sym typeface="Symbol" pitchFamily="18" charset="2"/>
              </a:rPr>
              <a:t> P</a:t>
            </a:r>
            <a:r>
              <a:rPr lang="en-US" sz="1600" u="none" baseline="-25000">
                <a:sym typeface="Symbol" pitchFamily="18" charset="2"/>
              </a:rPr>
              <a:t>1,2 </a:t>
            </a:r>
            <a:r>
              <a:rPr lang="en-US" sz="1600" u="none">
                <a:sym typeface="Symbol" pitchFamily="18" charset="2"/>
              </a:rPr>
              <a:t> P</a:t>
            </a:r>
            <a:r>
              <a:rPr lang="en-US" sz="1600" u="none" baseline="-25000">
                <a:sym typeface="Symbol" pitchFamily="18" charset="2"/>
              </a:rPr>
              <a:t>2,2 </a:t>
            </a:r>
            <a:r>
              <a:rPr lang="en-US" sz="1600" u="none">
                <a:sym typeface="Symbol" pitchFamily="18" charset="2"/>
              </a:rPr>
              <a:t> P</a:t>
            </a:r>
            <a:r>
              <a:rPr lang="en-US" sz="1600" u="none" baseline="-25000">
                <a:sym typeface="Symbol" pitchFamily="18" charset="2"/>
              </a:rPr>
              <a:t>1,3</a:t>
            </a:r>
          </a:p>
          <a:p>
            <a:pPr eaLnBrk="0" hangingPunct="0">
              <a:spcBef>
                <a:spcPct val="10000"/>
              </a:spcBef>
              <a:defRPr/>
            </a:pPr>
            <a:r>
              <a:rPr lang="en-US" sz="1600" u="none">
                <a:sym typeface="Symbol" pitchFamily="18" charset="2"/>
              </a:rPr>
              <a:t>...</a:t>
            </a: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1133475" y="1649413"/>
            <a:ext cx="1752600" cy="5794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3200" u="none">
                <a:solidFill>
                  <a:srgbClr val="990000"/>
                </a:solidFill>
                <a:latin typeface="Garamond" pitchFamily="18" charset="0"/>
              </a:rPr>
              <a:t>Initial KB</a:t>
            </a: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4500563" y="1774825"/>
            <a:ext cx="4140200" cy="50990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</a:rPr>
              <a:t>Some inferences:</a:t>
            </a:r>
          </a:p>
          <a:p>
            <a:pPr eaLnBrk="0" hangingPunct="0">
              <a:spcBef>
                <a:spcPct val="20000"/>
              </a:spcBef>
              <a:defRPr/>
            </a:pPr>
            <a:endParaRPr lang="en-US" sz="2400" u="none">
              <a:latin typeface="Garamond" pitchFamily="18" charset="0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</a:rPr>
              <a:t>Apply </a:t>
            </a:r>
            <a:r>
              <a:rPr lang="en-US" sz="24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Modus Ponens</a:t>
            </a:r>
            <a:r>
              <a:rPr lang="en-US" sz="2400" u="none">
                <a:latin typeface="Garamond" pitchFamily="18" charset="0"/>
              </a:rPr>
              <a:t> to R</a:t>
            </a:r>
            <a:r>
              <a:rPr lang="en-US" sz="2400" u="none" baseline="-25000">
                <a:latin typeface="Garamond" pitchFamily="18" charset="0"/>
              </a:rPr>
              <a:t>1</a:t>
            </a: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</a:rPr>
              <a:t>Add to KB</a:t>
            </a: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u="none">
                <a:latin typeface="Garamond" pitchFamily="18" charset="0"/>
                <a:sym typeface="Symbol" pitchFamily="18" charset="2"/>
              </a:rPr>
              <a:t>	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1,1</a:t>
            </a:r>
            <a:r>
              <a:rPr lang="en-US" u="none">
                <a:latin typeface="Garamond" pitchFamily="18" charset="0"/>
                <a:sym typeface="Symbol" pitchFamily="18" charset="2"/>
              </a:rPr>
              <a:t> </a:t>
            </a:r>
            <a:r>
              <a:rPr lang="en-US" sz="3200" u="none">
                <a:latin typeface="Garamond" pitchFamily="18" charset="0"/>
                <a:sym typeface="Symbol" pitchFamily="18" charset="2"/>
              </a:rPr>
              <a:t></a:t>
            </a:r>
            <a:r>
              <a:rPr lang="en-US" u="none">
                <a:latin typeface="Garamond" pitchFamily="18" charset="0"/>
                <a:sym typeface="Symbol" pitchFamily="18" charset="2"/>
              </a:rPr>
              <a:t> 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2,1</a:t>
            </a:r>
            <a:r>
              <a:rPr lang="en-US" u="none">
                <a:latin typeface="Garamond" pitchFamily="18" charset="0"/>
                <a:sym typeface="Symbol" pitchFamily="18" charset="2"/>
              </a:rPr>
              <a:t> </a:t>
            </a:r>
            <a:r>
              <a:rPr lang="en-US" sz="3200" u="none">
                <a:latin typeface="Garamond" pitchFamily="18" charset="0"/>
                <a:sym typeface="Symbol" pitchFamily="18" charset="2"/>
              </a:rPr>
              <a:t></a:t>
            </a:r>
            <a:r>
              <a:rPr lang="en-US" u="none">
                <a:latin typeface="Garamond" pitchFamily="18" charset="0"/>
                <a:sym typeface="Symbol" pitchFamily="18" charset="2"/>
              </a:rPr>
              <a:t> 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1,2</a:t>
            </a:r>
          </a:p>
          <a:p>
            <a:pPr eaLnBrk="0" hangingPunct="0">
              <a:spcBef>
                <a:spcPct val="20000"/>
              </a:spcBef>
              <a:defRPr/>
            </a:pPr>
            <a:endParaRPr lang="en-US" u="none" baseline="-25000">
              <a:latin typeface="Garamond" pitchFamily="18" charset="0"/>
              <a:sym typeface="Symbol" pitchFamily="18" charset="2"/>
            </a:endParaRPr>
          </a:p>
          <a:p>
            <a:pPr eaLnBrk="0" hangingPunct="0">
              <a:spcBef>
                <a:spcPct val="20000"/>
              </a:spcBef>
              <a:defRPr/>
            </a:pPr>
            <a:endParaRPr lang="en-US" u="none" baseline="-25000">
              <a:latin typeface="Garamond" pitchFamily="18" charset="0"/>
              <a:sym typeface="Symbol" pitchFamily="18" charset="2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  <a:sym typeface="Symbol" pitchFamily="18" charset="2"/>
              </a:rPr>
              <a:t>Apply to this </a:t>
            </a:r>
            <a:r>
              <a:rPr lang="en-US" sz="2400" b="1" u="none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sym typeface="Symbol" pitchFamily="18" charset="2"/>
              </a:rPr>
              <a:t>AND-Elimination</a:t>
            </a: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sz="2400" u="none">
                <a:latin typeface="Garamond" pitchFamily="18" charset="0"/>
                <a:sym typeface="Symbol" pitchFamily="18" charset="2"/>
              </a:rPr>
              <a:t>Add to KB</a:t>
            </a:r>
            <a:endParaRPr lang="en-US" u="none">
              <a:latin typeface="Garamond" pitchFamily="18" charset="0"/>
              <a:sym typeface="Symbol" pitchFamily="18" charset="2"/>
            </a:endParaRP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u="none">
                <a:latin typeface="Garamond" pitchFamily="18" charset="0"/>
                <a:sym typeface="Symbol" pitchFamily="18" charset="2"/>
              </a:rPr>
              <a:t>	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1,1</a:t>
            </a:r>
            <a:endParaRPr lang="en-US" u="none">
              <a:latin typeface="Garamond" pitchFamily="18" charset="0"/>
              <a:sym typeface="Symbol" pitchFamily="18" charset="2"/>
            </a:endParaRP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u="none">
                <a:latin typeface="Garamond" pitchFamily="18" charset="0"/>
                <a:sym typeface="Symbol" pitchFamily="18" charset="2"/>
              </a:rPr>
              <a:t>	 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2,1</a:t>
            </a:r>
            <a:endParaRPr lang="en-US" u="none">
              <a:latin typeface="Garamond" pitchFamily="18" charset="0"/>
              <a:sym typeface="Symbol" pitchFamily="18" charset="2"/>
            </a:endParaRPr>
          </a:p>
          <a:p>
            <a:pPr lvl="1" eaLnBrk="0" hangingPunct="0">
              <a:spcBef>
                <a:spcPct val="20000"/>
              </a:spcBef>
              <a:defRPr/>
            </a:pPr>
            <a:r>
              <a:rPr lang="en-US" u="none">
                <a:latin typeface="Garamond" pitchFamily="18" charset="0"/>
                <a:sym typeface="Symbol" pitchFamily="18" charset="2"/>
              </a:rPr>
              <a:t>	 W</a:t>
            </a:r>
            <a:r>
              <a:rPr lang="en-US" u="none" baseline="-25000">
                <a:latin typeface="Garamond" pitchFamily="18" charset="0"/>
                <a:sym typeface="Symbol" pitchFamily="18" charset="2"/>
              </a:rPr>
              <a:t>1,2</a:t>
            </a:r>
          </a:p>
          <a:p>
            <a:pPr eaLnBrk="0" hangingPunct="0">
              <a:spcBef>
                <a:spcPct val="20000"/>
              </a:spcBef>
              <a:defRPr/>
            </a:pPr>
            <a:endParaRPr lang="en-US" u="none" baseline="-25000">
              <a:latin typeface="Garamond" pitchFamily="18" charset="0"/>
              <a:sym typeface="Symbol" pitchFamily="18" charset="2"/>
            </a:endParaRPr>
          </a:p>
          <a:p>
            <a:pPr eaLnBrk="0" hangingPunct="0">
              <a:spcBef>
                <a:spcPct val="20000"/>
              </a:spcBef>
              <a:defRPr/>
            </a:pPr>
            <a:endParaRPr lang="en-US" u="none" baseline="-2500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7461B7-2A9C-42D9-A225-B2BA64F67515}" type="slidenum">
              <a:rPr lang="ar-SA" smtClean="0"/>
              <a:pPr/>
              <a:t>55</a:t>
            </a:fld>
            <a:endParaRPr lang="fr-FR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latin typeface="Garamond" pitchFamily="18" charset="0"/>
              </a:rPr>
              <a:t>Recall that when we were at (2,1) we could not decide on a safe move, so we backtracked, and explored (1,2), which yielded ¬B</a:t>
            </a:r>
            <a:r>
              <a:rPr lang="en-US" sz="2800" b="1" baseline="-25000" smtClean="0">
                <a:latin typeface="Garamond" pitchFamily="18" charset="0"/>
              </a:rPr>
              <a:t>1,2</a:t>
            </a:r>
            <a:r>
              <a:rPr lang="en-US" sz="2800" b="1" smtClean="0">
                <a:latin typeface="Garamond" pitchFamily="18" charset="0"/>
              </a:rPr>
              <a:t>. </a:t>
            </a:r>
          </a:p>
          <a:p>
            <a:pPr algn="just" eaLnBrk="1" hangingPunct="1"/>
            <a:endParaRPr lang="en-US" sz="2000" b="1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r>
              <a:rPr lang="en-US" b="1" smtClean="0">
                <a:latin typeface="Garamond" pitchFamily="18" charset="0"/>
              </a:rPr>
              <a:t> </a:t>
            </a:r>
            <a:r>
              <a:rPr lang="en-US" sz="2800" b="1" smtClean="0">
                <a:latin typeface="Garamond" pitchFamily="18" charset="0"/>
              </a:rPr>
              <a:t>¬B</a:t>
            </a:r>
            <a:r>
              <a:rPr lang="en-US" sz="2800" b="1" baseline="-25000" smtClean="0">
                <a:latin typeface="Garamond" pitchFamily="18" charset="0"/>
              </a:rPr>
              <a:t>1,2 </a:t>
            </a:r>
            <a:r>
              <a:rPr lang="en-US" sz="28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⇔ </a:t>
            </a: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1,1 </a:t>
            </a:r>
            <a:r>
              <a:rPr lang="en-US" sz="2800" smtClean="0">
                <a:sym typeface="Symbol" pitchFamily="18" charset="2"/>
              </a:rPr>
              <a:t></a:t>
            </a:r>
            <a:r>
              <a:rPr lang="en-US" sz="2800" b="1" smtClean="0">
                <a:latin typeface="Garamond" pitchFamily="18" charset="0"/>
              </a:rPr>
              <a:t> ¬P</a:t>
            </a:r>
            <a:r>
              <a:rPr lang="en-US" sz="2800" b="1" baseline="-25000" smtClean="0">
                <a:latin typeface="Garamond" pitchFamily="18" charset="0"/>
              </a:rPr>
              <a:t>1,3 </a:t>
            </a:r>
            <a:r>
              <a:rPr lang="en-US" sz="2800" smtClean="0">
                <a:sym typeface="Symbol" pitchFamily="18" charset="2"/>
              </a:rPr>
              <a:t></a:t>
            </a:r>
            <a:r>
              <a:rPr lang="en-US" sz="2800" b="1" baseline="-25000" smtClean="0">
                <a:latin typeface="Garamond" pitchFamily="18" charset="0"/>
              </a:rPr>
              <a:t> </a:t>
            </a: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2,2  </a:t>
            </a:r>
            <a:r>
              <a:rPr lang="en-US" sz="2800" b="1" smtClean="0">
                <a:latin typeface="Garamond" pitchFamily="18" charset="0"/>
              </a:rPr>
              <a:t>this yields to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1,1</a:t>
            </a:r>
            <a:r>
              <a:rPr lang="en-US" sz="2800" b="1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 </a:t>
            </a: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1,3 </a:t>
            </a:r>
            <a:r>
              <a:rPr lang="en-US" sz="2800" smtClean="0">
                <a:sym typeface="Symbol" pitchFamily="18" charset="2"/>
              </a:rPr>
              <a:t> </a:t>
            </a: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2,2</a:t>
            </a:r>
            <a:r>
              <a:rPr lang="en-US" sz="2800" b="1" smtClean="0">
                <a:latin typeface="Garamond" pitchFamily="18" charset="0"/>
              </a:rPr>
              <a:t> and consequently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1,1</a:t>
            </a:r>
            <a:r>
              <a:rPr lang="en-US" sz="2800" b="1" smtClean="0">
                <a:latin typeface="Garamond" pitchFamily="18" charset="0"/>
              </a:rPr>
              <a:t> </a:t>
            </a:r>
            <a:r>
              <a:rPr lang="en-US" sz="2800" b="1" smtClean="0">
                <a:latin typeface="Garamond" pitchFamily="18" charset="0"/>
                <a:sym typeface="tci3" pitchFamily="2" charset="2"/>
              </a:rPr>
              <a:t>,</a:t>
            </a:r>
            <a:r>
              <a:rPr lang="en-US" b="1" smtClean="0">
                <a:latin typeface="Garamond" pitchFamily="18" charset="0"/>
              </a:rPr>
              <a:t> </a:t>
            </a:r>
            <a:r>
              <a:rPr lang="en-US" sz="2800" b="1" smtClean="0">
                <a:latin typeface="Garamond" pitchFamily="18" charset="0"/>
              </a:rPr>
              <a:t>¬P</a:t>
            </a:r>
            <a:r>
              <a:rPr lang="en-US" sz="2800" b="1" baseline="-25000" smtClean="0">
                <a:latin typeface="Garamond" pitchFamily="18" charset="0"/>
              </a:rPr>
              <a:t>1,3 </a:t>
            </a:r>
            <a:r>
              <a:rPr lang="en-US" sz="2800" b="1" smtClean="0">
                <a:latin typeface="Garamond" pitchFamily="18" charset="0"/>
                <a:sym typeface="tci3" pitchFamily="2" charset="2"/>
              </a:rPr>
              <a:t>,</a:t>
            </a:r>
            <a:r>
              <a:rPr lang="en-US" sz="2800" b="1" smtClean="0">
                <a:latin typeface="Garamond" pitchFamily="18" charset="0"/>
              </a:rPr>
              <a:t> ¬P</a:t>
            </a:r>
            <a:r>
              <a:rPr lang="en-US" sz="2800" b="1" baseline="-25000" smtClean="0">
                <a:latin typeface="Garamond" pitchFamily="18" charset="0"/>
              </a:rPr>
              <a:t>2,2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b="1" smtClean="0">
                <a:latin typeface="Garamond" pitchFamily="18" charset="0"/>
              </a:rPr>
              <a:t>• Now we can consider the implications of B</a:t>
            </a:r>
            <a:r>
              <a:rPr lang="en-US" b="1" baseline="-25000" smtClean="0">
                <a:latin typeface="Garamond" pitchFamily="18" charset="0"/>
              </a:rPr>
              <a:t>2,1</a:t>
            </a:r>
            <a:r>
              <a:rPr lang="en-US" b="1" smtClean="0">
                <a:latin typeface="Garamond" pitchFamily="18" charset="0"/>
              </a:rPr>
              <a:t>.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b="1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A87B5A-2E39-468E-9864-4C5ECBB873C3}" type="slidenum">
              <a:rPr lang="ar-SA" smtClean="0"/>
              <a:pPr/>
              <a:t>56</a:t>
            </a:fld>
            <a:endParaRPr lang="fr-FR" smtClean="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>
                <a:latin typeface="Garamond" pitchFamily="18" charset="0"/>
              </a:rPr>
              <a:t>B</a:t>
            </a:r>
            <a:r>
              <a:rPr lang="en-US" sz="2800" baseline="-25000" smtClean="0">
                <a:latin typeface="Garamond" pitchFamily="18" charset="0"/>
              </a:rPr>
              <a:t>2,1</a:t>
            </a:r>
            <a:r>
              <a:rPr lang="en-US" sz="2800" smtClean="0">
                <a:latin typeface="Garamond" pitchFamily="18" charset="0"/>
              </a:rPr>
              <a:t>  </a:t>
            </a: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⇔</a:t>
            </a:r>
            <a:r>
              <a:rPr lang="en-US" sz="2800" smtClean="0">
                <a:latin typeface="Garamond" pitchFamily="18" charset="0"/>
              </a:rPr>
              <a:t> (P</a:t>
            </a:r>
            <a:r>
              <a:rPr lang="en-US" sz="2800" baseline="-25000" smtClean="0">
                <a:latin typeface="Garamond" pitchFamily="18" charset="0"/>
              </a:rPr>
              <a:t>1,1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2,2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3,1</a:t>
            </a:r>
            <a:r>
              <a:rPr lang="en-US" sz="2800" smtClean="0">
                <a:latin typeface="Garamond" pitchFamily="18" charset="0"/>
              </a:rPr>
              <a:t>)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>
                <a:latin typeface="Garamond" pitchFamily="18" charset="0"/>
              </a:rPr>
              <a:t>B</a:t>
            </a:r>
            <a:r>
              <a:rPr lang="en-US" sz="2800" baseline="-25000" smtClean="0">
                <a:latin typeface="Garamond" pitchFamily="18" charset="0"/>
              </a:rPr>
              <a:t>2,1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2800" smtClean="0">
                <a:latin typeface="Garamond" pitchFamily="18" charset="0"/>
              </a:rPr>
              <a:t> (P</a:t>
            </a:r>
            <a:r>
              <a:rPr lang="en-US" sz="2800" baseline="-25000" smtClean="0">
                <a:latin typeface="Garamond" pitchFamily="18" charset="0"/>
              </a:rPr>
              <a:t>1,1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/>
              <a:t> </a:t>
            </a:r>
            <a:r>
              <a:rPr lang="en-US" sz="2800" smtClean="0">
                <a:latin typeface="Garamond" pitchFamily="18" charset="0"/>
              </a:rPr>
              <a:t>P</a:t>
            </a:r>
            <a:r>
              <a:rPr lang="en-US" sz="2800" baseline="-25000" smtClean="0">
                <a:latin typeface="Garamond" pitchFamily="18" charset="0"/>
              </a:rPr>
              <a:t>2,2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3,1</a:t>
            </a:r>
            <a:r>
              <a:rPr lang="en-US" sz="2800" smtClean="0">
                <a:latin typeface="Garamond" pitchFamily="18" charset="0"/>
              </a:rPr>
              <a:t>) </a:t>
            </a:r>
            <a:r>
              <a:rPr lang="en-US" sz="2000" b="1" smtClean="0">
                <a:latin typeface="Garamond" pitchFamily="18" charset="0"/>
              </a:rPr>
              <a:t>(biconditional Elimination)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>
                <a:latin typeface="Garamond" pitchFamily="18" charset="0"/>
              </a:rPr>
              <a:t>P</a:t>
            </a:r>
            <a:r>
              <a:rPr lang="en-US" sz="2800" baseline="-25000" smtClean="0">
                <a:latin typeface="Garamond" pitchFamily="18" charset="0"/>
              </a:rPr>
              <a:t>1,1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2,2</a:t>
            </a:r>
            <a:r>
              <a:rPr lang="en-US" sz="2800" smtClean="0">
                <a:latin typeface="Garamond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3,1 </a:t>
            </a:r>
            <a:r>
              <a:rPr lang="en-US" sz="2800" smtClean="0">
                <a:latin typeface="Garamond" pitchFamily="18" charset="0"/>
              </a:rPr>
              <a:t>(modus ponens)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>
                <a:latin typeface="Garamond" pitchFamily="18" charset="0"/>
              </a:rPr>
              <a:t>P</a:t>
            </a:r>
            <a:r>
              <a:rPr lang="en-US" sz="2800" baseline="-25000" smtClean="0">
                <a:latin typeface="Garamond" pitchFamily="18" charset="0"/>
              </a:rPr>
              <a:t>1,1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Garamond" pitchFamily="18" charset="0"/>
              </a:rPr>
              <a:t> P</a:t>
            </a:r>
            <a:r>
              <a:rPr lang="en-US" sz="2800" baseline="-25000" smtClean="0">
                <a:latin typeface="Garamond" pitchFamily="18" charset="0"/>
              </a:rPr>
              <a:t>3,1 </a:t>
            </a:r>
            <a:r>
              <a:rPr lang="en-US" sz="2800" smtClean="0">
                <a:latin typeface="Garamond" pitchFamily="18" charset="0"/>
              </a:rPr>
              <a:t>(resolution rule because no pit in (2,2))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>
                <a:latin typeface="Garamond" pitchFamily="18" charset="0"/>
              </a:rPr>
              <a:t>P</a:t>
            </a:r>
            <a:r>
              <a:rPr lang="en-US" sz="2800" baseline="-25000" smtClean="0">
                <a:latin typeface="Garamond" pitchFamily="18" charset="0"/>
              </a:rPr>
              <a:t>3,1</a:t>
            </a:r>
            <a:r>
              <a:rPr lang="en-US" sz="2800" smtClean="0">
                <a:latin typeface="Garamond" pitchFamily="18" charset="0"/>
              </a:rPr>
              <a:t> (resolution rule because no pit in (1,1))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endParaRPr lang="en-US" sz="2800" smtClean="0">
              <a:latin typeface="Garamond" pitchFamily="18" charset="0"/>
            </a:endParaRPr>
          </a:p>
          <a:p>
            <a:pPr marL="533400" indent="-533400" eaLnBrk="1" hangingPunct="1">
              <a:lnSpc>
                <a:spcPct val="80000"/>
              </a:lnSpc>
            </a:pPr>
            <a:r>
              <a:rPr lang="en-US" sz="2800" u="sng" smtClean="0">
                <a:solidFill>
                  <a:srgbClr val="990000"/>
                </a:solidFill>
                <a:latin typeface="Garamond" pitchFamily="18" charset="0"/>
              </a:rPr>
              <a:t>The resolution rule:</a:t>
            </a:r>
            <a:r>
              <a:rPr lang="en-US" sz="2800" smtClean="0">
                <a:latin typeface="Garamond" pitchFamily="18" charset="0"/>
              </a:rPr>
              <a:t> if there is a pit in (1,1) or (3,1), and it’s not in (1,1), then it’s in (3,1).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sz="2800" smtClean="0">
              <a:latin typeface="Garamond" pitchFamily="18" charset="0"/>
            </a:endParaRPr>
          </a:p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r>
              <a:rPr lang="en-US" sz="2800" i="1" smtClean="0"/>
              <a:t>P</a:t>
            </a:r>
            <a:r>
              <a:rPr lang="en-US" sz="2800" baseline="-25000" smtClean="0"/>
              <a:t>1,1</a:t>
            </a:r>
            <a:r>
              <a:rPr lang="en-US" sz="2800" smtClean="0"/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/>
              <a:t> </a:t>
            </a:r>
            <a:r>
              <a:rPr lang="en-US" sz="2800" i="1" smtClean="0"/>
              <a:t>P</a:t>
            </a:r>
            <a:r>
              <a:rPr lang="en-US" sz="2800" baseline="-25000" smtClean="0"/>
              <a:t>3,1</a:t>
            </a:r>
            <a:r>
              <a:rPr lang="en-US" sz="2800" smtClean="0"/>
              <a:t>, ¬</a:t>
            </a:r>
            <a:r>
              <a:rPr lang="en-US" sz="2800" i="1" smtClean="0"/>
              <a:t>P</a:t>
            </a:r>
            <a:r>
              <a:rPr lang="en-US" sz="2800" baseline="-25000" smtClean="0"/>
              <a:t>1,1</a:t>
            </a:r>
          </a:p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endParaRPr lang="en-US" sz="2800" i="1" smtClean="0"/>
          </a:p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r>
              <a:rPr lang="en-US" sz="2800" i="1" smtClean="0"/>
              <a:t>P</a:t>
            </a:r>
            <a:r>
              <a:rPr lang="en-US" sz="2800" baseline="-25000" smtClean="0"/>
              <a:t>3,1</a:t>
            </a:r>
          </a:p>
          <a:p>
            <a:pPr marL="533400" indent="-5334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b="1" smtClean="0">
              <a:latin typeface="Garamond" pitchFamily="18" charset="0"/>
            </a:endParaRP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2771775" y="5445125"/>
            <a:ext cx="3529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55CFB5-4B58-4F46-8B09-6FE67E43B7A0}" type="slidenum">
              <a:rPr lang="ar-SA" smtClean="0"/>
              <a:pPr/>
              <a:t>57</a:t>
            </a:fld>
            <a:endParaRPr lang="fr-FR" smtClean="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mtClean="0">
                <a:solidFill>
                  <a:srgbClr val="990000"/>
                </a:solidFill>
                <a:latin typeface="Garamond" pitchFamily="18" charset="0"/>
              </a:rPr>
              <a:t>Resolution</a:t>
            </a:r>
          </a:p>
          <a:p>
            <a:pPr marL="609600" indent="-609600" eaLnBrk="1" hangingPunct="1"/>
            <a:endParaRPr lang="en-US" smtClean="0">
              <a:solidFill>
                <a:srgbClr val="990000"/>
              </a:solidFill>
              <a:latin typeface="Garamond" pitchFamily="18" charset="0"/>
            </a:endParaRPr>
          </a:p>
          <a:p>
            <a:pPr marL="609600" indent="-609600" eaLnBrk="1" hangingPunct="1"/>
            <a:r>
              <a:rPr lang="en-US" smtClean="0">
                <a:latin typeface="Garamond" pitchFamily="18" charset="0"/>
              </a:rPr>
              <a:t>Unit Resolution inference rule:</a:t>
            </a:r>
          </a:p>
          <a:p>
            <a:pPr marL="609600" indent="-609600" algn="ctr" eaLnBrk="1" hangingPunct="1">
              <a:buFontTx/>
              <a:buNone/>
            </a:pPr>
            <a:r>
              <a:rPr lang="en-US" i="1" smtClean="0"/>
              <a:t>l</a:t>
            </a:r>
            <a:r>
              <a:rPr lang="en-US" i="1" baseline="-25000" smtClean="0"/>
              <a:t>1</a:t>
            </a:r>
            <a:r>
              <a:rPr lang="en-US" i="1" smtClean="0"/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</a:t>
            </a:r>
            <a:r>
              <a:rPr lang="en-US" i="1" smtClean="0"/>
              <a:t>l</a:t>
            </a:r>
            <a:r>
              <a:rPr lang="en-US" i="1" baseline="-25000" smtClean="0"/>
              <a:t>k</a:t>
            </a:r>
            <a:r>
              <a:rPr lang="en-US" smtClean="0"/>
              <a:t>, </a:t>
            </a:r>
            <a:r>
              <a:rPr lang="en-US" i="1" smtClean="0"/>
              <a:t>m</a:t>
            </a:r>
          </a:p>
          <a:p>
            <a:pPr marL="609600" indent="-609600" algn="ctr" eaLnBrk="1" hangingPunct="1">
              <a:buFontTx/>
              <a:buNone/>
            </a:pPr>
            <a:endParaRPr lang="en-US" i="1" smtClean="0"/>
          </a:p>
          <a:p>
            <a:pPr marL="609600" indent="-609600" algn="ctr" eaLnBrk="1" hangingPunct="1">
              <a:buFontTx/>
              <a:buNone/>
            </a:pPr>
            <a:r>
              <a:rPr lang="en-US" i="1" smtClean="0"/>
              <a:t>l</a:t>
            </a:r>
            <a:r>
              <a:rPr lang="en-US" i="1" baseline="-25000" smtClean="0"/>
              <a:t>1</a:t>
            </a:r>
            <a:r>
              <a:rPr lang="en-US" i="1" smtClean="0"/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</a:t>
            </a:r>
            <a:r>
              <a:rPr lang="en-US" i="1" smtClean="0"/>
              <a:t>l</a:t>
            </a:r>
            <a:r>
              <a:rPr lang="en-US" i="1" baseline="-25000" smtClean="0"/>
              <a:t>i-1</a:t>
            </a:r>
            <a:r>
              <a:rPr lang="en-US" i="1" smtClean="0"/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</a:t>
            </a:r>
            <a:r>
              <a:rPr lang="en-US" i="1" smtClean="0"/>
              <a:t>l</a:t>
            </a:r>
            <a:r>
              <a:rPr lang="en-US" i="1" baseline="-25000" smtClean="0"/>
              <a:t>i+1</a:t>
            </a:r>
            <a:r>
              <a:rPr lang="en-US" i="1" smtClean="0"/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/>
              <a:t> </a:t>
            </a:r>
            <a:r>
              <a:rPr lang="en-US" i="1" smtClean="0"/>
              <a:t>l</a:t>
            </a:r>
            <a:r>
              <a:rPr lang="en-US" i="1" baseline="-25000" smtClean="0"/>
              <a:t>k</a:t>
            </a:r>
          </a:p>
          <a:p>
            <a:pPr marL="609600" indent="-609600" algn="ctr" eaLnBrk="1" hangingPunct="1">
              <a:buFontTx/>
              <a:buNone/>
            </a:pPr>
            <a:endParaRPr lang="en-US" i="1" baseline="-25000" smtClean="0"/>
          </a:p>
          <a:p>
            <a:pPr marL="609600" indent="-609600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where </a:t>
            </a:r>
            <a:r>
              <a:rPr lang="en-US" i="1" smtClean="0">
                <a:latin typeface="Garamond" pitchFamily="18" charset="0"/>
              </a:rPr>
              <a:t>l</a:t>
            </a:r>
            <a:r>
              <a:rPr lang="en-US" i="1" baseline="-25000" smtClean="0">
                <a:latin typeface="Garamond" pitchFamily="18" charset="0"/>
              </a:rPr>
              <a:t>i</a:t>
            </a:r>
            <a:r>
              <a:rPr lang="en-US" i="1" smtClean="0">
                <a:latin typeface="Garamond" pitchFamily="18" charset="0"/>
              </a:rPr>
              <a:t> </a:t>
            </a:r>
            <a:r>
              <a:rPr lang="en-US" smtClean="0">
                <a:latin typeface="Garamond" pitchFamily="18" charset="0"/>
              </a:rPr>
              <a:t>and </a:t>
            </a:r>
            <a:r>
              <a:rPr lang="en-US" i="1" smtClean="0">
                <a:latin typeface="Garamond" pitchFamily="18" charset="0"/>
              </a:rPr>
              <a:t>m </a:t>
            </a:r>
            <a:r>
              <a:rPr lang="en-US" smtClean="0">
                <a:latin typeface="Garamond" pitchFamily="18" charset="0"/>
              </a:rPr>
              <a:t>are complementary literals.</a:t>
            </a:r>
          </a:p>
          <a:p>
            <a:pPr marL="609600" indent="-609600" eaLnBrk="1" hangingPunct="1">
              <a:buFontTx/>
              <a:buAutoNum type="arabicPeriod"/>
            </a:pPr>
            <a:endParaRPr lang="en-US" smtClean="0">
              <a:latin typeface="Garamond" pitchFamily="18" charset="0"/>
            </a:endParaRPr>
          </a:p>
        </p:txBody>
      </p:sp>
      <p:sp>
        <p:nvSpPr>
          <p:cNvPr id="59397" name="Line 6"/>
          <p:cNvSpPr>
            <a:spLocks noChangeShapeType="1"/>
          </p:cNvSpPr>
          <p:nvPr/>
        </p:nvSpPr>
        <p:spPr bwMode="auto">
          <a:xfrm>
            <a:off x="1908175" y="3716338"/>
            <a:ext cx="5472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642F5D-CAE6-42B6-BCA8-5E39A6A2B35B}" type="slidenum">
              <a:rPr lang="ar-SA" smtClean="0"/>
              <a:pPr/>
              <a:t>58</a:t>
            </a:fld>
            <a:endParaRPr lang="fr-FR" smtClean="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mtClean="0">
                <a:solidFill>
                  <a:srgbClr val="990000"/>
                </a:solidFill>
                <a:latin typeface="Garamond" pitchFamily="18" charset="0"/>
              </a:rPr>
              <a:t>Resolution</a:t>
            </a:r>
          </a:p>
          <a:p>
            <a:pPr marL="609600" indent="-609600" eaLnBrk="1" hangingPunct="1"/>
            <a:endParaRPr lang="en-US" smtClean="0">
              <a:solidFill>
                <a:srgbClr val="990000"/>
              </a:solidFill>
              <a:latin typeface="Garamond" pitchFamily="18" charset="0"/>
            </a:endParaRPr>
          </a:p>
          <a:p>
            <a:pPr marL="609600" indent="-609600" eaLnBrk="1" hangingPunct="1"/>
            <a:r>
              <a:rPr lang="en-US" smtClean="0">
                <a:latin typeface="Garamond" pitchFamily="18" charset="0"/>
              </a:rPr>
              <a:t>Full resolution inference rule:</a:t>
            </a:r>
          </a:p>
          <a:p>
            <a:pPr marL="609600" indent="-609600" algn="ctr" eaLnBrk="1" hangingPunct="1">
              <a:buFontTx/>
              <a:buNone/>
            </a:pPr>
            <a:endParaRPr lang="en-US" smtClean="0"/>
          </a:p>
          <a:p>
            <a:pPr marL="609600" indent="-609600" algn="ctr" eaLnBrk="1" hangingPunct="1">
              <a:buFontTx/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,     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609600" indent="-609600" algn="ctr" eaLnBrk="1" hangingPunct="1">
              <a:buFontTx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i-1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i+1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j-1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j+1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609600" indent="-609600" algn="ctr" eaLnBrk="1" hangingPunct="1">
              <a:buFontTx/>
              <a:buNone/>
            </a:pPr>
            <a:endParaRPr lang="en-US" sz="2000" i="1" baseline="-25000" smtClean="0"/>
          </a:p>
          <a:p>
            <a:pPr marL="609600" indent="-609600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where </a:t>
            </a:r>
            <a:r>
              <a:rPr lang="en-US" i="1" smtClean="0">
                <a:latin typeface="Garamond" pitchFamily="18" charset="0"/>
              </a:rPr>
              <a:t>l</a:t>
            </a:r>
            <a:r>
              <a:rPr lang="en-US" i="1" baseline="-25000" smtClean="0">
                <a:latin typeface="Garamond" pitchFamily="18" charset="0"/>
              </a:rPr>
              <a:t>i</a:t>
            </a:r>
            <a:r>
              <a:rPr lang="en-US" i="1" smtClean="0">
                <a:latin typeface="Garamond" pitchFamily="18" charset="0"/>
              </a:rPr>
              <a:t> </a:t>
            </a:r>
            <a:r>
              <a:rPr lang="en-US" smtClean="0">
                <a:latin typeface="Garamond" pitchFamily="18" charset="0"/>
              </a:rPr>
              <a:t>and </a:t>
            </a:r>
            <a:r>
              <a:rPr lang="en-US" i="1" smtClean="0">
                <a:latin typeface="Garamond" pitchFamily="18" charset="0"/>
              </a:rPr>
              <a:t>m </a:t>
            </a:r>
            <a:r>
              <a:rPr lang="en-US" smtClean="0">
                <a:latin typeface="Garamond" pitchFamily="18" charset="0"/>
              </a:rPr>
              <a:t>are complementary literals.</a:t>
            </a:r>
          </a:p>
          <a:p>
            <a:pPr marL="609600" indent="-609600" eaLnBrk="1" hangingPunct="1">
              <a:buFontTx/>
              <a:buAutoNum type="arabicPeriod"/>
            </a:pPr>
            <a:endParaRPr lang="en-US" smtClean="0">
              <a:latin typeface="Garamond" pitchFamily="18" charset="0"/>
            </a:endParaRPr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V="1">
            <a:off x="539750" y="4149725"/>
            <a:ext cx="7777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BDBACB-1758-4122-A486-95429447D50C}" type="slidenum">
              <a:rPr lang="ar-SA" smtClean="0"/>
              <a:pPr/>
              <a:t>59</a:t>
            </a:fld>
            <a:endParaRPr lang="fr-FR" smtClean="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mtClean="0">
                <a:solidFill>
                  <a:srgbClr val="990000"/>
                </a:solidFill>
                <a:latin typeface="Garamond" pitchFamily="18" charset="0"/>
              </a:rPr>
              <a:t>Resolution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For simplicity let’s consider clauses of length two: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¬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9600" indent="-609600" algn="ctr" eaLnBrk="1" hangingPunct="1">
              <a:buFontTx/>
              <a:buNone/>
            </a:pPr>
            <a:endParaRPr lang="en-US" sz="2800" i="1" baseline="-250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ym typeface="Symbol" pitchFamily="18" charset="2"/>
              </a:rPr>
              <a:t>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i="1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aseline="-250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/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611188" y="3573463"/>
            <a:ext cx="7920037" cy="292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2400" u="none">
                <a:latin typeface="Times New Roman" pitchFamily="18" charset="0"/>
                <a:cs typeface="Times New Roman" pitchFamily="18" charset="0"/>
              </a:rPr>
              <a:t>To derive the soundness of resolution consider the values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can take:</a:t>
            </a:r>
          </a:p>
          <a:p>
            <a:pPr algn="just"/>
            <a:r>
              <a:rPr lang="fr-FR" sz="2400" u="none">
                <a:latin typeface="Times New Roman" pitchFamily="18" charset="0"/>
                <a:cs typeface="Times New Roman" pitchFamily="18" charset="0"/>
              </a:rPr>
              <a:t>• If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, then since we know that ¬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>
                <a:sym typeface="Symbol" pitchFamily="18" charset="2"/>
              </a:rPr>
              <a:t>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holds, it</a:t>
            </a:r>
          </a:p>
          <a:p>
            <a:pPr algn="just"/>
            <a:r>
              <a:rPr lang="fr-FR" sz="2400" u="none">
                <a:latin typeface="Times New Roman" pitchFamily="18" charset="0"/>
                <a:cs typeface="Times New Roman" pitchFamily="18" charset="0"/>
              </a:rPr>
              <a:t>must be the case that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l3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is True.</a:t>
            </a:r>
          </a:p>
          <a:p>
            <a:pPr algn="just"/>
            <a:r>
              <a:rPr lang="fr-FR" sz="2400" u="none">
                <a:latin typeface="Times New Roman" pitchFamily="18" charset="0"/>
                <a:cs typeface="Times New Roman" pitchFamily="18" charset="0"/>
              </a:rPr>
              <a:t>• If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False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, then since we know that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none">
                <a:sym typeface="Symbol" pitchFamily="18" charset="2"/>
              </a:rPr>
              <a:t>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holds, it</a:t>
            </a:r>
          </a:p>
          <a:p>
            <a:pPr algn="just"/>
            <a:r>
              <a:rPr lang="fr-FR" sz="2400" u="none">
                <a:latin typeface="Times New Roman" pitchFamily="18" charset="0"/>
                <a:cs typeface="Times New Roman" pitchFamily="18" charset="0"/>
              </a:rPr>
              <a:t>must be the case that 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i="1" u="none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i="1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u="none">
                <a:latin typeface="Times New Roman" pitchFamily="18" charset="0"/>
                <a:cs typeface="Times New Roman" pitchFamily="18" charset="0"/>
              </a:rPr>
              <a:t>is True.</a:t>
            </a:r>
          </a:p>
          <a:p>
            <a:endParaRPr lang="fr-FR" sz="2400" u="none">
              <a:latin typeface="Times New Roman" pitchFamily="18" charset="0"/>
              <a:cs typeface="Times New Roman" pitchFamily="18" charset="0"/>
            </a:endParaRPr>
          </a:p>
          <a:p>
            <a:endParaRPr lang="fr-FR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2987675" y="2781300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06B11E-9C3A-4CB7-89EC-515C319071E3}" type="slidenum">
              <a:rPr lang="ar-SA" smtClean="0"/>
              <a:pPr/>
              <a:t>6</a:t>
            </a:fld>
            <a:endParaRPr lang="fr-FR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 sz="3600" smtClean="0">
                <a:solidFill>
                  <a:schemeClr val="accent2"/>
                </a:solidFill>
              </a:rPr>
              <a:t> </a:t>
            </a:r>
            <a:r>
              <a:rPr lang="fr-FR" sz="36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Example: Wumpus world</a:t>
            </a:r>
          </a:p>
          <a:p>
            <a:pPr eaLnBrk="1" hangingPunct="1">
              <a:buFont typeface="Wingdings" pitchFamily="2" charset="2"/>
              <a:buNone/>
            </a:pPr>
            <a:endParaRPr lang="fr-FR" sz="240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800" smtClean="0"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16238" y="908050"/>
            <a:ext cx="4414837" cy="5548313"/>
            <a:chOff x="1488" y="681"/>
            <a:chExt cx="2781" cy="3495"/>
          </a:xfrm>
        </p:grpSpPr>
        <p:pic>
          <p:nvPicPr>
            <p:cNvPr id="7174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 l="13901" t="24464" r="68364" b="55963"/>
            <a:stretch>
              <a:fillRect/>
            </a:stretch>
          </p:blipFill>
          <p:spPr bwMode="auto">
            <a:xfrm>
              <a:off x="1584" y="1344"/>
              <a:ext cx="2620" cy="28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sp>
          <p:nvSpPr>
            <p:cNvPr id="70662" name="Text Box 6"/>
            <p:cNvSpPr txBox="1">
              <a:spLocks noChangeArrowheads="1"/>
            </p:cNvSpPr>
            <p:nvPr/>
          </p:nvSpPr>
          <p:spPr bwMode="auto">
            <a:xfrm>
              <a:off x="1488" y="681"/>
              <a:ext cx="2781" cy="519"/>
            </a:xfrm>
            <a:prstGeom prst="rect">
              <a:avLst/>
            </a:prstGeom>
            <a:solidFill>
              <a:schemeClr val="hlink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20000"/>
                </a:spcBef>
                <a:defRPr/>
              </a:pPr>
              <a:r>
                <a:rPr lang="en-US" sz="4800" u="none">
                  <a:solidFill>
                    <a:schemeClr val="tx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Book Antiqua" pitchFamily="18" charset="0"/>
                </a:rPr>
                <a:t>THE WUMPUS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B23566-FB40-479A-A3C9-CFB519259435}" type="slidenum">
              <a:rPr lang="ar-SA" smtClean="0"/>
              <a:pPr/>
              <a:t>60</a:t>
            </a:fld>
            <a:endParaRPr lang="fr-FR" smtClean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mtClean="0">
                <a:solidFill>
                  <a:srgbClr val="990000"/>
                </a:solidFill>
                <a:latin typeface="Garamond" pitchFamily="18" charset="0"/>
              </a:rPr>
              <a:t>Resolution</a:t>
            </a:r>
            <a:endParaRPr lang="en-US" sz="2400" smtClean="0">
              <a:solidFill>
                <a:srgbClr val="990000"/>
              </a:solidFill>
              <a:latin typeface="Garamond" pitchFamily="18" charset="0"/>
            </a:endParaRPr>
          </a:p>
          <a:p>
            <a:pPr marL="609600" indent="-609600" algn="just" eaLnBrk="1" hangingPunct="1">
              <a:buFontTx/>
              <a:buNone/>
            </a:pPr>
            <a:r>
              <a:rPr lang="en-US" sz="2800" smtClean="0">
                <a:latin typeface="Garamond" pitchFamily="18" charset="0"/>
              </a:rPr>
              <a:t>1. Properties of the resolution rule:</a:t>
            </a:r>
          </a:p>
          <a:p>
            <a:pPr marL="990600" lvl="1" indent="-533400" algn="just" eaLnBrk="1" hangingPunct="1">
              <a:buFontTx/>
              <a:buNone/>
            </a:pPr>
            <a:r>
              <a:rPr lang="en-US" sz="2400" smtClean="0">
                <a:latin typeface="Garamond" pitchFamily="18" charset="0"/>
              </a:rPr>
              <a:t>• Sound</a:t>
            </a:r>
          </a:p>
          <a:p>
            <a:pPr marL="990600" lvl="1" indent="-533400" algn="just" eaLnBrk="1" hangingPunct="1">
              <a:buFontTx/>
              <a:buNone/>
            </a:pPr>
            <a:r>
              <a:rPr lang="en-US" sz="2400" smtClean="0">
                <a:latin typeface="Garamond" pitchFamily="18" charset="0"/>
              </a:rPr>
              <a:t>• Complete (yields to a complete inference algorithm).</a:t>
            </a:r>
          </a:p>
          <a:p>
            <a:pPr marL="990600" lvl="1" indent="-533400" algn="just" eaLnBrk="1" hangingPunct="1">
              <a:buFontTx/>
              <a:buNone/>
            </a:pPr>
            <a:endParaRPr lang="en-US" sz="1000" smtClean="0">
              <a:latin typeface="Garamond" pitchFamily="18" charset="0"/>
            </a:endParaRPr>
          </a:p>
          <a:p>
            <a:pPr marL="609600" indent="-609600" algn="just" eaLnBrk="1" hangingPunct="1">
              <a:buFontTx/>
              <a:buNone/>
            </a:pPr>
            <a:r>
              <a:rPr lang="en-US" sz="2800" smtClean="0">
                <a:latin typeface="Garamond" pitchFamily="18" charset="0"/>
              </a:rPr>
              <a:t>2. The resolution rule forms the basis for a family of complete inference algorithms.</a:t>
            </a:r>
          </a:p>
          <a:p>
            <a:pPr marL="609600" indent="-609600" algn="just" eaLnBrk="1" hangingPunct="1">
              <a:buFontTx/>
              <a:buNone/>
            </a:pPr>
            <a:endParaRPr lang="en-US" sz="2800" smtClean="0">
              <a:latin typeface="Garamond" pitchFamily="18" charset="0"/>
            </a:endParaRPr>
          </a:p>
          <a:p>
            <a:pPr marL="609600" indent="-609600" algn="just" eaLnBrk="1" hangingPunct="1">
              <a:buFontTx/>
              <a:buNone/>
            </a:pPr>
            <a:r>
              <a:rPr lang="en-US" sz="2800" smtClean="0">
                <a:latin typeface="Garamond" pitchFamily="18" charset="0"/>
              </a:rPr>
              <a:t>3. Resolution rule is used to either confirm or refute a sentence but it cannot be used to enumerate true sentences.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0CC265-74F5-47A8-AD51-708D9208517F}" type="slidenum">
              <a:rPr lang="ar-SA" smtClean="0"/>
              <a:pPr/>
              <a:t>61</a:t>
            </a:fld>
            <a:endParaRPr lang="fr-FR" smtClean="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z="3600" smtClean="0">
                <a:solidFill>
                  <a:srgbClr val="990000"/>
                </a:solidFill>
                <a:latin typeface="Garamond" pitchFamily="18" charset="0"/>
              </a:rPr>
              <a:t>Resolution</a:t>
            </a:r>
          </a:p>
          <a:p>
            <a:pPr marL="609600" indent="-609600" algn="just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4. Resolution can be applied only to disjunctions of literals. How can  it lead to a complete inference procedure for all propositional logic?</a:t>
            </a:r>
          </a:p>
          <a:p>
            <a:pPr marL="609600" indent="-609600" algn="just" eaLnBrk="1" hangingPunct="1">
              <a:buFontTx/>
              <a:buNone/>
            </a:pPr>
            <a:endParaRPr lang="en-US" sz="1200" smtClean="0">
              <a:latin typeface="Garamond" pitchFamily="18" charset="0"/>
            </a:endParaRPr>
          </a:p>
          <a:p>
            <a:pPr marL="609600" indent="-609600" algn="just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5. Turns out any knowledge base can be expressed as a conjunction of disjunctions (conjunctive normal form, CNF).</a:t>
            </a:r>
          </a:p>
          <a:p>
            <a:pPr marL="609600" indent="-609600" algn="just" eaLnBrk="1" hangingPunct="1">
              <a:buFontTx/>
              <a:buNone/>
            </a:pPr>
            <a:r>
              <a:rPr lang="en-US" smtClean="0">
                <a:latin typeface="Garamond" pitchFamily="18" charset="0"/>
              </a:rPr>
              <a:t>                E.g., (A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>
                <a:latin typeface="Garamond" pitchFamily="18" charset="0"/>
              </a:rPr>
              <a:t> ¬B)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smtClean="0">
                <a:latin typeface="Garamond" pitchFamily="18" charset="0"/>
              </a:rPr>
              <a:t> (B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>
                <a:latin typeface="Garamond" pitchFamily="18" charset="0"/>
              </a:rPr>
              <a:t> ¬C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>
                <a:latin typeface="Garamond" pitchFamily="18" charset="0"/>
              </a:rPr>
              <a:t> ¬D)</a:t>
            </a:r>
          </a:p>
          <a:p>
            <a:pPr marL="609600" indent="-609600" algn="just" eaLnBrk="1" hangingPunct="1">
              <a:buFontTx/>
              <a:buNone/>
            </a:pPr>
            <a:endParaRPr lang="en-US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099162-F1AF-4CF7-A5B0-674B512767DE}" type="slidenum">
              <a:rPr lang="ar-SA" smtClean="0"/>
              <a:pPr/>
              <a:t>62</a:t>
            </a:fld>
            <a:endParaRPr lang="fr-FR" smtClean="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sz="3600" smtClean="0">
                <a:solidFill>
                  <a:srgbClr val="990000"/>
                </a:solidFill>
                <a:latin typeface="Garamond" pitchFamily="18" charset="0"/>
              </a:rPr>
              <a:t>Resolution: Inference procedure</a:t>
            </a:r>
            <a:endParaRPr lang="en-US" sz="2800" smtClean="0">
              <a:solidFill>
                <a:srgbClr val="990000"/>
              </a:solidFill>
              <a:latin typeface="Garamond" pitchFamily="18" charset="0"/>
            </a:endParaRP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Garamond" pitchFamily="18" charset="0"/>
              </a:rPr>
              <a:t>6. Inference procedures based on resolution work by using the principle of proof by contadiction: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Garamond" pitchFamily="18" charset="0"/>
            </a:endParaRP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Garamond" pitchFamily="18" charset="0"/>
              </a:rPr>
              <a:t>To show that KB ╞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we show that (KB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Garamond" pitchFamily="18" charset="0"/>
              </a:rPr>
              <a:t>¬</a:t>
            </a:r>
            <a:r>
              <a:rPr lang="el-G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) is unsatisfiable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b="1" u="sng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The process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: 1. convert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KB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</a:t>
            </a:r>
            <a:r>
              <a:rPr lang="en-US" smtClean="0">
                <a:latin typeface="Garamond" pitchFamily="18" charset="0"/>
              </a:rPr>
              <a:t>¬</a:t>
            </a:r>
            <a:r>
              <a:rPr lang="el-G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to CNF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                  2. resolution rule is applied to the resulting clauses.</a:t>
            </a:r>
            <a:endParaRPr lang="el-GR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BEF445-D010-4C01-9196-D91D587F25CF}" type="slidenum">
              <a:rPr lang="ar-SA" smtClean="0"/>
              <a:pPr/>
              <a:t>63</a:t>
            </a:fld>
            <a:endParaRPr lang="fr-FR" smtClean="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z="3600" smtClean="0">
                <a:latin typeface="Garamond" pitchFamily="18" charset="0"/>
              </a:rPr>
              <a:t>Resolution: Inference procedure</a:t>
            </a:r>
          </a:p>
          <a:p>
            <a:pPr marL="609600" indent="-609600" algn="ctr" eaLnBrk="1" hangingPunct="1">
              <a:buFontTx/>
              <a:buNone/>
            </a:pPr>
            <a:endParaRPr lang="en-US" sz="2800" smtClean="0">
              <a:latin typeface="Garamond" pitchFamily="18" charset="0"/>
            </a:endParaRPr>
          </a:p>
          <a:p>
            <a:pPr marL="609600" indent="-609600" algn="just" eaLnBrk="1" hangingPunct="1">
              <a:buFontTx/>
              <a:buNone/>
            </a:pPr>
            <a:r>
              <a:rPr lang="fr-FR" sz="24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Function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PL-RESOLUTION(KB,</a:t>
            </a:r>
            <a:r>
              <a:rPr lang="el-G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)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returns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true or false</a:t>
            </a:r>
          </a:p>
          <a:p>
            <a:pPr marL="609600" indent="-609600" eaLnBrk="1" hangingPunct="1">
              <a:buFontTx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Clauses ← the set of clauses in the CNF representation of 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(KB</a:t>
            </a:r>
            <a:r>
              <a:rPr lang="en-US" sz="20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sz="2000" smtClean="0">
                <a:latin typeface="Garamond" pitchFamily="18" charset="0"/>
              </a:rPr>
              <a:t>¬</a:t>
            </a:r>
            <a:r>
              <a:rPr lang="el-G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) ;</a:t>
            </a:r>
          </a:p>
          <a:p>
            <a:pPr marL="609600" indent="-609600" eaLnBrk="1" hangingPunct="1">
              <a:buFontTx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New ←{};</a:t>
            </a:r>
            <a:endParaRPr lang="fr-FR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tci3" pitchFamily="2" charset="2"/>
            </a:endParaRPr>
          </a:p>
          <a:p>
            <a:pPr marL="609600" indent="-609600" eaLnBrk="1" hangingPunct="1">
              <a:buFontTx/>
              <a:buNone/>
            </a:pP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Loop Do</a:t>
            </a:r>
          </a:p>
          <a:p>
            <a:pPr marL="609600" indent="-609600" eaLnBrk="1" hangingPunct="1">
              <a:buFontTx/>
              <a:buNone/>
            </a:pP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For each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(C</a:t>
            </a:r>
            <a:r>
              <a:rPr lang="fr-FR" sz="20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C</a:t>
            </a:r>
            <a:r>
              <a:rPr lang="fr-FR" sz="20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j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) in clauses </a:t>
            </a: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do</a:t>
            </a:r>
          </a:p>
          <a:p>
            <a:pPr marL="609600" indent="-609600" eaLnBrk="1" hangingPunct="1">
              <a:buFontTx/>
              <a:buNone/>
            </a:pP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   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resolvents ← PL-RESOLVE (C</a:t>
            </a:r>
            <a:r>
              <a:rPr lang="fr-FR" sz="20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C</a:t>
            </a:r>
            <a:r>
              <a:rPr lang="fr-FR" sz="20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j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);</a:t>
            </a:r>
          </a:p>
          <a:p>
            <a:pPr marL="609600" indent="-609600" eaLnBrk="1" hangingPunct="1">
              <a:buFontTx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</a:t>
            </a: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If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resolvents contains the empty clause </a:t>
            </a: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then return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true;</a:t>
            </a:r>
          </a:p>
          <a:p>
            <a:pPr marL="609600" indent="-609600" eaLnBrk="1" hangingPunct="1">
              <a:buFontTx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New ← new </a:t>
            </a:r>
            <a:r>
              <a:rPr lang="fr-FR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∪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resolvents</a:t>
            </a:r>
          </a:p>
          <a:p>
            <a:pPr marL="609600" indent="-609600" eaLnBrk="1" hangingPunct="1">
              <a:buFontTx/>
              <a:buNone/>
            </a:pP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If 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new </a:t>
            </a:r>
            <a:r>
              <a:rPr lang="fr-FR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⊆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clauses </a:t>
            </a:r>
            <a:r>
              <a:rPr lang="fr-FR" sz="2000" b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then return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false</a:t>
            </a:r>
          </a:p>
          <a:p>
            <a:pPr marL="609600" indent="-609600" eaLnBrk="1" hangingPunct="1">
              <a:buFontTx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Clauses ← clauses </a:t>
            </a:r>
            <a:r>
              <a:rPr lang="fr-FR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∪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new</a:t>
            </a:r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468313" y="1844675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468313" y="6165850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8422A-456D-4C2A-A353-33B3761EA23A}" type="slidenum">
              <a:rPr lang="ar-SA" smtClean="0"/>
              <a:pPr/>
              <a:t>64</a:t>
            </a:fld>
            <a:endParaRPr lang="fr-FR" smtClean="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z="3600" smtClean="0">
                <a:latin typeface="Garamond" pitchFamily="18" charset="0"/>
              </a:rPr>
              <a:t>Resolution: Inference procedure</a:t>
            </a:r>
          </a:p>
          <a:p>
            <a:pPr marL="609600" indent="-609600" algn="ctr" eaLnBrk="1" hangingPunct="1">
              <a:buFontTx/>
              <a:buNone/>
            </a:pPr>
            <a:endParaRPr lang="en-US" sz="2800" smtClean="0">
              <a:latin typeface="Garamond" pitchFamily="18" charset="0"/>
            </a:endParaRPr>
          </a:p>
          <a:p>
            <a:pPr marL="609600" indent="-609600" algn="just" eaLnBrk="1" hangingPunct="1"/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Function PL-RESOLVE (C</a:t>
            </a:r>
            <a:r>
              <a:rPr lang="fr-FR" sz="24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C</a:t>
            </a:r>
            <a:r>
              <a:rPr lang="fr-FR" sz="24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j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) applies the resolution rule to (C</a:t>
            </a:r>
            <a:r>
              <a:rPr lang="fr-FR" sz="24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C</a:t>
            </a:r>
            <a:r>
              <a:rPr lang="fr-FR" sz="2400" baseline="-250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j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).</a:t>
            </a:r>
          </a:p>
          <a:p>
            <a:pPr marL="609600" indent="-609600" algn="just" eaLnBrk="1" hangingPunct="1">
              <a:buFontTx/>
              <a:buNone/>
            </a:pPr>
            <a:endParaRPr lang="fr-FR" sz="24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algn="just" eaLnBrk="1" hangingPunct="1"/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The process continues until one of two things happens:</a:t>
            </a:r>
          </a:p>
          <a:p>
            <a:pPr marL="609600" indent="-609600" algn="just" eaLnBrk="1" hangingPunct="1">
              <a:buFontTx/>
              <a:buNone/>
            </a:pPr>
            <a:endParaRPr lang="fr-FR" sz="24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990600" lvl="1" indent="-533400" algn="just" eaLnBrk="1" hangingPunct="1"/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There are no new clauses that can be added , in which case KB does not entail </a:t>
            </a:r>
            <a:r>
              <a:rPr lang="el-G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, or</a:t>
            </a:r>
          </a:p>
          <a:p>
            <a:pPr marL="990600" lvl="1" indent="-533400" algn="just" eaLnBrk="1" hangingPunct="1"/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Two clauses resolve to yield the empty clause, in which case KB entails </a:t>
            </a:r>
            <a:r>
              <a:rPr lang="el-G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.</a:t>
            </a:r>
            <a:endParaRPr lang="el-GR" sz="24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1FDEBE-C073-43F4-88A3-EE6143B1FD52}" type="slidenum">
              <a:rPr lang="ar-SA" smtClean="0"/>
              <a:pPr/>
              <a:t>65</a:t>
            </a:fld>
            <a:endParaRPr lang="fr-FR" smtClean="0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sz="3600" smtClean="0">
                <a:latin typeface="Garamond" pitchFamily="18" charset="0"/>
              </a:rPr>
              <a:t>Resolution: Inference procedure: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3600" smtClean="0">
                <a:latin typeface="Garamond" pitchFamily="18" charset="0"/>
              </a:rPr>
              <a:t>Example of proof  by contradiction</a:t>
            </a:r>
          </a:p>
          <a:p>
            <a:pPr marL="609600" indent="-609600" algn="just"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KB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= (B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⇔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(P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1,2 </a:t>
            </a:r>
            <a:r>
              <a:rPr lang="en-US" smtClean="0">
                <a:sym typeface="Symbol" pitchFamily="18" charset="2"/>
              </a:rPr>
              <a:t>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2,1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))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en-US" smtClean="0">
                <a:latin typeface="Times New Roman" pitchFamily="18" charset="0"/>
                <a:sym typeface="tci3" pitchFamily="2" charset="2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¬ B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1,1</a:t>
            </a:r>
          </a:p>
          <a:p>
            <a:pPr marL="609600" indent="-609600" algn="just"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α = ¬P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1,2</a:t>
            </a:r>
          </a:p>
          <a:p>
            <a:pPr marL="609600" indent="-609600" algn="just" eaLnBrk="1" hangingPunct="1">
              <a:buFontTx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 eaLnBrk="1" hangingPunct="1">
              <a:buFontTx/>
              <a:buNone/>
            </a:pPr>
            <a:endParaRPr lang="el-GR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  <p:pic>
        <p:nvPicPr>
          <p:cNvPr id="6758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3644900"/>
            <a:ext cx="7751762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0" name="Text Box 7"/>
          <p:cNvSpPr txBox="1">
            <a:spLocks noChangeArrowheads="1"/>
          </p:cNvSpPr>
          <p:nvPr/>
        </p:nvSpPr>
        <p:spPr bwMode="auto">
          <a:xfrm>
            <a:off x="900113" y="5734050"/>
            <a:ext cx="4651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latin typeface="Garamond" pitchFamily="18" charset="0"/>
              </a:rPr>
              <a:t>Question: </a:t>
            </a:r>
            <a:r>
              <a:rPr lang="fr-FR" sz="2400" u="none">
                <a:latin typeface="Garamond" pitchFamily="18" charset="0"/>
              </a:rPr>
              <a:t>convert (KB </a:t>
            </a:r>
            <a:r>
              <a:rPr lang="en-US" u="none">
                <a:sym typeface="Symbol" pitchFamily="18" charset="2"/>
              </a:rPr>
              <a:t></a:t>
            </a:r>
            <a:r>
              <a:rPr lang="fr-FR" sz="2400" u="none">
                <a:latin typeface="Garamond" pitchFamily="18" charset="0"/>
                <a:sym typeface="tci3" pitchFamily="2" charset="2"/>
              </a:rPr>
              <a:t> </a:t>
            </a:r>
            <a:r>
              <a:rPr lang="en-US" sz="2400" u="none">
                <a:latin typeface="Garamond" pitchFamily="18" charset="0"/>
              </a:rPr>
              <a:t>¬</a:t>
            </a:r>
            <a:r>
              <a:rPr lang="el-GR" sz="2400" u="none">
                <a:latin typeface="Garamond" pitchFamily="18" charset="0"/>
                <a:sym typeface="tci3" pitchFamily="2" charset="2"/>
              </a:rPr>
              <a:t>α</a:t>
            </a:r>
            <a:r>
              <a:rPr lang="fr-FR" sz="2400" u="none">
                <a:latin typeface="Garamond" pitchFamily="18" charset="0"/>
                <a:sym typeface="tci3" pitchFamily="2" charset="2"/>
              </a:rPr>
              <a:t>)</a:t>
            </a:r>
            <a:r>
              <a:rPr lang="fr-FR" sz="2400" u="none">
                <a:latin typeface="Garamond" pitchFamily="18" charset="0"/>
              </a:rPr>
              <a:t> to CNF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79C70-F4A3-4A0C-B740-DF3F6681BA8E}" type="slidenum">
              <a:rPr lang="ar-SA" smtClean="0"/>
              <a:pPr/>
              <a:t>66</a:t>
            </a:fld>
            <a:endParaRPr lang="fr-FR" smtClean="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360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tci3" pitchFamily="2" charset="2"/>
              </a:rPr>
              <a:t>Inference for Horn clauses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Horn Form (special form of CNF): disjunction of literals of which at most one is positive.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28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KB = conjunction of Horn clauses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Horn clause = propositional symbol; or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(conjunction of symbols) </a:t>
            </a:r>
            <a:r>
              <a:rPr lang="fr-FR" sz="2800" smtClean="0">
                <a:latin typeface="Times New Roman" pitchFamily="18" charset="0"/>
                <a:sym typeface="tci3" pitchFamily="2" charset="2"/>
              </a:rPr>
              <a:t>⇒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symbol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   </a:t>
            </a: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Modus Ponens is a natural way to make inference in Horn KBs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endParaRPr lang="fr-FR" sz="28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360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CCC92C-82C3-44CD-BA52-C35489F513F8}" type="slidenum">
              <a:rPr lang="ar-SA" smtClean="0"/>
              <a:pPr/>
              <a:t>67</a:t>
            </a:fld>
            <a:endParaRPr lang="fr-FR" smtClean="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400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tci3" pitchFamily="2" charset="2"/>
              </a:rPr>
              <a:t>Inference for Horn clauses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mtClean="0">
              <a:sym typeface="tci3" pitchFamily="2" charset="2"/>
            </a:endParaRP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α1, … ,αn,   α1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…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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αn </a:t>
            </a:r>
            <a:r>
              <a:rPr lang="fr-FR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tci3" pitchFamily="2" charset="2"/>
              </a:rPr>
              <a:t>⇒</a:t>
            </a: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 β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endParaRPr lang="fr-FR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β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endParaRPr lang="fr-FR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Successive application of modus ponens leads to algorithms that are sound and complete, and run in linear time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r-FR" sz="400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  <p:sp>
        <p:nvSpPr>
          <p:cNvPr id="69637" name="Line 4"/>
          <p:cNvSpPr>
            <a:spLocks noChangeShapeType="1"/>
          </p:cNvSpPr>
          <p:nvPr/>
        </p:nvSpPr>
        <p:spPr bwMode="auto">
          <a:xfrm>
            <a:off x="1979613" y="3068638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C96357-6ED4-4209-B8B4-F9E7B39292AE}" type="slidenum">
              <a:rPr lang="ar-SA" smtClean="0"/>
              <a:pPr/>
              <a:t>68</a:t>
            </a:fld>
            <a:endParaRPr lang="fr-FR" smtClean="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sz="400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tci3" pitchFamily="2" charset="2"/>
              </a:rPr>
              <a:t>Inference for Horn clauses: Forward chaining</a:t>
            </a:r>
          </a:p>
          <a:p>
            <a:pPr marL="609600" indent="-609600" eaLnBrk="1" hangingPunct="1">
              <a:buFontTx/>
              <a:buNone/>
            </a:pPr>
            <a:r>
              <a:rPr lang="fr-FR" smtClean="0">
                <a:sym typeface="tci3" pitchFamily="2" charset="2"/>
              </a:rPr>
              <a:t>•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Idea: fire any rule whose premises are satisfied in the </a:t>
            </a:r>
            <a:r>
              <a:rPr lang="fr-FR" sz="2800" i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KB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and  add its conclusion to the </a:t>
            </a:r>
            <a:r>
              <a:rPr lang="fr-FR" sz="2800" i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KB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, until query is found.</a:t>
            </a:r>
          </a:p>
          <a:p>
            <a:pPr marL="609600" indent="-609600" eaLnBrk="1" hangingPunct="1">
              <a:buFontTx/>
              <a:buNone/>
            </a:pPr>
            <a:endParaRPr lang="fr-FR" sz="28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algn="ctr" eaLnBrk="1" hangingPunct="1">
              <a:buFontTx/>
              <a:buNone/>
            </a:pPr>
            <a:endParaRPr lang="fr-FR" sz="28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3860800"/>
            <a:ext cx="4672012" cy="252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4500563" y="4414838"/>
            <a:ext cx="46434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Forward chaining is sound and complete</a:t>
            </a:r>
          </a:p>
          <a:p>
            <a:r>
              <a:rPr lang="fr-FR" sz="2000" b="1" u="none">
                <a:latin typeface="Times New Roman" pitchFamily="18" charset="0"/>
                <a:cs typeface="Times New Roman" pitchFamily="18" charset="0"/>
              </a:rPr>
              <a:t> for horn knowledge bases</a:t>
            </a:r>
          </a:p>
          <a:p>
            <a:endParaRPr lang="fr-FR" sz="2000" b="1" u="none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7B84E2-E3D6-4C98-8F50-FA7E4404A22A}" type="slidenum">
              <a:rPr lang="ar-SA" smtClean="0"/>
              <a:pPr/>
              <a:t>69</a:t>
            </a:fld>
            <a:endParaRPr lang="fr-FR" smtClean="0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r-FR" sz="360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tci3" pitchFamily="2" charset="2"/>
              </a:rPr>
              <a:t>Inference for Horn clauses: backward chaining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sym typeface="tci3" pitchFamily="2" charset="2"/>
              </a:rPr>
              <a:t>•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Idea: work backwards from the query </a:t>
            </a:r>
            <a:r>
              <a:rPr lang="fr-FR" sz="2800" i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q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: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check if </a:t>
            </a:r>
            <a:r>
              <a:rPr lang="fr-FR" sz="2800" i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q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is known already, or prove by backward chaining all premises of some rule concluding </a:t>
            </a:r>
            <a:r>
              <a:rPr lang="fr-FR" sz="2800" i="1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q.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endParaRPr lang="fr-FR" sz="2800" i="1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z="2800" b="1" u="sng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Avoid loops: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check if new subgoal is already on the goal stack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r-FR" sz="2800" smtClean="0">
                <a:latin typeface="Times New Roman" pitchFamily="18" charset="0"/>
                <a:cs typeface="Times New Roman" pitchFamily="18" charset="0"/>
                <a:sym typeface="tci3" pitchFamily="2" charset="2"/>
              </a:rPr>
              <a:t>Avoid repeated work: check if new subgoal has already been proved true, or has already failed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endParaRPr lang="fr-FR" sz="2400" smtClean="0">
              <a:latin typeface="Times New Roman" pitchFamily="18" charset="0"/>
              <a:cs typeface="Times New Roman" pitchFamily="18" charset="0"/>
              <a:sym typeface="tci3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5E7DFE-8375-4BB6-A79D-3808509B57C2}" type="slidenum">
              <a:rPr lang="ar-SA" smtClean="0"/>
              <a:pPr/>
              <a:t>7</a:t>
            </a:fld>
            <a:endParaRPr lang="fr-FR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981075"/>
            <a:ext cx="3695700" cy="3619500"/>
          </a:xfrm>
          <a:noFill/>
        </p:spPr>
      </p:pic>
      <p:sp>
        <p:nvSpPr>
          <p:cNvPr id="81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1125538"/>
            <a:ext cx="446405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b="1" smtClean="0">
                <a:solidFill>
                  <a:srgbClr val="990000"/>
                </a:solidFill>
                <a:latin typeface="Garamond" pitchFamily="18" charset="0"/>
              </a:rPr>
              <a:t>Environment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Squares adjacent to wumpus are smelly.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Squares adjacent to pit are breezy.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Glitter if and only if gold is in the same square.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Shooting kills the wumpus if you are facing it.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Shooting uses up the only arrow.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Grabbing picks up the gold if in the same square.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Releasing drops the gold in the same square.</a:t>
            </a:r>
          </a:p>
          <a:p>
            <a:pPr eaLnBrk="1" hangingPunct="1">
              <a:lnSpc>
                <a:spcPct val="80000"/>
              </a:lnSpc>
            </a:pPr>
            <a:endParaRPr lang="fr-FR" sz="1600" smtClean="0">
              <a:latin typeface="Garamond" pitchFamily="18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4543425"/>
            <a:ext cx="45720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Goals:</a:t>
            </a:r>
            <a:r>
              <a:rPr lang="en-US" sz="2000" u="none">
                <a:latin typeface="Garamond" pitchFamily="18" charset="0"/>
              </a:rPr>
              <a:t> Get gold back to the start without entering it or wumpus square.</a:t>
            </a:r>
          </a:p>
          <a:p>
            <a:endParaRPr lang="en-US" sz="900" u="none">
              <a:latin typeface="Garamond" pitchFamily="18" charset="0"/>
            </a:endParaRPr>
          </a:p>
          <a:p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Percepts</a:t>
            </a:r>
            <a:r>
              <a:rPr lang="en-US" sz="2000" b="1" u="none">
                <a:solidFill>
                  <a:schemeClr val="accent1"/>
                </a:solidFill>
                <a:latin typeface="Garamond" pitchFamily="18" charset="0"/>
              </a:rPr>
              <a:t>:</a:t>
            </a:r>
            <a:r>
              <a:rPr lang="en-US" sz="2000" u="none">
                <a:latin typeface="Garamond" pitchFamily="18" charset="0"/>
              </a:rPr>
              <a:t> Breeze, Glitter, Smell.</a:t>
            </a:r>
          </a:p>
          <a:p>
            <a:endParaRPr lang="en-US" sz="900" u="none">
              <a:latin typeface="Garamond" pitchFamily="18" charset="0"/>
            </a:endParaRPr>
          </a:p>
          <a:p>
            <a:r>
              <a:rPr lang="en-US" sz="2000" b="1" u="none">
                <a:solidFill>
                  <a:srgbClr val="990000"/>
                </a:solidFill>
                <a:latin typeface="Garamond" pitchFamily="18" charset="0"/>
              </a:rPr>
              <a:t>Actions:</a:t>
            </a:r>
            <a:r>
              <a:rPr lang="en-US" sz="2000" u="none">
                <a:latin typeface="Garamond" pitchFamily="18" charset="0"/>
              </a:rPr>
              <a:t>  Left turn, Right turn, Forward, Grab, Release, Shoot</a:t>
            </a:r>
            <a:r>
              <a:rPr lang="en-US" sz="2400" u="none">
                <a:latin typeface="Garamond" pitchFamily="18" charset="0"/>
              </a:rPr>
              <a:t>.</a:t>
            </a:r>
          </a:p>
          <a:p>
            <a:endParaRPr lang="en-US" sz="2400" u="none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848427-A1F9-4A50-9BFD-5D2CFA20BA49}" type="slidenum">
              <a:rPr lang="ar-SA" smtClean="0"/>
              <a:pPr/>
              <a:t>70</a:t>
            </a:fld>
            <a:endParaRPr lang="fr-FR" smtClean="0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8229600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990000"/>
                </a:solidFill>
                <a:latin typeface="Garamond" pitchFamily="18" charset="0"/>
              </a:rPr>
              <a:t>Summary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Logical agents apply </a:t>
            </a:r>
            <a:r>
              <a:rPr lang="en-US" sz="2400" b="1" smtClean="0">
                <a:latin typeface="Garamond" pitchFamily="18" charset="0"/>
              </a:rPr>
              <a:t>inference</a:t>
            </a:r>
            <a:r>
              <a:rPr lang="en-US" sz="2400" smtClean="0">
                <a:latin typeface="Garamond" pitchFamily="18" charset="0"/>
              </a:rPr>
              <a:t> to a </a:t>
            </a:r>
            <a:r>
              <a:rPr lang="en-US" sz="2400" b="1" smtClean="0">
                <a:latin typeface="Garamond" pitchFamily="18" charset="0"/>
              </a:rPr>
              <a:t>knowledge base </a:t>
            </a:r>
            <a:r>
              <a:rPr lang="en-US" sz="2400" smtClean="0">
                <a:latin typeface="Garamond" pitchFamily="18" charset="0"/>
              </a:rPr>
              <a:t>to derive new information and make decisions.</a:t>
            </a:r>
          </a:p>
          <a:p>
            <a:pPr algn="just" eaLnBrk="1" hangingPunct="1">
              <a:lnSpc>
                <a:spcPct val="80000"/>
              </a:lnSpc>
              <a:spcBef>
                <a:spcPct val="60000"/>
              </a:spcBef>
            </a:pPr>
            <a:r>
              <a:rPr lang="en-US" sz="2400" smtClean="0">
                <a:latin typeface="Garamond" pitchFamily="18" charset="0"/>
              </a:rPr>
              <a:t>Basic concepts of logic: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Syntax:</a:t>
            </a:r>
            <a:r>
              <a:rPr lang="en-US" sz="2400" smtClean="0">
                <a:latin typeface="Garamond" pitchFamily="18" charset="0"/>
              </a:rPr>
              <a:t> formal structure of sentences.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Semantics:</a:t>
            </a:r>
            <a:r>
              <a:rPr lang="en-US" sz="2400" smtClean="0">
                <a:latin typeface="Garamond" pitchFamily="18" charset="0"/>
              </a:rPr>
              <a:t> truth of sentences wrt models.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Entailment:</a:t>
            </a:r>
            <a:r>
              <a:rPr lang="en-US" sz="2400" smtClean="0">
                <a:latin typeface="Garamond" pitchFamily="18" charset="0"/>
              </a:rPr>
              <a:t> necessary truth of one sentence given another.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Inference</a:t>
            </a:r>
            <a:r>
              <a:rPr lang="en-US" sz="2400" smtClean="0">
                <a:solidFill>
                  <a:schemeClr val="accent1"/>
                </a:solidFill>
                <a:latin typeface="Garamond" pitchFamily="18" charset="0"/>
              </a:rPr>
              <a:t>:</a:t>
            </a:r>
            <a:r>
              <a:rPr lang="en-US" sz="2400" smtClean="0">
                <a:latin typeface="Garamond" pitchFamily="18" charset="0"/>
              </a:rPr>
              <a:t> deriving sentences from other sentences.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Soundess</a:t>
            </a:r>
            <a:r>
              <a:rPr lang="en-US" sz="2400" smtClean="0">
                <a:solidFill>
                  <a:schemeClr val="accent1"/>
                </a:solidFill>
                <a:latin typeface="Garamond" pitchFamily="18" charset="0"/>
              </a:rPr>
              <a:t>:</a:t>
            </a:r>
            <a:r>
              <a:rPr lang="en-US" sz="2400" smtClean="0">
                <a:latin typeface="Garamond" pitchFamily="18" charset="0"/>
              </a:rPr>
              <a:t> derivations produce only entailed sentences.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990000"/>
                </a:solidFill>
                <a:latin typeface="Garamond" pitchFamily="18" charset="0"/>
              </a:rPr>
              <a:t>Completeness</a:t>
            </a:r>
            <a:r>
              <a:rPr lang="en-US" sz="2400" smtClean="0">
                <a:solidFill>
                  <a:schemeClr val="accent1"/>
                </a:solidFill>
                <a:latin typeface="Garamond" pitchFamily="18" charset="0"/>
              </a:rPr>
              <a:t>:</a:t>
            </a:r>
            <a:r>
              <a:rPr lang="en-US" sz="2400" smtClean="0">
                <a:latin typeface="Garamond" pitchFamily="18" charset="0"/>
              </a:rPr>
              <a:t> derivations can produce all entailed sentences.</a:t>
            </a:r>
          </a:p>
          <a:p>
            <a:pPr algn="just"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Truth table method is sound and complete for propositional logic but Cumbersome in most cases.</a:t>
            </a:r>
          </a:p>
          <a:p>
            <a:pPr algn="just"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Application of inference rules is another alternative to perform entailment.</a:t>
            </a:r>
            <a:endParaRPr lang="fr-FR" sz="24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90DD70-C0E8-406F-B690-D6EB3FD20A37}" type="slidenum">
              <a:rPr lang="ar-SA" smtClean="0"/>
              <a:pPr/>
              <a:t>8</a:t>
            </a:fld>
            <a:endParaRPr lang="fr-FR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fr-FR" sz="2000" smtClean="0">
                <a:solidFill>
                  <a:schemeClr val="accent2"/>
                </a:solidFill>
              </a:rPr>
              <a:t> </a:t>
            </a:r>
            <a:r>
              <a:rPr lang="fr-FR" sz="2800" smtClean="0">
                <a:solidFill>
                  <a:schemeClr val="accent2"/>
                </a:solidFill>
                <a:latin typeface="Garamond" pitchFamily="18" charset="0"/>
                <a:cs typeface="Times New Roman" pitchFamily="18" charset="0"/>
              </a:rPr>
              <a:t>The Wumpus world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sz="2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Is the world deterministic?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</a:rPr>
              <a:t>	Yes: outcomes are exactly specified.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Is the world fully accessible?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</a:rPr>
              <a:t>	No: only local perception of square you are in.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Is the world static?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</a:rPr>
              <a:t>	Yes: Wumpus and Pits do not move.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Garamond" pitchFamily="18" charset="0"/>
              </a:rPr>
              <a:t>Is the world discrete?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Garamond" pitchFamily="18" charset="0"/>
              </a:rPr>
              <a:t>	Yes.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244CCB-01C5-442C-81EB-E68A96C1136D}" type="slidenum">
              <a:rPr lang="ar-SA" smtClean="0"/>
              <a:pPr/>
              <a:t>9</a:t>
            </a:fld>
            <a:endParaRPr lang="fr-FR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i="1" smtClean="0">
                <a:latin typeface="Garamond" pitchFamily="18" charset="0"/>
              </a:rPr>
              <a:t>Knoweldge Representation &amp; Reasoning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sz="4000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FR" smtClean="0">
              <a:solidFill>
                <a:schemeClr val="accent2"/>
              </a:solidFill>
              <a:latin typeface="Garamond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smtClean="0">
              <a:latin typeface="Garamond" pitchFamily="18" charset="0"/>
            </a:endParaRPr>
          </a:p>
        </p:txBody>
      </p:sp>
      <p:graphicFrame>
        <p:nvGraphicFramePr>
          <p:cNvPr id="75780" name="Group 4"/>
          <p:cNvGraphicFramePr>
            <a:graphicFrameLocks noGrp="1"/>
          </p:cNvGraphicFramePr>
          <p:nvPr>
            <p:ph sz="half" idx="2"/>
          </p:nvPr>
        </p:nvGraphicFramePr>
        <p:xfrm>
          <a:off x="4427538" y="1484313"/>
          <a:ext cx="4038600" cy="4525962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16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4716463" y="5157788"/>
            <a:ext cx="441325" cy="519112"/>
          </a:xfrm>
          <a:prstGeom prst="rect">
            <a:avLst/>
          </a:prstGeom>
          <a:solidFill>
            <a:schemeClr val="tx2"/>
          </a:solidFill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800" b="1" u="none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39750" y="2276475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none">
                <a:solidFill>
                  <a:srgbClr val="990000"/>
                </a:solidFill>
                <a:latin typeface="Garamond" pitchFamily="18" charset="0"/>
              </a:rPr>
              <a:t>Exploring Wumpus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D698FDF180FA49940FB60126EF34C5" ma:contentTypeVersion="1" ma:contentTypeDescription="Create a new document." ma:contentTypeScope="" ma:versionID="eede60e21b1c34709fd89dfb134f430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F4B1BA-D457-4295-BF09-66D8C7AD88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2415D68-FECE-4B8D-AE9F-D85FC100E972}">
  <ds:schemaRefs>
    <ds:schemaRef ds:uri="http://schemas.microsoft.com/office/2006/metadata/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C44CE96E-4AF0-4E49-A225-CBC790DF5E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3663</Words>
  <Application>Microsoft Office PowerPoint</Application>
  <PresentationFormat>عرض على الشاشة (3:4)‏</PresentationFormat>
  <Paragraphs>930</Paragraphs>
  <Slides>70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70</vt:i4>
      </vt:variant>
    </vt:vector>
  </HeadingPairs>
  <TitlesOfParts>
    <vt:vector size="71" baseType="lpstr">
      <vt:lpstr>Modèle par défaut</vt:lpstr>
      <vt:lpstr>Knowledge Representation &amp; Reasoning (Part 1) Propositional Logic</vt:lpstr>
      <vt:lpstr>Knowledge Representation &amp; Reasoning</vt:lpstr>
      <vt:lpstr>Knowledge Representation &amp; Reasoning</vt:lpstr>
      <vt:lpstr>Knowledge Representation &amp; Reasoning</vt:lpstr>
      <vt:lpstr>Knowledge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 Fundamental concepts of logical representation </vt:lpstr>
      <vt:lpstr>Knoweldge Representation &amp; Reasoning</vt:lpstr>
      <vt:lpstr>Knoweldge Representation &amp; Reasoning</vt:lpstr>
      <vt:lpstr>Entailment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Knoweldge Representation &amp; Reasoning</vt:lpstr>
      <vt:lpstr>الشريحة 70</vt:lpstr>
    </vt:vector>
  </TitlesOfParts>
  <Company>HomeOrg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Playing: Adversarial Search  chapter 6</dc:title>
  <dc:creator>Hichem</dc:creator>
  <cp:lastModifiedBy>Dean Ship</cp:lastModifiedBy>
  <cp:revision>129</cp:revision>
  <dcterms:created xsi:type="dcterms:W3CDTF">2006-09-13T15:45:51Z</dcterms:created>
  <dcterms:modified xsi:type="dcterms:W3CDTF">2012-02-13T09:27:10Z</dcterms:modified>
</cp:coreProperties>
</file>