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90" r:id="rId3"/>
    <p:sldId id="292" r:id="rId4"/>
    <p:sldId id="257" r:id="rId5"/>
    <p:sldId id="261" r:id="rId6"/>
    <p:sldId id="260" r:id="rId7"/>
    <p:sldId id="259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D4A5B-BA65-41A2-B588-9395C1602299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8813C-0A93-409F-9CDB-6E07545F2E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60B8C9-177E-4EB0-A038-983E7652A1F1}" type="datetimeFigureOut">
              <a:rPr lang="en-GB" smtClean="0"/>
              <a:pPr/>
              <a:t>10/02/2012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728A7B-8980-4B9C-A908-5C9F1F999BF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344816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7300" dirty="0" smtClean="0"/>
              <a:t> Introduction </a:t>
            </a:r>
            <a:r>
              <a:rPr lang="en-GB" dirty="0" smtClean="0"/>
              <a:t>	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Footer Placeholder 3"/>
          <p:cNvSpPr>
            <a:spLocks noGrp="1"/>
          </p:cNvSpPr>
          <p:nvPr/>
        </p:nvSpPr>
        <p:spPr>
          <a:xfrm>
            <a:off x="467544" y="6160219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Prepared by Dr. Ahmed Azmy</a:t>
            </a:r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1368152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5400" dirty="0" smtClean="0"/>
              <a:t>هل العمارة علم أم فن ؟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:\DAU Computer\Docs 05-2011\Architec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408712" cy="5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571184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التذوق </a:t>
            </a:r>
            <a:r>
              <a:rPr lang="ar-SA" b="1" u="sng" dirty="0" err="1" smtClean="0"/>
              <a:t>الفنى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600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dirty="0" smtClean="0"/>
              <a:t>تنمو حساسية الفرد بحيث يستطيع تكوين أنواع مختلفة من العلاقات، فالشخص الذي يتعود على</a:t>
            </a:r>
            <a:r>
              <a:rPr lang="ar-SA" b="1" u="sng" dirty="0" smtClean="0"/>
              <a:t> تناول الأشياء من زواياها النفعية المحددة</a:t>
            </a:r>
            <a:r>
              <a:rPr lang="ar-SA" dirty="0" smtClean="0"/>
              <a:t>، قد لا يرى فيها جمالاً، لأن الأشياء في نظره لها </a:t>
            </a:r>
            <a:r>
              <a:rPr lang="ar-SA" b="1" u="sng" dirty="0" smtClean="0"/>
              <a:t>مدلولات</a:t>
            </a:r>
            <a:r>
              <a:rPr lang="ar-SA" dirty="0" smtClean="0"/>
              <a:t> </a:t>
            </a:r>
            <a:r>
              <a:rPr lang="ar-SA" b="1" u="sng" dirty="0" smtClean="0"/>
              <a:t>واقعية</a:t>
            </a:r>
            <a:r>
              <a:rPr lang="ar-SA" dirty="0" smtClean="0"/>
              <a:t> ، فهو يرى </a:t>
            </a:r>
            <a:r>
              <a:rPr lang="ar-SA" b="1" u="sng" dirty="0" smtClean="0"/>
              <a:t>البرتقال ليأكله </a:t>
            </a:r>
            <a:r>
              <a:rPr lang="ar-SA" dirty="0" smtClean="0"/>
              <a:t>، وينظر إلى</a:t>
            </a:r>
            <a:r>
              <a:rPr lang="ar-SA" b="1" u="sng" dirty="0" smtClean="0"/>
              <a:t> المقعد ليستريح عليه</a:t>
            </a:r>
            <a:r>
              <a:rPr lang="ar-SA" dirty="0" smtClean="0"/>
              <a:t> ، ويركب</a:t>
            </a:r>
            <a:r>
              <a:rPr lang="ar-SA" b="1" u="sng" dirty="0" smtClean="0"/>
              <a:t> السيارة لتسرع</a:t>
            </a:r>
            <a:r>
              <a:rPr lang="ar-SA" dirty="0" smtClean="0"/>
              <a:t> </a:t>
            </a:r>
            <a:r>
              <a:rPr lang="ar-SA" b="1" u="sng" dirty="0" smtClean="0"/>
              <a:t>في نقله </a:t>
            </a:r>
            <a:r>
              <a:rPr lang="ar-SA" dirty="0" smtClean="0"/>
              <a:t>من مكان إلى مكان ، ونجده في كل هذه الحالات مغموراً من الظواهر السابقة، ولكنه حينما يبحث عن </a:t>
            </a:r>
            <a:r>
              <a:rPr lang="ar-SA" b="1" u="sng" dirty="0" smtClean="0"/>
              <a:t>شكل البرتقال </a:t>
            </a:r>
            <a:r>
              <a:rPr lang="ar-SA" dirty="0" smtClean="0"/>
              <a:t>، و</a:t>
            </a:r>
            <a:r>
              <a:rPr lang="ar-SA" b="1" u="sng" dirty="0" smtClean="0"/>
              <a:t>لونها وملامس </a:t>
            </a:r>
            <a:r>
              <a:rPr lang="ar-SA" dirty="0" smtClean="0"/>
              <a:t>سطوحها وكيانها الكلي،</a:t>
            </a:r>
            <a:r>
              <a:rPr lang="ar-SA" b="1" u="sng" dirty="0" smtClean="0"/>
              <a:t>ويعجب بهيئتها </a:t>
            </a:r>
            <a:r>
              <a:rPr lang="ar-SA" dirty="0" smtClean="0"/>
              <a:t>حين يقارنها بغيرها،  فإن </a:t>
            </a:r>
            <a:r>
              <a:rPr lang="ar-SA" b="1" u="sng" dirty="0" smtClean="0"/>
              <a:t>إعجابه وسروره </a:t>
            </a:r>
            <a:r>
              <a:rPr lang="ar-SA" dirty="0" smtClean="0"/>
              <a:t>في هذه الحالة يؤدي له وظيفة أخرى هي</a:t>
            </a:r>
            <a:r>
              <a:rPr lang="ar-SA" b="1" u="sng" dirty="0" smtClean="0"/>
              <a:t> الاستمتاع أو التذوق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طبيعة التذوق </a:t>
            </a:r>
            <a:r>
              <a:rPr lang="ar-SA" b="1" dirty="0" err="1" smtClean="0"/>
              <a:t>الفنى</a:t>
            </a:r>
            <a:r>
              <a:rPr lang="en-GB" b="1" dirty="0" smtClean="0"/>
              <a:t>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464496"/>
          </a:xfrm>
        </p:spPr>
        <p:txBody>
          <a:bodyPr>
            <a:noAutofit/>
          </a:bodyPr>
          <a:lstStyle/>
          <a:p>
            <a:pPr algn="just" rtl="1"/>
            <a:r>
              <a:rPr lang="ar-SA" sz="2000" dirty="0" smtClean="0"/>
              <a:t>إن </a:t>
            </a:r>
            <a:r>
              <a:rPr lang="ar-SA" sz="2000" b="1" u="sng" dirty="0" smtClean="0"/>
              <a:t>التذوق الفني</a:t>
            </a:r>
            <a:r>
              <a:rPr lang="ar-SA" sz="2000" dirty="0" smtClean="0"/>
              <a:t> ليس </a:t>
            </a:r>
            <a:r>
              <a:rPr lang="ar-SA" sz="2000" b="1" u="sng" dirty="0" smtClean="0"/>
              <a:t>مسألة فطرية</a:t>
            </a:r>
            <a:r>
              <a:rPr lang="ar-SA" sz="2000" dirty="0" smtClean="0"/>
              <a:t> يمكن </a:t>
            </a:r>
            <a:r>
              <a:rPr lang="ar-SA" sz="2000" b="1" u="sng" dirty="0" smtClean="0"/>
              <a:t>أن تورث</a:t>
            </a:r>
            <a:r>
              <a:rPr lang="ar-SA" sz="2000" dirty="0" smtClean="0"/>
              <a:t>، بل إن </a:t>
            </a:r>
            <a:r>
              <a:rPr lang="ar-SA" sz="2000" b="1" u="sng" dirty="0" smtClean="0"/>
              <a:t>للتذوق أسسه</a:t>
            </a:r>
            <a:r>
              <a:rPr lang="ar-SA" sz="2000" dirty="0" smtClean="0"/>
              <a:t> التي لابد من </a:t>
            </a:r>
            <a:r>
              <a:rPr lang="ar-SA" sz="2000" b="1" u="sng" dirty="0" smtClean="0"/>
              <a:t>تعلمها</a:t>
            </a:r>
            <a:r>
              <a:rPr lang="ar-SA" sz="2000" dirty="0" smtClean="0"/>
              <a:t> ، بل </a:t>
            </a:r>
            <a:r>
              <a:rPr lang="ar-SA" sz="2000" b="1" u="sng" dirty="0" smtClean="0"/>
              <a:t>والتدرب</a:t>
            </a:r>
            <a:r>
              <a:rPr lang="ar-SA" sz="2000" dirty="0" smtClean="0"/>
              <a:t> عليها. كل إنسان يتذوق، وله متعته الخاصة فيما يتذوقه، وأي سوء أو ضير في التذوق يستطيع وبنظرة سريعة أن يحكم على عمق تذوق إنسان يراه لأول مرة ، وكلما خالطه ازداد عمقاً ودقة في وصف متعة هذا الانسان الذى يتنبا عن شخصيته. </a:t>
            </a:r>
            <a:r>
              <a:rPr lang="ar-SA" sz="2000" b="1" u="sng" dirty="0" smtClean="0"/>
              <a:t>فهناك صلة بين التذوق والمتعة</a:t>
            </a:r>
            <a:endParaRPr lang="ar-SA" sz="2000" dirty="0" smtClean="0"/>
          </a:p>
          <a:p>
            <a:pPr algn="just" rtl="1"/>
            <a:r>
              <a:rPr lang="ar-SA" sz="2000" dirty="0" smtClean="0"/>
              <a:t>فالإنسان يتمتع بما يتذوقه ويتذوق ما يتمتع به حتى </a:t>
            </a:r>
            <a:r>
              <a:rPr lang="ar-SA" sz="2000" b="1" u="sng" dirty="0" smtClean="0"/>
              <a:t>أننا لو وضعنا إصبعنا على ما يتمتع به الشخص</a:t>
            </a:r>
            <a:r>
              <a:rPr lang="ar-SA" sz="2000" dirty="0" smtClean="0"/>
              <a:t> لاستطعنا من خلاله أن نحكم بسهولة على </a:t>
            </a:r>
            <a:r>
              <a:rPr lang="ar-SA" sz="2000" b="1" u="sng" dirty="0" smtClean="0"/>
              <a:t>مستوى تذوقه</a:t>
            </a:r>
            <a:r>
              <a:rPr lang="ar-SA" sz="2000" dirty="0" smtClean="0"/>
              <a:t> بل من الممكن إدراك </a:t>
            </a:r>
            <a:r>
              <a:rPr lang="ar-SA" sz="2000" b="1" u="sng" dirty="0" smtClean="0"/>
              <a:t>بيئته الثقافية</a:t>
            </a:r>
            <a:r>
              <a:rPr lang="ar-SA" sz="2000" dirty="0" smtClean="0"/>
              <a:t> ، </a:t>
            </a:r>
            <a:r>
              <a:rPr lang="ar-SA" sz="2000" b="1" u="sng" dirty="0" smtClean="0"/>
              <a:t>وطبقته الاجتماعية</a:t>
            </a:r>
            <a:r>
              <a:rPr lang="ar-SA" sz="2000" dirty="0" smtClean="0"/>
              <a:t> التى ينتمي اليها، مما لاشك فيه أن للثقافة دور كبير في عملية التذوق الفني ، فعمليات التنشئة والثقافة والتطبيع يمكن أن تمد الفرد بأصول تفصيلاته. كما أنها تقدم له النماذج المختارة ، </a:t>
            </a:r>
            <a:r>
              <a:rPr lang="ar-SA" sz="2000" b="1" u="sng" dirty="0" smtClean="0"/>
              <a:t>والسلوكيات المحببة بحيث يصعب عليه عندما يكبر أن يتقبل غيرها</a:t>
            </a:r>
            <a:r>
              <a:rPr lang="ar-SA" sz="2000" dirty="0" smtClean="0"/>
              <a:t>، فقد أصبحت ضمن معتقداته وقيمه وخصاله الوحدانية واستعداداته العقلية. 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/>
              <a:t>كيف تتم عملية التذوق؟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42088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dirty="0" smtClean="0"/>
              <a:t>إن </a:t>
            </a:r>
            <a:r>
              <a:rPr lang="ar-SA" sz="2400" b="1" u="sng" dirty="0" smtClean="0"/>
              <a:t>المتلقي للعمل الفني لا يتلقاه عرضاً أو بالصدفة</a:t>
            </a:r>
            <a:r>
              <a:rPr lang="ar-SA" sz="2400" dirty="0" smtClean="0"/>
              <a:t> ، </a:t>
            </a:r>
            <a:r>
              <a:rPr lang="ar-SA" sz="2400" b="1" u="sng" dirty="0" smtClean="0"/>
              <a:t>وإنما يتلقاه عامداً</a:t>
            </a:r>
            <a:r>
              <a:rPr lang="ar-SA" sz="2400" dirty="0" smtClean="0"/>
              <a:t> وهذه خاصية من خواص عملية التذوق الفني، حيث </a:t>
            </a:r>
            <a:r>
              <a:rPr lang="ar-SA" sz="2400" b="1" u="sng" dirty="0" smtClean="0"/>
              <a:t>السلوك العامد يتطلب التجهيز والتحضير لجو نفسي معين قبل وأثناء عملية التلقي</a:t>
            </a:r>
            <a:r>
              <a:rPr lang="ar-SA" sz="2400" dirty="0" smtClean="0"/>
              <a:t> ، وهذا الجو النفسي يختلف من شخص لأخر وتبعاً للعمل الفني فإذا كان المتلقي يتعرض لتلقي عمل مقروء ، فإنه يتأهب لهذا العمل وفي عقله ما تقتضيه قراءة الشعر من استعداد.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u="sng" dirty="0" smtClean="0"/>
              <a:t>آلية التذوق </a:t>
            </a:r>
            <a:r>
              <a:rPr lang="ar-SA" sz="6600" b="1" u="sng" dirty="0" err="1" smtClean="0"/>
              <a:t>الفنى</a:t>
            </a:r>
            <a:r>
              <a:rPr lang="en-GB" b="1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445624" cy="3816424"/>
          </a:xfrm>
        </p:spPr>
        <p:txBody>
          <a:bodyPr>
            <a:normAutofit fontScale="77500" lnSpcReduction="20000"/>
          </a:bodyPr>
          <a:lstStyle/>
          <a:p>
            <a:pPr mar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ar-SA" dirty="0" smtClean="0"/>
              <a:t>إن </a:t>
            </a:r>
            <a:r>
              <a:rPr lang="ar-SA" b="1" u="sng" dirty="0" smtClean="0"/>
              <a:t>التذوق الفني </a:t>
            </a:r>
            <a:r>
              <a:rPr lang="ar-SA" dirty="0" smtClean="0"/>
              <a:t>معناه يختلف </a:t>
            </a:r>
            <a:r>
              <a:rPr lang="ar-SA" b="1" u="sng" dirty="0" smtClean="0"/>
              <a:t>اختلافا كبيرا</a:t>
            </a:r>
            <a:r>
              <a:rPr lang="ar-SA" dirty="0" smtClean="0"/>
              <a:t> عن </a:t>
            </a:r>
            <a:r>
              <a:rPr lang="ar-SA" b="1" u="sng" dirty="0" smtClean="0"/>
              <a:t>معنى الفن أو قيمته الجمالية</a:t>
            </a:r>
            <a:r>
              <a:rPr lang="ar-SA" dirty="0" smtClean="0"/>
              <a:t> ، فيقصد بالتذوق الفني كما ذكرنا سابقا في بداية المقال، </a:t>
            </a:r>
            <a:r>
              <a:rPr lang="ar-SA" b="1" u="sng" dirty="0" smtClean="0"/>
              <a:t>قدرة الفرد على الاستجابة للجمال أينما يوجد</a:t>
            </a:r>
            <a:r>
              <a:rPr lang="ar-SA" dirty="0" smtClean="0"/>
              <a:t> ، بمعنى أخر </a:t>
            </a:r>
            <a:r>
              <a:rPr lang="ar-SA" b="1" u="sng" dirty="0" smtClean="0"/>
              <a:t>يمكن تعريف التذوق الفني " بأنه قدرة الفرد على التأثر بالجمال</a:t>
            </a:r>
            <a:r>
              <a:rPr lang="ar-SA" dirty="0" smtClean="0"/>
              <a:t>".  </a:t>
            </a:r>
            <a:br>
              <a:rPr lang="ar-SA" dirty="0" smtClean="0"/>
            </a:br>
            <a:r>
              <a:rPr lang="ar-SA" dirty="0" smtClean="0"/>
              <a:t>ويشير كثير من الدارسين إلى أن </a:t>
            </a:r>
            <a:r>
              <a:rPr lang="ar-SA" b="1" u="sng" dirty="0" smtClean="0"/>
              <a:t>التذوق الفني ، هو عملية اتصال</a:t>
            </a:r>
            <a:r>
              <a:rPr lang="ar-SA" dirty="0" smtClean="0"/>
              <a:t> وعملية الاتصال هذه تقتضي </a:t>
            </a:r>
            <a:r>
              <a:rPr lang="ar-SA" b="1" u="sng" dirty="0" smtClean="0"/>
              <a:t>وجود طرفين</a:t>
            </a:r>
            <a:r>
              <a:rPr lang="ar-SA" dirty="0" smtClean="0"/>
              <a:t> أحدهما </a:t>
            </a:r>
            <a:r>
              <a:rPr lang="ar-SA" b="1" u="sng" dirty="0" smtClean="0"/>
              <a:t>مرسل</a:t>
            </a:r>
            <a:r>
              <a:rPr lang="ar-SA" dirty="0" smtClean="0"/>
              <a:t> والثاني </a:t>
            </a:r>
            <a:r>
              <a:rPr lang="ar-SA" b="1" u="sng" dirty="0" smtClean="0"/>
              <a:t>متلقي</a:t>
            </a:r>
            <a:r>
              <a:rPr lang="ar-SA" dirty="0" smtClean="0"/>
              <a:t> ، بينهما </a:t>
            </a:r>
            <a:r>
              <a:rPr lang="ar-SA" b="1" u="sng" dirty="0" smtClean="0"/>
              <a:t>قناة للتوصيل</a:t>
            </a:r>
            <a:r>
              <a:rPr lang="ar-SA" dirty="0" smtClean="0"/>
              <a:t> ، </a:t>
            </a:r>
            <a:r>
              <a:rPr lang="ar-SA" b="1" u="sng" dirty="0" smtClean="0"/>
              <a:t>ورسالة محمولة</a:t>
            </a:r>
            <a:r>
              <a:rPr lang="ar-SA" dirty="0" smtClean="0"/>
              <a:t> على هذه القناة. فالتذوق قدرة على الاستجابة للمؤثرات الجمالية استجابة تجعل مشاعر الشخص تهتز لها وتجعله يعيش معها ، ويستمتع بها ، ويجعلها جزءاً من حياته ، ورصيد يزداد على مرالزمن. ولاشك في أن </a:t>
            </a:r>
            <a:r>
              <a:rPr lang="ar-SA" b="1" u="sng" dirty="0" smtClean="0"/>
              <a:t>الإنسان كلما وسع دائرته التذوقية معناه أن ثقافته بدأت تتسع</a:t>
            </a:r>
            <a:r>
              <a:rPr lang="ar-SA" dirty="0" smtClean="0"/>
              <a:t> ، وبدأ يدرك العلاقات التي لا يحسها الشخص العادي الذي لا يتمكن من أن يرى إلا في الحدود الضيقة ، </a:t>
            </a:r>
            <a:r>
              <a:rPr lang="ar-SA" b="1" u="sng" dirty="0" smtClean="0"/>
              <a:t>فقد يرى الشخص أشياء فيما يحيط به لا يستطيع أن يراها غيره من الأشخاص</a:t>
            </a:r>
            <a:r>
              <a:rPr lang="ar-SA" dirty="0" smtClean="0"/>
              <a:t> ، لذا </a:t>
            </a:r>
            <a:r>
              <a:rPr lang="ar-SA" b="1" u="sng" dirty="0" smtClean="0"/>
              <a:t>نجد الفنانين أناس مرهفو الحس</a:t>
            </a:r>
            <a:r>
              <a:rPr lang="ar-SA" dirty="0" smtClean="0"/>
              <a:t> ، يتأثرون بسرعة بالعوامل التي تحيط بهم ، فتهتز لها مشاعرهم فيستطيعون التعبير عن هذه المشاعر بسهولة أكثر من غيرهم .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/>
              <a:t>التذوق الفني والحكم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132856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SA" sz="2400" dirty="0" smtClean="0"/>
              <a:t>لما كان من المسلم </a:t>
            </a:r>
            <a:r>
              <a:rPr lang="ar-SA" sz="2400" dirty="0" err="1" smtClean="0"/>
              <a:t>به</a:t>
            </a:r>
            <a:r>
              <a:rPr lang="ar-SA" sz="2400" dirty="0" smtClean="0"/>
              <a:t> أن الناتج الفني يتدرج من حيث القيم الجمالية لذلك لابد من محاولة معرفة مكانة هذا الناتج الفني سليم القيم ، لكن </a:t>
            </a:r>
            <a:r>
              <a:rPr lang="ar-SA" sz="2400" b="1" u="sng" dirty="0" smtClean="0"/>
              <a:t>هذا السلم ليس له دقة سلم القيم والموازين</a:t>
            </a:r>
            <a:r>
              <a:rPr lang="ar-SA" sz="2400" dirty="0" smtClean="0"/>
              <a:t>:  </a:t>
            </a:r>
            <a:br>
              <a:rPr lang="ar-SA" sz="2400" dirty="0" smtClean="0"/>
            </a:br>
            <a:r>
              <a:rPr lang="ar-SA" sz="2400" dirty="0" smtClean="0"/>
              <a:t>ومن </a:t>
            </a:r>
            <a:r>
              <a:rPr lang="ar-SA" sz="2400" b="1" u="sng" dirty="0" smtClean="0"/>
              <a:t>هنا نشأت الصعوبات</a:t>
            </a:r>
            <a:r>
              <a:rPr lang="ar-SA" sz="2400" dirty="0" smtClean="0"/>
              <a:t> التي لابد من مواجهتها إذا كان لنا أن </a:t>
            </a:r>
            <a:r>
              <a:rPr lang="ar-SA" sz="2400" b="1" u="sng" dirty="0" smtClean="0"/>
              <a:t>نتعرض لأي أثر سواء كان أدبي أو فني بالتقدير والتقويم</a:t>
            </a:r>
            <a:r>
              <a:rPr lang="ar-SA" sz="2400" dirty="0" smtClean="0"/>
              <a:t>. </a:t>
            </a:r>
            <a:r>
              <a:rPr lang="ar-SA" sz="2400" b="1" u="sng" dirty="0" smtClean="0"/>
              <a:t>الصعوبات ناشئة من أن هناك تنوعاً في تقديراتنا للفن</a:t>
            </a:r>
            <a:r>
              <a:rPr lang="ar-SA" sz="2400" dirty="0" smtClean="0"/>
              <a:t> وهذا التنوع لابد من التسليم </a:t>
            </a:r>
            <a:r>
              <a:rPr lang="ar-SA" sz="2400" dirty="0" err="1" smtClean="0"/>
              <a:t>به</a:t>
            </a:r>
            <a:r>
              <a:rPr lang="ar-SA" sz="2400" dirty="0" smtClean="0"/>
              <a:t> إذا أدركنا ما للفن من مفارقات هي شرط لازم لامتيازه وأصالته وتنوعه. إن الجدل في القيم الجمالية قائم ، ولا ينبغي أن يكون إلا بدرجات متقاربة حتى يصبح من الممكن أن يتحقق الميزان الدقيق للنقد ، وأن يترقى الذوق عن فئة من الناس فيتفقوا على تفضيل عمل على عمل آخر وذلك لا يكون </a:t>
            </a:r>
            <a:r>
              <a:rPr lang="ar-SA" sz="2400" b="1" u="sng" dirty="0" smtClean="0"/>
              <a:t>إلا عندما يستوي العمل الفني فيصبح ذا قيمة عامة ، ويشتمل على عناصر مشتركة بين المثقفين وأصحاب الذوق</a:t>
            </a:r>
            <a:r>
              <a:rPr lang="ar-SA" sz="2400" dirty="0" smtClean="0"/>
              <a:t>. ولكن كيف يمكن أن يترقى الذوق حتى يصبح وسيلة مشروعة من وسائل الحكم على العمل الفني؟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788</TotalTime>
  <Words>416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Introduction   </vt:lpstr>
      <vt:lpstr>Slide 2</vt:lpstr>
      <vt:lpstr>Slide 3</vt:lpstr>
      <vt:lpstr>التذوق الفنى</vt:lpstr>
      <vt:lpstr>طبيعة التذوق الفنى  </vt:lpstr>
      <vt:lpstr>كيف تتم عملية التذوق؟</vt:lpstr>
      <vt:lpstr>آلية التذوق الفنى </vt:lpstr>
      <vt:lpstr>التذوق الفني والحكم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Design</dc:title>
  <dc:creator>User</dc:creator>
  <cp:lastModifiedBy>Home</cp:lastModifiedBy>
  <cp:revision>77</cp:revision>
  <dcterms:created xsi:type="dcterms:W3CDTF">2010-10-17T19:06:26Z</dcterms:created>
  <dcterms:modified xsi:type="dcterms:W3CDTF">2012-02-10T20:51:03Z</dcterms:modified>
</cp:coreProperties>
</file>