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sldIdLst>
    <p:sldId id="400" r:id="rId2"/>
    <p:sldId id="390" r:id="rId3"/>
    <p:sldId id="395" r:id="rId4"/>
    <p:sldId id="394" r:id="rId5"/>
    <p:sldId id="392" r:id="rId6"/>
    <p:sldId id="396" r:id="rId7"/>
    <p:sldId id="397" r:id="rId8"/>
  </p:sldIdLst>
  <p:sldSz cx="9144000" cy="6858000" type="screen4x3"/>
  <p:notesSz cx="6858000" cy="9144000"/>
  <p:custDataLst>
    <p:tags r:id="rId1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r" initials="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99"/>
    <a:srgbClr val="FFFF99"/>
    <a:srgbClr val="00FF00"/>
    <a:srgbClr val="CC0066"/>
    <a:srgbClr val="FF0000"/>
    <a:srgbClr val="FFFF00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3" autoAdjust="0"/>
    <p:restoredTop sz="99510" autoAdjust="0"/>
  </p:normalViewPr>
  <p:slideViewPr>
    <p:cSldViewPr>
      <p:cViewPr varScale="1">
        <p:scale>
          <a:sx n="88" d="100"/>
          <a:sy n="88" d="100"/>
        </p:scale>
        <p:origin x="111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77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6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1447-H </a:t>
              </a: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 </a:t>
              </a: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2025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8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1827"/>
              </p:ext>
            </p:extLst>
          </p:nvPr>
        </p:nvGraphicFramePr>
        <p:xfrm>
          <a:off x="611560" y="1628800"/>
          <a:ext cx="8178982" cy="15199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5362109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029618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31911739"/>
                    </a:ext>
                  </a:extLst>
                </a:gridCol>
                <a:gridCol w="2418342">
                  <a:extLst>
                    <a:ext uri="{9D8B030D-6E8A-4147-A177-3AD203B41FA5}">
                      <a16:colId xmlns:a16="http://schemas.microsoft.com/office/drawing/2014/main" val="1863513043"/>
                    </a:ext>
                  </a:extLst>
                </a:gridCol>
              </a:tblGrid>
              <a:tr h="33206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Designation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Zoo-109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 </a:t>
                      </a: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حين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رقم المقرر ورمزه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8531593"/>
                  </a:ext>
                </a:extLst>
              </a:tr>
              <a:tr h="34605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Animal Biol.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بيولوجيا</a:t>
                      </a:r>
                      <a:r>
                        <a:rPr lang="ar-SA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الحيوان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العام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اسم المقرر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0783557"/>
                  </a:ext>
                </a:extLst>
              </a:tr>
              <a:tr h="28103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Credits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ساعات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الوحدات الدراسية المعتمدة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2283133"/>
                  </a:ext>
                </a:extLst>
              </a:tr>
              <a:tr h="26396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Prerequisites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سابق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0434439"/>
                  </a:ext>
                </a:extLst>
              </a:tr>
              <a:tr h="17507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Co-requisite Course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مصاحب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749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304474" y="1240262"/>
            <a:ext cx="10839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أ)- الوصف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580" y="1196752"/>
            <a:ext cx="167616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A)- Description: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4128" y="3468982"/>
            <a:ext cx="274466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ب)- الجدول الزمني لمهام </a:t>
            </a:r>
            <a:r>
              <a:rPr lang="ar-S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التقويم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78853" y="126303"/>
            <a:ext cx="3542316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Strategy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875" y="3429000"/>
            <a:ext cx="273709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B)- Assessments Timetable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36514"/>
              </p:ext>
            </p:extLst>
          </p:nvPr>
        </p:nvGraphicFramePr>
        <p:xfrm>
          <a:off x="611560" y="4005064"/>
          <a:ext cx="8178800" cy="203171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65225">
                  <a:extLst>
                    <a:ext uri="{9D8B030D-6E8A-4147-A177-3AD203B41FA5}">
                      <a16:colId xmlns:a16="http://schemas.microsoft.com/office/drawing/2014/main" val="1945728144"/>
                    </a:ext>
                  </a:extLst>
                </a:gridCol>
                <a:gridCol w="2291159">
                  <a:extLst>
                    <a:ext uri="{9D8B030D-6E8A-4147-A177-3AD203B41FA5}">
                      <a16:colId xmlns:a16="http://schemas.microsoft.com/office/drawing/2014/main" val="171170132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14349208"/>
                    </a:ext>
                  </a:extLst>
                </a:gridCol>
                <a:gridCol w="1482924">
                  <a:extLst>
                    <a:ext uri="{9D8B030D-6E8A-4147-A177-3AD203B41FA5}">
                      <a16:colId xmlns:a16="http://schemas.microsoft.com/office/drawing/2014/main" val="16672146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6569127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93766024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Items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Assessment tasks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Weeks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(approximate)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Assessments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1477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en-US" sz="1400" baseline="30000" dirty="0" smtClean="0">
                          <a:effectLst/>
                        </a:rPr>
                        <a:t>st</a:t>
                      </a:r>
                      <a:r>
                        <a:rPr lang="en-US" sz="1400" dirty="0" smtClean="0">
                          <a:effectLst/>
                        </a:rPr>
                        <a:t> laboratory exam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Week </a:t>
                      </a:r>
                      <a:r>
                        <a:rPr lang="en-US" sz="1400" dirty="0" smtClean="0">
                          <a:effectLst/>
                        </a:rPr>
                        <a:t>6/7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15/100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 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56634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laboratory Exam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Week 10/11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15/100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51989"/>
                  </a:ext>
                </a:extLst>
              </a:tr>
              <a:tr h="24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en-US" sz="1400" baseline="30000" dirty="0">
                          <a:effectLst/>
                        </a:rPr>
                        <a:t>st</a:t>
                      </a:r>
                      <a:r>
                        <a:rPr lang="en-US" sz="1400" dirty="0">
                          <a:effectLst/>
                        </a:rPr>
                        <a:t> Theoretical Exam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Week 5/6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15/100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 Marks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7897783"/>
                  </a:ext>
                </a:extLst>
              </a:tr>
              <a:tr h="260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en-US" sz="1400" baseline="30000">
                          <a:effectLst/>
                        </a:rPr>
                        <a:t>nd</a:t>
                      </a:r>
                      <a:r>
                        <a:rPr lang="en-US" sz="1400">
                          <a:effectLst/>
                        </a:rPr>
                        <a:t>  Theoretical 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Week 9/10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15/100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 marks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734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Theoretical 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Week 13/14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40/100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 marks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502952"/>
                  </a:ext>
                </a:extLst>
              </a:tr>
              <a:tr h="2374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100/100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948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1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65005" y="317284"/>
            <a:ext cx="630332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Zool-109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70087"/>
            <a:ext cx="7920880" cy="51552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Macromolecules: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Carbohydrates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Lipids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Nucleic acids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Viruses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Prokaryotes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1363" lvl="0" indent="-34290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 &amp; Archaea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Eukaryotes (Basics of cell Biology):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types (plant &amp; animal cell).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organelles (animal cell)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transport (active &amp; passive)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Enzymes and metabolic control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928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1349762"/>
            <a:ext cx="7992888" cy="49398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respiration (production of ATP)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division (cell cycle)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Mitotic division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Meiotic division (and sexual life cycle)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 Biology (information codes and genes):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DNA and DNA-replication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RNA and RNA-transcription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gene to protein (RNA translation) </a:t>
            </a:r>
          </a:p>
          <a:p>
            <a:pPr marL="457200" lvl="0" indent="-457200"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Mendel and the gene idea: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genetic diseases, sex-linked disorders and mutations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chromosomal bases of inheritance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signals in animals (endocrine system and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hormonal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regulation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465005" y="317284"/>
            <a:ext cx="630332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Zool-109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4" b="52501"/>
          <a:stretch/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690"/>
            <a:ext cx="4474840" cy="624267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7517" y="5014800"/>
            <a:ext cx="447448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1115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N. A. and Reece, J. B. (2014). Biology (10</a:t>
            </a:r>
            <a:r>
              <a:rPr lang="en-US" sz="2400" b="1" i="1" baseline="30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edition). Pearson Education. Inc. USA.</a:t>
            </a:r>
            <a:endParaRPr lang="en-US" sz="20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45338"/>
              </p:ext>
            </p:extLst>
          </p:nvPr>
        </p:nvGraphicFramePr>
        <p:xfrm>
          <a:off x="251520" y="1381236"/>
          <a:ext cx="8663880" cy="5411575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739595">
                  <a:extLst>
                    <a:ext uri="{9D8B030D-6E8A-4147-A177-3AD203B41FA5}">
                      <a16:colId xmlns:a16="http://schemas.microsoft.com/office/drawing/2014/main" val="4265365668"/>
                    </a:ext>
                  </a:extLst>
                </a:gridCol>
                <a:gridCol w="7924285">
                  <a:extLst>
                    <a:ext uri="{9D8B030D-6E8A-4147-A177-3AD203B41FA5}">
                      <a16:colId xmlns:a16="http://schemas.microsoft.com/office/drawing/2014/main" val="823642651"/>
                    </a:ext>
                  </a:extLst>
                </a:gridCol>
              </a:tblGrid>
              <a:tr h="348397">
                <a:tc>
                  <a:txBody>
                    <a:bodyPr/>
                    <a:lstStyle/>
                    <a:p>
                      <a:pPr marL="603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Description of exercise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1266410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Microscope: To acquaint the student with the use and care of microscope. Preparation of slides to observe the animal and plant cells.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7898300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Structure: To familiarize the students with the general structure of the cell seen through the light microscope and acquaint them with some of the variations existing among cells (Size and shape).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878970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Mitosis: To aid the students in recognizing chromosomes and various stages in mitotic division.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3903871"/>
                  </a:ext>
                </a:extLst>
              </a:tr>
              <a:tr h="5948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Meiosis: To study meiosis and compare 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with meiosis 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 special emphasis on chromosome number and to explain the necessity for meiotic division in sexually reproducing organisms. 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529356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Histology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01055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Striated muscle, cardiac muscle, hyaline cartilage, neuron, T.S. in the spinal cord, artery and vein.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001540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193675" algn="l"/>
                        </a:tabLs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structure of: T.S. in the </a:t>
                      </a:r>
                      <a:r>
                        <a:rPr lang="en-US" sz="1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oesophagus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stomach and liver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83673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histology of: T.S. in the testis ovary and kidney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785846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1863778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Dissection of the experimental rat and </a:t>
                      </a:r>
                      <a:r>
                        <a:rPr lang="en-US" sz="1200">
                          <a:effectLst/>
                        </a:rPr>
                        <a:t>blood </a:t>
                      </a:r>
                      <a:r>
                        <a:rPr lang="en-US" sz="1200" smtClean="0">
                          <a:effectLst/>
                        </a:rPr>
                        <a:t>groups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37756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introduce the student to blood group serology in determining the ABO and Rhesus blood group systems. Determine the genotypes of different blood groups.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700316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External features and general viscera with special reference to alimentary canal.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057982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reproductive system (male and female) including supporting glands.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411842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venous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9407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arterial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4770696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Nervous system &amp; endocrine glands (if there is time)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227591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 (Final)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56293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32933" y="332656"/>
            <a:ext cx="5739072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F)- Syllabus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Practical Zoo-109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0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5972489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9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087 0.0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4544-c:\users\amahmedkeele\desktop\lectures\lecture-1 macromolecules\lecture 1.pptx"/>
  <p:tag name="ARTICULATE_PRESENTER_VERSION" val="7"/>
  <p:tag name="ARTICULATE_USED_PAGE_ORIENTATION" val="1"/>
  <p:tag name="ARTICULATE_USED_PAGE_SIZE" val="1"/>
  <p:tag name="ARTICULATE_SLIDE_THUMBNAIL_REFRESH" val="1"/>
  <p:tag name="ARTICULATE_SLIDE_COUNT" val="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4693</TotalTime>
  <Words>645</Words>
  <Application>Microsoft Office PowerPoint</Application>
  <PresentationFormat>On-screen Show (4:3)</PresentationFormat>
  <Paragraphs>146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AL-Hosam</vt:lpstr>
      <vt:lpstr>Arial</vt:lpstr>
      <vt:lpstr>Arial Black</vt:lpstr>
      <vt:lpstr>Calibri</vt:lpstr>
      <vt:lpstr>ChunkFive</vt:lpstr>
      <vt:lpstr>Courier New</vt:lpstr>
      <vt:lpstr>Impact</vt:lpstr>
      <vt:lpstr>Stencil Std</vt:lpstr>
      <vt:lpstr>Sultan Medium</vt:lpstr>
      <vt:lpstr>Symbol</vt:lpstr>
      <vt:lpstr>Teknik</vt:lpstr>
      <vt:lpstr>Times New Roman</vt:lpstr>
      <vt:lpstr>Yousef  bkw Circle mhairy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785</cp:revision>
  <dcterms:created xsi:type="dcterms:W3CDTF">2005-10-11T05:28:58Z</dcterms:created>
  <dcterms:modified xsi:type="dcterms:W3CDTF">2025-08-22T10:51:10Z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0BD292BB-D435-4DD1-B351-CB23ACF1DBEF</vt:lpwstr>
  </property>
  <property fmtid="{D5CDD505-2E9C-101B-9397-08002B2CF9AE}" pid="6" name="ArticulateProjectFull">
    <vt:lpwstr>C:\Users\hp\Desktop\Zoo-109-Lectures-2020\2\Introduction-Students.ppta</vt:lpwstr>
  </property>
</Properties>
</file>