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9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5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50DC-75F1-4E92-9693-0768214C5B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1BA2-1253-4688-8AB3-B74D1627B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-umvwTg74" TargetMode="External"/><Relationship Id="rId2" Type="http://schemas.openxmlformats.org/officeDocument/2006/relationships/hyperlink" Target="https://www.youtube.com/watch?v=gqG4cUMw6O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SEx8r1ABjh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0162" y="3793525"/>
            <a:ext cx="7112854" cy="585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85"/>
              </a:lnSpc>
              <a:spcBef>
                <a:spcPts val="229"/>
              </a:spcBef>
            </a:pPr>
            <a:r>
              <a:rPr sz="4400" b="1" baseline="3103" dirty="0">
                <a:solidFill>
                  <a:schemeClr val="tx1"/>
                </a:solidFill>
                <a:latin typeface="Calibri"/>
                <a:cs typeface="Calibri"/>
              </a:rPr>
              <a:t>An</a:t>
            </a:r>
            <a:r>
              <a:rPr sz="4400" b="1" spc="-19" baseline="310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4400" b="1" spc="-39" baseline="3103" dirty="0" smtClean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4400" b="1" spc="-59" baseline="3103" dirty="0" smtClean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oduct</a:t>
            </a:r>
            <a:r>
              <a:rPr sz="4400" b="1" spc="-4" baseline="3103" dirty="0" smtClean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4400" b="1" spc="-39" baseline="3103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4400" b="1" spc="-50" baseline="3103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4400" b="1" baseline="3103" dirty="0">
                <a:solidFill>
                  <a:schemeClr val="tx1"/>
                </a:solidFill>
                <a:latin typeface="Calibri"/>
                <a:cs typeface="Calibri"/>
              </a:rPr>
              <a:t>o </a:t>
            </a:r>
            <a:r>
              <a:rPr lang="en-US"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B</a:t>
            </a:r>
            <a:r>
              <a:rPr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iomar</a:t>
            </a:r>
            <a:r>
              <a:rPr sz="4400" b="1" spc="-129" baseline="3103" dirty="0" smtClean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4400" b="1" spc="-50" baseline="3103" dirty="0" smtClean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4400" b="1" baseline="3103" dirty="0" smtClean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endParaRPr sz="4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789" y="2499361"/>
            <a:ext cx="5943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BCH473: Biomarkers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2FA6FB-B847-4AAE-BFF0-432B6998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2110819"/>
            <a:ext cx="7267832" cy="433940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434593" indent="-342900">
              <a:lnSpc>
                <a:spcPct val="101725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cs typeface="Calibri"/>
              </a:rPr>
              <a:t>The marker must be highly specific, minimize </a:t>
            </a:r>
            <a:r>
              <a:rPr lang="en-US" sz="2000" b="1" dirty="0">
                <a:cs typeface="Calibri"/>
              </a:rPr>
              <a:t>false positive </a:t>
            </a:r>
            <a:r>
              <a:rPr lang="en-US" sz="2000" b="1" dirty="0">
                <a:cs typeface="Calibri"/>
              </a:rPr>
              <a:t>and </a:t>
            </a:r>
            <a:r>
              <a:rPr lang="en-US" sz="2000" b="1" dirty="0">
                <a:cs typeface="Calibri"/>
              </a:rPr>
              <a:t>false negative</a:t>
            </a:r>
            <a:endParaRPr lang="en-US" sz="2000" b="1" dirty="0">
              <a:cs typeface="Calibri"/>
            </a:endParaRPr>
          </a:p>
          <a:p>
            <a:pPr marL="434593" indent="-342900">
              <a:lnSpc>
                <a:spcPct val="101725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cs typeface="Calibri"/>
              </a:rPr>
              <a:t>The </a:t>
            </a:r>
            <a:r>
              <a:rPr lang="en-US" sz="2000" b="1" dirty="0">
                <a:cs typeface="Calibri"/>
              </a:rPr>
              <a:t>marker must be able to clearly reflect the early </a:t>
            </a:r>
            <a:r>
              <a:rPr lang="en-US" sz="2000" b="1" dirty="0">
                <a:cs typeface="Calibri"/>
              </a:rPr>
              <a:t>stage of </a:t>
            </a:r>
            <a:r>
              <a:rPr lang="en-US" sz="2000" b="1" dirty="0">
                <a:cs typeface="Calibri"/>
              </a:rPr>
              <a:t>disease</a:t>
            </a:r>
          </a:p>
          <a:p>
            <a:pPr marL="434593" indent="-342900">
              <a:lnSpc>
                <a:spcPct val="101725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cs typeface="Calibri"/>
              </a:rPr>
              <a:t>The </a:t>
            </a:r>
            <a:r>
              <a:rPr lang="en-US" sz="2000" b="1" dirty="0">
                <a:cs typeface="Calibri"/>
              </a:rPr>
              <a:t>marker must be easily detected without </a:t>
            </a:r>
            <a:r>
              <a:rPr lang="en-US" sz="2000" b="1" dirty="0">
                <a:cs typeface="Calibri"/>
              </a:rPr>
              <a:t>complicated medical procedures</a:t>
            </a:r>
            <a:endParaRPr lang="en-US" sz="2000" b="1" dirty="0">
              <a:cs typeface="Calibri"/>
            </a:endParaRPr>
          </a:p>
          <a:p>
            <a:pPr marL="434593" indent="-342900">
              <a:lnSpc>
                <a:spcPct val="101725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cs typeface="Calibri"/>
              </a:rPr>
              <a:t>The disease markers released to serum and urine are good targets for application of early screening</a:t>
            </a:r>
          </a:p>
          <a:p>
            <a:pPr marL="434593" indent="-342900">
              <a:lnSpc>
                <a:spcPct val="101725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cs typeface="Calibri"/>
              </a:rPr>
              <a:t>The </a:t>
            </a:r>
            <a:r>
              <a:rPr lang="en-US" sz="2000" b="1" dirty="0">
                <a:cs typeface="Calibri"/>
              </a:rPr>
              <a:t>method for screening should be cost </a:t>
            </a:r>
            <a:r>
              <a:rPr lang="en-US" sz="2000" b="1" dirty="0" smtClean="0">
                <a:cs typeface="Calibri"/>
              </a:rPr>
              <a:t>effective.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for Screening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/>
          <p:cNvSpPr txBox="1"/>
          <p:nvPr/>
        </p:nvSpPr>
        <p:spPr>
          <a:xfrm>
            <a:off x="8246075" y="3311611"/>
            <a:ext cx="3764693" cy="247135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2"/>
              </a:spcBef>
            </a:pPr>
            <a:endParaRPr sz="700" dirty="0"/>
          </a:p>
          <a:p>
            <a:pPr marL="91693">
              <a:spcBef>
                <a:spcPts val="2000"/>
              </a:spcBef>
            </a:pPr>
            <a:r>
              <a:rPr sz="2000" spc="4" dirty="0">
                <a:latin typeface="Wingdings"/>
                <a:cs typeface="Wingdings"/>
              </a:rPr>
              <a:t>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lo</a:t>
            </a:r>
            <a:r>
              <a:rPr sz="2000" b="1" spc="9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d</a:t>
            </a:r>
            <a:endParaRPr sz="2000" dirty="0">
              <a:latin typeface="Calibri"/>
              <a:cs typeface="Calibri"/>
            </a:endParaRPr>
          </a:p>
          <a:p>
            <a:pPr marL="91693">
              <a:spcBef>
                <a:spcPts val="120"/>
              </a:spcBef>
            </a:pPr>
            <a:r>
              <a:rPr sz="3000" spc="4" baseline="1501" dirty="0">
                <a:latin typeface="Wingdings"/>
                <a:cs typeface="Wingdings"/>
              </a:rPr>
              <a:t></a:t>
            </a:r>
            <a:r>
              <a:rPr sz="3000" b="1" baseline="1365" dirty="0">
                <a:latin typeface="Calibri"/>
                <a:cs typeface="Calibri"/>
              </a:rPr>
              <a:t>Urine</a:t>
            </a:r>
            <a:endParaRPr sz="2000" dirty="0">
              <a:latin typeface="Calibri"/>
              <a:cs typeface="Calibri"/>
            </a:endParaRPr>
          </a:p>
          <a:p>
            <a:pPr marL="91693"/>
            <a:r>
              <a:rPr sz="3000" spc="4" baseline="1501" dirty="0">
                <a:latin typeface="Wingdings"/>
                <a:cs typeface="Wingdings"/>
              </a:rPr>
              <a:t></a:t>
            </a:r>
            <a:r>
              <a:rPr sz="3000" b="1" baseline="1365" dirty="0">
                <a:latin typeface="Calibri"/>
                <a:cs typeface="Calibri"/>
              </a:rPr>
              <a:t>ot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baseline="1365" dirty="0">
                <a:latin typeface="Calibri"/>
                <a:cs typeface="Calibri"/>
              </a:rPr>
              <a:t>er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4" baseline="1365" dirty="0">
                <a:latin typeface="Calibri"/>
                <a:cs typeface="Calibri"/>
              </a:rPr>
              <a:t>b</a:t>
            </a:r>
            <a:r>
              <a:rPr sz="3000" b="1" baseline="1365" dirty="0">
                <a:latin typeface="Calibri"/>
                <a:cs typeface="Calibri"/>
              </a:rPr>
              <a:t>o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baseline="1365" dirty="0">
                <a:latin typeface="Calibri"/>
                <a:cs typeface="Calibri"/>
              </a:rPr>
              <a:t>y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baseline="1365" dirty="0">
                <a:latin typeface="Calibri"/>
                <a:cs typeface="Calibri"/>
              </a:rPr>
              <a:t>fl</a:t>
            </a:r>
            <a:r>
              <a:rPr sz="3000" b="1" spc="4" baseline="1365" dirty="0">
                <a:latin typeface="Calibri"/>
                <a:cs typeface="Calibri"/>
              </a:rPr>
              <a:t>u</a:t>
            </a:r>
            <a:r>
              <a:rPr sz="3000" b="1" baseline="1365" dirty="0">
                <a:latin typeface="Calibri"/>
                <a:cs typeface="Calibri"/>
              </a:rPr>
              <a:t>ids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baseline="1365" dirty="0">
                <a:latin typeface="Calibri"/>
                <a:cs typeface="Calibri"/>
              </a:rPr>
              <a:t>sam</a:t>
            </a:r>
            <a:r>
              <a:rPr sz="3000" b="1" spc="9" baseline="1365" dirty="0">
                <a:latin typeface="Calibri"/>
                <a:cs typeface="Calibri"/>
              </a:rPr>
              <a:t>p</a:t>
            </a:r>
            <a:r>
              <a:rPr sz="3000" b="1" baseline="1365" dirty="0">
                <a:latin typeface="Calibri"/>
                <a:cs typeface="Calibri"/>
              </a:rPr>
              <a:t>les</a:t>
            </a:r>
            <a:r>
              <a:rPr lang="en-US" sz="3000" b="1" baseline="1365" dirty="0">
                <a:latin typeface="Calibri"/>
                <a:cs typeface="Calibri"/>
              </a:rPr>
              <a:t> (saliva, CSF</a:t>
            </a:r>
            <a:r>
              <a:rPr lang="en-US" sz="3000" b="1" baseline="1365" dirty="0" smtClean="0">
                <a:latin typeface="Calibri"/>
                <a:cs typeface="Calibri"/>
              </a:rPr>
              <a:t>)</a:t>
            </a:r>
          </a:p>
          <a:p>
            <a:pPr marL="91693"/>
            <a:r>
              <a:rPr sz="2000" spc="4" dirty="0" smtClean="0">
                <a:latin typeface="Wingdings"/>
                <a:cs typeface="Wingdings"/>
              </a:rPr>
              <a:t></a:t>
            </a:r>
            <a:r>
              <a:rPr sz="2000" b="1" dirty="0">
                <a:latin typeface="Calibri"/>
                <a:cs typeface="Calibri"/>
              </a:rPr>
              <a:t>Ti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4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sam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les</a:t>
            </a:r>
            <a:r>
              <a:rPr lang="en-US" sz="2000" b="1" dirty="0">
                <a:latin typeface="Calibri"/>
                <a:cs typeface="Calibri"/>
              </a:rPr>
              <a:t> (tumor tissue biopsy)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8246075" y="2502217"/>
            <a:ext cx="3764693" cy="718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20"/>
              </a:spcBef>
            </a:pP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Sa</a:t>
            </a:r>
            <a:r>
              <a:rPr sz="2400" b="1" spc="4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es</a:t>
            </a:r>
            <a:r>
              <a:rPr sz="2400" b="1" spc="-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400" b="1" spc="-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b</a:t>
            </a:r>
            <a:r>
              <a:rPr sz="2400" b="1" spc="-9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om</a:t>
            </a:r>
            <a:r>
              <a:rPr sz="2400" b="1" spc="4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2400" b="1" spc="-64" dirty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er</a:t>
            </a:r>
            <a:r>
              <a:rPr sz="2400" b="1" spc="-2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sz="2400" b="1" spc="-14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2400" b="1" spc="-9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01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lo-online.com/articles/201303/images/CE-Table1-no-cap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2"/>
          <a:stretch/>
        </p:blipFill>
        <p:spPr bwMode="auto">
          <a:xfrm>
            <a:off x="2286000" y="990601"/>
            <a:ext cx="7525686" cy="30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7943" y="304801"/>
            <a:ext cx="6934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Type II Diabetes Biomarkers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1023" y="4051292"/>
            <a:ext cx="84582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err="1"/>
              <a:t>Glycated</a:t>
            </a:r>
            <a:r>
              <a:rPr lang="en-US" b="1" u="sng" dirty="0"/>
              <a:t> hemoglobin </a:t>
            </a:r>
            <a:r>
              <a:rPr lang="en-US" dirty="0"/>
              <a:t>(HbA1c) </a:t>
            </a:r>
            <a:r>
              <a:rPr lang="en-US" dirty="0"/>
              <a:t>is a form of hemoglobin that is measured primarily to identify the average plasma glucose concentration over prolonged periods of time.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It </a:t>
            </a:r>
            <a:r>
              <a:rPr lang="en-US" dirty="0"/>
              <a:t>is formed in a non-enzymatic </a:t>
            </a:r>
            <a:r>
              <a:rPr lang="en-US" dirty="0" err="1"/>
              <a:t>glycation</a:t>
            </a:r>
            <a:r>
              <a:rPr lang="en-US" dirty="0"/>
              <a:t> pathway by hemoglobin's exposure to plasma glucose.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Normal </a:t>
            </a:r>
            <a:r>
              <a:rPr lang="en-US" dirty="0"/>
              <a:t>levels of glucose produce a normal amount of </a:t>
            </a:r>
            <a:r>
              <a:rPr lang="en-US" dirty="0" err="1"/>
              <a:t>glycated</a:t>
            </a:r>
            <a:r>
              <a:rPr lang="en-US" dirty="0"/>
              <a:t> hemoglobin.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 </a:t>
            </a:r>
            <a:r>
              <a:rPr lang="en-US" dirty="0"/>
              <a:t>the average amount of plasma glucose increases, the fraction of </a:t>
            </a:r>
            <a:r>
              <a:rPr lang="en-US" dirty="0" err="1"/>
              <a:t>glycated</a:t>
            </a:r>
            <a:r>
              <a:rPr lang="en-US" dirty="0"/>
              <a:t> hemoglobin increases in a predictable way. This serves as a marker for average blood glucose levels over the previous 3 months prior to the measurement as this is the half life of red blood cells.</a:t>
            </a:r>
          </a:p>
        </p:txBody>
      </p:sp>
    </p:spTree>
    <p:extLst>
      <p:ext uri="{BB962C8B-B14F-4D97-AF65-F5344CB8AC3E}">
        <p14:creationId xmlns:p14="http://schemas.microsoft.com/office/powerpoint/2010/main" val="320813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0281" y="1782375"/>
            <a:ext cx="7010400" cy="1018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0"/>
              </a:lnSpc>
              <a:spcBef>
                <a:spcPts val="113"/>
              </a:spcBef>
            </a:pPr>
            <a:r>
              <a:rPr sz="3600" spc="-4" baseline="2898" dirty="0" smtClean="0">
                <a:latin typeface="Arial"/>
                <a:cs typeface="Arial"/>
              </a:rPr>
              <a:t>•</a:t>
            </a:r>
            <a:r>
              <a:rPr lang="en-US" sz="3600" spc="-4" baseline="2898" dirty="0" smtClean="0">
                <a:latin typeface="Arial"/>
                <a:cs typeface="Arial"/>
              </a:rPr>
              <a:t> </a:t>
            </a:r>
            <a:r>
              <a:rPr sz="3600" b="1" baseline="2730" dirty="0" smtClean="0">
                <a:latin typeface="Calibri"/>
                <a:cs typeface="Calibri"/>
              </a:rPr>
              <a:t>No</a:t>
            </a:r>
            <a:r>
              <a:rPr sz="3600" b="1" spc="-29" baseline="2730" dirty="0" smtClean="0">
                <a:latin typeface="Calibri"/>
                <a:cs typeface="Calibri"/>
              </a:rPr>
              <a:t> </a:t>
            </a:r>
            <a:r>
              <a:rPr sz="3600" b="1" baseline="2730" dirty="0">
                <a:latin typeface="Calibri"/>
                <a:cs typeface="Calibri"/>
              </a:rPr>
              <a:t>si</a:t>
            </a:r>
            <a:r>
              <a:rPr sz="3600" b="1" spc="9" baseline="2730" dirty="0">
                <a:latin typeface="Calibri"/>
                <a:cs typeface="Calibri"/>
              </a:rPr>
              <a:t>n</a:t>
            </a:r>
            <a:r>
              <a:rPr sz="3600" b="1" baseline="2730" dirty="0">
                <a:latin typeface="Calibri"/>
                <a:cs typeface="Calibri"/>
              </a:rPr>
              <a:t>gle</a:t>
            </a:r>
            <a:r>
              <a:rPr sz="3600" b="1" spc="-9" baseline="2730" dirty="0">
                <a:latin typeface="Calibri"/>
                <a:cs typeface="Calibri"/>
              </a:rPr>
              <a:t> </a:t>
            </a:r>
            <a:r>
              <a:rPr sz="3600" b="1" baseline="2730" dirty="0">
                <a:latin typeface="Calibri"/>
                <a:cs typeface="Calibri"/>
              </a:rPr>
              <a:t>ma</a:t>
            </a:r>
            <a:r>
              <a:rPr sz="3600" b="1" spc="-4" baseline="2730" dirty="0">
                <a:latin typeface="Calibri"/>
                <a:cs typeface="Calibri"/>
              </a:rPr>
              <a:t>r</a:t>
            </a:r>
            <a:r>
              <a:rPr sz="3600" b="1" spc="-59" baseline="2730" dirty="0">
                <a:latin typeface="Calibri"/>
                <a:cs typeface="Calibri"/>
              </a:rPr>
              <a:t>k</a:t>
            </a:r>
            <a:r>
              <a:rPr sz="3600" b="1" baseline="2730" dirty="0">
                <a:latin typeface="Calibri"/>
                <a:cs typeface="Calibri"/>
              </a:rPr>
              <a:t>er</a:t>
            </a:r>
            <a:r>
              <a:rPr sz="3600" b="1" spc="9" baseline="2730" dirty="0">
                <a:latin typeface="Calibri"/>
                <a:cs typeface="Calibri"/>
              </a:rPr>
              <a:t> </a:t>
            </a:r>
            <a:r>
              <a:rPr sz="3600" b="1" spc="-9" baseline="2730" dirty="0">
                <a:latin typeface="Calibri"/>
                <a:cs typeface="Calibri"/>
              </a:rPr>
              <a:t>c</a:t>
            </a:r>
            <a:r>
              <a:rPr sz="3600" b="1" baseline="2730" dirty="0">
                <a:latin typeface="Calibri"/>
                <a:cs typeface="Calibri"/>
              </a:rPr>
              <a:t>an</a:t>
            </a:r>
            <a:r>
              <a:rPr sz="3600" b="1" spc="-9" baseline="2730" dirty="0">
                <a:latin typeface="Calibri"/>
                <a:cs typeface="Calibri"/>
              </a:rPr>
              <a:t> </a:t>
            </a:r>
            <a:r>
              <a:rPr sz="3600" b="1" baseline="2730" dirty="0">
                <a:latin typeface="Calibri"/>
                <a:cs typeface="Calibri"/>
              </a:rPr>
              <a:t>accu</a:t>
            </a:r>
            <a:r>
              <a:rPr sz="3600" b="1" spc="-50" baseline="2730" dirty="0">
                <a:latin typeface="Calibri"/>
                <a:cs typeface="Calibri"/>
              </a:rPr>
              <a:t>r</a:t>
            </a:r>
            <a:r>
              <a:rPr sz="3600" b="1" spc="-29" baseline="2730" dirty="0">
                <a:latin typeface="Calibri"/>
                <a:cs typeface="Calibri"/>
              </a:rPr>
              <a:t>a</a:t>
            </a:r>
            <a:r>
              <a:rPr sz="3600" b="1" spc="-25" baseline="2730" dirty="0">
                <a:latin typeface="Calibri"/>
                <a:cs typeface="Calibri"/>
              </a:rPr>
              <a:t>t</a:t>
            </a:r>
            <a:r>
              <a:rPr sz="3600" b="1" baseline="2730" dirty="0">
                <a:latin typeface="Calibri"/>
                <a:cs typeface="Calibri"/>
              </a:rPr>
              <a:t>ely </a:t>
            </a:r>
            <a:r>
              <a:rPr sz="3600" b="1" spc="-29" baseline="2730" dirty="0">
                <a:latin typeface="Calibri"/>
                <a:cs typeface="Calibri"/>
              </a:rPr>
              <a:t>r</a:t>
            </a:r>
            <a:r>
              <a:rPr sz="3600" b="1" spc="-14" baseline="2730" dirty="0">
                <a:latin typeface="Calibri"/>
                <a:cs typeface="Calibri"/>
              </a:rPr>
              <a:t>e</a:t>
            </a:r>
            <a:r>
              <a:rPr sz="3600" b="1" baseline="2730" dirty="0">
                <a:latin typeface="Calibri"/>
                <a:cs typeface="Calibri"/>
              </a:rPr>
              <a:t>flect</a:t>
            </a:r>
            <a:r>
              <a:rPr lang="en-US" sz="3600" b="1" baseline="2730" dirty="0">
                <a:latin typeface="Calibri"/>
                <a:cs typeface="Calibri"/>
              </a:rPr>
              <a:t> </a:t>
            </a:r>
            <a:r>
              <a:rPr sz="3600" b="1" baseline="1365" dirty="0">
                <a:latin typeface="Calibri"/>
                <a:cs typeface="Calibri"/>
              </a:rPr>
              <a:t>a</a:t>
            </a:r>
            <a:r>
              <a:rPr sz="3600" b="1" spc="-14" baseline="1365" dirty="0">
                <a:latin typeface="Calibri"/>
                <a:cs typeface="Calibri"/>
              </a:rPr>
              <a:t> </a:t>
            </a:r>
            <a:r>
              <a:rPr sz="3600" b="1" baseline="1365" dirty="0">
                <a:latin typeface="Calibri"/>
                <a:cs typeface="Calibri"/>
              </a:rPr>
              <a:t>disease.</a:t>
            </a:r>
            <a:endParaRPr sz="3600" dirty="0">
              <a:latin typeface="Calibri"/>
              <a:cs typeface="Calibri"/>
            </a:endParaRPr>
          </a:p>
          <a:p>
            <a:pPr marL="12700" marR="40478">
              <a:lnSpc>
                <a:spcPts val="2400"/>
              </a:lnSpc>
            </a:pPr>
            <a:endParaRPr lang="en-US" sz="3600" spc="-4" baseline="1449" dirty="0">
              <a:latin typeface="Arial"/>
              <a:cs typeface="Arial"/>
            </a:endParaRPr>
          </a:p>
          <a:p>
            <a:pPr marL="12700" marR="40478">
              <a:lnSpc>
                <a:spcPts val="2400"/>
              </a:lnSpc>
            </a:pPr>
            <a:r>
              <a:rPr sz="3600" spc="-4" baseline="1449" dirty="0" smtClean="0">
                <a:latin typeface="Arial"/>
                <a:cs typeface="Arial"/>
              </a:rPr>
              <a:t>•</a:t>
            </a:r>
            <a:r>
              <a:rPr lang="en-US" sz="3600" spc="-4" baseline="1449" dirty="0" smtClean="0">
                <a:latin typeface="Arial"/>
                <a:cs typeface="Arial"/>
              </a:rPr>
              <a:t> </a:t>
            </a:r>
            <a:r>
              <a:rPr sz="3600" b="1" baseline="1365" dirty="0" smtClean="0">
                <a:latin typeface="Calibri"/>
                <a:cs typeface="Calibri"/>
              </a:rPr>
              <a:t>Not</a:t>
            </a:r>
            <a:r>
              <a:rPr sz="3600" b="1" spc="-29" baseline="1365" dirty="0" smtClean="0">
                <a:latin typeface="Calibri"/>
                <a:cs typeface="Calibri"/>
              </a:rPr>
              <a:t> </a:t>
            </a:r>
            <a:r>
              <a:rPr sz="3600" b="1" spc="-14" baseline="1365" dirty="0">
                <a:latin typeface="Calibri"/>
                <a:cs typeface="Calibri"/>
              </a:rPr>
              <a:t>e</a:t>
            </a:r>
            <a:r>
              <a:rPr sz="3600" b="1" spc="-25" baseline="1365" dirty="0">
                <a:latin typeface="Calibri"/>
                <a:cs typeface="Calibri"/>
              </a:rPr>
              <a:t>v</a:t>
            </a:r>
            <a:r>
              <a:rPr sz="3600" b="1" baseline="1365" dirty="0">
                <a:latin typeface="Calibri"/>
                <a:cs typeface="Calibri"/>
              </a:rPr>
              <a:t>en</a:t>
            </a:r>
            <a:r>
              <a:rPr sz="3600" b="1" spc="4" baseline="1365" dirty="0">
                <a:latin typeface="Calibri"/>
                <a:cs typeface="Calibri"/>
              </a:rPr>
              <a:t> </a:t>
            </a:r>
            <a:r>
              <a:rPr sz="3600" b="1" baseline="1365" dirty="0">
                <a:latin typeface="Calibri"/>
                <a:cs typeface="Calibri"/>
              </a:rPr>
              <a:t>a panel</a:t>
            </a:r>
            <a:r>
              <a:rPr sz="3600" b="1" spc="-9" baseline="1365" dirty="0">
                <a:latin typeface="Calibri"/>
                <a:cs typeface="Calibri"/>
              </a:rPr>
              <a:t> </a:t>
            </a:r>
            <a:r>
              <a:rPr sz="3600" b="1" baseline="1365" dirty="0">
                <a:latin typeface="Calibri"/>
                <a:cs typeface="Calibri"/>
              </a:rPr>
              <a:t>of m</a:t>
            </a:r>
            <a:r>
              <a:rPr sz="3600" b="1" spc="-9" baseline="1365" dirty="0">
                <a:latin typeface="Calibri"/>
                <a:cs typeface="Calibri"/>
              </a:rPr>
              <a:t>a</a:t>
            </a:r>
            <a:r>
              <a:rPr sz="3600" b="1" baseline="1365" dirty="0">
                <a:latin typeface="Calibri"/>
                <a:cs typeface="Calibri"/>
              </a:rPr>
              <a:t>r</a:t>
            </a:r>
            <a:r>
              <a:rPr sz="3600" b="1" spc="-64" baseline="1365" dirty="0">
                <a:latin typeface="Calibri"/>
                <a:cs typeface="Calibri"/>
              </a:rPr>
              <a:t>k</a:t>
            </a:r>
            <a:r>
              <a:rPr sz="3600" b="1" baseline="1365" dirty="0">
                <a:latin typeface="Calibri"/>
                <a:cs typeface="Calibri"/>
              </a:rPr>
              <a:t>e</a:t>
            </a:r>
            <a:r>
              <a:rPr sz="3600" b="1" spc="-29" baseline="1365" dirty="0">
                <a:latin typeface="Calibri"/>
                <a:cs typeface="Calibri"/>
              </a:rPr>
              <a:t>r</a:t>
            </a:r>
            <a:r>
              <a:rPr sz="3600" b="1" baseline="1365" dirty="0">
                <a:latin typeface="Calibri"/>
                <a:cs typeface="Calibri"/>
              </a:rPr>
              <a:t>s.</a:t>
            </a:r>
            <a:endParaRPr lang="en-US" sz="3600" b="1" baseline="1365" dirty="0">
              <a:latin typeface="Calibri"/>
              <a:cs typeface="Calibri"/>
            </a:endParaRPr>
          </a:p>
          <a:p>
            <a:pPr marL="12700" marR="40478">
              <a:lnSpc>
                <a:spcPts val="2400"/>
              </a:lnSpc>
            </a:pPr>
            <a:endParaRPr lang="en-US" sz="3600" b="1" baseline="1365" dirty="0">
              <a:latin typeface="Calibri"/>
              <a:cs typeface="Calibri"/>
            </a:endParaRPr>
          </a:p>
          <a:p>
            <a:pPr marL="12700" marR="40478">
              <a:lnSpc>
                <a:spcPts val="2400"/>
              </a:lnSpc>
            </a:pPr>
            <a:endParaRPr lang="en-US" sz="3600" b="1" baseline="1365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00" y="4353338"/>
            <a:ext cx="8458200" cy="90892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0"/>
              </a:spcBef>
            </a:pPr>
            <a:r>
              <a:rPr lang="en-US" sz="2800" b="1" spc="-64" dirty="0">
                <a:latin typeface="Calibri"/>
                <a:cs typeface="Calibri"/>
              </a:rPr>
              <a:t>Hence, in most cases w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ed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</a:t>
            </a:r>
            <a:r>
              <a:rPr sz="2800" b="1" spc="4" dirty="0">
                <a:latin typeface="Calibri"/>
                <a:cs typeface="Calibri"/>
              </a:rPr>
              <a:t>a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-9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 of a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4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um</a:t>
            </a:r>
            <a:r>
              <a:rPr sz="2800" b="1" spc="4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er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dise</a:t>
            </a:r>
            <a:r>
              <a:rPr sz="2800" b="1" spc="4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se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mar</a:t>
            </a:r>
            <a:r>
              <a:rPr sz="2800" b="1" spc="-59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lang="en-US" sz="2800" b="1" dirty="0">
                <a:latin typeface="Calibri"/>
                <a:cs typeface="Calibri"/>
              </a:rPr>
              <a:t>!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several markers are needed?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3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006" y="1812325"/>
            <a:ext cx="7467600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Videos:</a:t>
            </a:r>
            <a:endParaRPr lang="en-US" u="sng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/>
              <a:t>Introduction: </a:t>
            </a:r>
            <a:r>
              <a:rPr lang="en-US" dirty="0">
                <a:hlinkClick r:id="rId2"/>
              </a:rPr>
              <a:t>https://www.youtube.com/watch?v=gqG4cUMw6Og</a:t>
            </a:r>
            <a:endParaRPr lang="en-US" dirty="0"/>
          </a:p>
          <a:p>
            <a:endParaRPr lang="en-US" dirty="0"/>
          </a:p>
          <a:p>
            <a:r>
              <a:rPr lang="en-US" dirty="0"/>
              <a:t>Drug Discovery: </a:t>
            </a:r>
            <a:r>
              <a:rPr lang="en-US" dirty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>
                <a:hlinkClick r:id="rId3"/>
              </a:rPr>
              <a:t>www.youtube.com/watch?v=3D-umvwTg74</a:t>
            </a:r>
            <a:endParaRPr lang="en-US" dirty="0"/>
          </a:p>
          <a:p>
            <a:endParaRPr lang="en-US" dirty="0"/>
          </a:p>
          <a:p>
            <a:r>
              <a:rPr lang="en-US" dirty="0"/>
              <a:t>Biomarkers – Need for </a:t>
            </a:r>
            <a:r>
              <a:rPr lang="en-US" dirty="0"/>
              <a:t>better understanding: </a:t>
            </a:r>
            <a:r>
              <a:rPr lang="en-US" dirty="0">
                <a:hlinkClick r:id="rId4"/>
              </a:rPr>
              <a:t>https://</a:t>
            </a:r>
            <a:r>
              <a:rPr lang="en-US" dirty="0">
                <a:hlinkClick r:id="rId4"/>
              </a:rPr>
              <a:t>www.youtube.com/watch?v=SEx8r1ABjhE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 for Additional Learning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38200" y="1672198"/>
            <a:ext cx="6626556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n-US" sz="2700" b="1" baseline="3034" dirty="0" smtClean="0">
                <a:solidFill>
                  <a:srgbClr val="0000FF"/>
                </a:solidFill>
                <a:latin typeface="Calibri"/>
                <a:cs typeface="Calibri"/>
              </a:rPr>
              <a:t>A b</a:t>
            </a:r>
            <a:r>
              <a:rPr sz="2700" b="1" baseline="3034" dirty="0" smtClean="0">
                <a:solidFill>
                  <a:srgbClr val="0000FF"/>
                </a:solidFill>
                <a:latin typeface="Calibri"/>
                <a:cs typeface="Calibri"/>
              </a:rPr>
              <a:t>ioma</a:t>
            </a:r>
            <a:r>
              <a:rPr sz="2700" b="1" spc="-4" baseline="3034" dirty="0" smtClean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700" b="1" spc="-50" baseline="3034" dirty="0" smtClean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700" b="1" baseline="3034" dirty="0" smtClean="0">
                <a:solidFill>
                  <a:srgbClr val="0000FF"/>
                </a:solidFill>
                <a:latin typeface="Calibri"/>
                <a:cs typeface="Calibri"/>
              </a:rPr>
              <a:t>er</a:t>
            </a:r>
            <a:r>
              <a:rPr sz="2700" b="1" spc="-34" baseline="3034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2700" b="1" spc="-9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700" b="1" spc="9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sub</a:t>
            </a:r>
            <a:r>
              <a:rPr sz="2700" b="1" spc="-25" baseline="303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700" b="1" spc="-9" baseline="3034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ance</a:t>
            </a:r>
            <a:r>
              <a:rPr sz="2700" b="1" spc="-49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us</a:t>
            </a:r>
            <a:r>
              <a:rPr sz="2700" b="1" spc="9" baseline="3034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700" b="1" spc="-29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as an i</a:t>
            </a:r>
            <a:r>
              <a:rPr sz="2700" b="1" spc="4" baseline="3034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dic</a:t>
            </a:r>
            <a:r>
              <a:rPr sz="2700" b="1" spc="-19" baseline="3034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700" b="1" spc="-9" baseline="3034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700" b="1" spc="-39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of a biol</a:t>
            </a:r>
            <a:r>
              <a:rPr sz="2700" b="1" spc="4" baseline="3034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gic</a:t>
            </a:r>
            <a:r>
              <a:rPr sz="2700" b="1" spc="-4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spc="-25" baseline="303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700" b="1" spc="-9" baseline="3034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b="1" spc="-14" baseline="3034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700" b="1" spc="-25" baseline="3034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en-US" sz="2700" b="1" baseline="3034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2065813"/>
            <a:ext cx="281102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nd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700" spc="-19" baseline="3034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700" spc="-9" baseline="3034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700" spc="-14" baseline="3034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2700" spc="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2700" spc="1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700" spc="1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spc="-34" baseline="3034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ll</a:t>
            </a:r>
            <a:r>
              <a:rPr sz="2700" spc="-14" baseline="3034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700" spc="-9" baseline="303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700" spc="4" baseline="3034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297" y="2710561"/>
            <a:ext cx="6347714" cy="874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1935"/>
              </a:lnSpc>
              <a:spcBef>
                <a:spcPts val="96"/>
              </a:spcBef>
              <a:buFont typeface="Wingdings" panose="05000000000000000000" pitchFamily="2" charset="2"/>
              <a:buChar char="v"/>
            </a:pP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Ex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700" spc="-19" baseline="303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700" spc="-25" baseline="3034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700" spc="4" baseline="3034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700" spc="1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700" spc="1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li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ving</a:t>
            </a:r>
            <a:r>
              <a:rPr sz="2700" spc="1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700" spc="-29" baseline="3034" dirty="0">
                <a:solidFill>
                  <a:srgbClr val="0000FF"/>
                </a:solidFill>
                <a:latin typeface="Calibri"/>
                <a:cs typeface="Calibri"/>
              </a:rPr>
              <a:t>rg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anisms or</a:t>
            </a:r>
            <a:r>
              <a:rPr sz="2700" spc="4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bio</a:t>
            </a:r>
            <a:r>
              <a:rPr sz="2700" spc="-9" baseline="3034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ogi</a:t>
            </a:r>
            <a:r>
              <a:rPr sz="2700" spc="-19" baseline="3034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2700" spc="19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700" spc="-25" baseline="3034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700" spc="-4" baseline="3034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700" spc="4" baseline="303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700" baseline="303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lang="en-US" sz="2700" baseline="3034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69900" indent="-457200">
              <a:lnSpc>
                <a:spcPts val="1935"/>
              </a:lnSpc>
              <a:spcBef>
                <a:spcPts val="96"/>
              </a:spcBef>
              <a:buFont typeface="Wingdings" panose="05000000000000000000" pitchFamily="2" charset="2"/>
              <a:buChar char="v"/>
            </a:pPr>
            <a:endParaRPr dirty="0">
              <a:latin typeface="Calibri"/>
              <a:cs typeface="Calibri"/>
            </a:endParaRPr>
          </a:p>
          <a:p>
            <a:pPr marL="469900" marR="34289" indent="-457200">
              <a:lnSpc>
                <a:spcPts val="2160"/>
              </a:lnSpc>
              <a:spcBef>
                <a:spcPts val="11"/>
              </a:spcBef>
              <a:buFont typeface="Wingdings" panose="05000000000000000000" pitchFamily="2" charset="2"/>
              <a:buChar char="v"/>
            </a:pPr>
            <a:r>
              <a:rPr sz="2700" baseline="1517" dirty="0">
                <a:solidFill>
                  <a:srgbClr val="0000FF"/>
                </a:solidFill>
                <a:latin typeface="Calibri"/>
                <a:cs typeface="Calibri"/>
              </a:rPr>
              <a:t>A part</a:t>
            </a:r>
            <a:r>
              <a:rPr sz="2700" spc="-9" baseline="1517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700" spc="-4" baseline="1517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700" baseline="1517" dirty="0">
                <a:solidFill>
                  <a:srgbClr val="0000FF"/>
                </a:solidFill>
                <a:latin typeface="Calibri"/>
                <a:cs typeface="Calibri"/>
              </a:rPr>
              <a:t>ular</a:t>
            </a:r>
            <a:r>
              <a:rPr sz="2700" spc="19" baseline="151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aseline="1517" dirty="0">
                <a:solidFill>
                  <a:srgbClr val="0000FF"/>
                </a:solidFill>
                <a:latin typeface="Calibri"/>
                <a:cs typeface="Calibri"/>
              </a:rPr>
              <a:t>dise</a:t>
            </a:r>
            <a:r>
              <a:rPr sz="2700" spc="4" baseline="1517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700" baseline="1517" dirty="0">
                <a:solidFill>
                  <a:srgbClr val="0000FF"/>
                </a:solidFill>
                <a:latin typeface="Calibri"/>
                <a:cs typeface="Calibri"/>
              </a:rPr>
              <a:t>se</a:t>
            </a:r>
            <a:r>
              <a:rPr sz="2700" spc="4" baseline="151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spc="-19" baseline="1517" dirty="0" smtClean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700" spc="-25" baseline="1517" dirty="0" smtClean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spc="-9" baseline="1517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700" spc="-25" baseline="1517" dirty="0" smtClean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700" baseline="1517" dirty="0" smtClean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297" y="4193603"/>
            <a:ext cx="536164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n-US" sz="4000" baseline="3034" dirty="0">
                <a:latin typeface="Calibri"/>
                <a:cs typeface="Calibri"/>
              </a:rPr>
              <a:t>Below are some </a:t>
            </a:r>
            <a:r>
              <a:rPr sz="4000" spc="4" baseline="3034" dirty="0">
                <a:latin typeface="Calibri"/>
                <a:cs typeface="Calibri"/>
              </a:rPr>
              <a:t>m</a:t>
            </a:r>
            <a:r>
              <a:rPr sz="4000" baseline="3034" dirty="0">
                <a:latin typeface="Calibri"/>
                <a:cs typeface="Calibri"/>
              </a:rPr>
              <a:t>o</a:t>
            </a:r>
            <a:r>
              <a:rPr sz="4000" spc="-4" baseline="3034" dirty="0">
                <a:latin typeface="Calibri"/>
                <a:cs typeface="Calibri"/>
              </a:rPr>
              <a:t>l</a:t>
            </a:r>
            <a:r>
              <a:rPr sz="4000" baseline="3034" dirty="0">
                <a:latin typeface="Calibri"/>
                <a:cs typeface="Calibri"/>
              </a:rPr>
              <a:t>ecular</a:t>
            </a:r>
            <a:r>
              <a:rPr sz="4000" spc="19" baseline="3034" dirty="0">
                <a:latin typeface="Calibri"/>
                <a:cs typeface="Calibri"/>
              </a:rPr>
              <a:t> </a:t>
            </a:r>
            <a:r>
              <a:rPr sz="4000" baseline="3034" dirty="0">
                <a:latin typeface="Calibri"/>
                <a:cs typeface="Calibri"/>
              </a:rPr>
              <a:t>biomar</a:t>
            </a:r>
            <a:r>
              <a:rPr sz="4000" spc="-64" baseline="3034" dirty="0">
                <a:latin typeface="Calibri"/>
                <a:cs typeface="Calibri"/>
              </a:rPr>
              <a:t>k</a:t>
            </a:r>
            <a:r>
              <a:rPr sz="4000" baseline="3034" dirty="0">
                <a:latin typeface="Calibri"/>
                <a:cs typeface="Calibri"/>
              </a:rPr>
              <a:t>e</a:t>
            </a:r>
            <a:r>
              <a:rPr sz="4000" spc="-34" baseline="3034" dirty="0">
                <a:latin typeface="Calibri"/>
                <a:cs typeface="Calibri"/>
              </a:rPr>
              <a:t>r</a:t>
            </a:r>
            <a:r>
              <a:rPr sz="4000" baseline="3034" dirty="0">
                <a:latin typeface="Calibri"/>
                <a:cs typeface="Calibri"/>
              </a:rPr>
              <a:t>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5243" y="5214365"/>
            <a:ext cx="2971800" cy="12001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101725"/>
              </a:lnSpc>
              <a:spcBef>
                <a:spcPts val="335"/>
              </a:spcBef>
            </a:pPr>
            <a:r>
              <a:rPr b="1" u="heavy" dirty="0">
                <a:latin typeface="Calibri"/>
                <a:cs typeface="Calibri"/>
              </a:rPr>
              <a:t>Small</a:t>
            </a:r>
            <a:r>
              <a:rPr b="1" u="heavy" spc="-25" dirty="0">
                <a:latin typeface="Calibri"/>
                <a:cs typeface="Calibri"/>
              </a:rPr>
              <a:t> </a:t>
            </a:r>
            <a:r>
              <a:rPr b="1" u="heavy" dirty="0">
                <a:latin typeface="Calibri"/>
                <a:cs typeface="Calibri"/>
              </a:rPr>
              <a:t>mol</a:t>
            </a:r>
            <a:r>
              <a:rPr b="1" u="heavy" spc="4" dirty="0">
                <a:latin typeface="Calibri"/>
                <a:cs typeface="Calibri"/>
              </a:rPr>
              <a:t>e</a:t>
            </a:r>
            <a:r>
              <a:rPr b="1" u="heavy" dirty="0">
                <a:latin typeface="Calibri"/>
                <a:cs typeface="Calibri"/>
              </a:rPr>
              <a:t>c</a:t>
            </a:r>
            <a:r>
              <a:rPr b="1" u="heavy" spc="4" dirty="0">
                <a:latin typeface="Calibri"/>
                <a:cs typeface="Calibri"/>
              </a:rPr>
              <a:t>u</a:t>
            </a:r>
            <a:r>
              <a:rPr b="1" u="heavy" dirty="0">
                <a:latin typeface="Calibri"/>
                <a:cs typeface="Calibri"/>
              </a:rPr>
              <a:t>le</a:t>
            </a:r>
            <a:r>
              <a:rPr b="1" u="heavy" spc="-50" dirty="0">
                <a:latin typeface="Calibri"/>
                <a:cs typeface="Calibri"/>
              </a:rPr>
              <a:t> </a:t>
            </a:r>
            <a:r>
              <a:rPr b="1" u="heavy" dirty="0">
                <a:latin typeface="Calibri"/>
                <a:cs typeface="Calibri"/>
              </a:rPr>
              <a:t>bi</a:t>
            </a:r>
            <a:r>
              <a:rPr b="1" u="heavy" spc="9" dirty="0">
                <a:latin typeface="Calibri"/>
                <a:cs typeface="Calibri"/>
              </a:rPr>
              <a:t>o</a:t>
            </a:r>
            <a:r>
              <a:rPr b="1" u="heavy" dirty="0">
                <a:latin typeface="Calibri"/>
                <a:cs typeface="Calibri"/>
              </a:rPr>
              <a:t>ma</a:t>
            </a:r>
            <a:r>
              <a:rPr b="1" u="heavy" spc="-9" dirty="0">
                <a:latin typeface="Calibri"/>
                <a:cs typeface="Calibri"/>
              </a:rPr>
              <a:t>r</a:t>
            </a:r>
            <a:r>
              <a:rPr b="1" u="heavy" spc="-50" dirty="0">
                <a:latin typeface="Calibri"/>
                <a:cs typeface="Calibri"/>
              </a:rPr>
              <a:t>k</a:t>
            </a:r>
            <a:r>
              <a:rPr b="1" u="heavy" dirty="0">
                <a:latin typeface="Calibri"/>
                <a:cs typeface="Calibri"/>
              </a:rPr>
              <a:t>e</a:t>
            </a:r>
            <a:r>
              <a:rPr b="1" u="heavy" spc="-25" dirty="0">
                <a:latin typeface="Calibri"/>
                <a:cs typeface="Calibri"/>
              </a:rPr>
              <a:t>r</a:t>
            </a:r>
            <a:r>
              <a:rPr b="1" u="heavy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92328">
              <a:lnSpc>
                <a:spcPct val="101725"/>
              </a:lnSpc>
              <a:spcBef>
                <a:spcPts val="2122"/>
              </a:spcBef>
            </a:pPr>
            <a:r>
              <a:rPr dirty="0">
                <a:latin typeface="Calibri"/>
                <a:cs typeface="Calibri"/>
              </a:rPr>
              <a:t>Glu</a:t>
            </a:r>
            <a:r>
              <a:rPr spc="-14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ose</a:t>
            </a:r>
            <a:endParaRPr dirty="0">
              <a:latin typeface="Calibri"/>
              <a:cs typeface="Calibri"/>
            </a:endParaRPr>
          </a:p>
          <a:p>
            <a:pPr marL="92328">
              <a:lnSpc>
                <a:spcPts val="2160"/>
              </a:lnSpc>
              <a:spcBef>
                <a:spcPts val="108"/>
              </a:spcBef>
            </a:pPr>
            <a:r>
              <a:rPr sz="2700" baseline="1517" dirty="0">
                <a:latin typeface="Calibri"/>
                <a:cs typeface="Calibri"/>
              </a:rPr>
              <a:t>Chole</a:t>
            </a:r>
            <a:r>
              <a:rPr sz="2700" spc="-19" baseline="1517" dirty="0">
                <a:latin typeface="Calibri"/>
                <a:cs typeface="Calibri"/>
              </a:rPr>
              <a:t>s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-25" baseline="1517" dirty="0">
                <a:latin typeface="Calibri"/>
                <a:cs typeface="Calibri"/>
              </a:rPr>
              <a:t>r</a:t>
            </a:r>
            <a:r>
              <a:rPr sz="2700" baseline="1517" dirty="0">
                <a:latin typeface="Calibri"/>
                <a:cs typeface="Calibri"/>
              </a:rPr>
              <a:t>ol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4660138"/>
            <a:ext cx="3200400" cy="17543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30"/>
              </a:spcBef>
            </a:pPr>
            <a:r>
              <a:rPr b="1" u="heavy" spc="-4" dirty="0">
                <a:latin typeface="Calibri"/>
                <a:cs typeface="Calibri"/>
              </a:rPr>
              <a:t>L</a:t>
            </a:r>
            <a:r>
              <a:rPr b="1" u="heavy" dirty="0">
                <a:latin typeface="Calibri"/>
                <a:cs typeface="Calibri"/>
              </a:rPr>
              <a:t>a</a:t>
            </a:r>
            <a:r>
              <a:rPr b="1" u="heavy" spc="-29" dirty="0">
                <a:latin typeface="Calibri"/>
                <a:cs typeface="Calibri"/>
              </a:rPr>
              <a:t>r</a:t>
            </a:r>
            <a:r>
              <a:rPr b="1" u="heavy" spc="-25" dirty="0">
                <a:latin typeface="Calibri"/>
                <a:cs typeface="Calibri"/>
              </a:rPr>
              <a:t>g</a:t>
            </a:r>
            <a:r>
              <a:rPr b="1" u="heavy" dirty="0">
                <a:latin typeface="Calibri"/>
                <a:cs typeface="Calibri"/>
              </a:rPr>
              <a:t>e</a:t>
            </a:r>
            <a:r>
              <a:rPr b="1" u="heavy" spc="-4" dirty="0">
                <a:latin typeface="Calibri"/>
                <a:cs typeface="Calibri"/>
              </a:rPr>
              <a:t> </a:t>
            </a:r>
            <a:r>
              <a:rPr b="1" u="heavy" dirty="0">
                <a:latin typeface="Calibri"/>
                <a:cs typeface="Calibri"/>
              </a:rPr>
              <a:t>mol</a:t>
            </a:r>
            <a:r>
              <a:rPr b="1" u="heavy" spc="9" dirty="0">
                <a:latin typeface="Calibri"/>
                <a:cs typeface="Calibri"/>
              </a:rPr>
              <a:t>e</a:t>
            </a:r>
            <a:r>
              <a:rPr b="1" u="heavy" dirty="0">
                <a:latin typeface="Calibri"/>
                <a:cs typeface="Calibri"/>
              </a:rPr>
              <a:t>c</a:t>
            </a:r>
            <a:r>
              <a:rPr b="1" u="heavy" spc="4" dirty="0">
                <a:latin typeface="Calibri"/>
                <a:cs typeface="Calibri"/>
              </a:rPr>
              <a:t>u</a:t>
            </a:r>
            <a:r>
              <a:rPr b="1" u="heavy" dirty="0">
                <a:latin typeface="Calibri"/>
                <a:cs typeface="Calibri"/>
              </a:rPr>
              <a:t>le b</a:t>
            </a:r>
            <a:r>
              <a:rPr b="1" u="heavy" spc="-9" dirty="0">
                <a:latin typeface="Calibri"/>
                <a:cs typeface="Calibri"/>
              </a:rPr>
              <a:t>io</a:t>
            </a:r>
            <a:r>
              <a:rPr b="1" u="heavy" dirty="0">
                <a:latin typeface="Calibri"/>
                <a:cs typeface="Calibri"/>
              </a:rPr>
              <a:t>mar</a:t>
            </a:r>
            <a:r>
              <a:rPr b="1" u="heavy" spc="-54" dirty="0">
                <a:latin typeface="Calibri"/>
                <a:cs typeface="Calibri"/>
              </a:rPr>
              <a:t>k</a:t>
            </a:r>
            <a:r>
              <a:rPr b="1" u="heavy" spc="-4" dirty="0">
                <a:latin typeface="Calibri"/>
                <a:cs typeface="Calibri"/>
              </a:rPr>
              <a:t>e</a:t>
            </a:r>
            <a:r>
              <a:rPr b="1" u="heavy" spc="-29" dirty="0">
                <a:latin typeface="Calibri"/>
                <a:cs typeface="Calibri"/>
              </a:rPr>
              <a:t>r</a:t>
            </a:r>
            <a:r>
              <a:rPr b="1" u="heavy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91440" marR="1780674">
              <a:lnSpc>
                <a:spcPts val="2160"/>
              </a:lnSpc>
              <a:spcBef>
                <a:spcPts val="2219"/>
              </a:spcBef>
            </a:pPr>
            <a:r>
              <a:rPr dirty="0">
                <a:latin typeface="Calibri"/>
                <a:cs typeface="Calibri"/>
              </a:rPr>
              <a:t>P</a:t>
            </a:r>
            <a:r>
              <a:rPr spc="-2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9" dirty="0">
                <a:latin typeface="Calibri"/>
                <a:cs typeface="Calibri"/>
              </a:rPr>
              <a:t>t</a:t>
            </a:r>
            <a:r>
              <a:rPr spc="4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i</a:t>
            </a:r>
            <a:r>
              <a:rPr spc="4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s N</a:t>
            </a:r>
            <a:r>
              <a:rPr spc="4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cl</a:t>
            </a:r>
            <a:r>
              <a:rPr spc="9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ic</a:t>
            </a:r>
            <a:r>
              <a:rPr spc="-5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aci</a:t>
            </a:r>
            <a:r>
              <a:rPr spc="9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s C</a:t>
            </a:r>
            <a:r>
              <a:rPr spc="-4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rb</a:t>
            </a:r>
            <a:r>
              <a:rPr spc="4" dirty="0">
                <a:latin typeface="Calibri"/>
                <a:cs typeface="Calibri"/>
              </a:rPr>
              <a:t>o</a:t>
            </a:r>
            <a:r>
              <a:rPr spc="-29" dirty="0">
                <a:latin typeface="Calibri"/>
                <a:cs typeface="Calibri"/>
              </a:rPr>
              <a:t>h</a:t>
            </a:r>
            <a:r>
              <a:rPr spc="-25" dirty="0">
                <a:latin typeface="Calibri"/>
                <a:cs typeface="Calibri"/>
              </a:rPr>
              <a:t>y</a:t>
            </a:r>
            <a:r>
              <a:rPr spc="4" dirty="0">
                <a:latin typeface="Calibri"/>
                <a:cs typeface="Calibri"/>
              </a:rPr>
              <a:t>d</a:t>
            </a:r>
            <a:r>
              <a:rPr spc="-39" dirty="0">
                <a:latin typeface="Calibri"/>
                <a:cs typeface="Calibri"/>
              </a:rPr>
              <a:t>r</a:t>
            </a:r>
            <a:r>
              <a:rPr spc="-9" dirty="0">
                <a:latin typeface="Calibri"/>
                <a:cs typeface="Calibri"/>
              </a:rPr>
              <a:t>a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e </a:t>
            </a:r>
            <a:r>
              <a:rPr spc="-4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i</a:t>
            </a:r>
            <a:r>
              <a:rPr spc="4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i</a:t>
            </a:r>
            <a:r>
              <a:rPr spc="4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4343" y="3071622"/>
            <a:ext cx="531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79313" y="4082669"/>
            <a:ext cx="508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502081" y="4082669"/>
            <a:ext cx="516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Biomarkers?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756" y="757881"/>
            <a:ext cx="4452853" cy="41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008876" y="1271016"/>
            <a:ext cx="704088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9460" y="1271016"/>
            <a:ext cx="707136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1819657"/>
            <a:ext cx="667512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142" y="1431248"/>
            <a:ext cx="931163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9087" y="1431248"/>
            <a:ext cx="8497824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903" y="1979888"/>
            <a:ext cx="8008620" cy="740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903" y="2528528"/>
            <a:ext cx="8854440" cy="740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903" y="3077168"/>
            <a:ext cx="8430768" cy="740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903" y="3625808"/>
            <a:ext cx="2964180" cy="740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1836" y="3419858"/>
            <a:ext cx="707136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6923" y="4006299"/>
            <a:ext cx="3848100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1232" y="5987797"/>
            <a:ext cx="365760" cy="384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959087" y="4897629"/>
            <a:ext cx="84582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 biomarker is any sign of a </a:t>
            </a:r>
            <a:r>
              <a:rPr lang="en-US" dirty="0">
                <a:solidFill>
                  <a:srgbClr val="0070C0"/>
                </a:solidFill>
              </a:rPr>
              <a:t>biological process </a:t>
            </a:r>
            <a:r>
              <a:rPr lang="en-US" dirty="0"/>
              <a:t>that </a:t>
            </a:r>
            <a:r>
              <a:rPr lang="en-US" dirty="0">
                <a:solidFill>
                  <a:srgbClr val="0070C0"/>
                </a:solidFill>
              </a:rPr>
              <a:t>can be measured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giving indication on the status</a:t>
            </a:r>
            <a:r>
              <a:rPr lang="en-US" dirty="0"/>
              <a:t> of an organism in health and disease.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/>
              <a:t>simple examples like blood sugar, to more sophisticated markers like gene mutations in cancer cells, </a:t>
            </a:r>
            <a:r>
              <a:rPr lang="en-US" dirty="0" smtClean="0"/>
              <a:t>biomarkers </a:t>
            </a:r>
            <a:r>
              <a:rPr lang="en-US" dirty="0"/>
              <a:t>play a fundamental role in drug discovery and are the cornerstone of personalized healthcare.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0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9643" y="1997076"/>
            <a:ext cx="10865708" cy="284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893" marR="50198" indent="-457200">
              <a:lnSpc>
                <a:spcPct val="15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3200" dirty="0" smtClean="0">
                <a:latin typeface="Calibri"/>
                <a:cs typeface="Calibri"/>
              </a:rPr>
              <a:t>Biologi</a:t>
            </a:r>
            <a:r>
              <a:rPr sz="3200" spc="-4" dirty="0" smtClean="0">
                <a:latin typeface="Calibri"/>
                <a:cs typeface="Calibri"/>
              </a:rPr>
              <a:t>c</a:t>
            </a:r>
            <a:r>
              <a:rPr sz="3200" dirty="0" smtClean="0">
                <a:latin typeface="Calibri"/>
                <a:cs typeface="Calibri"/>
              </a:rPr>
              <a:t>al</a:t>
            </a:r>
            <a:r>
              <a:rPr sz="3200" spc="-5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</a:t>
            </a:r>
            <a:r>
              <a:rPr sz="3200" spc="-4" dirty="0">
                <a:latin typeface="Calibri"/>
                <a:cs typeface="Calibri"/>
              </a:rPr>
              <a:t>r</a:t>
            </a:r>
            <a:r>
              <a:rPr sz="3200" spc="-59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9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ovide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9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3200" spc="4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ow</a:t>
            </a:r>
            <a:r>
              <a:rPr sz="3200" spc="-3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 </a:t>
            </a:r>
            <a:r>
              <a:rPr sz="3200" spc="-14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200" spc="-4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at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200" spc="-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200" spc="-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di</a:t>
            </a:r>
            <a:r>
              <a:rPr sz="3200" spc="9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ease</a:t>
            </a:r>
            <a:r>
              <a:rPr sz="3200" dirty="0" smtClean="0">
                <a:latin typeface="Calibri"/>
                <a:cs typeface="Calibri"/>
              </a:rPr>
              <a:t>.</a:t>
            </a:r>
            <a:endParaRPr lang="en-US" sz="3200" dirty="0" smtClean="0">
              <a:latin typeface="Calibri"/>
              <a:cs typeface="Calibri"/>
            </a:endParaRPr>
          </a:p>
          <a:p>
            <a:pPr marL="548893" marR="379992" indent="-457200">
              <a:lnSpc>
                <a:spcPct val="150000"/>
              </a:lnSpc>
              <a:spcBef>
                <a:spcPts val="4801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/>
                <a:cs typeface="Calibri"/>
              </a:rPr>
              <a:t>B</a:t>
            </a:r>
            <a:r>
              <a:rPr sz="3200" dirty="0" smtClean="0">
                <a:latin typeface="Calibri"/>
                <a:cs typeface="Calibri"/>
              </a:rPr>
              <a:t>io</a:t>
            </a:r>
            <a:r>
              <a:rPr sz="3200" spc="9" dirty="0" smtClean="0">
                <a:latin typeface="Calibri"/>
                <a:cs typeface="Calibri"/>
              </a:rPr>
              <a:t>m</a:t>
            </a:r>
            <a:r>
              <a:rPr sz="320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r</a:t>
            </a:r>
            <a:r>
              <a:rPr sz="3200" spc="-59" dirty="0" smtClean="0">
                <a:latin typeface="Calibri"/>
                <a:cs typeface="Calibri"/>
              </a:rPr>
              <a:t>k</a:t>
            </a:r>
            <a:r>
              <a:rPr sz="3200" dirty="0" smtClean="0">
                <a:latin typeface="Calibri"/>
                <a:cs typeface="Calibri"/>
              </a:rPr>
              <a:t>e</a:t>
            </a:r>
            <a:r>
              <a:rPr sz="3200" spc="-29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s </a:t>
            </a:r>
            <a:r>
              <a:rPr sz="3200" spc="-9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id in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mo</a:t>
            </a:r>
            <a:r>
              <a:rPr sz="3200" spc="4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oring</a:t>
            </a:r>
            <a:r>
              <a:rPr sz="3200" spc="-2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34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or di</a:t>
            </a:r>
            <a:r>
              <a:rPr sz="3200" spc="9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ease</a:t>
            </a:r>
            <a:r>
              <a:rPr sz="3200" spc="-19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4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9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either</a:t>
            </a:r>
            <a:r>
              <a:rPr sz="3200" spc="-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og</a:t>
            </a:r>
            <a:r>
              <a:rPr sz="3200" spc="-29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4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ion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9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eg</a:t>
            </a:r>
            <a:r>
              <a:rPr sz="3200" spc="-29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4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ion due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9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9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tion.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Biomarkers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4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38200" y="2403243"/>
            <a:ext cx="5760308" cy="825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aseline="3413" dirty="0">
                <a:latin typeface="Calibri"/>
                <a:cs typeface="Calibri"/>
              </a:rPr>
              <a:t>A</a:t>
            </a:r>
            <a:r>
              <a:rPr sz="4800" spc="-9" baseline="3413" dirty="0">
                <a:latin typeface="Calibri"/>
                <a:cs typeface="Calibri"/>
              </a:rPr>
              <a:t> </a:t>
            </a:r>
            <a:r>
              <a:rPr sz="4800" baseline="3413" dirty="0">
                <a:latin typeface="Calibri"/>
                <a:cs typeface="Calibri"/>
              </a:rPr>
              <a:t>us</a:t>
            </a:r>
            <a:r>
              <a:rPr sz="4800" spc="-29" baseline="3413" dirty="0">
                <a:latin typeface="Calibri"/>
                <a:cs typeface="Calibri"/>
              </a:rPr>
              <a:t>e</a:t>
            </a:r>
            <a:r>
              <a:rPr sz="4800" baseline="3413" dirty="0">
                <a:latin typeface="Calibri"/>
                <a:cs typeface="Calibri"/>
              </a:rPr>
              <a:t>ful</a:t>
            </a:r>
            <a:r>
              <a:rPr sz="4800" spc="-9" baseline="3413" dirty="0">
                <a:latin typeface="Calibri"/>
                <a:cs typeface="Calibri"/>
              </a:rPr>
              <a:t> </a:t>
            </a:r>
            <a:r>
              <a:rPr lang="en-US" sz="4800" spc="-9" baseline="3413" dirty="0">
                <a:latin typeface="Calibri"/>
                <a:cs typeface="Calibri"/>
              </a:rPr>
              <a:t>clinical </a:t>
            </a:r>
            <a:r>
              <a:rPr sz="4800" baseline="3413" dirty="0">
                <a:latin typeface="Calibri"/>
                <a:cs typeface="Calibri"/>
              </a:rPr>
              <a:t>mar</a:t>
            </a:r>
            <a:r>
              <a:rPr sz="4800" spc="-109" baseline="3413" dirty="0">
                <a:latin typeface="Calibri"/>
                <a:cs typeface="Calibri"/>
              </a:rPr>
              <a:t>k</a:t>
            </a:r>
            <a:r>
              <a:rPr sz="4800" baseline="3413" dirty="0">
                <a:latin typeface="Calibri"/>
                <a:cs typeface="Calibri"/>
              </a:rPr>
              <a:t>er </a:t>
            </a:r>
            <a:r>
              <a:rPr sz="4800" spc="-9" baseline="3413" dirty="0">
                <a:latin typeface="Calibri"/>
                <a:cs typeface="Calibri"/>
              </a:rPr>
              <a:t>s</a:t>
            </a:r>
            <a:r>
              <a:rPr sz="4800" baseline="3413" dirty="0">
                <a:latin typeface="Calibri"/>
                <a:cs typeface="Calibri"/>
              </a:rPr>
              <a:t>hould</a:t>
            </a:r>
            <a:r>
              <a:rPr sz="4800" spc="19" baseline="3413" dirty="0">
                <a:latin typeface="Calibri"/>
                <a:cs typeface="Calibri"/>
              </a:rPr>
              <a:t> </a:t>
            </a:r>
            <a:r>
              <a:rPr sz="4800" baseline="3413" dirty="0">
                <a:latin typeface="Calibri"/>
                <a:cs typeface="Calibri"/>
              </a:rPr>
              <a:t>me</a:t>
            </a:r>
            <a:r>
              <a:rPr sz="4800" spc="-14" baseline="3413" dirty="0">
                <a:latin typeface="Calibri"/>
                <a:cs typeface="Calibri"/>
              </a:rPr>
              <a:t>e</a:t>
            </a:r>
            <a:r>
              <a:rPr sz="4800" baseline="3413" dirty="0">
                <a:latin typeface="Calibri"/>
                <a:cs typeface="Calibri"/>
              </a:rPr>
              <a:t>t</a:t>
            </a:r>
            <a:r>
              <a:rPr sz="4800" spc="-19" baseline="3413" dirty="0">
                <a:latin typeface="Calibri"/>
                <a:cs typeface="Calibri"/>
              </a:rPr>
              <a:t> </a:t>
            </a:r>
            <a:r>
              <a:rPr lang="en-US" sz="4800" baseline="3413" dirty="0" smtClean="0">
                <a:solidFill>
                  <a:srgbClr val="0070C0"/>
                </a:solidFill>
                <a:latin typeface="Calibri"/>
                <a:cs typeface="Calibri"/>
              </a:rPr>
              <a:t>2</a:t>
            </a:r>
            <a:r>
              <a:rPr sz="4800" baseline="3413" dirty="0" smtClean="0">
                <a:solidFill>
                  <a:srgbClr val="0070C0"/>
                </a:solidFill>
                <a:latin typeface="Calibri"/>
                <a:cs typeface="Calibri"/>
              </a:rPr>
              <a:t> cri</a:t>
            </a:r>
            <a:r>
              <a:rPr sz="4800" spc="-44" baseline="3413" dirty="0" smtClean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4800" baseline="3413" dirty="0" smtClean="0">
                <a:solidFill>
                  <a:srgbClr val="0070C0"/>
                </a:solidFill>
                <a:latin typeface="Calibri"/>
                <a:cs typeface="Calibri"/>
              </a:rPr>
              <a:t>eria</a:t>
            </a:r>
            <a:r>
              <a:rPr lang="en-US" sz="4800" baseline="3413" dirty="0" smtClean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" y="3761710"/>
            <a:ext cx="5422557" cy="1792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469900" marR="53309" indent="-457200">
              <a:lnSpc>
                <a:spcPts val="336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3200" baseline="1950" dirty="0" smtClean="0">
                <a:cs typeface="Calibri"/>
              </a:rPr>
              <a:t>Can </a:t>
            </a:r>
            <a:r>
              <a:rPr lang="en-US" sz="3200" baseline="1950" dirty="0">
                <a:cs typeface="Calibri"/>
              </a:rPr>
              <a:t>be measured reproducibly by means of a reliable and widely available assay</a:t>
            </a:r>
          </a:p>
          <a:p>
            <a:pPr marL="469900" marR="53309" indent="-457200">
              <a:lnSpc>
                <a:spcPts val="336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3200" baseline="1950" dirty="0" smtClean="0">
                <a:cs typeface="Calibri"/>
              </a:rPr>
              <a:t>Conveys </a:t>
            </a:r>
            <a:r>
              <a:rPr lang="en-US" sz="3200" baseline="1950" dirty="0">
                <a:cs typeface="Calibri"/>
              </a:rPr>
              <a:t>information to the physician about the disease that is </a:t>
            </a:r>
            <a:r>
              <a:rPr lang="en-US" sz="3200" baseline="1950" dirty="0" smtClean="0">
                <a:cs typeface="Calibri"/>
              </a:rPr>
              <a:t>meaningful.</a:t>
            </a:r>
            <a:endParaRPr sz="3200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16611" cy="1325563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rgbClr val="0070C0"/>
                </a:solidFill>
              </a:rPr>
              <a:t>useful</a:t>
            </a:r>
            <a:r>
              <a:rPr lang="en-US" dirty="0" smtClean="0"/>
              <a:t> biomarker?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53" y="962003"/>
            <a:ext cx="46672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2473568" y="1817615"/>
            <a:ext cx="5375033" cy="295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0"/>
              </a:lnSpc>
              <a:spcBef>
                <a:spcPts val="113"/>
              </a:spcBef>
            </a:pPr>
            <a:r>
              <a:rPr sz="2800" spc="-9" baseline="3003" dirty="0">
                <a:latin typeface="Wingdings"/>
                <a:cs typeface="Wingdings"/>
              </a:rPr>
              <a:t></a:t>
            </a:r>
            <a:r>
              <a:rPr sz="2800" b="1" u="heavy" baseline="2730" dirty="0">
                <a:latin typeface="Calibri" panose="020F0502020204030204" pitchFamily="34" charset="0"/>
                <a:cs typeface="Calibri"/>
              </a:rPr>
              <a:t>Imag</a:t>
            </a:r>
            <a:r>
              <a:rPr sz="2800" b="1" u="heavy" spc="-4" baseline="2730" dirty="0">
                <a:latin typeface="Calibri" panose="020F0502020204030204" pitchFamily="34" charset="0"/>
                <a:cs typeface="Calibri"/>
              </a:rPr>
              <a:t>i</a:t>
            </a:r>
            <a:r>
              <a:rPr sz="2800" b="1" u="heavy" baseline="2730" dirty="0">
                <a:latin typeface="Calibri" panose="020F0502020204030204" pitchFamily="34" charset="0"/>
                <a:cs typeface="Calibri"/>
              </a:rPr>
              <a:t>ng</a:t>
            </a:r>
            <a:r>
              <a:rPr sz="2800" b="1" u="heavy" spc="-19" baseline="2730" dirty="0">
                <a:latin typeface="Calibri" panose="020F0502020204030204" pitchFamily="34" charset="0"/>
                <a:cs typeface="Calibri"/>
              </a:rPr>
              <a:t> </a:t>
            </a:r>
            <a:r>
              <a:rPr sz="2800" b="1" u="heavy" baseline="2730" dirty="0">
                <a:latin typeface="Calibri" panose="020F0502020204030204" pitchFamily="34" charset="0"/>
                <a:cs typeface="Calibri"/>
              </a:rPr>
              <a:t>bioma</a:t>
            </a:r>
            <a:r>
              <a:rPr sz="2800" b="1" u="heavy" spc="-9" baseline="2730" dirty="0">
                <a:latin typeface="Calibri" panose="020F0502020204030204" pitchFamily="34" charset="0"/>
                <a:cs typeface="Calibri"/>
              </a:rPr>
              <a:t>r</a:t>
            </a:r>
            <a:r>
              <a:rPr sz="2800" b="1" u="heavy" spc="-59" baseline="2730" dirty="0">
                <a:latin typeface="Calibri" panose="020F0502020204030204" pitchFamily="34" charset="0"/>
                <a:cs typeface="Calibri"/>
              </a:rPr>
              <a:t>k</a:t>
            </a:r>
            <a:r>
              <a:rPr sz="2800" b="1" u="heavy" baseline="2730" dirty="0">
                <a:latin typeface="Calibri" panose="020F0502020204030204" pitchFamily="34" charset="0"/>
                <a:cs typeface="Calibri"/>
              </a:rPr>
              <a:t>e</a:t>
            </a:r>
            <a:r>
              <a:rPr sz="2800" b="1" u="heavy" spc="-29" baseline="2730" dirty="0">
                <a:latin typeface="Calibri" panose="020F0502020204030204" pitchFamily="34" charset="0"/>
                <a:cs typeface="Calibri"/>
              </a:rPr>
              <a:t>r</a:t>
            </a:r>
            <a:r>
              <a:rPr sz="2800" b="1" u="heavy" baseline="2730" dirty="0">
                <a:latin typeface="Calibri" panose="020F0502020204030204" pitchFamily="34" charset="0"/>
                <a:cs typeface="Calibri"/>
              </a:rPr>
              <a:t>s </a:t>
            </a:r>
            <a:r>
              <a:rPr lang="en-US" sz="2800" b="1" baseline="273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800" b="1" baseline="2730" dirty="0">
                <a:latin typeface="Calibri" panose="020F0502020204030204" pitchFamily="34" charset="0"/>
                <a:cs typeface="Calibri"/>
              </a:rPr>
              <a:t>(Scanning and X-ray)</a:t>
            </a:r>
            <a:endParaRPr sz="2800" b="1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3568" y="2427463"/>
            <a:ext cx="5908433" cy="295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0"/>
              </a:lnSpc>
              <a:spcBef>
                <a:spcPts val="113"/>
              </a:spcBef>
            </a:pPr>
            <a:r>
              <a:rPr sz="2800" spc="-4" baseline="3003" dirty="0">
                <a:latin typeface="Wingdings"/>
                <a:cs typeface="Wingdings"/>
              </a:rPr>
              <a:t></a:t>
            </a:r>
            <a:r>
              <a:rPr sz="2800" b="1" u="heavy" baseline="2730" dirty="0">
                <a:latin typeface="Calibri"/>
                <a:cs typeface="Calibri"/>
              </a:rPr>
              <a:t>Molec</a:t>
            </a:r>
            <a:r>
              <a:rPr sz="2800" b="1" u="heavy" spc="4" baseline="2730" dirty="0">
                <a:latin typeface="Calibri"/>
                <a:cs typeface="Calibri"/>
              </a:rPr>
              <a:t>u</a:t>
            </a:r>
            <a:r>
              <a:rPr sz="2800" b="1" u="heavy" baseline="2730" dirty="0">
                <a:latin typeface="Calibri"/>
                <a:cs typeface="Calibri"/>
              </a:rPr>
              <a:t>l</a:t>
            </a:r>
            <a:r>
              <a:rPr sz="2800" b="1" u="heavy" spc="-4" baseline="2730" dirty="0">
                <a:latin typeface="Calibri"/>
                <a:cs typeface="Calibri"/>
              </a:rPr>
              <a:t>a</a:t>
            </a:r>
            <a:r>
              <a:rPr sz="2800" b="1" u="heavy" baseline="2730" dirty="0">
                <a:latin typeface="Calibri"/>
                <a:cs typeface="Calibri"/>
              </a:rPr>
              <a:t>r</a:t>
            </a:r>
            <a:r>
              <a:rPr sz="2800" b="1" u="heavy" spc="-25" baseline="2730" dirty="0">
                <a:latin typeface="Calibri"/>
                <a:cs typeface="Calibri"/>
              </a:rPr>
              <a:t> </a:t>
            </a:r>
            <a:r>
              <a:rPr sz="2800" b="1" u="heavy" baseline="2730" dirty="0">
                <a:latin typeface="Calibri"/>
                <a:cs typeface="Calibri"/>
              </a:rPr>
              <a:t>bio</a:t>
            </a:r>
            <a:r>
              <a:rPr sz="2800" b="1" u="heavy" spc="4" baseline="2730" dirty="0">
                <a:latin typeface="Calibri"/>
                <a:cs typeface="Calibri"/>
              </a:rPr>
              <a:t>m</a:t>
            </a:r>
            <a:r>
              <a:rPr sz="2800" b="1" u="heavy" baseline="2730" dirty="0">
                <a:latin typeface="Calibri"/>
                <a:cs typeface="Calibri"/>
              </a:rPr>
              <a:t>a</a:t>
            </a:r>
            <a:r>
              <a:rPr sz="2800" b="1" u="heavy" spc="-9" baseline="2730" dirty="0">
                <a:latin typeface="Calibri"/>
                <a:cs typeface="Calibri"/>
              </a:rPr>
              <a:t>r</a:t>
            </a:r>
            <a:r>
              <a:rPr sz="2800" b="1" u="heavy" spc="-59" baseline="2730" dirty="0">
                <a:latin typeface="Calibri"/>
                <a:cs typeface="Calibri"/>
              </a:rPr>
              <a:t>k</a:t>
            </a:r>
            <a:r>
              <a:rPr sz="2800" b="1" u="heavy" baseline="2730" dirty="0">
                <a:latin typeface="Calibri"/>
                <a:cs typeface="Calibri"/>
              </a:rPr>
              <a:t>e</a:t>
            </a:r>
            <a:r>
              <a:rPr sz="2800" b="1" u="heavy" spc="-29" baseline="2730" dirty="0">
                <a:latin typeface="Calibri"/>
                <a:cs typeface="Calibri"/>
              </a:rPr>
              <a:t>r</a:t>
            </a:r>
            <a:r>
              <a:rPr sz="2800" b="1" u="heavy" baseline="2730" dirty="0">
                <a:latin typeface="Calibri"/>
                <a:cs typeface="Calibri"/>
              </a:rPr>
              <a:t>s </a:t>
            </a:r>
            <a:r>
              <a:rPr sz="2800" b="1" baseline="2730" dirty="0">
                <a:latin typeface="Calibri"/>
                <a:cs typeface="Calibri"/>
              </a:rPr>
              <a:t>(n</a:t>
            </a:r>
            <a:r>
              <a:rPr sz="2800" b="1" spc="4" baseline="2730" dirty="0">
                <a:latin typeface="Calibri"/>
                <a:cs typeface="Calibri"/>
              </a:rPr>
              <a:t>u</a:t>
            </a:r>
            <a:r>
              <a:rPr sz="2800" b="1" baseline="2730" dirty="0">
                <a:latin typeface="Calibri"/>
                <a:cs typeface="Calibri"/>
              </a:rPr>
              <a:t>cleic</a:t>
            </a:r>
            <a:r>
              <a:rPr sz="2800" b="1" spc="-19" baseline="2730" dirty="0">
                <a:latin typeface="Calibri"/>
                <a:cs typeface="Calibri"/>
              </a:rPr>
              <a:t> </a:t>
            </a:r>
            <a:r>
              <a:rPr sz="2800" b="1" baseline="2730" dirty="0">
                <a:latin typeface="Calibri"/>
                <a:cs typeface="Calibri"/>
              </a:rPr>
              <a:t>acid</a:t>
            </a:r>
            <a:r>
              <a:rPr sz="2800" b="1" spc="9" baseline="2730" dirty="0">
                <a:latin typeface="Calibri"/>
                <a:cs typeface="Calibri"/>
              </a:rPr>
              <a:t>s</a:t>
            </a:r>
            <a:r>
              <a:rPr sz="2800" b="1" baseline="2730" dirty="0">
                <a:latin typeface="Calibri"/>
                <a:cs typeface="Calibri"/>
              </a:rPr>
              <a:t>-m</a:t>
            </a:r>
            <a:r>
              <a:rPr sz="2800" b="1" spc="4" baseline="2730" dirty="0">
                <a:latin typeface="Calibri"/>
                <a:cs typeface="Calibri"/>
              </a:rPr>
              <a:t>u</a:t>
            </a:r>
            <a:r>
              <a:rPr sz="2800" b="1" spc="-25" baseline="2730" dirty="0">
                <a:latin typeface="Calibri"/>
                <a:cs typeface="Calibri"/>
              </a:rPr>
              <a:t>t</a:t>
            </a:r>
            <a:r>
              <a:rPr sz="2800" b="1" spc="-29" baseline="2730" dirty="0">
                <a:latin typeface="Calibri"/>
                <a:cs typeface="Calibri"/>
              </a:rPr>
              <a:t>a</a:t>
            </a:r>
            <a:r>
              <a:rPr sz="2800" b="1" baseline="2730" dirty="0">
                <a:latin typeface="Calibri"/>
                <a:cs typeface="Calibri"/>
              </a:rPr>
              <a:t>tion</a:t>
            </a:r>
            <a:r>
              <a:rPr sz="2800" b="1" spc="9" baseline="2730" dirty="0">
                <a:latin typeface="Calibri"/>
                <a:cs typeface="Calibri"/>
              </a:rPr>
              <a:t>s</a:t>
            </a:r>
            <a:r>
              <a:rPr sz="2800" b="1" baseline="2730" dirty="0">
                <a:latin typeface="Calibri"/>
                <a:cs typeface="Calibri"/>
              </a:rPr>
              <a:t>,</a:t>
            </a:r>
            <a:r>
              <a:rPr sz="2800" b="1" spc="-54" baseline="2730" dirty="0">
                <a:latin typeface="Calibri"/>
                <a:cs typeface="Calibri"/>
              </a:rPr>
              <a:t> </a:t>
            </a:r>
            <a:r>
              <a:rPr sz="2800" b="1" baseline="2730" dirty="0">
                <a:latin typeface="Calibri"/>
                <a:cs typeface="Calibri"/>
              </a:rPr>
              <a:t>SN</a:t>
            </a:r>
            <a:r>
              <a:rPr sz="2800" b="1" spc="-19" baseline="2730" dirty="0">
                <a:latin typeface="Calibri"/>
                <a:cs typeface="Calibri"/>
              </a:rPr>
              <a:t>P</a:t>
            </a:r>
            <a:r>
              <a:rPr sz="2800" b="1" baseline="2730" dirty="0">
                <a:latin typeface="Calibri"/>
                <a:cs typeface="Calibri"/>
              </a:rPr>
              <a:t>s,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3567" y="2747519"/>
            <a:ext cx="57719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800" b="1" spc="-25" baseline="2730" dirty="0">
                <a:latin typeface="Calibri"/>
                <a:cs typeface="Calibri"/>
              </a:rPr>
              <a:t>g</a:t>
            </a:r>
            <a:r>
              <a:rPr sz="2800" b="1" baseline="2730" dirty="0">
                <a:latin typeface="Calibri"/>
                <a:cs typeface="Calibri"/>
              </a:rPr>
              <a:t>ene </a:t>
            </a:r>
            <a:r>
              <a:rPr sz="2800" b="1" spc="-44" baseline="2730" dirty="0">
                <a:latin typeface="Calibri"/>
                <a:cs typeface="Calibri"/>
              </a:rPr>
              <a:t>e</a:t>
            </a:r>
            <a:r>
              <a:rPr sz="2800" b="1" baseline="2730" dirty="0">
                <a:latin typeface="Calibri"/>
                <a:cs typeface="Calibri"/>
              </a:rPr>
              <a:t>x</a:t>
            </a:r>
            <a:r>
              <a:rPr sz="2800" b="1" spc="4" baseline="2730" dirty="0">
                <a:latin typeface="Calibri"/>
                <a:cs typeface="Calibri"/>
              </a:rPr>
              <a:t>p</a:t>
            </a:r>
            <a:r>
              <a:rPr sz="2800" b="1" spc="-29" baseline="2730" dirty="0">
                <a:latin typeface="Calibri"/>
                <a:cs typeface="Calibri"/>
              </a:rPr>
              <a:t>r</a:t>
            </a:r>
            <a:r>
              <a:rPr sz="2800" b="1" baseline="2730" dirty="0">
                <a:latin typeface="Calibri"/>
                <a:cs typeface="Calibri"/>
              </a:rPr>
              <a:t>es</a:t>
            </a:r>
            <a:r>
              <a:rPr sz="2800" b="1" spc="4" baseline="2730" dirty="0">
                <a:latin typeface="Calibri"/>
                <a:cs typeface="Calibri"/>
              </a:rPr>
              <a:t>s</a:t>
            </a:r>
            <a:r>
              <a:rPr sz="2800" b="1" baseline="2730" dirty="0">
                <a:latin typeface="Calibri"/>
                <a:cs typeface="Calibri"/>
              </a:rPr>
              <a:t>ion, pe</a:t>
            </a:r>
            <a:r>
              <a:rPr sz="2800" b="1" spc="-9" baseline="2730" dirty="0">
                <a:latin typeface="Calibri"/>
                <a:cs typeface="Calibri"/>
              </a:rPr>
              <a:t>p</a:t>
            </a:r>
            <a:r>
              <a:rPr sz="2800" b="1" baseline="2730" dirty="0">
                <a:latin typeface="Calibri"/>
                <a:cs typeface="Calibri"/>
              </a:rPr>
              <a:t>tide</a:t>
            </a:r>
            <a:r>
              <a:rPr sz="2800" b="1" spc="9" baseline="2730" dirty="0">
                <a:latin typeface="Calibri"/>
                <a:cs typeface="Calibri"/>
              </a:rPr>
              <a:t>s</a:t>
            </a:r>
            <a:r>
              <a:rPr sz="2800" b="1" baseline="2730" dirty="0">
                <a:latin typeface="Calibri"/>
                <a:cs typeface="Calibri"/>
              </a:rPr>
              <a:t>,</a:t>
            </a:r>
            <a:r>
              <a:rPr sz="2800" b="1" spc="-34" baseline="2730" dirty="0">
                <a:latin typeface="Calibri"/>
                <a:cs typeface="Calibri"/>
              </a:rPr>
              <a:t> </a:t>
            </a:r>
            <a:r>
              <a:rPr sz="2800" b="1" baseline="2730" dirty="0">
                <a:latin typeface="Calibri"/>
                <a:cs typeface="Calibri"/>
              </a:rPr>
              <a:t>p</a:t>
            </a:r>
            <a:r>
              <a:rPr sz="2800" b="1" spc="-25" baseline="2730" dirty="0">
                <a:latin typeface="Calibri"/>
                <a:cs typeface="Calibri"/>
              </a:rPr>
              <a:t>r</a:t>
            </a:r>
            <a:r>
              <a:rPr sz="2800" b="1" baseline="2730" dirty="0">
                <a:latin typeface="Calibri"/>
                <a:cs typeface="Calibri"/>
              </a:rPr>
              <a:t>o</a:t>
            </a:r>
            <a:r>
              <a:rPr sz="2800" b="1" spc="-19" baseline="2730" dirty="0">
                <a:latin typeface="Calibri"/>
                <a:cs typeface="Calibri"/>
              </a:rPr>
              <a:t>t</a:t>
            </a:r>
            <a:r>
              <a:rPr sz="2800" b="1" baseline="2730" dirty="0">
                <a:latin typeface="Calibri"/>
                <a:cs typeface="Calibri"/>
              </a:rPr>
              <a:t>ein</a:t>
            </a:r>
            <a:r>
              <a:rPr sz="2800" b="1" spc="4" baseline="2730" dirty="0">
                <a:latin typeface="Calibri"/>
                <a:cs typeface="Calibri"/>
              </a:rPr>
              <a:t>s</a:t>
            </a:r>
            <a:r>
              <a:rPr sz="2800" b="1" baseline="2730" dirty="0">
                <a:latin typeface="Calibri"/>
                <a:cs typeface="Calibri"/>
              </a:rPr>
              <a:t>,</a:t>
            </a:r>
            <a:r>
              <a:rPr sz="2800" b="1" spc="-19" baseline="2730" dirty="0">
                <a:latin typeface="Calibri"/>
                <a:cs typeface="Calibri"/>
              </a:rPr>
              <a:t> </a:t>
            </a:r>
            <a:r>
              <a:rPr sz="2800" b="1" baseline="2730" dirty="0">
                <a:latin typeface="Calibri"/>
                <a:cs typeface="Calibri"/>
              </a:rPr>
              <a:t>lipid</a:t>
            </a:r>
            <a:r>
              <a:rPr sz="2800" b="1" spc="-25" baseline="2730" dirty="0">
                <a:latin typeface="Calibri"/>
                <a:cs typeface="Calibri"/>
              </a:rPr>
              <a:t> </a:t>
            </a:r>
            <a:r>
              <a:rPr sz="2800" b="1" baseline="2730" dirty="0">
                <a:latin typeface="Calibri"/>
                <a:cs typeface="Calibri"/>
              </a:rPr>
              <a:t>m</a:t>
            </a:r>
            <a:r>
              <a:rPr sz="2800" b="1" spc="-9" baseline="2730" dirty="0">
                <a:latin typeface="Calibri"/>
                <a:cs typeface="Calibri"/>
              </a:rPr>
              <a:t>e</a:t>
            </a:r>
            <a:r>
              <a:rPr sz="2800" b="1" spc="-25" baseline="2730" dirty="0">
                <a:latin typeface="Calibri"/>
                <a:cs typeface="Calibri"/>
              </a:rPr>
              <a:t>t</a:t>
            </a:r>
            <a:r>
              <a:rPr sz="2800" b="1" baseline="2730" dirty="0">
                <a:latin typeface="Calibri"/>
                <a:cs typeface="Calibri"/>
              </a:rPr>
              <a:t>aboli</a:t>
            </a:r>
            <a:r>
              <a:rPr sz="2800" b="1" spc="-19" baseline="2730" dirty="0">
                <a:latin typeface="Calibri"/>
                <a:cs typeface="Calibri"/>
              </a:rPr>
              <a:t>t</a:t>
            </a:r>
            <a:r>
              <a:rPr sz="2800" b="1" baseline="2730" dirty="0">
                <a:latin typeface="Calibri"/>
                <a:cs typeface="Calibri"/>
              </a:rPr>
              <a:t>es</a:t>
            </a:r>
            <a:r>
              <a:rPr lang="en-US" sz="2800" b="1" baseline="273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1206" y="152400"/>
            <a:ext cx="6324600" cy="4616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293497">
              <a:lnSpc>
                <a:spcPct val="101725"/>
              </a:lnSpc>
              <a:spcBef>
                <a:spcPts val="320"/>
              </a:spcBef>
            </a:pPr>
            <a:r>
              <a:rPr sz="2400" b="1" dirty="0">
                <a:latin typeface="Calibri"/>
                <a:cs typeface="Calibri"/>
              </a:rPr>
              <a:t>Biomar</a:t>
            </a:r>
            <a:r>
              <a:rPr sz="2400" b="1" spc="-59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39" dirty="0">
                <a:latin typeface="Calibri"/>
                <a:cs typeface="Calibri"/>
              </a:rPr>
              <a:t> </a:t>
            </a:r>
            <a:r>
              <a:rPr sz="2400" b="1" spc="-9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 classif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ed 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-44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8761" y="1896999"/>
            <a:ext cx="548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4773314" y="1896999"/>
            <a:ext cx="566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3759288" y="2506599"/>
            <a:ext cx="543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5002930" y="2506599"/>
            <a:ext cx="571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785826" y="3421253"/>
            <a:ext cx="522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027362" y="3421253"/>
            <a:ext cx="5859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495024" y="4336033"/>
            <a:ext cx="564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72896" y="4336033"/>
            <a:ext cx="544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2" name="object 2"/>
          <p:cNvSpPr txBox="1"/>
          <p:nvPr/>
        </p:nvSpPr>
        <p:spPr>
          <a:xfrm>
            <a:off x="5817026" y="4336033"/>
            <a:ext cx="568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2800"/>
          </a:p>
        </p:txBody>
      </p:sp>
      <p:sp>
        <p:nvSpPr>
          <p:cNvPr id="22" name="Rectangle 21"/>
          <p:cNvSpPr/>
          <p:nvPr/>
        </p:nvSpPr>
        <p:spPr>
          <a:xfrm>
            <a:off x="2197526" y="1447801"/>
            <a:ext cx="7239000" cy="2125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" descr="Classification of Biomarkers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62000"/>
            <a:ext cx="8096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79478" y="1622264"/>
            <a:ext cx="1109636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ecede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-4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dirty="0" smtClean="0">
                <a:solidFill>
                  <a:srgbClr val="FF0000"/>
                </a:solidFill>
                <a:latin typeface="Arial"/>
                <a:cs typeface="Arial"/>
              </a:rPr>
              <a:t>marke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These</a:t>
            </a:r>
            <a:r>
              <a:rPr lang="en-US" spc="-4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omar</a:t>
            </a:r>
            <a:r>
              <a:rPr lang="en-US" spc="4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ers</a:t>
            </a:r>
            <a:r>
              <a:rPr lang="en-US" spc="-64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are</a:t>
            </a:r>
            <a:r>
              <a:rPr lang="en-US" spc="-13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nd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at</a:t>
            </a:r>
            <a:r>
              <a:rPr lang="en-US" spc="4" dirty="0" smtClean="0">
                <a:latin typeface="Arial"/>
                <a:cs typeface="Arial"/>
              </a:rPr>
              <a:t>iv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86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ri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k</a:t>
            </a:r>
            <a:r>
              <a:rPr lang="en-US" spc="-1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de</a:t>
            </a:r>
            <a:r>
              <a:rPr lang="en-US" spc="4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op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ng</a:t>
            </a:r>
            <a:r>
              <a:rPr lang="en-US" spc="-9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</a:t>
            </a:r>
            <a:r>
              <a:rPr lang="en-US" spc="-8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ea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65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ater</a:t>
            </a:r>
          </a:p>
          <a:p>
            <a:pPr marL="12700">
              <a:lnSpc>
                <a:spcPts val="1730"/>
              </a:lnSpc>
              <a:spcBef>
                <a:spcPts val="86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621" y="1883180"/>
            <a:ext cx="11368217" cy="54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41"/>
              </a:lnSpc>
            </a:pPr>
            <a:r>
              <a:rPr lang="en-US" sz="1600" b="1" spc="4" dirty="0" smtClean="0">
                <a:latin typeface="Arial"/>
                <a:cs typeface="Arial"/>
              </a:rPr>
              <a:t>e.</a:t>
            </a:r>
            <a:r>
              <a:rPr sz="1600" b="1" spc="-4" dirty="0" smtClean="0">
                <a:latin typeface="Arial"/>
                <a:cs typeface="Arial"/>
              </a:rPr>
              <a:t>g</a:t>
            </a:r>
            <a:r>
              <a:rPr lang="en-US" sz="1600" b="1" spc="-4" dirty="0" smtClean="0">
                <a:latin typeface="Arial"/>
                <a:cs typeface="Arial"/>
              </a:rPr>
              <a:t>.,</a:t>
            </a:r>
            <a:r>
              <a:rPr sz="1600" b="1" spc="-25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gher</a:t>
            </a:r>
            <a:r>
              <a:rPr sz="1600" spc="-4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ma</a:t>
            </a:r>
            <a:r>
              <a:rPr sz="1600" spc="-51" dirty="0">
                <a:latin typeface="Arial"/>
                <a:cs typeface="Arial"/>
              </a:rPr>
              <a:t> 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8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9" dirty="0">
                <a:latin typeface="Arial"/>
                <a:cs typeface="Arial"/>
              </a:rPr>
              <a:t>β</a:t>
            </a:r>
            <a:r>
              <a:rPr sz="1600" dirty="0">
                <a:latin typeface="Arial"/>
                <a:cs typeface="Arial"/>
              </a:rPr>
              <a:t>42</a:t>
            </a:r>
            <a:r>
              <a:rPr sz="1600" spc="-3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normal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nd</a:t>
            </a:r>
            <a:r>
              <a:rPr sz="1600" spc="4" dirty="0">
                <a:latin typeface="Arial"/>
                <a:cs typeface="Arial"/>
              </a:rPr>
              <a:t>ivi</a:t>
            </a:r>
            <a:r>
              <a:rPr sz="1600" dirty="0">
                <a:latin typeface="Arial"/>
                <a:cs typeface="Arial"/>
              </a:rPr>
              <a:t>dua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ted to</a:t>
            </a:r>
            <a:r>
              <a:rPr sz="1600" spc="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onfer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greater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k for</a:t>
            </a:r>
            <a:r>
              <a:rPr sz="1600" spc="-10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z</a:t>
            </a:r>
            <a:r>
              <a:rPr sz="1600" dirty="0">
                <a:latin typeface="Arial"/>
                <a:cs typeface="Arial"/>
              </a:rPr>
              <a:t>he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me</a:t>
            </a:r>
            <a:r>
              <a:rPr sz="1600" spc="54" dirty="0">
                <a:latin typeface="Arial"/>
                <a:cs typeface="Arial"/>
              </a:rPr>
              <a:t>r</a:t>
            </a:r>
            <a:r>
              <a:rPr sz="1600" spc="-19" dirty="0">
                <a:latin typeface="Arial"/>
                <a:cs typeface="Arial"/>
              </a:rPr>
              <a:t>’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10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ea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ears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ate</a:t>
            </a:r>
            <a:r>
              <a:rPr sz="1600" spc="-79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7178" y="3070664"/>
            <a:ext cx="11195222" cy="259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lang="en-US" sz="1600" b="1" spc="4" dirty="0" smtClean="0">
                <a:latin typeface="Arial"/>
                <a:cs typeface="Arial"/>
              </a:rPr>
              <a:t>e.</a:t>
            </a:r>
            <a:r>
              <a:rPr sz="1600" b="1" spc="-4" dirty="0" smtClean="0">
                <a:latin typeface="Arial"/>
                <a:cs typeface="Arial"/>
              </a:rPr>
              <a:t>g</a:t>
            </a:r>
            <a:r>
              <a:rPr sz="1600" dirty="0" smtClean="0">
                <a:latin typeface="Arial"/>
                <a:cs typeface="Arial"/>
              </a:rPr>
              <a:t>.</a:t>
            </a:r>
            <a:r>
              <a:rPr lang="en-US" sz="1600" dirty="0" smtClean="0">
                <a:latin typeface="Arial"/>
                <a:cs typeface="Arial"/>
              </a:rPr>
              <a:t>,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Fast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ood</a:t>
            </a:r>
            <a:r>
              <a:rPr sz="1600" spc="-4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1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ed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sc</a:t>
            </a:r>
            <a:r>
              <a:rPr sz="1600" dirty="0">
                <a:latin typeface="Arial"/>
                <a:cs typeface="Arial"/>
              </a:rPr>
              <a:t>reen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lang="en-US" sz="1600" spc="-89" dirty="0" smtClean="0">
                <a:latin typeface="Arial"/>
                <a:cs typeface="Arial"/>
              </a:rPr>
              <a:t>people with Type 2 Diabetes</a:t>
            </a:r>
            <a:endParaRPr lang="en-US" sz="1600" b="1" u="heavy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178" y="4022763"/>
            <a:ext cx="11195222" cy="308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8484">
              <a:lnSpc>
                <a:spcPct val="100041"/>
              </a:lnSpc>
              <a:spcBef>
                <a:spcPts val="80"/>
              </a:spcBef>
            </a:pPr>
            <a:r>
              <a:rPr lang="en-US" sz="1600" b="1" spc="4" dirty="0" smtClean="0">
                <a:latin typeface="Arial"/>
                <a:cs typeface="Arial"/>
              </a:rPr>
              <a:t>e.g.</a:t>
            </a:r>
            <a:r>
              <a:rPr lang="en-US" sz="1600" spc="4" dirty="0" smtClean="0">
                <a:latin typeface="Arial"/>
                <a:cs typeface="Arial"/>
              </a:rPr>
              <a:t>,</a:t>
            </a:r>
            <a:r>
              <a:rPr sz="1600" spc="-29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gh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ma</a:t>
            </a:r>
            <a:r>
              <a:rPr sz="1600" spc="-13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pha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Feto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(AFP)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agno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1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er</a:t>
            </a:r>
            <a:r>
              <a:rPr sz="1600" spc="-2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hepato</a:t>
            </a:r>
            <a:r>
              <a:rPr sz="1600" spc="9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ll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ar </a:t>
            </a:r>
            <a:r>
              <a:rPr sz="1600" spc="4" dirty="0" smtClean="0">
                <a:latin typeface="Arial"/>
                <a:cs typeface="Arial"/>
              </a:rPr>
              <a:t>c</a:t>
            </a:r>
            <a:r>
              <a:rPr sz="1600" dirty="0" smtClean="0">
                <a:latin typeface="Arial"/>
                <a:cs typeface="Arial"/>
              </a:rPr>
              <a:t>arc</a:t>
            </a:r>
            <a:r>
              <a:rPr sz="1600" spc="9" dirty="0" smtClean="0">
                <a:latin typeface="Arial"/>
                <a:cs typeface="Arial"/>
              </a:rPr>
              <a:t>i</a:t>
            </a:r>
            <a:r>
              <a:rPr sz="1600" dirty="0" smtClean="0">
                <a:latin typeface="Arial"/>
                <a:cs typeface="Arial"/>
              </a:rPr>
              <a:t>noma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614" y="6100357"/>
            <a:ext cx="11195222" cy="498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1761">
              <a:lnSpc>
                <a:spcPct val="100041"/>
              </a:lnSpc>
              <a:spcBef>
                <a:spcPts val="80"/>
              </a:spcBef>
            </a:pPr>
            <a:r>
              <a:rPr lang="en-US" sz="1600" b="1" spc="4" dirty="0" smtClean="0">
                <a:latin typeface="Arial"/>
                <a:cs typeface="Arial"/>
              </a:rPr>
              <a:t>e.g.</a:t>
            </a:r>
            <a:r>
              <a:rPr lang="en-US" sz="1600" spc="4" dirty="0" smtClean="0">
                <a:latin typeface="Arial"/>
                <a:cs typeface="Arial"/>
              </a:rPr>
              <a:t>,</a:t>
            </a:r>
            <a:r>
              <a:rPr sz="1600" spc="-29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ents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-14" dirty="0">
                <a:latin typeface="Arial"/>
                <a:cs typeface="Arial"/>
              </a:rPr>
              <a:t>w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spc="-1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lang="en-US" sz="1600" dirty="0">
                <a:latin typeface="Arial"/>
                <a:cs typeface="Arial"/>
              </a:rPr>
              <a:t>strogen </a:t>
            </a:r>
            <a:r>
              <a:rPr sz="1600" dirty="0" smtClean="0">
                <a:latin typeface="Arial"/>
                <a:cs typeface="Arial"/>
              </a:rPr>
              <a:t>Receptor</a:t>
            </a:r>
            <a:r>
              <a:rPr sz="1600" spc="-22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/or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</a:t>
            </a:r>
            <a:r>
              <a:rPr lang="en-US" sz="1600" dirty="0">
                <a:latin typeface="Arial"/>
                <a:cs typeface="Arial"/>
              </a:rPr>
              <a:t>rogesterone </a:t>
            </a:r>
            <a:r>
              <a:rPr sz="1600" dirty="0">
                <a:latin typeface="Arial"/>
                <a:cs typeface="Arial"/>
              </a:rPr>
              <a:t>R</a:t>
            </a:r>
            <a:r>
              <a:rPr lang="en-US" sz="1600" dirty="0">
                <a:latin typeface="Arial"/>
                <a:cs typeface="Arial"/>
              </a:rPr>
              <a:t>eceptor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tumours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better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urv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al</a:t>
            </a:r>
            <a:r>
              <a:rPr sz="1600" spc="-7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than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hormone</a:t>
            </a:r>
            <a:r>
              <a:rPr sz="1600" spc="-38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recept</a:t>
            </a:r>
            <a:r>
              <a:rPr sz="1600" spc="4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 negat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tumors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4909" y="942594"/>
            <a:ext cx="618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850641" y="1918335"/>
            <a:ext cx="553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75398" y="2893695"/>
            <a:ext cx="593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729827" y="4113149"/>
            <a:ext cx="5736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38796" y="4845050"/>
            <a:ext cx="624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TextBox 14"/>
          <p:cNvSpPr txBox="1"/>
          <p:nvPr/>
        </p:nvSpPr>
        <p:spPr>
          <a:xfrm>
            <a:off x="279479" y="2356482"/>
            <a:ext cx="112002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Sc</a:t>
            </a:r>
            <a:r>
              <a:rPr lang="en-US" sz="2000" b="1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eening</a:t>
            </a:r>
            <a:r>
              <a:rPr lang="en-US" sz="2000" b="1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lang="en-US"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marke</a:t>
            </a:r>
            <a:r>
              <a:rPr lang="en-US"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s: </a:t>
            </a:r>
            <a:r>
              <a:rPr lang="en-US" dirty="0" smtClean="0">
                <a:latin typeface="Arial"/>
                <a:cs typeface="Arial"/>
              </a:rPr>
              <a:t>These</a:t>
            </a:r>
            <a:r>
              <a:rPr lang="en-US" spc="-4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omar</a:t>
            </a:r>
            <a:r>
              <a:rPr lang="en-US" spc="4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ers</a:t>
            </a:r>
            <a:r>
              <a:rPr lang="en-US" spc="-64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are</a:t>
            </a:r>
            <a:r>
              <a:rPr lang="en-US" spc="-13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nd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at</a:t>
            </a:r>
            <a:r>
              <a:rPr lang="en-US" spc="4" dirty="0" smtClean="0">
                <a:latin typeface="Arial"/>
                <a:cs typeface="Arial"/>
              </a:rPr>
              <a:t>iv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86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ub</a:t>
            </a:r>
            <a:r>
              <a:rPr lang="en-US" spc="4" dirty="0" smtClean="0">
                <a:latin typeface="Arial"/>
                <a:cs typeface="Arial"/>
              </a:rPr>
              <a:t>cli</a:t>
            </a:r>
            <a:r>
              <a:rPr lang="en-US" dirty="0" smtClean="0">
                <a:latin typeface="Arial"/>
                <a:cs typeface="Arial"/>
              </a:rPr>
              <a:t>n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al</a:t>
            </a:r>
            <a:r>
              <a:rPr lang="en-US" spc="-118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el</a:t>
            </a:r>
            <a:r>
              <a:rPr lang="en-US" spc="-52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ea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e.</a:t>
            </a:r>
            <a:r>
              <a:rPr lang="en-US" spc="-94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They</a:t>
            </a:r>
            <a:r>
              <a:rPr lang="en-US" spc="-2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</a:t>
            </a:r>
            <a:r>
              <a:rPr lang="en-US" spc="4" dirty="0" smtClean="0">
                <a:latin typeface="Arial"/>
                <a:cs typeface="Arial"/>
              </a:rPr>
              <a:t>ls</a:t>
            </a:r>
            <a:r>
              <a:rPr lang="en-US" dirty="0" smtClean="0">
                <a:latin typeface="Arial"/>
                <a:cs typeface="Arial"/>
              </a:rPr>
              <a:t>o</a:t>
            </a:r>
            <a:r>
              <a:rPr lang="en-US" spc="-39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nd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ate</a:t>
            </a:r>
            <a:r>
              <a:rPr lang="en-US" spc="-6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el</a:t>
            </a:r>
            <a:r>
              <a:rPr lang="en-US" spc="-52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 d</a:t>
            </a:r>
            <a:r>
              <a:rPr lang="en-US" spc="4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ea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7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ri</a:t>
            </a:r>
            <a:r>
              <a:rPr lang="en-US" spc="4" dirty="0" smtClean="0">
                <a:latin typeface="Arial"/>
                <a:cs typeface="Arial"/>
              </a:rPr>
              <a:t>sk</a:t>
            </a:r>
            <a:r>
              <a:rPr lang="en-US" dirty="0" smtClean="0">
                <a:latin typeface="Arial"/>
                <a:cs typeface="Arial"/>
              </a:rPr>
              <a:t>. </a:t>
            </a:r>
            <a:endParaRPr lang="en-US" dirty="0"/>
          </a:p>
        </p:txBody>
      </p:sp>
      <p:sp>
        <p:nvSpPr>
          <p:cNvPr id="16" name="object 13"/>
          <p:cNvSpPr txBox="1"/>
          <p:nvPr/>
        </p:nvSpPr>
        <p:spPr>
          <a:xfrm>
            <a:off x="303614" y="3343911"/>
            <a:ext cx="11195222" cy="703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1761">
              <a:lnSpc>
                <a:spcPct val="100041"/>
              </a:lnSpc>
              <a:spcBef>
                <a:spcPts val="80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Diag</a:t>
            </a:r>
            <a:r>
              <a:rPr lang="en-US" sz="2000" b="1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lang="en-US" sz="2000" b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ic</a:t>
            </a:r>
            <a:r>
              <a:rPr lang="en-US" sz="2000" b="1" spc="-5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lang="en-US"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marke</a:t>
            </a:r>
            <a:r>
              <a:rPr lang="en-US"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s: </a:t>
            </a:r>
            <a:r>
              <a:rPr lang="en-US" dirty="0" smtClean="0">
                <a:latin typeface="Arial"/>
                <a:cs typeface="Arial"/>
              </a:rPr>
              <a:t>These</a:t>
            </a:r>
            <a:r>
              <a:rPr lang="en-US" spc="-4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omar</a:t>
            </a:r>
            <a:r>
              <a:rPr lang="en-US" spc="4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ers</a:t>
            </a:r>
            <a:r>
              <a:rPr lang="en-US" spc="-64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are</a:t>
            </a:r>
            <a:r>
              <a:rPr lang="en-US" spc="-1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ob</a:t>
            </a:r>
            <a:r>
              <a:rPr lang="en-US" spc="4" dirty="0" smtClean="0">
                <a:latin typeface="Arial"/>
                <a:cs typeface="Arial"/>
              </a:rPr>
              <a:t>vi</a:t>
            </a:r>
            <a:r>
              <a:rPr lang="en-US" dirty="0" smtClean="0">
                <a:latin typeface="Arial"/>
                <a:cs typeface="Arial"/>
              </a:rPr>
              <a:t>ou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/d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rect</a:t>
            </a:r>
            <a:r>
              <a:rPr lang="en-US" spc="-98" dirty="0" smtClean="0">
                <a:latin typeface="Arial"/>
                <a:cs typeface="Arial"/>
              </a:rPr>
              <a:t> </a:t>
            </a:r>
            <a:r>
              <a:rPr lang="en-US" spc="9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nd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ators</a:t>
            </a:r>
            <a:r>
              <a:rPr lang="en-US" spc="-7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</a:t>
            </a:r>
            <a:r>
              <a:rPr lang="en-US" spc="-1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exi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t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ng</a:t>
            </a:r>
            <a:r>
              <a:rPr lang="en-US" spc="-54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</a:t>
            </a:r>
            <a:r>
              <a:rPr lang="en-US" spc="4" dirty="0" err="1" smtClean="0">
                <a:latin typeface="Arial"/>
                <a:cs typeface="Arial"/>
              </a:rPr>
              <a:t>is</a:t>
            </a:r>
            <a:r>
              <a:rPr lang="en-US" dirty="0" err="1" smtClean="0">
                <a:latin typeface="Arial"/>
                <a:cs typeface="Arial"/>
              </a:rPr>
              <a:t>ea</a:t>
            </a:r>
            <a:r>
              <a:rPr lang="en-US" spc="4" dirty="0" err="1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; </a:t>
            </a:r>
            <a:r>
              <a:rPr lang="en-US" spc="-6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2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omar</a:t>
            </a:r>
            <a:r>
              <a:rPr lang="en-US" spc="4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ers an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spc="-14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ers</a:t>
            </a:r>
            <a:r>
              <a:rPr lang="en-US" spc="-5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qu</a:t>
            </a:r>
            <a:r>
              <a:rPr lang="en-US" spc="4" dirty="0" smtClean="0">
                <a:latin typeface="Arial"/>
                <a:cs typeface="Arial"/>
              </a:rPr>
              <a:t>es</a:t>
            </a:r>
            <a:r>
              <a:rPr lang="en-US" dirty="0" smtClean="0">
                <a:latin typeface="Arial"/>
                <a:cs typeface="Arial"/>
              </a:rPr>
              <a:t>t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ons</a:t>
            </a:r>
            <a:r>
              <a:rPr lang="en-US" spc="-63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lik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43" dirty="0" smtClean="0">
                <a:latin typeface="Arial"/>
                <a:cs typeface="Arial"/>
              </a:rPr>
              <a:t> </a:t>
            </a:r>
            <a:r>
              <a:rPr lang="en-US" spc="9" dirty="0" smtClean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o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spc="-19" dirty="0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ou ha</a:t>
            </a:r>
            <a:r>
              <a:rPr lang="en-US" spc="4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34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ea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e?</a:t>
            </a:r>
            <a:r>
              <a:rPr lang="en-US" spc="-8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and</a:t>
            </a:r>
            <a:r>
              <a:rPr lang="en-US" spc="-11" dirty="0" smtClean="0">
                <a:latin typeface="Arial"/>
                <a:cs typeface="Arial"/>
              </a:rPr>
              <a:t> </a:t>
            </a:r>
            <a:r>
              <a:rPr lang="en-US" spc="-14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hat</a:t>
            </a:r>
            <a:r>
              <a:rPr lang="en-US" spc="-18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ea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65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s</a:t>
            </a:r>
            <a:r>
              <a:rPr lang="en-US" spc="-6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t?</a:t>
            </a:r>
          </a:p>
          <a:p>
            <a:pPr marL="12700" marR="261761">
              <a:lnSpc>
                <a:spcPct val="100041"/>
              </a:lnSpc>
              <a:spcBef>
                <a:spcPts val="80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303614" y="4333247"/>
            <a:ext cx="11195222" cy="319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86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Stagi</a:t>
            </a:r>
            <a:r>
              <a:rPr lang="en-US" sz="2000" b="1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2000" b="1" spc="-4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lang="en-US" sz="2000" b="1" spc="-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marke</a:t>
            </a:r>
            <a:r>
              <a:rPr lang="en-US" sz="2000" b="1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 (cancer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): </a:t>
            </a:r>
            <a:r>
              <a:rPr lang="en-US" dirty="0" smtClean="0">
                <a:latin typeface="Arial"/>
                <a:cs typeface="Arial"/>
              </a:rPr>
              <a:t>These</a:t>
            </a:r>
            <a:r>
              <a:rPr lang="en-US" spc="-4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omar</a:t>
            </a:r>
            <a:r>
              <a:rPr lang="en-US" spc="4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ers</a:t>
            </a:r>
            <a:r>
              <a:rPr lang="en-US" spc="-64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are</a:t>
            </a:r>
            <a:r>
              <a:rPr lang="en-US" spc="-13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nd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at</a:t>
            </a:r>
            <a:r>
              <a:rPr lang="en-US" spc="4" dirty="0" smtClean="0">
                <a:latin typeface="Arial"/>
                <a:cs typeface="Arial"/>
              </a:rPr>
              <a:t>iv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86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erity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tage</a:t>
            </a:r>
            <a:r>
              <a:rPr lang="en-US" spc="-28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ea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302525" y="5187549"/>
            <a:ext cx="11177163" cy="710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86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000" b="1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edic</a:t>
            </a:r>
            <a:r>
              <a:rPr lang="en-US" sz="2000" b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000" b="1" spc="-34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2000" b="1" spc="-2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lang="en-US"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marke</a:t>
            </a:r>
            <a:r>
              <a:rPr lang="en-US"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s: </a:t>
            </a:r>
            <a:r>
              <a:rPr lang="en-US" dirty="0" smtClean="0">
                <a:latin typeface="Arial"/>
                <a:cs typeface="Arial"/>
              </a:rPr>
              <a:t>These</a:t>
            </a:r>
            <a:r>
              <a:rPr lang="en-US" spc="-4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omar</a:t>
            </a:r>
            <a:r>
              <a:rPr lang="en-US" spc="4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ers</a:t>
            </a:r>
            <a:r>
              <a:rPr lang="en-US" spc="-64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nd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ate</a:t>
            </a:r>
            <a:r>
              <a:rPr lang="en-US" spc="-6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lik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li</a:t>
            </a:r>
            <a:r>
              <a:rPr lang="en-US" dirty="0" smtClean="0">
                <a:latin typeface="Arial"/>
                <a:cs typeface="Arial"/>
              </a:rPr>
              <a:t>hood</a:t>
            </a:r>
            <a:r>
              <a:rPr lang="en-US" spc="-10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out</a:t>
            </a:r>
            <a:r>
              <a:rPr lang="en-US" spc="4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ome</a:t>
            </a:r>
            <a:r>
              <a:rPr lang="en-US" spc="-6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tumo</a:t>
            </a:r>
            <a:r>
              <a:rPr lang="en-US" spc="4" dirty="0" err="1" smtClean="0">
                <a:latin typeface="Arial"/>
                <a:cs typeface="Arial"/>
              </a:rPr>
              <a:t>u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spc="-2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recurrence</a:t>
            </a:r>
            <a:r>
              <a:rPr lang="en-US" spc="-46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or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pat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ent</a:t>
            </a:r>
            <a:r>
              <a:rPr lang="en-US" spc="-47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urv</a:t>
            </a:r>
            <a:r>
              <a:rPr lang="en-US" spc="9" dirty="0" smtClean="0">
                <a:latin typeface="Arial"/>
                <a:cs typeface="Arial"/>
              </a:rPr>
              <a:t>i</a:t>
            </a:r>
            <a:r>
              <a:rPr lang="en-US" spc="4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a</a:t>
            </a:r>
            <a:r>
              <a:rPr lang="en-US" spc="4" dirty="0" smtClean="0">
                <a:latin typeface="Arial"/>
                <a:cs typeface="Arial"/>
              </a:rPr>
              <a:t>l)</a:t>
            </a:r>
            <a:r>
              <a:rPr lang="en-US" dirty="0" smtClean="0">
                <a:latin typeface="Arial"/>
                <a:cs typeface="Arial"/>
              </a:rPr>
              <a:t> rega</a:t>
            </a:r>
            <a:r>
              <a:rPr lang="en-US" spc="-4" dirty="0" smtClean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s</a:t>
            </a:r>
            <a:r>
              <a:rPr lang="en-US" spc="-7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3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pe</a:t>
            </a:r>
            <a:r>
              <a:rPr lang="en-US" spc="4" dirty="0" smtClean="0">
                <a:latin typeface="Arial"/>
                <a:cs typeface="Arial"/>
              </a:rPr>
              <a:t>ci</a:t>
            </a:r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spc="-58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treatment</a:t>
            </a:r>
            <a:r>
              <a:rPr lang="en-US" spc="-32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-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pat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ent</a:t>
            </a:r>
            <a:r>
              <a:rPr lang="en-US" spc="-47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re</a:t>
            </a:r>
            <a:r>
              <a:rPr lang="en-US" spc="4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iv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;</a:t>
            </a:r>
            <a:r>
              <a:rPr lang="en-US" spc="-5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the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3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spc="-14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er</a:t>
            </a:r>
            <a:r>
              <a:rPr lang="en-US" spc="-3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que</a:t>
            </a:r>
            <a:r>
              <a:rPr lang="en-US" spc="4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t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ons</a:t>
            </a:r>
            <a:r>
              <a:rPr lang="en-US" spc="-68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lik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how</a:t>
            </a:r>
            <a:r>
              <a:rPr lang="en-US" spc="-2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spc="4" dirty="0" smtClean="0">
                <a:latin typeface="Arial"/>
                <a:cs typeface="Arial"/>
              </a:rPr>
              <a:t>i</a:t>
            </a:r>
            <a:r>
              <a:rPr lang="en-US" spc="-25" dirty="0" smtClean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spc="4" dirty="0" smtClean="0">
                <a:latin typeface="Arial"/>
                <a:cs typeface="Arial"/>
              </a:rPr>
              <a:t>ic</a:t>
            </a:r>
            <a:r>
              <a:rPr lang="en-US" dirty="0" smtClean="0">
                <a:latin typeface="Arial"/>
                <a:cs typeface="Arial"/>
              </a:rPr>
              <a:t>u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t to t</a:t>
            </a:r>
            <a:r>
              <a:rPr lang="en-US" spc="-4" dirty="0" smtClean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eat?</a:t>
            </a:r>
            <a:r>
              <a:rPr lang="en-US" spc="-1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how</a:t>
            </a:r>
            <a:r>
              <a:rPr lang="en-US" spc="-34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ong</a:t>
            </a:r>
            <a:r>
              <a:rPr lang="en-US" spc="-3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</a:t>
            </a:r>
            <a:r>
              <a:rPr lang="en-US" spc="9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liv</a:t>
            </a:r>
            <a:r>
              <a:rPr lang="en-US" dirty="0" smtClean="0">
                <a:latin typeface="Arial"/>
                <a:cs typeface="Arial"/>
              </a:rPr>
              <a:t>e,</a:t>
            </a:r>
            <a:r>
              <a:rPr lang="en-US" spc="-2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how</a:t>
            </a:r>
            <a:r>
              <a:rPr lang="en-US" spc="-34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ong</a:t>
            </a:r>
            <a:r>
              <a:rPr lang="en-US" spc="-3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</a:t>
            </a:r>
            <a:r>
              <a:rPr lang="en-US" spc="9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</a:t>
            </a:r>
            <a:r>
              <a:rPr lang="en-US" spc="-4" dirty="0" smtClean="0">
                <a:latin typeface="Arial"/>
                <a:cs typeface="Arial"/>
              </a:rPr>
              <a:t>e</a:t>
            </a:r>
            <a:r>
              <a:rPr lang="en-US" spc="4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over?</a:t>
            </a:r>
          </a:p>
          <a:p>
            <a:pPr marL="12700">
              <a:spcBef>
                <a:spcPts val="86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78" y="4602774"/>
            <a:ext cx="11181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86"/>
              </a:spcBef>
            </a:pPr>
            <a:r>
              <a:rPr lang="en-US" sz="1600" b="1" dirty="0" smtClean="0">
                <a:latin typeface="Arial"/>
                <a:cs typeface="Arial"/>
              </a:rPr>
              <a:t>e.g.</a:t>
            </a:r>
            <a:r>
              <a:rPr lang="en-US" sz="1600" dirty="0" smtClean="0">
                <a:latin typeface="Arial"/>
                <a:cs typeface="Arial"/>
              </a:rPr>
              <a:t>, Prostate specific antigen</a:t>
            </a:r>
            <a:r>
              <a:rPr lang="en-US" sz="1600" spc="-121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s</a:t>
            </a:r>
            <a:r>
              <a:rPr lang="en-US" sz="1600" spc="-16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h</a:t>
            </a:r>
            <a:r>
              <a:rPr lang="en-US" sz="1600" spc="4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gh</a:t>
            </a:r>
            <a:r>
              <a:rPr lang="en-US" sz="1600" spc="4" dirty="0" smtClean="0">
                <a:latin typeface="Arial"/>
                <a:cs typeface="Arial"/>
              </a:rPr>
              <a:t>l</a:t>
            </a:r>
            <a:r>
              <a:rPr lang="en-US" sz="1600" dirty="0" smtClean="0">
                <a:latin typeface="Arial"/>
                <a:cs typeface="Arial"/>
              </a:rPr>
              <a:t>y</a:t>
            </a:r>
            <a:r>
              <a:rPr lang="en-US" sz="1600" spc="-46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en</a:t>
            </a:r>
            <a:r>
              <a:rPr lang="en-US" sz="1600" spc="4" dirty="0" smtClean="0">
                <a:latin typeface="Arial"/>
                <a:cs typeface="Arial"/>
              </a:rPr>
              <a:t>si</a:t>
            </a:r>
            <a:r>
              <a:rPr lang="en-US" sz="1600" dirty="0" smtClean="0">
                <a:latin typeface="Arial"/>
                <a:cs typeface="Arial"/>
              </a:rPr>
              <a:t>t</a:t>
            </a:r>
            <a:r>
              <a:rPr lang="en-US" sz="1600" spc="4" dirty="0" smtClean="0">
                <a:latin typeface="Arial"/>
                <a:cs typeface="Arial"/>
              </a:rPr>
              <a:t>iv</a:t>
            </a:r>
            <a:r>
              <a:rPr lang="en-US" sz="1600" dirty="0" smtClean="0">
                <a:latin typeface="Arial"/>
                <a:cs typeface="Arial"/>
              </a:rPr>
              <a:t>e</a:t>
            </a:r>
            <a:r>
              <a:rPr lang="en-US" sz="1600" spc="-82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for the</a:t>
            </a:r>
            <a:r>
              <a:rPr lang="en-US" sz="1600" spc="-22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pre</a:t>
            </a:r>
            <a:r>
              <a:rPr lang="en-US" sz="1600" spc="4" dirty="0" smtClean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en</a:t>
            </a:r>
            <a:r>
              <a:rPr lang="en-US" sz="1600" spc="4" dirty="0" smtClean="0">
                <a:latin typeface="Arial"/>
                <a:cs typeface="Arial"/>
              </a:rPr>
              <a:t>c</a:t>
            </a:r>
            <a:r>
              <a:rPr lang="en-US" sz="1600" dirty="0" smtClean="0">
                <a:latin typeface="Arial"/>
                <a:cs typeface="Arial"/>
              </a:rPr>
              <a:t>e</a:t>
            </a:r>
            <a:r>
              <a:rPr lang="en-US" sz="1600" spc="-6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of</a:t>
            </a:r>
            <a:r>
              <a:rPr lang="en-US" sz="1600" spc="-13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pro</a:t>
            </a:r>
            <a:r>
              <a:rPr lang="en-US" sz="1600" spc="4" dirty="0" smtClean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tat</a:t>
            </a:r>
            <a:r>
              <a:rPr lang="en-US" sz="1600" spc="4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c</a:t>
            </a:r>
            <a:r>
              <a:rPr lang="en-US" sz="1600" spc="-45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c</a:t>
            </a:r>
            <a:r>
              <a:rPr lang="en-US" sz="1600" dirty="0" smtClean="0">
                <a:latin typeface="Arial"/>
                <a:cs typeface="Arial"/>
              </a:rPr>
              <a:t>an</a:t>
            </a:r>
            <a:r>
              <a:rPr lang="en-US" sz="1600" spc="4" dirty="0" smtClean="0">
                <a:latin typeface="Arial"/>
                <a:cs typeface="Arial"/>
              </a:rPr>
              <a:t>c</a:t>
            </a:r>
            <a:r>
              <a:rPr lang="en-US" sz="1600" dirty="0" smtClean="0">
                <a:latin typeface="Arial"/>
                <a:cs typeface="Arial"/>
              </a:rPr>
              <a:t>e</a:t>
            </a:r>
            <a:r>
              <a:rPr lang="en-US" sz="1600" spc="-84" dirty="0" smtClean="0">
                <a:latin typeface="Arial"/>
                <a:cs typeface="Arial"/>
              </a:rPr>
              <a:t>r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r>
              <a:rPr lang="en-US" sz="1600" spc="-72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The</a:t>
            </a:r>
            <a:r>
              <a:rPr lang="en-US" sz="1600" spc="-17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e</a:t>
            </a:r>
            <a:r>
              <a:rPr lang="en-US" sz="1600" spc="4" dirty="0" smtClean="0">
                <a:latin typeface="Arial"/>
                <a:cs typeface="Arial"/>
              </a:rPr>
              <a:t>l</a:t>
            </a:r>
            <a:r>
              <a:rPr lang="en-US" sz="1600" dirty="0" smtClean="0">
                <a:latin typeface="Arial"/>
                <a:cs typeface="Arial"/>
              </a:rPr>
              <a:t>e</a:t>
            </a:r>
            <a:r>
              <a:rPr lang="en-US" sz="1600" spc="4" dirty="0" smtClean="0">
                <a:latin typeface="Arial"/>
                <a:cs typeface="Arial"/>
              </a:rPr>
              <a:t>v</a:t>
            </a:r>
            <a:r>
              <a:rPr lang="en-US" sz="1600" dirty="0" smtClean="0">
                <a:latin typeface="Arial"/>
                <a:cs typeface="Arial"/>
              </a:rPr>
              <a:t>at</a:t>
            </a:r>
            <a:r>
              <a:rPr lang="en-US" sz="1600" spc="4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on</a:t>
            </a:r>
            <a:r>
              <a:rPr lang="en-US" sz="1600" spc="-73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c</a:t>
            </a:r>
            <a:r>
              <a:rPr lang="en-US" sz="1600" dirty="0" smtClean="0">
                <a:latin typeface="Arial"/>
                <a:cs typeface="Arial"/>
              </a:rPr>
              <a:t>or</a:t>
            </a:r>
            <a:r>
              <a:rPr lang="en-US" sz="1600" spc="-4" dirty="0" smtClean="0">
                <a:latin typeface="Arial"/>
                <a:cs typeface="Arial"/>
              </a:rPr>
              <a:t>r</a:t>
            </a:r>
            <a:r>
              <a:rPr lang="en-US" sz="1600" dirty="0" smtClean="0">
                <a:latin typeface="Arial"/>
                <a:cs typeface="Arial"/>
              </a:rPr>
              <a:t>e</a:t>
            </a:r>
            <a:r>
              <a:rPr lang="en-US" sz="1600" spc="4" dirty="0" smtClean="0">
                <a:latin typeface="Arial"/>
                <a:cs typeface="Arial"/>
              </a:rPr>
              <a:t>l</a:t>
            </a:r>
            <a:r>
              <a:rPr lang="en-US" sz="1600" dirty="0" smtClean="0">
                <a:latin typeface="Arial"/>
                <a:cs typeface="Arial"/>
              </a:rPr>
              <a:t>ated</a:t>
            </a:r>
            <a:r>
              <a:rPr lang="en-US" sz="1600" spc="-56" dirty="0" smtClean="0">
                <a:latin typeface="Arial"/>
                <a:cs typeface="Arial"/>
              </a:rPr>
              <a:t> </a:t>
            </a:r>
            <a:r>
              <a:rPr lang="en-US" sz="1600" spc="-14" dirty="0" smtClean="0">
                <a:latin typeface="Arial"/>
                <a:cs typeface="Arial"/>
              </a:rPr>
              <a:t>w</a:t>
            </a:r>
            <a:r>
              <a:rPr lang="en-US" sz="1600" spc="4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th</a:t>
            </a:r>
            <a:r>
              <a:rPr lang="en-US" sz="1600" spc="-18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tage</a:t>
            </a:r>
            <a:r>
              <a:rPr lang="en-US" sz="1600" spc="-24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and</a:t>
            </a:r>
            <a:r>
              <a:rPr lang="en-US" sz="1600" spc="-26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tu</a:t>
            </a:r>
            <a:r>
              <a:rPr lang="en-US" sz="1600" spc="4" dirty="0" smtClean="0">
                <a:latin typeface="Arial"/>
                <a:cs typeface="Arial"/>
              </a:rPr>
              <a:t>m</a:t>
            </a:r>
            <a:r>
              <a:rPr lang="en-US" sz="1600" dirty="0" smtClean="0">
                <a:latin typeface="Arial"/>
                <a:cs typeface="Arial"/>
              </a:rPr>
              <a:t>or</a:t>
            </a:r>
            <a:r>
              <a:rPr lang="en-US" sz="1600" spc="-20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v</a:t>
            </a:r>
            <a:r>
              <a:rPr lang="en-US" sz="1600" dirty="0" smtClean="0">
                <a:latin typeface="Arial"/>
                <a:cs typeface="Arial"/>
              </a:rPr>
              <a:t>o</a:t>
            </a:r>
            <a:r>
              <a:rPr lang="en-US" sz="1600" spc="4" dirty="0" smtClean="0">
                <a:latin typeface="Arial"/>
                <a:cs typeface="Arial"/>
              </a:rPr>
              <a:t>l</a:t>
            </a:r>
            <a:r>
              <a:rPr lang="en-US" sz="1600" dirty="0" smtClean="0">
                <a:latin typeface="Arial"/>
                <a:cs typeface="Arial"/>
              </a:rPr>
              <a:t>ume. 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79477" y="365125"/>
            <a:ext cx="6557927" cy="1325563"/>
          </a:xfrm>
        </p:spPr>
        <p:txBody>
          <a:bodyPr/>
          <a:lstStyle/>
          <a:p>
            <a:r>
              <a:rPr lang="en-US" dirty="0" smtClean="0"/>
              <a:t>Classification of Biomarkers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EB1F58B-1B54-402D-8137-08159F74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8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1" y="1618800"/>
            <a:ext cx="8686800" cy="407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3413" dirty="0">
                <a:solidFill>
                  <a:srgbClr val="0070C0"/>
                </a:solidFill>
                <a:latin typeface="Calibri"/>
                <a:cs typeface="Calibri"/>
              </a:rPr>
              <a:t>Quali</a:t>
            </a:r>
            <a:r>
              <a:rPr sz="3600" b="1" spc="-19" baseline="3413" dirty="0">
                <a:solidFill>
                  <a:srgbClr val="0070C0"/>
                </a:solidFill>
                <a:latin typeface="Calibri"/>
                <a:cs typeface="Calibri"/>
              </a:rPr>
              <a:t>ta</a:t>
            </a:r>
            <a:r>
              <a:rPr sz="3600" b="1" baseline="3413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3600" b="1" spc="-29" baseline="3413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3600" b="1" baseline="3413" dirty="0">
                <a:solidFill>
                  <a:srgbClr val="0070C0"/>
                </a:solidFill>
                <a:latin typeface="Calibri"/>
                <a:cs typeface="Calibri"/>
              </a:rPr>
              <a:t>e:</a:t>
            </a:r>
            <a:r>
              <a:rPr sz="3600" b="1" spc="-44" baseline="3413" dirty="0">
                <a:latin typeface="Calibri"/>
                <a:cs typeface="Calibri"/>
              </a:rPr>
              <a:t> </a:t>
            </a:r>
            <a:r>
              <a:rPr sz="3600" b="1" baseline="3413" dirty="0">
                <a:latin typeface="Calibri"/>
                <a:cs typeface="Calibri"/>
              </a:rPr>
              <a:t>an as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baseline="3413" dirty="0">
                <a:latin typeface="Calibri"/>
                <a:cs typeface="Calibri"/>
              </a:rPr>
              <a:t>oci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baseline="3413" dirty="0">
                <a:latin typeface="Calibri"/>
                <a:cs typeface="Calibri"/>
              </a:rPr>
              <a:t>ti</a:t>
            </a:r>
            <a:r>
              <a:rPr sz="3600" b="1" spc="-4" baseline="3413" dirty="0">
                <a:latin typeface="Calibri"/>
                <a:cs typeface="Calibri"/>
              </a:rPr>
              <a:t>o</a:t>
            </a:r>
            <a:r>
              <a:rPr sz="3600" b="1" baseline="3413" dirty="0">
                <a:latin typeface="Calibri"/>
                <a:cs typeface="Calibri"/>
              </a:rPr>
              <a:t>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e</a:t>
            </a:r>
            <a:r>
              <a:rPr sz="3600" b="1" baseline="3413" dirty="0">
                <a:latin typeface="Calibri"/>
                <a:cs typeface="Calibri"/>
              </a:rPr>
              <a:t>xi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baseline="3413" dirty="0">
                <a:latin typeface="Calibri"/>
                <a:cs typeface="Calibri"/>
              </a:rPr>
              <a:t>ts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baseline="3413" dirty="0">
                <a:latin typeface="Calibri"/>
                <a:cs typeface="Calibri"/>
              </a:rPr>
              <a:t>n </a:t>
            </a:r>
            <a:r>
              <a:rPr sz="3600" b="1" baseline="3413" dirty="0" smtClean="0">
                <a:latin typeface="Calibri"/>
                <a:cs typeface="Calibri"/>
              </a:rPr>
              <a:t>a</a:t>
            </a:r>
            <a:r>
              <a:rPr lang="en-US" sz="3600" b="1" baseline="3413" dirty="0" smtClean="0">
                <a:latin typeface="Calibri"/>
                <a:cs typeface="Calibri"/>
              </a:rPr>
              <a:t> </a:t>
            </a:r>
            <a:r>
              <a:rPr sz="3600" b="1" baseline="1137" dirty="0" smtClean="0">
                <a:latin typeface="Calibri"/>
                <a:cs typeface="Calibri"/>
              </a:rPr>
              <a:t>ma</a:t>
            </a:r>
            <a:r>
              <a:rPr sz="3600" b="1" spc="4" baseline="1137" dirty="0" smtClean="0">
                <a:latin typeface="Calibri"/>
                <a:cs typeface="Calibri"/>
              </a:rPr>
              <a:t>r</a:t>
            </a:r>
            <a:r>
              <a:rPr sz="3600" b="1" spc="-69" baseline="1137" dirty="0" smtClean="0">
                <a:latin typeface="Calibri"/>
                <a:cs typeface="Calibri"/>
              </a:rPr>
              <a:t>k</a:t>
            </a:r>
            <a:r>
              <a:rPr sz="3600" b="1" baseline="1137" dirty="0" smtClean="0">
                <a:latin typeface="Calibri"/>
                <a:cs typeface="Calibri"/>
              </a:rPr>
              <a:t>er</a:t>
            </a:r>
            <a:r>
              <a:rPr sz="3600" b="1" spc="-29" baseline="1137" dirty="0" smtClean="0">
                <a:latin typeface="Calibri"/>
                <a:cs typeface="Calibri"/>
              </a:rPr>
              <a:t> </a:t>
            </a:r>
            <a:r>
              <a:rPr sz="3600" b="1" baseline="1137" dirty="0">
                <a:latin typeface="Calibri"/>
                <a:cs typeface="Calibri"/>
              </a:rPr>
              <a:t>and disease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4375902"/>
            <a:ext cx="8458200" cy="426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3413" dirty="0">
                <a:solidFill>
                  <a:srgbClr val="0070C0"/>
                </a:solidFill>
                <a:latin typeface="Calibri"/>
                <a:cs typeface="Calibri"/>
              </a:rPr>
              <a:t>Qu</a:t>
            </a:r>
            <a:r>
              <a:rPr sz="3600" b="1" spc="4" baseline="3413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spc="-25" baseline="3413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600" b="1" baseline="3413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3600" b="1" spc="-25" baseline="3413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600" b="1" baseline="3413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3600" b="1" spc="-25" baseline="3413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3600" b="1" spc="9" baseline="3413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3600" b="1" baseline="3413" dirty="0">
                <a:latin typeface="Calibri"/>
                <a:cs typeface="Calibri"/>
              </a:rPr>
              <a:t>:</a:t>
            </a:r>
            <a:r>
              <a:rPr sz="3600" b="1" spc="-34" baseline="3413" dirty="0">
                <a:latin typeface="Calibri"/>
                <a:cs typeface="Calibri"/>
              </a:rPr>
              <a:t> </a:t>
            </a:r>
            <a:r>
              <a:rPr sz="3600" b="1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baseline="3413" dirty="0">
                <a:latin typeface="Calibri"/>
                <a:cs typeface="Calibri"/>
              </a:rPr>
              <a:t>link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baseline="3413" dirty="0">
                <a:latin typeface="Calibri"/>
                <a:cs typeface="Calibri"/>
              </a:rPr>
              <a:t>b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baseline="3413" dirty="0">
                <a:latin typeface="Calibri"/>
                <a:cs typeface="Calibri"/>
              </a:rPr>
              <a:t>n qua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baseline="3413" dirty="0">
                <a:latin typeface="Calibri"/>
                <a:cs typeface="Calibri"/>
              </a:rPr>
              <a:t>tity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baseline="3413" dirty="0">
                <a:latin typeface="Calibri"/>
                <a:cs typeface="Calibri"/>
              </a:rPr>
              <a:t>of </a:t>
            </a:r>
            <a:r>
              <a:rPr sz="3600" b="1" baseline="3413" dirty="0" smtClean="0">
                <a:latin typeface="Calibri"/>
                <a:cs typeface="Calibri"/>
              </a:rPr>
              <a:t>the</a:t>
            </a:r>
            <a:r>
              <a:rPr lang="en-US" sz="3600" b="1" baseline="3413" dirty="0" smtClean="0">
                <a:latin typeface="Calibri"/>
                <a:cs typeface="Calibri"/>
              </a:rPr>
              <a:t> </a:t>
            </a:r>
            <a:r>
              <a:rPr sz="3600" b="1" baseline="1137" dirty="0" smtClean="0">
                <a:latin typeface="Calibri"/>
                <a:cs typeface="Calibri"/>
              </a:rPr>
              <a:t>ma</a:t>
            </a:r>
            <a:r>
              <a:rPr sz="3600" b="1" spc="4" baseline="1137" dirty="0" smtClean="0">
                <a:latin typeface="Calibri"/>
                <a:cs typeface="Calibri"/>
              </a:rPr>
              <a:t>r</a:t>
            </a:r>
            <a:r>
              <a:rPr sz="3600" b="1" spc="-69" baseline="1137" dirty="0" smtClean="0">
                <a:latin typeface="Calibri"/>
                <a:cs typeface="Calibri"/>
              </a:rPr>
              <a:t>k</a:t>
            </a:r>
            <a:r>
              <a:rPr sz="3600" b="1" baseline="1137" dirty="0" smtClean="0">
                <a:latin typeface="Calibri"/>
                <a:cs typeface="Calibri"/>
              </a:rPr>
              <a:t>er</a:t>
            </a:r>
            <a:r>
              <a:rPr sz="3600" b="1" spc="-29" baseline="1137" dirty="0" smtClean="0">
                <a:latin typeface="Calibri"/>
                <a:cs typeface="Calibri"/>
              </a:rPr>
              <a:t> </a:t>
            </a:r>
            <a:r>
              <a:rPr sz="3600" b="1" baseline="1137" dirty="0">
                <a:latin typeface="Calibri"/>
                <a:cs typeface="Calibri"/>
              </a:rPr>
              <a:t>and disease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and Estimation of Biomarkers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026506"/>
            <a:ext cx="5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present or absent, yes or no, positive or negative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5812" t="36756" r="60976" b="41142"/>
          <a:stretch/>
        </p:blipFill>
        <p:spPr>
          <a:xfrm>
            <a:off x="838200" y="2580696"/>
            <a:ext cx="1606378" cy="1515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4578" y="3338577"/>
            <a:ext cx="325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COVID-19 Rapid Antigen Test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5676" b="23724"/>
          <a:stretch/>
        </p:blipFill>
        <p:spPr>
          <a:xfrm>
            <a:off x="838200" y="4846101"/>
            <a:ext cx="2935279" cy="178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367" y="5470650"/>
            <a:ext cx="35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Levels predict disease (How much?)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6162" y="1328350"/>
            <a:ext cx="8763000" cy="1497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107"/>
              </a:spcBef>
            </a:pPr>
            <a:r>
              <a:rPr lang="en-US" sz="3600" b="1" baseline="2730" dirty="0">
                <a:cs typeface="Calibri"/>
              </a:rPr>
              <a:t>A)</a:t>
            </a:r>
            <a:r>
              <a:rPr lang="en-US" sz="3600" b="1" spc="-9" baseline="2730" dirty="0">
                <a:cs typeface="Calibri"/>
              </a:rPr>
              <a:t> </a:t>
            </a:r>
            <a:r>
              <a:rPr lang="en-US" sz="3600" b="1" baseline="2730" dirty="0">
                <a:cs typeface="Calibri"/>
              </a:rPr>
              <a:t>Bio</a:t>
            </a:r>
            <a:r>
              <a:rPr lang="en-US" sz="3600" b="1" spc="4" baseline="2730" dirty="0">
                <a:cs typeface="Calibri"/>
              </a:rPr>
              <a:t>c</a:t>
            </a:r>
            <a:r>
              <a:rPr lang="en-US" sz="3600" b="1" baseline="2730" dirty="0">
                <a:cs typeface="Calibri"/>
              </a:rPr>
              <a:t>he</a:t>
            </a:r>
            <a:r>
              <a:rPr lang="en-US" sz="3600" b="1" spc="4" baseline="2730" dirty="0">
                <a:cs typeface="Calibri"/>
              </a:rPr>
              <a:t>m</a:t>
            </a:r>
            <a:r>
              <a:rPr lang="en-US" sz="3600" b="1" baseline="2730" dirty="0">
                <a:cs typeface="Calibri"/>
              </a:rPr>
              <a:t>i</a:t>
            </a:r>
            <a:r>
              <a:rPr lang="en-US" sz="3600" b="1" spc="-9" baseline="2730" dirty="0">
                <a:cs typeface="Calibri"/>
              </a:rPr>
              <a:t>c</a:t>
            </a:r>
            <a:r>
              <a:rPr lang="en-US" sz="3600" b="1" baseline="2730" dirty="0">
                <a:cs typeface="Calibri"/>
              </a:rPr>
              <a:t>al</a:t>
            </a:r>
            <a:r>
              <a:rPr lang="en-US" sz="3600" b="1" spc="-34" baseline="2730" dirty="0">
                <a:cs typeface="Calibri"/>
              </a:rPr>
              <a:t> </a:t>
            </a:r>
            <a:r>
              <a:rPr lang="en-US" sz="3600" b="1" baseline="2730" dirty="0">
                <a:cs typeface="Calibri"/>
              </a:rPr>
              <a:t>ass</a:t>
            </a:r>
            <a:r>
              <a:rPr lang="en-US" sz="3600" b="1" spc="-39" baseline="2730" dirty="0">
                <a:cs typeface="Calibri"/>
              </a:rPr>
              <a:t>a</a:t>
            </a:r>
            <a:r>
              <a:rPr lang="en-US" sz="3600" b="1" spc="-14" baseline="2730" dirty="0">
                <a:cs typeface="Calibri"/>
              </a:rPr>
              <a:t>y</a:t>
            </a:r>
            <a:r>
              <a:rPr lang="en-US" sz="3600" b="1" baseline="2730" dirty="0">
                <a:cs typeface="Calibri"/>
              </a:rPr>
              <a:t>s – </a:t>
            </a:r>
            <a:r>
              <a:rPr lang="en-US" sz="3600" baseline="2730" dirty="0">
                <a:cs typeface="Calibri"/>
              </a:rPr>
              <a:t>cholesterol, glucose estimation</a:t>
            </a:r>
            <a:endParaRPr lang="en-US" sz="3600" dirty="0">
              <a:cs typeface="Calibri"/>
            </a:endParaRPr>
          </a:p>
          <a:p>
            <a:pPr marL="12700">
              <a:spcBef>
                <a:spcPts val="107"/>
              </a:spcBef>
            </a:pPr>
            <a:r>
              <a:rPr sz="3600" b="1" baseline="2730" dirty="0" smtClean="0">
                <a:latin typeface="Calibri"/>
                <a:cs typeface="Calibri"/>
              </a:rPr>
              <a:t>B</a:t>
            </a:r>
            <a:r>
              <a:rPr sz="3600" b="1" baseline="2730" dirty="0">
                <a:latin typeface="Calibri"/>
                <a:cs typeface="Calibri"/>
              </a:rPr>
              <a:t>)</a:t>
            </a:r>
            <a:r>
              <a:rPr sz="3600" b="1" spc="-14" baseline="2730" dirty="0">
                <a:latin typeface="Calibri"/>
                <a:cs typeface="Calibri"/>
              </a:rPr>
              <a:t> </a:t>
            </a:r>
            <a:r>
              <a:rPr sz="3600" b="1" baseline="2730" dirty="0">
                <a:latin typeface="Calibri"/>
                <a:cs typeface="Calibri"/>
              </a:rPr>
              <a:t>I</a:t>
            </a:r>
            <a:r>
              <a:rPr sz="3600" b="1" spc="4" baseline="2730" dirty="0">
                <a:latin typeface="Calibri"/>
                <a:cs typeface="Calibri"/>
              </a:rPr>
              <a:t>m</a:t>
            </a:r>
            <a:r>
              <a:rPr sz="3600" b="1" baseline="2730" dirty="0">
                <a:latin typeface="Calibri"/>
                <a:cs typeface="Calibri"/>
              </a:rPr>
              <a:t>m</a:t>
            </a:r>
            <a:r>
              <a:rPr sz="3600" b="1" spc="4" baseline="2730" dirty="0">
                <a:latin typeface="Calibri"/>
                <a:cs typeface="Calibri"/>
              </a:rPr>
              <a:t>u</a:t>
            </a:r>
            <a:r>
              <a:rPr sz="3600" b="1" baseline="2730" dirty="0">
                <a:latin typeface="Calibri"/>
                <a:cs typeface="Calibri"/>
              </a:rPr>
              <a:t>nol</a:t>
            </a:r>
            <a:r>
              <a:rPr sz="3600" b="1" spc="4" baseline="2730" dirty="0">
                <a:latin typeface="Calibri"/>
                <a:cs typeface="Calibri"/>
              </a:rPr>
              <a:t>o</a:t>
            </a:r>
            <a:r>
              <a:rPr sz="3600" b="1" baseline="2730" dirty="0">
                <a:latin typeface="Calibri"/>
                <a:cs typeface="Calibri"/>
              </a:rPr>
              <a:t>gi</a:t>
            </a:r>
            <a:r>
              <a:rPr sz="3600" b="1" spc="-9" baseline="2730" dirty="0">
                <a:latin typeface="Calibri"/>
                <a:cs typeface="Calibri"/>
              </a:rPr>
              <a:t>c</a:t>
            </a:r>
            <a:r>
              <a:rPr sz="3600" b="1" baseline="2730" dirty="0">
                <a:latin typeface="Calibri"/>
                <a:cs typeface="Calibri"/>
              </a:rPr>
              <a:t>al</a:t>
            </a:r>
            <a:r>
              <a:rPr sz="3600" b="1" spc="-39" baseline="2730" dirty="0">
                <a:latin typeface="Calibri"/>
                <a:cs typeface="Calibri"/>
              </a:rPr>
              <a:t> </a:t>
            </a:r>
            <a:r>
              <a:rPr sz="3600" b="1" spc="-25" baseline="2730" dirty="0">
                <a:latin typeface="Calibri"/>
                <a:cs typeface="Calibri"/>
              </a:rPr>
              <a:t>t</a:t>
            </a:r>
            <a:r>
              <a:rPr sz="3600" b="1" baseline="2730" dirty="0">
                <a:latin typeface="Calibri"/>
                <a:cs typeface="Calibri"/>
              </a:rPr>
              <a:t>ec</a:t>
            </a:r>
            <a:r>
              <a:rPr sz="3600" b="1" spc="4" baseline="2730" dirty="0">
                <a:latin typeface="Calibri"/>
                <a:cs typeface="Calibri"/>
              </a:rPr>
              <a:t>h</a:t>
            </a:r>
            <a:r>
              <a:rPr sz="3600" b="1" baseline="2730" dirty="0">
                <a:latin typeface="Calibri"/>
                <a:cs typeface="Calibri"/>
              </a:rPr>
              <a:t>ni</a:t>
            </a:r>
            <a:r>
              <a:rPr sz="3600" b="1" spc="4" baseline="2730" dirty="0">
                <a:latin typeface="Calibri"/>
                <a:cs typeface="Calibri"/>
              </a:rPr>
              <a:t>q</a:t>
            </a:r>
            <a:r>
              <a:rPr sz="3600" b="1" baseline="2730" dirty="0">
                <a:latin typeface="Calibri"/>
                <a:cs typeface="Calibri"/>
              </a:rPr>
              <a:t>ues</a:t>
            </a:r>
            <a:r>
              <a:rPr sz="3600" b="1" spc="-24" baseline="2730" dirty="0">
                <a:latin typeface="Calibri"/>
                <a:cs typeface="Calibri"/>
              </a:rPr>
              <a:t> </a:t>
            </a:r>
            <a:r>
              <a:rPr lang="en-US" sz="3600" b="1" spc="-24" baseline="2730" dirty="0" smtClean="0">
                <a:latin typeface="Calibri"/>
                <a:cs typeface="Calibri"/>
              </a:rPr>
              <a:t>– </a:t>
            </a:r>
            <a:r>
              <a:rPr sz="3600" baseline="2730" dirty="0" smtClean="0">
                <a:latin typeface="Calibri"/>
                <a:cs typeface="Calibri"/>
              </a:rPr>
              <a:t>ELI</a:t>
            </a:r>
            <a:r>
              <a:rPr sz="3600" spc="-19" baseline="2730" dirty="0" smtClean="0">
                <a:latin typeface="Calibri"/>
                <a:cs typeface="Calibri"/>
              </a:rPr>
              <a:t>S</a:t>
            </a:r>
            <a:r>
              <a:rPr sz="3600" baseline="2730" dirty="0" smtClean="0">
                <a:latin typeface="Calibri"/>
                <a:cs typeface="Calibri"/>
              </a:rPr>
              <a:t>A</a:t>
            </a:r>
            <a:endParaRPr lang="en-US" sz="3600" baseline="2730" dirty="0" smtClean="0">
              <a:latin typeface="Calibri"/>
              <a:cs typeface="Calibri"/>
            </a:endParaRPr>
          </a:p>
          <a:p>
            <a:pPr marL="12700">
              <a:spcBef>
                <a:spcPts val="107"/>
              </a:spcBef>
            </a:pPr>
            <a:r>
              <a:rPr lang="en-US" sz="3600" b="1" spc="-9" baseline="2730" dirty="0" smtClean="0">
                <a:latin typeface="Calibri"/>
                <a:cs typeface="Calibri"/>
              </a:rPr>
              <a:t>C</a:t>
            </a:r>
            <a:r>
              <a:rPr lang="en-US" sz="3600" b="1" spc="-9" baseline="2730" dirty="0">
                <a:latin typeface="Calibri"/>
                <a:cs typeface="Calibri"/>
              </a:rPr>
              <a:t>) </a:t>
            </a:r>
            <a:r>
              <a:rPr lang="en-US" sz="3600" b="1" baseline="2730" dirty="0">
                <a:latin typeface="Calibri"/>
                <a:cs typeface="Calibri"/>
              </a:rPr>
              <a:t>DNA techniques like</a:t>
            </a:r>
            <a:r>
              <a:rPr sz="3600" b="1" spc="-4" baseline="2730" dirty="0">
                <a:latin typeface="Calibri"/>
                <a:cs typeface="Calibri"/>
              </a:rPr>
              <a:t> </a:t>
            </a:r>
            <a:r>
              <a:rPr sz="3600" baseline="2730" dirty="0">
                <a:latin typeface="Calibri"/>
                <a:cs typeface="Calibri"/>
              </a:rPr>
              <a:t>PCR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3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US" sz="3600" spc="4" dirty="0" smtClean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3600" spc="4" dirty="0" smtClean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lang="en-US" sz="3600" spc="-34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3600" spc="-29" dirty="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en-US" sz="3600" spc="4" dirty="0" smtClean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h</a:t>
            </a:r>
            <a:r>
              <a:rPr lang="en-US" sz="3600" spc="-9" dirty="0" smtClean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iq</a:t>
            </a:r>
            <a:r>
              <a:rPr lang="en-US" sz="3600" spc="-9" dirty="0" smtClean="0">
                <a:solidFill>
                  <a:schemeClr val="tx1"/>
                </a:solidFill>
                <a:latin typeface="Calibri"/>
                <a:cs typeface="Calibri"/>
              </a:rPr>
              <a:t>u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es</a:t>
            </a:r>
            <a:r>
              <a:rPr lang="en-US" sz="3600" spc="9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used </a:t>
            </a:r>
            <a:r>
              <a:rPr lang="en-US" sz="3600" spc="-44" dirty="0" smtClean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or d</a:t>
            </a:r>
            <a:r>
              <a:rPr lang="en-US" sz="3600" spc="-9" dirty="0" smtClean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en-US" sz="3600" spc="-29" dirty="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en-US" sz="3600" spc="4" dirty="0" smtClean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tion of biomar</a:t>
            </a:r>
            <a:r>
              <a:rPr lang="en-US" sz="3600" spc="-54" dirty="0" smtClean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ers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760" y="1179522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4405"/>
            <a:ext cx="3044100" cy="203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635" y="2787768"/>
            <a:ext cx="2220096" cy="222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bject 3"/>
          <p:cNvSpPr txBox="1"/>
          <p:nvPr/>
        </p:nvSpPr>
        <p:spPr>
          <a:xfrm>
            <a:off x="906162" y="5651158"/>
            <a:ext cx="8559114" cy="80730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b="1" dirty="0"/>
          </a:p>
          <a:p>
            <a:pPr marL="434594" marR="53567" indent="-342900">
              <a:lnSpc>
                <a:spcPts val="2160"/>
              </a:lnSpc>
              <a:spcBef>
                <a:spcPts val="1584"/>
              </a:spcBef>
              <a:tabLst>
                <a:tab pos="431800" algn="l"/>
              </a:tabLst>
            </a:pPr>
            <a:r>
              <a:rPr lang="en-US" b="1" dirty="0">
                <a:cs typeface="Calibri"/>
              </a:rPr>
              <a:t>Should have great </a:t>
            </a:r>
            <a:r>
              <a:rPr lang="en-US" b="1" u="sng" dirty="0">
                <a:cs typeface="Calibri"/>
              </a:rPr>
              <a:t>sensitivity, specificity, and accuracy </a:t>
            </a:r>
            <a:r>
              <a:rPr lang="en-US" b="1" dirty="0">
                <a:cs typeface="Calibri"/>
              </a:rPr>
              <a:t>in </a:t>
            </a:r>
            <a:r>
              <a:rPr lang="en-US" b="1" dirty="0">
                <a:cs typeface="Calibri"/>
              </a:rPr>
              <a:t>reflecting  total disease burden</a:t>
            </a:r>
            <a:r>
              <a:rPr lang="en-US" b="1" dirty="0" smtClean="0">
                <a:cs typeface="Calibri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829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What are Biomarkers?</vt:lpstr>
      <vt:lpstr>Definition</vt:lpstr>
      <vt:lpstr>Uses of Biomarkers</vt:lpstr>
      <vt:lpstr>What is a useful biomarker?</vt:lpstr>
      <vt:lpstr>PowerPoint Presentation</vt:lpstr>
      <vt:lpstr>Classification of Biomarkers</vt:lpstr>
      <vt:lpstr>Detection and Estimation of Biomarkers</vt:lpstr>
      <vt:lpstr>Common techniques used for detection of biomarkers</vt:lpstr>
      <vt:lpstr>Biomarkers for Screening</vt:lpstr>
      <vt:lpstr>PowerPoint Presentation</vt:lpstr>
      <vt:lpstr>Why several markers are needed?</vt:lpstr>
      <vt:lpstr>Useful Links for Additional Learning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Nasser Al-Daghri</dc:creator>
  <cp:lastModifiedBy>Nasser Al-Daghri</cp:lastModifiedBy>
  <cp:revision>11</cp:revision>
  <dcterms:created xsi:type="dcterms:W3CDTF">2024-01-20T08:42:53Z</dcterms:created>
  <dcterms:modified xsi:type="dcterms:W3CDTF">2024-01-20T10:38:42Z</dcterms:modified>
</cp:coreProperties>
</file>