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97" r:id="rId4"/>
    <p:sldId id="261" r:id="rId5"/>
    <p:sldId id="262" r:id="rId6"/>
    <p:sldId id="263" r:id="rId7"/>
    <p:sldId id="257" r:id="rId8"/>
    <p:sldId id="258" r:id="rId9"/>
    <p:sldId id="259" r:id="rId10"/>
    <p:sldId id="265" r:id="rId11"/>
    <p:sldId id="270" r:id="rId12"/>
    <p:sldId id="274" r:id="rId13"/>
    <p:sldId id="278" r:id="rId14"/>
    <p:sldId id="275" r:id="rId15"/>
    <p:sldId id="295" r:id="rId16"/>
    <p:sldId id="286" r:id="rId17"/>
    <p:sldId id="298" r:id="rId18"/>
    <p:sldId id="287" r:id="rId19"/>
    <p:sldId id="288" r:id="rId20"/>
    <p:sldId id="290" r:id="rId21"/>
    <p:sldId id="289" r:id="rId22"/>
    <p:sldId id="291" r:id="rId23"/>
    <p:sldId id="292" r:id="rId24"/>
    <p:sldId id="294" r:id="rId25"/>
    <p:sldId id="283" r:id="rId26"/>
    <p:sldId id="284" r:id="rId27"/>
    <p:sldId id="264" r:id="rId28"/>
    <p:sldId id="271" r:id="rId29"/>
    <p:sldId id="296" r:id="rId30"/>
    <p:sldId id="272" r:id="rId31"/>
    <p:sldId id="266" r:id="rId32"/>
    <p:sldId id="267" r:id="rId33"/>
    <p:sldId id="268" r:id="rId34"/>
    <p:sldId id="269" r:id="rId35"/>
    <p:sldId id="282" r:id="rId36"/>
    <p:sldId id="281" r:id="rId37"/>
    <p:sldId id="285"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660066"/>
    <a:srgbClr val="CC0066"/>
    <a:srgbClr val="0099CC"/>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26"/>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35A2EE-15CB-1A43-895F-49D42C5F4956}" type="doc">
      <dgm:prSet loTypeId="urn:microsoft.com/office/officeart/2005/8/layout/vList3" loCatId="" qsTypeId="urn:microsoft.com/office/officeart/2005/8/quickstyle/simple3" qsCatId="simple" csTypeId="urn:microsoft.com/office/officeart/2005/8/colors/accent1_2" csCatId="accent1" phldr="1"/>
      <dgm:spPr/>
      <dgm:t>
        <a:bodyPr/>
        <a:lstStyle/>
        <a:p>
          <a:pPr rtl="1"/>
          <a:endParaRPr lang="ar-SA"/>
        </a:p>
      </dgm:t>
    </dgm:pt>
    <dgm:pt modelId="{811E45E4-C15F-2B4A-BAEA-314C98375EBF}">
      <dgm:prSet/>
      <dgm:spPr/>
      <dgm:t>
        <a:bodyPr/>
        <a:lstStyle/>
        <a:p>
          <a:pPr rtl="0"/>
          <a:r>
            <a:rPr lang="en-US" b="0" i="0" dirty="0">
              <a:solidFill>
                <a:srgbClr val="333333"/>
              </a:solidFill>
              <a:effectLst/>
            </a:rPr>
            <a:t>As the name suggests, the receptor is the </a:t>
          </a:r>
          <a:r>
            <a:rPr lang="en-US" b="0" i="0" dirty="0">
              <a:solidFill>
                <a:srgbClr val="666699"/>
              </a:solidFill>
              <a:effectLst/>
            </a:rPr>
            <a:t>sensing component </a:t>
          </a:r>
          <a:r>
            <a:rPr lang="en-US" b="0" i="0" dirty="0">
              <a:solidFill>
                <a:srgbClr val="333333"/>
              </a:solidFill>
              <a:effectLst/>
            </a:rPr>
            <a:t>responsible for </a:t>
          </a:r>
          <a:r>
            <a:rPr lang="en-US" b="0" i="0" dirty="0">
              <a:solidFill>
                <a:srgbClr val="00B0F0"/>
              </a:solidFill>
              <a:effectLst/>
            </a:rPr>
            <a:t>monitoring</a:t>
          </a:r>
          <a:r>
            <a:rPr lang="en-US" b="0" i="0" dirty="0">
              <a:solidFill>
                <a:srgbClr val="333333"/>
              </a:solidFill>
              <a:effectLst/>
            </a:rPr>
            <a:t> </a:t>
          </a:r>
          <a:r>
            <a:rPr lang="en-US" b="0" i="0" dirty="0">
              <a:solidFill>
                <a:schemeClr val="accent6">
                  <a:lumMod val="75000"/>
                </a:schemeClr>
              </a:solidFill>
              <a:effectLst/>
            </a:rPr>
            <a:t>and responding </a:t>
          </a:r>
          <a:r>
            <a:rPr lang="en-US" b="0" i="0" dirty="0">
              <a:solidFill>
                <a:srgbClr val="333333"/>
              </a:solidFill>
              <a:effectLst/>
            </a:rPr>
            <a:t>to </a:t>
          </a:r>
          <a:r>
            <a:rPr lang="en-US" b="0" i="0" u="sng" dirty="0">
              <a:solidFill>
                <a:srgbClr val="333333"/>
              </a:solidFill>
              <a:effectLst/>
            </a:rPr>
            <a:t>changes in the external or internal environment.</a:t>
          </a:r>
        </a:p>
      </dgm:t>
    </dgm:pt>
    <dgm:pt modelId="{684CB1F6-C56F-0E4D-B2FB-B50BBDEC9A01}" type="parTrans" cxnId="{BAAB8752-0C2A-5C41-8C1D-8558AE5BF7A9}">
      <dgm:prSet/>
      <dgm:spPr/>
      <dgm:t>
        <a:bodyPr/>
        <a:lstStyle/>
        <a:p>
          <a:pPr rtl="1"/>
          <a:endParaRPr lang="ar-SA"/>
        </a:p>
      </dgm:t>
    </dgm:pt>
    <dgm:pt modelId="{2DDE6312-A83E-9044-9040-4C159E0A5BD9}" type="sibTrans" cxnId="{BAAB8752-0C2A-5C41-8C1D-8558AE5BF7A9}">
      <dgm:prSet/>
      <dgm:spPr/>
      <dgm:t>
        <a:bodyPr/>
        <a:lstStyle/>
        <a:p>
          <a:pPr rtl="1"/>
          <a:endParaRPr lang="ar-SA"/>
        </a:p>
      </dgm:t>
    </dgm:pt>
    <dgm:pt modelId="{42D8AAE3-98A2-3043-A15B-52309C654EAD}">
      <dgm:prSet/>
      <dgm:spPr/>
      <dgm:t>
        <a:bodyPr/>
        <a:lstStyle/>
        <a:p>
          <a:pPr rtl="0"/>
          <a:r>
            <a:rPr lang="en-US" b="0" i="0" dirty="0">
              <a:solidFill>
                <a:srgbClr val="333333"/>
              </a:solidFill>
              <a:effectLst/>
            </a:rPr>
            <a:t>The control center is also known as the integration center. It </a:t>
          </a:r>
          <a:r>
            <a:rPr lang="en-US" b="0" i="0" u="sng" dirty="0">
              <a:solidFill>
                <a:srgbClr val="333333"/>
              </a:solidFill>
              <a:effectLst/>
            </a:rPr>
            <a:t>receives</a:t>
          </a:r>
          <a:r>
            <a:rPr lang="en-US" b="0" i="0" dirty="0">
              <a:solidFill>
                <a:srgbClr val="333333"/>
              </a:solidFill>
              <a:effectLst/>
            </a:rPr>
            <a:t> and </a:t>
          </a:r>
          <a:r>
            <a:rPr lang="en-US" b="0" i="0" u="sng" dirty="0">
              <a:solidFill>
                <a:srgbClr val="333333"/>
              </a:solidFill>
              <a:effectLst/>
            </a:rPr>
            <a:t>processes</a:t>
          </a:r>
          <a:r>
            <a:rPr lang="en-US" b="0" i="0" dirty="0">
              <a:solidFill>
                <a:srgbClr val="333333"/>
              </a:solidFill>
              <a:effectLst/>
            </a:rPr>
            <a:t> information from the </a:t>
          </a:r>
          <a:r>
            <a:rPr lang="en-US" dirty="0">
              <a:solidFill>
                <a:schemeClr val="accent6">
                  <a:lumMod val="75000"/>
                </a:schemeClr>
              </a:solidFill>
            </a:rPr>
            <a:t>r</a:t>
          </a:r>
          <a:r>
            <a:rPr lang="en-US" b="0" i="0" dirty="0">
              <a:solidFill>
                <a:schemeClr val="accent6">
                  <a:lumMod val="75000"/>
                </a:schemeClr>
              </a:solidFill>
              <a:effectLst/>
            </a:rPr>
            <a:t>eceptor</a:t>
          </a:r>
          <a:r>
            <a:rPr lang="en-US" b="0" i="0" dirty="0">
              <a:solidFill>
                <a:srgbClr val="333333"/>
              </a:solidFill>
              <a:effectLst/>
            </a:rPr>
            <a:t>.</a:t>
          </a:r>
          <a:endParaRPr lang="ar-SA" b="0" i="0" dirty="0">
            <a:solidFill>
              <a:srgbClr val="333333"/>
            </a:solidFill>
            <a:effectLst/>
          </a:endParaRPr>
        </a:p>
      </dgm:t>
    </dgm:pt>
    <dgm:pt modelId="{28341A60-0FDA-F849-A805-2F7F5A2DF2DB}" type="parTrans" cxnId="{34B40138-A8C0-5B4B-996D-A40A1351AC49}">
      <dgm:prSet/>
      <dgm:spPr/>
      <dgm:t>
        <a:bodyPr/>
        <a:lstStyle/>
        <a:p>
          <a:pPr rtl="1"/>
          <a:endParaRPr lang="ar-SA"/>
        </a:p>
      </dgm:t>
    </dgm:pt>
    <dgm:pt modelId="{006F920F-9C1D-E044-A53D-6C3E3E54050F}" type="sibTrans" cxnId="{34B40138-A8C0-5B4B-996D-A40A1351AC49}">
      <dgm:prSet/>
      <dgm:spPr/>
      <dgm:t>
        <a:bodyPr/>
        <a:lstStyle/>
        <a:p>
          <a:pPr rtl="1"/>
          <a:endParaRPr lang="ar-SA"/>
        </a:p>
      </dgm:t>
    </dgm:pt>
    <dgm:pt modelId="{C799E20C-A145-E846-BBB3-D7F5A38E1EAD}">
      <dgm:prSet/>
      <dgm:spPr/>
      <dgm:t>
        <a:bodyPr/>
        <a:lstStyle/>
        <a:p>
          <a:pPr rtl="0"/>
          <a:r>
            <a:rPr lang="en-US" b="0" i="0">
              <a:solidFill>
                <a:srgbClr val="333333"/>
              </a:solidFill>
              <a:effectLst/>
            </a:rPr>
            <a:t>The effector </a:t>
          </a:r>
          <a:r>
            <a:rPr lang="en-US" b="0" i="0">
              <a:solidFill>
                <a:schemeClr val="accent4">
                  <a:lumMod val="75000"/>
                </a:schemeClr>
              </a:solidFill>
              <a:effectLst/>
            </a:rPr>
            <a:t>responds to the commands </a:t>
          </a:r>
          <a:r>
            <a:rPr lang="en-US" b="0" i="0">
              <a:solidFill>
                <a:srgbClr val="333333"/>
              </a:solidFill>
              <a:effectLst/>
            </a:rPr>
            <a:t>of the control center. It could either </a:t>
          </a:r>
          <a:r>
            <a:rPr lang="en-US" b="0" i="0" u="sng">
              <a:solidFill>
                <a:srgbClr val="333333"/>
              </a:solidFill>
              <a:effectLst/>
            </a:rPr>
            <a:t>oppose</a:t>
          </a:r>
          <a:r>
            <a:rPr lang="en-US" b="0" i="0">
              <a:solidFill>
                <a:srgbClr val="333333"/>
              </a:solidFill>
              <a:effectLst/>
            </a:rPr>
            <a:t> or </a:t>
          </a:r>
          <a:r>
            <a:rPr lang="en-US" b="0" i="0" u="sng">
              <a:solidFill>
                <a:srgbClr val="333333"/>
              </a:solidFill>
              <a:effectLst/>
            </a:rPr>
            <a:t>enhance</a:t>
          </a:r>
          <a:r>
            <a:rPr lang="en-US" b="0" i="0">
              <a:solidFill>
                <a:srgbClr val="333333"/>
              </a:solidFill>
              <a:effectLst/>
            </a:rPr>
            <a:t> the stimulus.</a:t>
          </a:r>
          <a:endParaRPr lang="en-US" b="0" i="0" dirty="0">
            <a:solidFill>
              <a:srgbClr val="333333"/>
            </a:solidFill>
            <a:effectLst/>
          </a:endParaRPr>
        </a:p>
      </dgm:t>
    </dgm:pt>
    <dgm:pt modelId="{F037E2FA-9861-F34E-8BB8-B60377A0FA99}" type="parTrans" cxnId="{A1EA671B-EB9A-7848-9E98-25F70847ECC8}">
      <dgm:prSet/>
      <dgm:spPr/>
      <dgm:t>
        <a:bodyPr/>
        <a:lstStyle/>
        <a:p>
          <a:pPr rtl="1"/>
          <a:endParaRPr lang="ar-SA"/>
        </a:p>
      </dgm:t>
    </dgm:pt>
    <dgm:pt modelId="{1AEA5561-435A-6642-BAA2-16A999F1AA8F}" type="sibTrans" cxnId="{A1EA671B-EB9A-7848-9E98-25F70847ECC8}">
      <dgm:prSet/>
      <dgm:spPr/>
      <dgm:t>
        <a:bodyPr/>
        <a:lstStyle/>
        <a:p>
          <a:pPr rtl="1"/>
          <a:endParaRPr lang="ar-SA"/>
        </a:p>
      </dgm:t>
    </dgm:pt>
    <dgm:pt modelId="{FEC53F46-02F5-154D-B3FA-ADA419F823FF}" type="pres">
      <dgm:prSet presAssocID="{5D35A2EE-15CB-1A43-895F-49D42C5F4956}" presName="linearFlow" presStyleCnt="0">
        <dgm:presLayoutVars>
          <dgm:dir/>
          <dgm:resizeHandles val="exact"/>
        </dgm:presLayoutVars>
      </dgm:prSet>
      <dgm:spPr/>
    </dgm:pt>
    <dgm:pt modelId="{9E445C8F-9BB6-C542-951A-FFEC4BEAA2CB}" type="pres">
      <dgm:prSet presAssocID="{811E45E4-C15F-2B4A-BAEA-314C98375EBF}" presName="composite" presStyleCnt="0"/>
      <dgm:spPr/>
    </dgm:pt>
    <dgm:pt modelId="{769FB027-0768-E54D-9EA8-274982F0B4BD}" type="pres">
      <dgm:prSet presAssocID="{811E45E4-C15F-2B4A-BAEA-314C98375EBF}" presName="imgShp" presStyleLbl="fgImgPlace1" presStyleIdx="0" presStyleCnt="3"/>
      <dgm:spPr/>
    </dgm:pt>
    <dgm:pt modelId="{A862A128-4C27-6349-AD2B-C46CF55D1519}" type="pres">
      <dgm:prSet presAssocID="{811E45E4-C15F-2B4A-BAEA-314C98375EBF}" presName="txShp" presStyleLbl="node1" presStyleIdx="0" presStyleCnt="3">
        <dgm:presLayoutVars>
          <dgm:bulletEnabled val="1"/>
        </dgm:presLayoutVars>
      </dgm:prSet>
      <dgm:spPr/>
    </dgm:pt>
    <dgm:pt modelId="{1A361A41-5B6A-8E4C-BF0B-3B88550B5149}" type="pres">
      <dgm:prSet presAssocID="{2DDE6312-A83E-9044-9040-4C159E0A5BD9}" presName="spacing" presStyleCnt="0"/>
      <dgm:spPr/>
    </dgm:pt>
    <dgm:pt modelId="{AFC379D3-4EC5-1D43-92CB-189F8F16D455}" type="pres">
      <dgm:prSet presAssocID="{42D8AAE3-98A2-3043-A15B-52309C654EAD}" presName="composite" presStyleCnt="0"/>
      <dgm:spPr/>
    </dgm:pt>
    <dgm:pt modelId="{37AD76FE-0D28-4D48-80AB-7EC00291D581}" type="pres">
      <dgm:prSet presAssocID="{42D8AAE3-98A2-3043-A15B-52309C654EAD}" presName="imgShp" presStyleLbl="fgImgPlace1" presStyleIdx="1" presStyleCnt="3"/>
      <dgm:spPr/>
    </dgm:pt>
    <dgm:pt modelId="{8431CF2D-EC00-6B45-BA5E-557B6B4CDFA8}" type="pres">
      <dgm:prSet presAssocID="{42D8AAE3-98A2-3043-A15B-52309C654EAD}" presName="txShp" presStyleLbl="node1" presStyleIdx="1" presStyleCnt="3">
        <dgm:presLayoutVars>
          <dgm:bulletEnabled val="1"/>
        </dgm:presLayoutVars>
      </dgm:prSet>
      <dgm:spPr/>
    </dgm:pt>
    <dgm:pt modelId="{C1903EFC-F3DE-344D-A3AA-91977D79E455}" type="pres">
      <dgm:prSet presAssocID="{006F920F-9C1D-E044-A53D-6C3E3E54050F}" presName="spacing" presStyleCnt="0"/>
      <dgm:spPr/>
    </dgm:pt>
    <dgm:pt modelId="{47D21ECE-5519-0A47-B8DD-AACA437C0845}" type="pres">
      <dgm:prSet presAssocID="{C799E20C-A145-E846-BBB3-D7F5A38E1EAD}" presName="composite" presStyleCnt="0"/>
      <dgm:spPr/>
    </dgm:pt>
    <dgm:pt modelId="{282B87B3-CA30-D347-A29A-26845A4A748C}" type="pres">
      <dgm:prSet presAssocID="{C799E20C-A145-E846-BBB3-D7F5A38E1EAD}" presName="imgShp" presStyleLbl="fgImgPlace1" presStyleIdx="2" presStyleCnt="3"/>
      <dgm:spPr/>
    </dgm:pt>
    <dgm:pt modelId="{E96EDF70-9964-BF42-8DAE-36FC56AE06BC}" type="pres">
      <dgm:prSet presAssocID="{C799E20C-A145-E846-BBB3-D7F5A38E1EAD}" presName="txShp" presStyleLbl="node1" presStyleIdx="2" presStyleCnt="3">
        <dgm:presLayoutVars>
          <dgm:bulletEnabled val="1"/>
        </dgm:presLayoutVars>
      </dgm:prSet>
      <dgm:spPr/>
    </dgm:pt>
  </dgm:ptLst>
  <dgm:cxnLst>
    <dgm:cxn modelId="{12920412-01C5-0048-AB51-6DE9D9F98203}" type="presOf" srcId="{811E45E4-C15F-2B4A-BAEA-314C98375EBF}" destId="{A862A128-4C27-6349-AD2B-C46CF55D1519}" srcOrd="0" destOrd="0" presId="urn:microsoft.com/office/officeart/2005/8/layout/vList3"/>
    <dgm:cxn modelId="{A1EA671B-EB9A-7848-9E98-25F70847ECC8}" srcId="{5D35A2EE-15CB-1A43-895F-49D42C5F4956}" destId="{C799E20C-A145-E846-BBB3-D7F5A38E1EAD}" srcOrd="2" destOrd="0" parTransId="{F037E2FA-9861-F34E-8BB8-B60377A0FA99}" sibTransId="{1AEA5561-435A-6642-BAA2-16A999F1AA8F}"/>
    <dgm:cxn modelId="{34B40138-A8C0-5B4B-996D-A40A1351AC49}" srcId="{5D35A2EE-15CB-1A43-895F-49D42C5F4956}" destId="{42D8AAE3-98A2-3043-A15B-52309C654EAD}" srcOrd="1" destOrd="0" parTransId="{28341A60-0FDA-F849-A805-2F7F5A2DF2DB}" sibTransId="{006F920F-9C1D-E044-A53D-6C3E3E54050F}"/>
    <dgm:cxn modelId="{734D2A45-5D22-7A4B-930E-D5482258C3F0}" type="presOf" srcId="{5D35A2EE-15CB-1A43-895F-49D42C5F4956}" destId="{FEC53F46-02F5-154D-B3FA-ADA419F823FF}" srcOrd="0" destOrd="0" presId="urn:microsoft.com/office/officeart/2005/8/layout/vList3"/>
    <dgm:cxn modelId="{BAAB8752-0C2A-5C41-8C1D-8558AE5BF7A9}" srcId="{5D35A2EE-15CB-1A43-895F-49D42C5F4956}" destId="{811E45E4-C15F-2B4A-BAEA-314C98375EBF}" srcOrd="0" destOrd="0" parTransId="{684CB1F6-C56F-0E4D-B2FB-B50BBDEC9A01}" sibTransId="{2DDE6312-A83E-9044-9040-4C159E0A5BD9}"/>
    <dgm:cxn modelId="{AC92767E-483D-B84B-BFC0-C059DA596039}" type="presOf" srcId="{42D8AAE3-98A2-3043-A15B-52309C654EAD}" destId="{8431CF2D-EC00-6B45-BA5E-557B6B4CDFA8}" srcOrd="0" destOrd="0" presId="urn:microsoft.com/office/officeart/2005/8/layout/vList3"/>
    <dgm:cxn modelId="{10FEA7DA-7693-AD42-A08A-A8A835C68944}" type="presOf" srcId="{C799E20C-A145-E846-BBB3-D7F5A38E1EAD}" destId="{E96EDF70-9964-BF42-8DAE-36FC56AE06BC}" srcOrd="0" destOrd="0" presId="urn:microsoft.com/office/officeart/2005/8/layout/vList3"/>
    <dgm:cxn modelId="{B4494E60-67E1-8C43-AF3E-0A4A57A29CFA}" type="presParOf" srcId="{FEC53F46-02F5-154D-B3FA-ADA419F823FF}" destId="{9E445C8F-9BB6-C542-951A-FFEC4BEAA2CB}" srcOrd="0" destOrd="0" presId="urn:microsoft.com/office/officeart/2005/8/layout/vList3"/>
    <dgm:cxn modelId="{62EE5BCB-9D2B-174F-8F3C-B23E8D4801B3}" type="presParOf" srcId="{9E445C8F-9BB6-C542-951A-FFEC4BEAA2CB}" destId="{769FB027-0768-E54D-9EA8-274982F0B4BD}" srcOrd="0" destOrd="0" presId="urn:microsoft.com/office/officeart/2005/8/layout/vList3"/>
    <dgm:cxn modelId="{861CB2AE-8FCF-CF4F-A3F3-8E28CA1E2176}" type="presParOf" srcId="{9E445C8F-9BB6-C542-951A-FFEC4BEAA2CB}" destId="{A862A128-4C27-6349-AD2B-C46CF55D1519}" srcOrd="1" destOrd="0" presId="urn:microsoft.com/office/officeart/2005/8/layout/vList3"/>
    <dgm:cxn modelId="{6D4F4BA7-359D-D044-983F-955C709D8F13}" type="presParOf" srcId="{FEC53F46-02F5-154D-B3FA-ADA419F823FF}" destId="{1A361A41-5B6A-8E4C-BF0B-3B88550B5149}" srcOrd="1" destOrd="0" presId="urn:microsoft.com/office/officeart/2005/8/layout/vList3"/>
    <dgm:cxn modelId="{917BD0BE-820A-5A47-A7A7-F46CF2B808E6}" type="presParOf" srcId="{FEC53F46-02F5-154D-B3FA-ADA419F823FF}" destId="{AFC379D3-4EC5-1D43-92CB-189F8F16D455}" srcOrd="2" destOrd="0" presId="urn:microsoft.com/office/officeart/2005/8/layout/vList3"/>
    <dgm:cxn modelId="{3484D8AD-897B-BE4E-9CAE-85918947ED63}" type="presParOf" srcId="{AFC379D3-4EC5-1D43-92CB-189F8F16D455}" destId="{37AD76FE-0D28-4D48-80AB-7EC00291D581}" srcOrd="0" destOrd="0" presId="urn:microsoft.com/office/officeart/2005/8/layout/vList3"/>
    <dgm:cxn modelId="{AD2EF0C9-1149-A949-8EAB-D217F4030505}" type="presParOf" srcId="{AFC379D3-4EC5-1D43-92CB-189F8F16D455}" destId="{8431CF2D-EC00-6B45-BA5E-557B6B4CDFA8}" srcOrd="1" destOrd="0" presId="urn:microsoft.com/office/officeart/2005/8/layout/vList3"/>
    <dgm:cxn modelId="{CDC9BC1F-D3A3-E640-9CA4-A008A4641918}" type="presParOf" srcId="{FEC53F46-02F5-154D-B3FA-ADA419F823FF}" destId="{C1903EFC-F3DE-344D-A3AA-91977D79E455}" srcOrd="3" destOrd="0" presId="urn:microsoft.com/office/officeart/2005/8/layout/vList3"/>
    <dgm:cxn modelId="{2F95A7EE-0ABA-1243-88C2-51C660457754}" type="presParOf" srcId="{FEC53F46-02F5-154D-B3FA-ADA419F823FF}" destId="{47D21ECE-5519-0A47-B8DD-AACA437C0845}" srcOrd="4" destOrd="0" presId="urn:microsoft.com/office/officeart/2005/8/layout/vList3"/>
    <dgm:cxn modelId="{F7D62EA3-4D74-E74B-A64E-1B8E0AEE1DC2}" type="presParOf" srcId="{47D21ECE-5519-0A47-B8DD-AACA437C0845}" destId="{282B87B3-CA30-D347-A29A-26845A4A748C}" srcOrd="0" destOrd="0" presId="urn:microsoft.com/office/officeart/2005/8/layout/vList3"/>
    <dgm:cxn modelId="{C860A4D5-77C1-F447-8A81-67B8B8F824DD}" type="presParOf" srcId="{47D21ECE-5519-0A47-B8DD-AACA437C0845}" destId="{E96EDF70-9964-BF42-8DAE-36FC56AE06BC}"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2A128-4C27-6349-AD2B-C46CF55D1519}">
      <dsp:nvSpPr>
        <dsp:cNvPr id="0" name=""/>
        <dsp:cNvSpPr/>
      </dsp:nvSpPr>
      <dsp:spPr>
        <a:xfrm rot="10800000">
          <a:off x="2378570" y="3360"/>
          <a:ext cx="7934292" cy="1520333"/>
        </a:xfrm>
        <a:prstGeom prst="homePlat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0425" tIns="87630" rIns="163576" bIns="87630" numCol="1" spcCol="1270" anchor="ctr" anchorCtr="0">
          <a:noAutofit/>
        </a:bodyPr>
        <a:lstStyle/>
        <a:p>
          <a:pPr marL="0" lvl="0" indent="0" algn="ctr" defTabSz="1022350" rtl="0">
            <a:lnSpc>
              <a:spcPct val="90000"/>
            </a:lnSpc>
            <a:spcBef>
              <a:spcPct val="0"/>
            </a:spcBef>
            <a:spcAft>
              <a:spcPct val="35000"/>
            </a:spcAft>
            <a:buNone/>
          </a:pPr>
          <a:r>
            <a:rPr lang="en-US" sz="2300" b="0" i="0" kern="1200" dirty="0">
              <a:solidFill>
                <a:srgbClr val="333333"/>
              </a:solidFill>
              <a:effectLst/>
            </a:rPr>
            <a:t>As the name suggests, the receptor is the </a:t>
          </a:r>
          <a:r>
            <a:rPr lang="en-US" sz="2300" b="0" i="0" kern="1200" dirty="0">
              <a:solidFill>
                <a:srgbClr val="666699"/>
              </a:solidFill>
              <a:effectLst/>
            </a:rPr>
            <a:t>sensing component </a:t>
          </a:r>
          <a:r>
            <a:rPr lang="en-US" sz="2300" b="0" i="0" kern="1200" dirty="0">
              <a:solidFill>
                <a:srgbClr val="333333"/>
              </a:solidFill>
              <a:effectLst/>
            </a:rPr>
            <a:t>responsible for </a:t>
          </a:r>
          <a:r>
            <a:rPr lang="en-US" sz="2300" b="0" i="0" kern="1200" dirty="0">
              <a:solidFill>
                <a:srgbClr val="00B0F0"/>
              </a:solidFill>
              <a:effectLst/>
            </a:rPr>
            <a:t>monitoring</a:t>
          </a:r>
          <a:r>
            <a:rPr lang="en-US" sz="2300" b="0" i="0" kern="1200" dirty="0">
              <a:solidFill>
                <a:srgbClr val="333333"/>
              </a:solidFill>
              <a:effectLst/>
            </a:rPr>
            <a:t> </a:t>
          </a:r>
          <a:r>
            <a:rPr lang="en-US" sz="2300" b="0" i="0" kern="1200" dirty="0">
              <a:solidFill>
                <a:schemeClr val="accent6">
                  <a:lumMod val="75000"/>
                </a:schemeClr>
              </a:solidFill>
              <a:effectLst/>
            </a:rPr>
            <a:t>and responding </a:t>
          </a:r>
          <a:r>
            <a:rPr lang="en-US" sz="2300" b="0" i="0" kern="1200" dirty="0">
              <a:solidFill>
                <a:srgbClr val="333333"/>
              </a:solidFill>
              <a:effectLst/>
            </a:rPr>
            <a:t>to </a:t>
          </a:r>
          <a:r>
            <a:rPr lang="en-US" sz="2300" b="0" i="0" u="sng" kern="1200" dirty="0">
              <a:solidFill>
                <a:srgbClr val="333333"/>
              </a:solidFill>
              <a:effectLst/>
            </a:rPr>
            <a:t>changes in the external or internal environment.</a:t>
          </a:r>
        </a:p>
      </dsp:txBody>
      <dsp:txXfrm rot="10800000">
        <a:off x="2758653" y="3360"/>
        <a:ext cx="7554209" cy="1520333"/>
      </dsp:txXfrm>
    </dsp:sp>
    <dsp:sp modelId="{769FB027-0768-E54D-9EA8-274982F0B4BD}">
      <dsp:nvSpPr>
        <dsp:cNvPr id="0" name=""/>
        <dsp:cNvSpPr/>
      </dsp:nvSpPr>
      <dsp:spPr>
        <a:xfrm>
          <a:off x="1618403" y="3360"/>
          <a:ext cx="1520333" cy="1520333"/>
        </a:xfrm>
        <a:prstGeom prst="ellipse">
          <a:avLst/>
        </a:prstGeom>
        <a:solidFill>
          <a:schemeClr val="accent1">
            <a:tint val="5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8431CF2D-EC00-6B45-BA5E-557B6B4CDFA8}">
      <dsp:nvSpPr>
        <dsp:cNvPr id="0" name=""/>
        <dsp:cNvSpPr/>
      </dsp:nvSpPr>
      <dsp:spPr>
        <a:xfrm rot="10800000">
          <a:off x="2378570" y="1977524"/>
          <a:ext cx="7934292" cy="1520333"/>
        </a:xfrm>
        <a:prstGeom prst="homePlat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0425" tIns="87630" rIns="163576" bIns="87630" numCol="1" spcCol="1270" anchor="ctr" anchorCtr="0">
          <a:noAutofit/>
        </a:bodyPr>
        <a:lstStyle/>
        <a:p>
          <a:pPr marL="0" lvl="0" indent="0" algn="ctr" defTabSz="1022350" rtl="0">
            <a:lnSpc>
              <a:spcPct val="90000"/>
            </a:lnSpc>
            <a:spcBef>
              <a:spcPct val="0"/>
            </a:spcBef>
            <a:spcAft>
              <a:spcPct val="35000"/>
            </a:spcAft>
            <a:buNone/>
          </a:pPr>
          <a:r>
            <a:rPr lang="en-US" sz="2300" b="0" i="0" kern="1200" dirty="0">
              <a:solidFill>
                <a:srgbClr val="333333"/>
              </a:solidFill>
              <a:effectLst/>
            </a:rPr>
            <a:t>The control center is also known as the integration center. It </a:t>
          </a:r>
          <a:r>
            <a:rPr lang="en-US" sz="2300" b="0" i="0" u="sng" kern="1200" dirty="0">
              <a:solidFill>
                <a:srgbClr val="333333"/>
              </a:solidFill>
              <a:effectLst/>
            </a:rPr>
            <a:t>receives</a:t>
          </a:r>
          <a:r>
            <a:rPr lang="en-US" sz="2300" b="0" i="0" kern="1200" dirty="0">
              <a:solidFill>
                <a:srgbClr val="333333"/>
              </a:solidFill>
              <a:effectLst/>
            </a:rPr>
            <a:t> and </a:t>
          </a:r>
          <a:r>
            <a:rPr lang="en-US" sz="2300" b="0" i="0" u="sng" kern="1200" dirty="0">
              <a:solidFill>
                <a:srgbClr val="333333"/>
              </a:solidFill>
              <a:effectLst/>
            </a:rPr>
            <a:t>processes</a:t>
          </a:r>
          <a:r>
            <a:rPr lang="en-US" sz="2300" b="0" i="0" kern="1200" dirty="0">
              <a:solidFill>
                <a:srgbClr val="333333"/>
              </a:solidFill>
              <a:effectLst/>
            </a:rPr>
            <a:t> information from the </a:t>
          </a:r>
          <a:r>
            <a:rPr lang="en-US" sz="2300" kern="1200" dirty="0">
              <a:solidFill>
                <a:schemeClr val="accent6">
                  <a:lumMod val="75000"/>
                </a:schemeClr>
              </a:solidFill>
            </a:rPr>
            <a:t>r</a:t>
          </a:r>
          <a:r>
            <a:rPr lang="en-US" sz="2300" b="0" i="0" kern="1200" dirty="0">
              <a:solidFill>
                <a:schemeClr val="accent6">
                  <a:lumMod val="75000"/>
                </a:schemeClr>
              </a:solidFill>
              <a:effectLst/>
            </a:rPr>
            <a:t>eceptor</a:t>
          </a:r>
          <a:r>
            <a:rPr lang="en-US" sz="2300" b="0" i="0" kern="1200" dirty="0">
              <a:solidFill>
                <a:srgbClr val="333333"/>
              </a:solidFill>
              <a:effectLst/>
            </a:rPr>
            <a:t>.</a:t>
          </a:r>
          <a:endParaRPr lang="ar-SA" sz="2300" b="0" i="0" kern="1200" dirty="0">
            <a:solidFill>
              <a:srgbClr val="333333"/>
            </a:solidFill>
            <a:effectLst/>
          </a:endParaRPr>
        </a:p>
      </dsp:txBody>
      <dsp:txXfrm rot="10800000">
        <a:off x="2758653" y="1977524"/>
        <a:ext cx="7554209" cy="1520333"/>
      </dsp:txXfrm>
    </dsp:sp>
    <dsp:sp modelId="{37AD76FE-0D28-4D48-80AB-7EC00291D581}">
      <dsp:nvSpPr>
        <dsp:cNvPr id="0" name=""/>
        <dsp:cNvSpPr/>
      </dsp:nvSpPr>
      <dsp:spPr>
        <a:xfrm>
          <a:off x="1618403" y="1977524"/>
          <a:ext cx="1520333" cy="1520333"/>
        </a:xfrm>
        <a:prstGeom prst="ellipse">
          <a:avLst/>
        </a:prstGeom>
        <a:solidFill>
          <a:schemeClr val="accent1">
            <a:tint val="5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E96EDF70-9964-BF42-8DAE-36FC56AE06BC}">
      <dsp:nvSpPr>
        <dsp:cNvPr id="0" name=""/>
        <dsp:cNvSpPr/>
      </dsp:nvSpPr>
      <dsp:spPr>
        <a:xfrm rot="10800000">
          <a:off x="2378570" y="3951689"/>
          <a:ext cx="7934292" cy="1520333"/>
        </a:xfrm>
        <a:prstGeom prst="homePlat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0425" tIns="87630" rIns="163576" bIns="87630" numCol="1" spcCol="1270" anchor="ctr" anchorCtr="0">
          <a:noAutofit/>
        </a:bodyPr>
        <a:lstStyle/>
        <a:p>
          <a:pPr marL="0" lvl="0" indent="0" algn="ctr" defTabSz="1022350" rtl="0">
            <a:lnSpc>
              <a:spcPct val="90000"/>
            </a:lnSpc>
            <a:spcBef>
              <a:spcPct val="0"/>
            </a:spcBef>
            <a:spcAft>
              <a:spcPct val="35000"/>
            </a:spcAft>
            <a:buNone/>
          </a:pPr>
          <a:r>
            <a:rPr lang="en-US" sz="2300" b="0" i="0" kern="1200">
              <a:solidFill>
                <a:srgbClr val="333333"/>
              </a:solidFill>
              <a:effectLst/>
            </a:rPr>
            <a:t>The effector </a:t>
          </a:r>
          <a:r>
            <a:rPr lang="en-US" sz="2300" b="0" i="0" kern="1200">
              <a:solidFill>
                <a:schemeClr val="accent4">
                  <a:lumMod val="75000"/>
                </a:schemeClr>
              </a:solidFill>
              <a:effectLst/>
            </a:rPr>
            <a:t>responds to the commands </a:t>
          </a:r>
          <a:r>
            <a:rPr lang="en-US" sz="2300" b="0" i="0" kern="1200">
              <a:solidFill>
                <a:srgbClr val="333333"/>
              </a:solidFill>
              <a:effectLst/>
            </a:rPr>
            <a:t>of the control center. It could either </a:t>
          </a:r>
          <a:r>
            <a:rPr lang="en-US" sz="2300" b="0" i="0" u="sng" kern="1200">
              <a:solidFill>
                <a:srgbClr val="333333"/>
              </a:solidFill>
              <a:effectLst/>
            </a:rPr>
            <a:t>oppose</a:t>
          </a:r>
          <a:r>
            <a:rPr lang="en-US" sz="2300" b="0" i="0" kern="1200">
              <a:solidFill>
                <a:srgbClr val="333333"/>
              </a:solidFill>
              <a:effectLst/>
            </a:rPr>
            <a:t> or </a:t>
          </a:r>
          <a:r>
            <a:rPr lang="en-US" sz="2300" b="0" i="0" u="sng" kern="1200">
              <a:solidFill>
                <a:srgbClr val="333333"/>
              </a:solidFill>
              <a:effectLst/>
            </a:rPr>
            <a:t>enhance</a:t>
          </a:r>
          <a:r>
            <a:rPr lang="en-US" sz="2300" b="0" i="0" kern="1200">
              <a:solidFill>
                <a:srgbClr val="333333"/>
              </a:solidFill>
              <a:effectLst/>
            </a:rPr>
            <a:t> the stimulus.</a:t>
          </a:r>
          <a:endParaRPr lang="en-US" sz="2300" b="0" i="0" kern="1200" dirty="0">
            <a:solidFill>
              <a:srgbClr val="333333"/>
            </a:solidFill>
            <a:effectLst/>
          </a:endParaRPr>
        </a:p>
      </dsp:txBody>
      <dsp:txXfrm rot="10800000">
        <a:off x="2758653" y="3951689"/>
        <a:ext cx="7554209" cy="1520333"/>
      </dsp:txXfrm>
    </dsp:sp>
    <dsp:sp modelId="{282B87B3-CA30-D347-A29A-26845A4A748C}">
      <dsp:nvSpPr>
        <dsp:cNvPr id="0" name=""/>
        <dsp:cNvSpPr/>
      </dsp:nvSpPr>
      <dsp:spPr>
        <a:xfrm>
          <a:off x="1618403" y="3951689"/>
          <a:ext cx="1520333" cy="1520333"/>
        </a:xfrm>
        <a:prstGeom prst="ellipse">
          <a:avLst/>
        </a:prstGeom>
        <a:solidFill>
          <a:schemeClr val="accent1">
            <a:tint val="5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FE401-84A9-81FE-0D9B-33F8AB38B3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62CEAC-5506-4695-B95D-44C80B4278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C13555-C07E-9314-EE46-222EAD450F86}"/>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5" name="Footer Placeholder 4">
            <a:extLst>
              <a:ext uri="{FF2B5EF4-FFF2-40B4-BE49-F238E27FC236}">
                <a16:creationId xmlns:a16="http://schemas.microsoft.com/office/drawing/2014/main" id="{1A0FC371-2717-519B-E11F-0A8116C8DD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0C93EA-2259-E53B-270C-0C3A975BEECB}"/>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830001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032D3-5586-0071-E5D2-6B1498A011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AC56EA-A306-39EF-90F1-0C2C4B66EC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15D239-086B-D5A3-5121-3767D185B3C1}"/>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5" name="Footer Placeholder 4">
            <a:extLst>
              <a:ext uri="{FF2B5EF4-FFF2-40B4-BE49-F238E27FC236}">
                <a16:creationId xmlns:a16="http://schemas.microsoft.com/office/drawing/2014/main" id="{31DEBF96-CFA7-B187-09BC-65F68E0FC9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40AE7B-FD02-021D-4E15-11C47C360389}"/>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1974837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8B20C8-8929-3B0F-A2E1-82576BB983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EE2668-EDD6-F3ED-F9C8-FFE2866EF3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674C08-2F3E-CAD1-B4BC-0771180691C9}"/>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5" name="Footer Placeholder 4">
            <a:extLst>
              <a:ext uri="{FF2B5EF4-FFF2-40B4-BE49-F238E27FC236}">
                <a16:creationId xmlns:a16="http://schemas.microsoft.com/office/drawing/2014/main" id="{73EA33F1-7E9E-2DDC-5FB7-43CD106F75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6FD80-62DA-4B54-6C26-ECB68FCFFC8D}"/>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1274639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30261-5C9F-9BC5-60A8-BF5BF154B8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ACD7A1-E2E3-1CC4-826A-E04DD70791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C73433-30C9-B250-95F8-442E9597E687}"/>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5" name="Footer Placeholder 4">
            <a:extLst>
              <a:ext uri="{FF2B5EF4-FFF2-40B4-BE49-F238E27FC236}">
                <a16:creationId xmlns:a16="http://schemas.microsoft.com/office/drawing/2014/main" id="{C6F8773F-78FF-7E1E-1A6B-4C0CC2A06B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27B5CC-379A-CADB-9AE6-D185B86F7686}"/>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3150266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9D424-D1E6-D369-9C4F-6D69DD7834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EF4D40-39B6-9026-8C51-71BDEBEEF7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DFCF14-AC23-69A6-72FE-3893E06AB666}"/>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5" name="Footer Placeholder 4">
            <a:extLst>
              <a:ext uri="{FF2B5EF4-FFF2-40B4-BE49-F238E27FC236}">
                <a16:creationId xmlns:a16="http://schemas.microsoft.com/office/drawing/2014/main" id="{09D5D2B3-DF5E-3C95-5BA5-EC646310CD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16961C-3883-E87F-26A5-72EEE85F57CD}"/>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1754392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530BD-ADD5-88E5-3C30-F644D4208C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311207-4B1C-6401-8033-CC170696BE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6CB406-F65C-5CEA-E7F3-75E5DAD2FC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0D258-6BB6-38A5-6C02-1A4656EFBCAC}"/>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6" name="Footer Placeholder 5">
            <a:extLst>
              <a:ext uri="{FF2B5EF4-FFF2-40B4-BE49-F238E27FC236}">
                <a16:creationId xmlns:a16="http://schemas.microsoft.com/office/drawing/2014/main" id="{07823A12-D91A-811B-5021-BBC2E88B7D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529685-51E7-FF03-A04A-7FED30C8103E}"/>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4092688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50BE8-9AC6-439A-CDA4-B96E769A1C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3DD074-9A52-D0CD-BCBC-C62440E21A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21336A-4362-5DBF-ACA5-AEA6F491DC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34B14B-A300-D0DE-3AE5-56C08B88C0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369F38-58D7-88FF-0DB7-85ED92F113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E66A0E-DBC4-69E4-3425-7D601EDB2064}"/>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8" name="Footer Placeholder 7">
            <a:extLst>
              <a:ext uri="{FF2B5EF4-FFF2-40B4-BE49-F238E27FC236}">
                <a16:creationId xmlns:a16="http://schemas.microsoft.com/office/drawing/2014/main" id="{D7CE95B4-8AEE-87A2-0E4E-882B365BC3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E268AC-99DA-A34E-007D-92D5BB6058E2}"/>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3762118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22FA7-1114-5CE4-DDE1-475925446A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E1ED1D-1DBB-4B6A-7626-7872D90F0DC1}"/>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4" name="Footer Placeholder 3">
            <a:extLst>
              <a:ext uri="{FF2B5EF4-FFF2-40B4-BE49-F238E27FC236}">
                <a16:creationId xmlns:a16="http://schemas.microsoft.com/office/drawing/2014/main" id="{BE1B2DA6-7F56-8A47-0D53-156E7D8BCC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46217F-B333-F5C0-5A79-C8ACADAF5010}"/>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3145927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4F0018-ACB1-EC23-5C5D-CB1146EFD9F6}"/>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3" name="Footer Placeholder 2">
            <a:extLst>
              <a:ext uri="{FF2B5EF4-FFF2-40B4-BE49-F238E27FC236}">
                <a16:creationId xmlns:a16="http://schemas.microsoft.com/office/drawing/2014/main" id="{5DB2BB91-CD4A-EA3A-B0A5-A0E7F2F472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4DD480-075E-74F3-6FCE-5CB6859045E2}"/>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2506534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39027-EB16-A0A7-5314-E95A543002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482A8B-5C48-5BC8-1186-758DFD8B58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A91EB8-55CA-8F85-5220-43487CEA4E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B0FDD8-9BC6-B8BF-CECF-3CFF9BEBCCEF}"/>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6" name="Footer Placeholder 5">
            <a:extLst>
              <a:ext uri="{FF2B5EF4-FFF2-40B4-BE49-F238E27FC236}">
                <a16:creationId xmlns:a16="http://schemas.microsoft.com/office/drawing/2014/main" id="{11555887-A467-BD2F-C9BB-C784E97860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9A69C2-89B0-38DD-6F3F-446BF9A2127B}"/>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444851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F097C-1874-CEAE-A632-83ACE3B6B1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718E05-36FE-80F1-F1C9-C6AC3BDF70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1AC3B9-F41A-6918-66D4-03D6CD2165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19AD6B-A32D-78AE-A220-E3D492C1F493}"/>
              </a:ext>
            </a:extLst>
          </p:cNvPr>
          <p:cNvSpPr>
            <a:spLocks noGrp="1"/>
          </p:cNvSpPr>
          <p:nvPr>
            <p:ph type="dt" sz="half" idx="10"/>
          </p:nvPr>
        </p:nvSpPr>
        <p:spPr/>
        <p:txBody>
          <a:bodyPr/>
          <a:lstStyle/>
          <a:p>
            <a:fld id="{E666317C-FD2D-41E9-B0B8-B6B3BBD6563E}" type="datetimeFigureOut">
              <a:rPr lang="en-US" smtClean="0"/>
              <a:t>9/1/25</a:t>
            </a:fld>
            <a:endParaRPr lang="en-US"/>
          </a:p>
        </p:txBody>
      </p:sp>
      <p:sp>
        <p:nvSpPr>
          <p:cNvPr id="6" name="Footer Placeholder 5">
            <a:extLst>
              <a:ext uri="{FF2B5EF4-FFF2-40B4-BE49-F238E27FC236}">
                <a16:creationId xmlns:a16="http://schemas.microsoft.com/office/drawing/2014/main" id="{CD32D4F9-AD5C-3B38-B508-E19665C96D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82D67D-07B1-99AA-894E-03D3AD7B120C}"/>
              </a:ext>
            </a:extLst>
          </p:cNvPr>
          <p:cNvSpPr>
            <a:spLocks noGrp="1"/>
          </p:cNvSpPr>
          <p:nvPr>
            <p:ph type="sldNum" sz="quarter" idx="12"/>
          </p:nvPr>
        </p:nvSpPr>
        <p:spPr/>
        <p:txBody>
          <a:bodyPr/>
          <a:lstStyle/>
          <a:p>
            <a:fld id="{3ED75D86-32AE-4CAE-825D-6714CA8DAF4C}" type="slidenum">
              <a:rPr lang="en-US" smtClean="0"/>
              <a:t>‹#›</a:t>
            </a:fld>
            <a:endParaRPr lang="en-US"/>
          </a:p>
        </p:txBody>
      </p:sp>
    </p:spTree>
    <p:extLst>
      <p:ext uri="{BB962C8B-B14F-4D97-AF65-F5344CB8AC3E}">
        <p14:creationId xmlns:p14="http://schemas.microsoft.com/office/powerpoint/2010/main" val="149698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184ABD-16C8-ED4E-A31C-EC295386F6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5A9490-153C-DC76-2178-5E09AF5356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8D500E-44FD-DA6F-8824-DA04A7E863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6317C-FD2D-41E9-B0B8-B6B3BBD6563E}" type="datetimeFigureOut">
              <a:rPr lang="en-US" smtClean="0"/>
              <a:t>9/1/25</a:t>
            </a:fld>
            <a:endParaRPr lang="en-US"/>
          </a:p>
        </p:txBody>
      </p:sp>
      <p:sp>
        <p:nvSpPr>
          <p:cNvPr id="5" name="Footer Placeholder 4">
            <a:extLst>
              <a:ext uri="{FF2B5EF4-FFF2-40B4-BE49-F238E27FC236}">
                <a16:creationId xmlns:a16="http://schemas.microsoft.com/office/drawing/2014/main" id="{B89738D7-4B1F-D842-6AEF-E73E9EB17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D6CE0E-B24D-BD05-4561-EFCDFC2C08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D75D86-32AE-4CAE-825D-6714CA8DAF4C}" type="slidenum">
              <a:rPr lang="en-US" smtClean="0"/>
              <a:t>‹#›</a:t>
            </a:fld>
            <a:endParaRPr lang="en-US"/>
          </a:p>
        </p:txBody>
      </p:sp>
    </p:spTree>
    <p:extLst>
      <p:ext uri="{BB962C8B-B14F-4D97-AF65-F5344CB8AC3E}">
        <p14:creationId xmlns:p14="http://schemas.microsoft.com/office/powerpoint/2010/main" val="3431916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openstax.org/books/anatomy-and-physiology-2e/pages/1-5-homeostasis#fig-ch01_05_0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openstax.org/books/anatomy-and-physiology-2e/pages/1-5-homeostasis#fig-ch01_05_02"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omicsonline.org/toxicology.ph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9" name="Rectangle 7178">
            <a:extLst>
              <a:ext uri="{FF2B5EF4-FFF2-40B4-BE49-F238E27FC236}">
                <a16:creationId xmlns:a16="http://schemas.microsoft.com/office/drawing/2014/main" id="{2282FF83-8A85-4400-814A-617C38FDF8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D1EBCD-B3D9-2C03-DE27-27B3A49C8308}"/>
              </a:ext>
            </a:extLst>
          </p:cNvPr>
          <p:cNvSpPr>
            <a:spLocks noGrp="1"/>
          </p:cNvSpPr>
          <p:nvPr>
            <p:ph type="ctrTitle"/>
          </p:nvPr>
        </p:nvSpPr>
        <p:spPr>
          <a:xfrm>
            <a:off x="1113810" y="3137364"/>
            <a:ext cx="5885506" cy="2712688"/>
          </a:xfrm>
        </p:spPr>
        <p:txBody>
          <a:bodyPr anchor="t">
            <a:normAutofit/>
          </a:bodyPr>
          <a:lstStyle/>
          <a:p>
            <a:pPr algn="l"/>
            <a:r>
              <a:rPr lang="en-US" dirty="0">
                <a:solidFill>
                  <a:schemeClr val="accent2">
                    <a:lumMod val="75000"/>
                  </a:schemeClr>
                </a:solidFill>
                <a:latin typeface="Algerian" panose="04020705040A02060702" pitchFamily="82" charset="0"/>
              </a:rPr>
              <a:t>Homeostasis </a:t>
            </a:r>
          </a:p>
        </p:txBody>
      </p:sp>
      <p:grpSp>
        <p:nvGrpSpPr>
          <p:cNvPr id="7181" name="Group 7180">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03868"/>
            <a:ext cx="731521" cy="673460"/>
            <a:chOff x="3940602" y="308034"/>
            <a:chExt cx="2116791" cy="3428999"/>
          </a:xfrm>
          <a:solidFill>
            <a:schemeClr val="accent4"/>
          </a:solidFill>
        </p:grpSpPr>
        <p:sp>
          <p:nvSpPr>
            <p:cNvPr id="7182" name="Rectangle 7181">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3" name="Rectangle 718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4" name="Rectangle 718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186" name="Rectangle 7185">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8" name="Rectangle 7187">
            <a:extLst>
              <a:ext uri="{FF2B5EF4-FFF2-40B4-BE49-F238E27FC236}">
                <a16:creationId xmlns:a16="http://schemas.microsoft.com/office/drawing/2014/main" id="{B089A89A-1E9C-4761-9DFF-53C275FBF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29414" y="232757"/>
            <a:ext cx="3765762" cy="6259483"/>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2" name="Picture 4" descr="Premium Vector | Biology homeostasis science vector illustration infographic">
            <a:extLst>
              <a:ext uri="{FF2B5EF4-FFF2-40B4-BE49-F238E27FC236}">
                <a16:creationId xmlns:a16="http://schemas.microsoft.com/office/drawing/2014/main" id="{9A66817E-D83E-4137-6CCA-4FBB0E3EA2B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8898119" y="403240"/>
            <a:ext cx="1822494" cy="182249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Why Homeostasis Matters for Your Health‬‏">
            <a:extLst>
              <a:ext uri="{FF2B5EF4-FFF2-40B4-BE49-F238E27FC236}">
                <a16:creationId xmlns:a16="http://schemas.microsoft.com/office/drawing/2014/main" id="{E9F5DC1B-E5DF-195D-282C-2E7CABAF41B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187564" y="2426312"/>
            <a:ext cx="3243605" cy="1822494"/>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2: Schematic of positive and negative feedback in the climate system in...  | Download Scientific Diagram">
            <a:extLst>
              <a:ext uri="{FF2B5EF4-FFF2-40B4-BE49-F238E27FC236}">
                <a16:creationId xmlns:a16="http://schemas.microsoft.com/office/drawing/2014/main" id="{BCAC870B-3EF5-678D-9932-3DCB0D308A7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flipH="1">
            <a:off x="8179723" y="4700626"/>
            <a:ext cx="3259287" cy="1320011"/>
          </a:xfrm>
          <a:prstGeom prst="rect">
            <a:avLst/>
          </a:prstGeom>
          <a:noFill/>
          <a:extLst>
            <a:ext uri="{909E8E84-426E-40DD-AFC4-6F175D3DCCD1}">
              <a14:hiddenFill xmlns:a14="http://schemas.microsoft.com/office/drawing/2010/main">
                <a:solidFill>
                  <a:srgbClr val="FFFFFF"/>
                </a:solidFill>
              </a14:hiddenFill>
            </a:ext>
          </a:extLst>
        </p:spPr>
      </p:pic>
      <p:sp>
        <p:nvSpPr>
          <p:cNvPr id="5" name="مربع نص 4">
            <a:extLst>
              <a:ext uri="{FF2B5EF4-FFF2-40B4-BE49-F238E27FC236}">
                <a16:creationId xmlns:a16="http://schemas.microsoft.com/office/drawing/2014/main" id="{FA19ECF8-9B21-753D-9431-3CA9581DE7FE}"/>
              </a:ext>
            </a:extLst>
          </p:cNvPr>
          <p:cNvSpPr txBox="1"/>
          <p:nvPr/>
        </p:nvSpPr>
        <p:spPr>
          <a:xfrm>
            <a:off x="1294089" y="4377460"/>
            <a:ext cx="3124958" cy="646331"/>
          </a:xfrm>
          <a:prstGeom prst="rect">
            <a:avLst/>
          </a:prstGeom>
          <a:noFill/>
        </p:spPr>
        <p:txBody>
          <a:bodyPr wrap="none" rtlCol="1">
            <a:spAutoFit/>
          </a:bodyPr>
          <a:lstStyle/>
          <a:p>
            <a:r>
              <a:rPr lang="en-US" b="1" dirty="0">
                <a:solidFill>
                  <a:schemeClr val="tx1">
                    <a:lumMod val="85000"/>
                    <a:lumOff val="15000"/>
                  </a:schemeClr>
                </a:solidFill>
              </a:rPr>
              <a:t>531 ZOO Advanced physiology </a:t>
            </a:r>
          </a:p>
          <a:p>
            <a:r>
              <a:rPr lang="en-US" b="1" dirty="0">
                <a:solidFill>
                  <a:schemeClr val="tx1">
                    <a:lumMod val="85000"/>
                    <a:lumOff val="15000"/>
                  </a:schemeClr>
                </a:solidFill>
              </a:rPr>
              <a:t>First Semester 2025</a:t>
            </a:r>
            <a:endParaRPr lang="ar-SA" b="1" dirty="0">
              <a:solidFill>
                <a:schemeClr val="tx1">
                  <a:lumMod val="85000"/>
                  <a:lumOff val="15000"/>
                </a:schemeClr>
              </a:solidFill>
            </a:endParaRPr>
          </a:p>
        </p:txBody>
      </p:sp>
    </p:spTree>
    <p:extLst>
      <p:ext uri="{BB962C8B-B14F-4D97-AF65-F5344CB8AC3E}">
        <p14:creationId xmlns:p14="http://schemas.microsoft.com/office/powerpoint/2010/main" val="2673311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meostasis">
            <a:extLst>
              <a:ext uri="{FF2B5EF4-FFF2-40B4-BE49-F238E27FC236}">
                <a16:creationId xmlns:a16="http://schemas.microsoft.com/office/drawing/2014/main" id="{52D8E4B1-55F0-C3E2-2716-AEC8DC3B2A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033" y="0"/>
            <a:ext cx="1026041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6678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300D5-7C9F-857D-EC1E-65AB2D4B9027}"/>
              </a:ext>
            </a:extLst>
          </p:cNvPr>
          <p:cNvSpPr>
            <a:spLocks noGrp="1"/>
          </p:cNvSpPr>
          <p:nvPr>
            <p:ph type="title"/>
          </p:nvPr>
        </p:nvSpPr>
        <p:spPr/>
        <p:txBody>
          <a:bodyPr/>
          <a:lstStyle/>
          <a:p>
            <a:pPr algn="ctr"/>
            <a:r>
              <a:rPr lang="en-US" b="1" i="0" dirty="0">
                <a:solidFill>
                  <a:srgbClr val="813588"/>
                </a:solidFill>
                <a:effectLst/>
                <a:latin typeface="+mn-lt"/>
              </a:rPr>
              <a:t>What is Homeostasis?</a:t>
            </a:r>
            <a:endParaRPr lang="en-US" b="1" dirty="0">
              <a:latin typeface="+mn-lt"/>
            </a:endParaRPr>
          </a:p>
        </p:txBody>
      </p:sp>
      <p:sp>
        <p:nvSpPr>
          <p:cNvPr id="3" name="Content Placeholder 2">
            <a:extLst>
              <a:ext uri="{FF2B5EF4-FFF2-40B4-BE49-F238E27FC236}">
                <a16:creationId xmlns:a16="http://schemas.microsoft.com/office/drawing/2014/main" id="{E4C5C8C5-4180-C7E7-9387-1734E16BA4A3}"/>
              </a:ext>
            </a:extLst>
          </p:cNvPr>
          <p:cNvSpPr>
            <a:spLocks noGrp="1"/>
          </p:cNvSpPr>
          <p:nvPr>
            <p:ph idx="1"/>
          </p:nvPr>
        </p:nvSpPr>
        <p:spPr>
          <a:xfrm>
            <a:off x="441158" y="1690689"/>
            <a:ext cx="10912642" cy="4802186"/>
          </a:xfrm>
        </p:spPr>
        <p:txBody>
          <a:bodyPr>
            <a:normAutofit fontScale="92500" lnSpcReduction="20000"/>
          </a:bodyPr>
          <a:lstStyle/>
          <a:p>
            <a:pPr algn="just">
              <a:lnSpc>
                <a:spcPct val="150000"/>
              </a:lnSpc>
            </a:pPr>
            <a:r>
              <a:rPr lang="en-US" sz="2400" b="0" i="0" dirty="0">
                <a:solidFill>
                  <a:srgbClr val="333333"/>
                </a:solidFill>
                <a:effectLst/>
              </a:rPr>
              <a:t>Homeostasis is quite crucial for the survival of organisms. </a:t>
            </a:r>
            <a:endParaRPr lang="ar-SA" sz="2400" b="0" i="0" dirty="0">
              <a:solidFill>
                <a:srgbClr val="333333"/>
              </a:solidFill>
              <a:effectLst/>
            </a:endParaRPr>
          </a:p>
          <a:p>
            <a:pPr algn="just">
              <a:lnSpc>
                <a:spcPct val="150000"/>
              </a:lnSpc>
            </a:pPr>
            <a:r>
              <a:rPr lang="en-US" sz="2400" b="0" i="0" dirty="0">
                <a:solidFill>
                  <a:srgbClr val="333333"/>
                </a:solidFill>
                <a:effectLst/>
              </a:rPr>
              <a:t>It is often seen as a resistance to changes in the external environment. </a:t>
            </a:r>
            <a:endParaRPr lang="ar-SA" sz="2400" b="0" i="0" dirty="0">
              <a:solidFill>
                <a:srgbClr val="333333"/>
              </a:solidFill>
              <a:effectLst/>
            </a:endParaRPr>
          </a:p>
          <a:p>
            <a:pPr algn="just">
              <a:lnSpc>
                <a:spcPct val="150000"/>
              </a:lnSpc>
            </a:pPr>
            <a:r>
              <a:rPr lang="en-US" sz="2400" b="0" i="0" dirty="0">
                <a:solidFill>
                  <a:srgbClr val="333333"/>
                </a:solidFill>
                <a:effectLst/>
              </a:rPr>
              <a:t>Furthermore, homeostasis is a self-regulating process that regulates internal variables necessary to sustain life.</a:t>
            </a:r>
          </a:p>
          <a:p>
            <a:pPr algn="just">
              <a:lnSpc>
                <a:spcPct val="150000"/>
              </a:lnSpc>
            </a:pPr>
            <a:r>
              <a:rPr lang="en-US" sz="2400" b="0" i="0" dirty="0">
                <a:solidFill>
                  <a:srgbClr val="333333"/>
                </a:solidFill>
                <a:effectLst/>
              </a:rPr>
              <a:t>In other words, </a:t>
            </a:r>
            <a:r>
              <a:rPr lang="en-US" sz="2400" b="1" i="0" dirty="0">
                <a:solidFill>
                  <a:srgbClr val="333333"/>
                </a:solidFill>
                <a:effectLst/>
              </a:rPr>
              <a:t>homeostasis is a mechanism </a:t>
            </a:r>
            <a:r>
              <a:rPr lang="en-US" sz="2400" b="0" i="0" dirty="0">
                <a:solidFill>
                  <a:srgbClr val="333333"/>
                </a:solidFill>
                <a:effectLst/>
              </a:rPr>
              <a:t>that maintains a stable internal environment despite the changes present in the external environment.</a:t>
            </a:r>
          </a:p>
          <a:p>
            <a:pPr algn="just">
              <a:lnSpc>
                <a:spcPct val="150000"/>
              </a:lnSpc>
            </a:pPr>
            <a:r>
              <a:rPr lang="en-US" sz="2400" b="0" i="0" dirty="0">
                <a:solidFill>
                  <a:srgbClr val="333333"/>
                </a:solidFill>
                <a:effectLst/>
              </a:rPr>
              <a:t>The body maintains homeostasis by controlling a host of variables ranging from body </a:t>
            </a:r>
            <a:r>
              <a:rPr lang="en-US" sz="2400" b="0" i="0" dirty="0">
                <a:solidFill>
                  <a:srgbClr val="CC0066"/>
                </a:solidFill>
                <a:effectLst/>
              </a:rPr>
              <a:t>temperature</a:t>
            </a:r>
            <a:r>
              <a:rPr lang="en-US" sz="2400" b="0" i="0" dirty="0">
                <a:solidFill>
                  <a:srgbClr val="333333"/>
                </a:solidFill>
                <a:effectLst/>
              </a:rPr>
              <a:t>, </a:t>
            </a:r>
            <a:r>
              <a:rPr lang="en-US" sz="2400" b="0" i="0" dirty="0">
                <a:solidFill>
                  <a:schemeClr val="accent2"/>
                </a:solidFill>
                <a:effectLst/>
              </a:rPr>
              <a:t>blood pH</a:t>
            </a:r>
            <a:r>
              <a:rPr lang="en-US" sz="2400" b="0" i="0" dirty="0">
                <a:solidFill>
                  <a:srgbClr val="333333"/>
                </a:solidFill>
                <a:effectLst/>
              </a:rPr>
              <a:t>, </a:t>
            </a:r>
            <a:r>
              <a:rPr lang="en-US" sz="2400" b="0" i="0" dirty="0">
                <a:solidFill>
                  <a:schemeClr val="accent5">
                    <a:lumMod val="75000"/>
                  </a:schemeClr>
                </a:solidFill>
                <a:effectLst/>
              </a:rPr>
              <a:t>blood glucose levels </a:t>
            </a:r>
            <a:r>
              <a:rPr lang="en-US" sz="2400" b="0" i="0" dirty="0">
                <a:solidFill>
                  <a:srgbClr val="333333"/>
                </a:solidFill>
                <a:effectLst/>
              </a:rPr>
              <a:t>to fluid </a:t>
            </a:r>
            <a:r>
              <a:rPr lang="en-US" sz="2400" b="0" i="0" dirty="0">
                <a:solidFill>
                  <a:srgbClr val="7030A0"/>
                </a:solidFill>
                <a:effectLst/>
              </a:rPr>
              <a:t>balance</a:t>
            </a:r>
            <a:r>
              <a:rPr lang="en-US" sz="2400" b="0" i="0" dirty="0">
                <a:solidFill>
                  <a:srgbClr val="333333"/>
                </a:solidFill>
                <a:effectLst/>
              </a:rPr>
              <a:t>, </a:t>
            </a:r>
            <a:r>
              <a:rPr lang="en-US" sz="2400" b="0" i="0" dirty="0">
                <a:solidFill>
                  <a:schemeClr val="tx2">
                    <a:lumMod val="60000"/>
                    <a:lumOff val="40000"/>
                  </a:schemeClr>
                </a:solidFill>
                <a:effectLst/>
              </a:rPr>
              <a:t>sodium</a:t>
            </a:r>
            <a:r>
              <a:rPr lang="en-US" sz="2400" b="0" i="0" dirty="0">
                <a:solidFill>
                  <a:srgbClr val="333333"/>
                </a:solidFill>
                <a:effectLst/>
              </a:rPr>
              <a:t>, </a:t>
            </a:r>
            <a:r>
              <a:rPr lang="en-US" sz="2400" b="0" i="0" dirty="0">
                <a:solidFill>
                  <a:srgbClr val="0099CC"/>
                </a:solidFill>
                <a:effectLst/>
              </a:rPr>
              <a:t>potassium</a:t>
            </a:r>
            <a:r>
              <a:rPr lang="en-US" sz="2400" b="0" i="0" dirty="0">
                <a:solidFill>
                  <a:srgbClr val="333333"/>
                </a:solidFill>
                <a:effectLst/>
              </a:rPr>
              <a:t> and </a:t>
            </a:r>
            <a:r>
              <a:rPr lang="en-US" sz="2400" b="0" i="0" dirty="0">
                <a:solidFill>
                  <a:srgbClr val="92D050"/>
                </a:solidFill>
                <a:effectLst/>
              </a:rPr>
              <a:t>calcium ion</a:t>
            </a:r>
            <a:r>
              <a:rPr lang="en-US" sz="2400" b="0" i="0" dirty="0">
                <a:solidFill>
                  <a:srgbClr val="333333"/>
                </a:solidFill>
                <a:effectLst/>
              </a:rPr>
              <a:t> concentrations</a:t>
            </a:r>
            <a:r>
              <a:rPr lang="en-US" b="0" i="0" dirty="0">
                <a:solidFill>
                  <a:srgbClr val="333333"/>
                </a:solidFill>
                <a:effectLst/>
              </a:rPr>
              <a:t>.</a:t>
            </a:r>
          </a:p>
          <a:p>
            <a:pPr marL="0" indent="0">
              <a:buNone/>
            </a:pPr>
            <a:endParaRPr lang="en-US" dirty="0"/>
          </a:p>
        </p:txBody>
      </p:sp>
    </p:spTree>
    <p:extLst>
      <p:ext uri="{BB962C8B-B14F-4D97-AF65-F5344CB8AC3E}">
        <p14:creationId xmlns:p14="http://schemas.microsoft.com/office/powerpoint/2010/main" val="1525376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E122B8-BA28-7555-497D-521AD3E9B343}"/>
              </a:ext>
            </a:extLst>
          </p:cNvPr>
          <p:cNvSpPr>
            <a:spLocks noGrp="1"/>
          </p:cNvSpPr>
          <p:nvPr>
            <p:ph type="title"/>
          </p:nvPr>
        </p:nvSpPr>
        <p:spPr>
          <a:xfrm>
            <a:off x="630936" y="639520"/>
            <a:ext cx="3429000" cy="1719072"/>
          </a:xfrm>
        </p:spPr>
        <p:txBody>
          <a:bodyPr anchor="b">
            <a:normAutofit/>
          </a:bodyPr>
          <a:lstStyle/>
          <a:p>
            <a:r>
              <a:rPr lang="en-US" sz="4600" b="0" i="0" dirty="0">
                <a:effectLst/>
                <a:latin typeface="+mn-lt"/>
              </a:rPr>
              <a:t>Regulation of Homeostasis</a:t>
            </a:r>
            <a:endParaRPr lang="en-US" sz="4600" dirty="0"/>
          </a:p>
        </p:txBody>
      </p:sp>
      <p:sp>
        <p:nvSpPr>
          <p:cNvPr id="4105"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F1F243D-F998-DBEC-399C-B81194A40576}"/>
              </a:ext>
            </a:extLst>
          </p:cNvPr>
          <p:cNvSpPr>
            <a:spLocks noGrp="1"/>
          </p:cNvSpPr>
          <p:nvPr>
            <p:ph idx="1"/>
          </p:nvPr>
        </p:nvSpPr>
        <p:spPr>
          <a:xfrm>
            <a:off x="259492" y="2807208"/>
            <a:ext cx="5836508" cy="3656858"/>
          </a:xfrm>
        </p:spPr>
        <p:txBody>
          <a:bodyPr anchor="t">
            <a:normAutofit/>
          </a:bodyPr>
          <a:lstStyle/>
          <a:p>
            <a:r>
              <a:rPr lang="en-US" sz="2400" b="0" i="0" dirty="0">
                <a:effectLst/>
              </a:rPr>
              <a:t>The regulation of homeostasis depends on </a:t>
            </a:r>
            <a:r>
              <a:rPr lang="en-US" sz="2400" b="1" i="0" dirty="0">
                <a:effectLst/>
              </a:rPr>
              <a:t>three mechanisms:</a:t>
            </a:r>
          </a:p>
          <a:p>
            <a:pPr>
              <a:buFont typeface="+mj-lt"/>
              <a:buAutoNum type="arabicPeriod"/>
            </a:pPr>
            <a:r>
              <a:rPr lang="en-US" sz="2400" b="0" i="0" dirty="0">
                <a:solidFill>
                  <a:schemeClr val="accent2">
                    <a:lumMod val="75000"/>
                  </a:schemeClr>
                </a:solidFill>
                <a:effectLst/>
              </a:rPr>
              <a:t>Receptor.</a:t>
            </a:r>
          </a:p>
          <a:p>
            <a:pPr>
              <a:buFont typeface="+mj-lt"/>
              <a:buAutoNum type="arabicPeriod"/>
            </a:pPr>
            <a:r>
              <a:rPr lang="en-US" sz="2400" b="0" i="0" dirty="0">
                <a:solidFill>
                  <a:schemeClr val="accent2">
                    <a:lumMod val="75000"/>
                  </a:schemeClr>
                </a:solidFill>
                <a:effectLst/>
              </a:rPr>
              <a:t>Control Center.</a:t>
            </a:r>
          </a:p>
          <a:p>
            <a:pPr lvl="0">
              <a:buFont typeface="+mj-lt"/>
              <a:buAutoNum type="arabicPeriod"/>
            </a:pPr>
            <a:r>
              <a:rPr lang="en-US" sz="2400" dirty="0">
                <a:solidFill>
                  <a:schemeClr val="accent2">
                    <a:lumMod val="75000"/>
                  </a:schemeClr>
                </a:solidFill>
              </a:rPr>
              <a:t>Effector.</a:t>
            </a:r>
            <a:endParaRPr lang="en-US" sz="2400" b="0" i="0" dirty="0">
              <a:solidFill>
                <a:schemeClr val="accent2">
                  <a:lumMod val="75000"/>
                </a:schemeClr>
              </a:solidFill>
              <a:effectLst/>
            </a:endParaRPr>
          </a:p>
          <a:p>
            <a:r>
              <a:rPr lang="en-US" sz="2400" b="0" i="0" dirty="0">
                <a:effectLst/>
              </a:rPr>
              <a:t>The entire process continuously works to maintain homeostasis regulation.</a:t>
            </a:r>
          </a:p>
          <a:p>
            <a:pPr marL="0" indent="0">
              <a:buNone/>
            </a:pPr>
            <a:endParaRPr lang="en-US" sz="2000" dirty="0"/>
          </a:p>
        </p:txBody>
      </p:sp>
      <p:pic>
        <p:nvPicPr>
          <p:cNvPr id="4098" name="Picture 2" descr="Homeostasis">
            <a:extLst>
              <a:ext uri="{FF2B5EF4-FFF2-40B4-BE49-F238E27FC236}">
                <a16:creationId xmlns:a16="http://schemas.microsoft.com/office/drawing/2014/main" id="{6E9219B1-CFDA-75B0-1159-A11F4461BF8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06958" y="1762330"/>
            <a:ext cx="6285042" cy="4069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5057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عنصر نائب للمحتوى 11">
            <a:extLst>
              <a:ext uri="{FF2B5EF4-FFF2-40B4-BE49-F238E27FC236}">
                <a16:creationId xmlns:a16="http://schemas.microsoft.com/office/drawing/2014/main" id="{3FCB52F8-6727-D493-FF4F-DFD2F05A648D}"/>
              </a:ext>
            </a:extLst>
          </p:cNvPr>
          <p:cNvGraphicFramePr>
            <a:graphicFrameLocks noGrp="1"/>
          </p:cNvGraphicFramePr>
          <p:nvPr>
            <p:ph idx="1"/>
            <p:extLst>
              <p:ext uri="{D42A27DB-BD31-4B8C-83A1-F6EECF244321}">
                <p14:modId xmlns:p14="http://schemas.microsoft.com/office/powerpoint/2010/main" val="2918110642"/>
              </p:ext>
            </p:extLst>
          </p:nvPr>
        </p:nvGraphicFramePr>
        <p:xfrm>
          <a:off x="121185" y="1134737"/>
          <a:ext cx="11931267" cy="5475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مربع نص 13">
            <a:extLst>
              <a:ext uri="{FF2B5EF4-FFF2-40B4-BE49-F238E27FC236}">
                <a16:creationId xmlns:a16="http://schemas.microsoft.com/office/drawing/2014/main" id="{FD062C07-98C4-124B-F2DF-66CD8E44CD23}"/>
              </a:ext>
            </a:extLst>
          </p:cNvPr>
          <p:cNvSpPr txBox="1"/>
          <p:nvPr/>
        </p:nvSpPr>
        <p:spPr>
          <a:xfrm>
            <a:off x="1961001" y="1696597"/>
            <a:ext cx="1046604" cy="369332"/>
          </a:xfrm>
          <a:prstGeom prst="rect">
            <a:avLst/>
          </a:prstGeom>
          <a:noFill/>
        </p:spPr>
        <p:txBody>
          <a:bodyPr wrap="square">
            <a:spAutoFit/>
          </a:bodyPr>
          <a:lstStyle/>
          <a:p>
            <a:pPr lvl="0" rtl="1"/>
            <a:r>
              <a:rPr lang="en-US" b="1" dirty="0">
                <a:solidFill>
                  <a:schemeClr val="accent2">
                    <a:lumMod val="75000"/>
                  </a:schemeClr>
                </a:solidFill>
              </a:rPr>
              <a:t>R</a:t>
            </a:r>
            <a:r>
              <a:rPr lang="en-US" b="1" i="0" dirty="0">
                <a:solidFill>
                  <a:schemeClr val="accent2">
                    <a:lumMod val="75000"/>
                  </a:schemeClr>
                </a:solidFill>
                <a:effectLst/>
              </a:rPr>
              <a:t>eceptor</a:t>
            </a:r>
            <a:endParaRPr lang="ar-SA" b="1" dirty="0">
              <a:solidFill>
                <a:schemeClr val="accent2">
                  <a:lumMod val="75000"/>
                </a:schemeClr>
              </a:solidFill>
            </a:endParaRPr>
          </a:p>
        </p:txBody>
      </p:sp>
      <p:sp>
        <p:nvSpPr>
          <p:cNvPr id="16" name="مربع نص 15">
            <a:extLst>
              <a:ext uri="{FF2B5EF4-FFF2-40B4-BE49-F238E27FC236}">
                <a16:creationId xmlns:a16="http://schemas.microsoft.com/office/drawing/2014/main" id="{02F329E4-10D6-7B7E-8BC0-DC8A26738807}"/>
              </a:ext>
            </a:extLst>
          </p:cNvPr>
          <p:cNvSpPr txBox="1"/>
          <p:nvPr/>
        </p:nvSpPr>
        <p:spPr>
          <a:xfrm>
            <a:off x="1961001" y="5626731"/>
            <a:ext cx="1046604" cy="369332"/>
          </a:xfrm>
          <a:prstGeom prst="rect">
            <a:avLst/>
          </a:prstGeom>
          <a:noFill/>
        </p:spPr>
        <p:txBody>
          <a:bodyPr wrap="square">
            <a:spAutoFit/>
          </a:bodyPr>
          <a:lstStyle/>
          <a:p>
            <a:pPr algn="ctr"/>
            <a:r>
              <a:rPr lang="en-US" b="1" dirty="0">
                <a:solidFill>
                  <a:schemeClr val="accent2">
                    <a:lumMod val="75000"/>
                  </a:schemeClr>
                </a:solidFill>
              </a:rPr>
              <a:t>Effector</a:t>
            </a:r>
            <a:endParaRPr lang="ar-SA" b="1" dirty="0">
              <a:solidFill>
                <a:schemeClr val="accent2">
                  <a:lumMod val="75000"/>
                </a:schemeClr>
              </a:solidFill>
            </a:endParaRPr>
          </a:p>
        </p:txBody>
      </p:sp>
      <p:sp>
        <p:nvSpPr>
          <p:cNvPr id="17" name="مربع نص 16">
            <a:extLst>
              <a:ext uri="{FF2B5EF4-FFF2-40B4-BE49-F238E27FC236}">
                <a16:creationId xmlns:a16="http://schemas.microsoft.com/office/drawing/2014/main" id="{9BC1B4B6-AC9E-FDD1-67C5-8D6A0C3EB419}"/>
              </a:ext>
            </a:extLst>
          </p:cNvPr>
          <p:cNvSpPr txBox="1"/>
          <p:nvPr/>
        </p:nvSpPr>
        <p:spPr>
          <a:xfrm>
            <a:off x="1961001" y="3549262"/>
            <a:ext cx="1046604" cy="646331"/>
          </a:xfrm>
          <a:prstGeom prst="rect">
            <a:avLst/>
          </a:prstGeom>
          <a:noFill/>
        </p:spPr>
        <p:txBody>
          <a:bodyPr wrap="square">
            <a:spAutoFit/>
          </a:bodyPr>
          <a:lstStyle/>
          <a:p>
            <a:pPr lvl="0" algn="ctr" rtl="1"/>
            <a:r>
              <a:rPr lang="en-US" b="1" dirty="0">
                <a:solidFill>
                  <a:schemeClr val="accent2">
                    <a:lumMod val="75000"/>
                  </a:schemeClr>
                </a:solidFill>
              </a:rPr>
              <a:t>Control Center</a:t>
            </a:r>
            <a:endParaRPr lang="ar-SA" b="1" dirty="0">
              <a:solidFill>
                <a:schemeClr val="accent2">
                  <a:lumMod val="75000"/>
                </a:schemeClr>
              </a:solidFill>
            </a:endParaRPr>
          </a:p>
        </p:txBody>
      </p:sp>
      <p:sp>
        <p:nvSpPr>
          <p:cNvPr id="19" name="مربع نص 18">
            <a:extLst>
              <a:ext uri="{FF2B5EF4-FFF2-40B4-BE49-F238E27FC236}">
                <a16:creationId xmlns:a16="http://schemas.microsoft.com/office/drawing/2014/main" id="{B5F040B0-0A09-412E-9EB1-BB4BE3408909}"/>
              </a:ext>
            </a:extLst>
          </p:cNvPr>
          <p:cNvSpPr txBox="1"/>
          <p:nvPr/>
        </p:nvSpPr>
        <p:spPr>
          <a:xfrm>
            <a:off x="2894682" y="197514"/>
            <a:ext cx="6097836" cy="646331"/>
          </a:xfrm>
          <a:prstGeom prst="rect">
            <a:avLst/>
          </a:prstGeom>
          <a:noFill/>
        </p:spPr>
        <p:txBody>
          <a:bodyPr wrap="square">
            <a:spAutoFit/>
          </a:bodyPr>
          <a:lstStyle/>
          <a:p>
            <a:r>
              <a:rPr lang="en-US" sz="3600" b="1" i="0" dirty="0">
                <a:solidFill>
                  <a:schemeClr val="accent2">
                    <a:lumMod val="75000"/>
                  </a:schemeClr>
                </a:solidFill>
                <a:effectLst/>
                <a:latin typeface="+mn-lt"/>
              </a:rPr>
              <a:t>Regulation of Homeostasis</a:t>
            </a:r>
            <a:endParaRPr lang="ar-SA" sz="3600" b="1" dirty="0">
              <a:solidFill>
                <a:schemeClr val="accent2">
                  <a:lumMod val="75000"/>
                </a:schemeClr>
              </a:solidFill>
            </a:endParaRPr>
          </a:p>
        </p:txBody>
      </p:sp>
    </p:spTree>
    <p:extLst>
      <p:ext uri="{BB962C8B-B14F-4D97-AF65-F5344CB8AC3E}">
        <p14:creationId xmlns:p14="http://schemas.microsoft.com/office/powerpoint/2010/main" val="1469249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5EF9092-3318-8C8C-DAF0-3B70F1CE59AA}"/>
              </a:ext>
            </a:extLst>
          </p:cNvPr>
          <p:cNvGraphicFramePr>
            <a:graphicFrameLocks noGrp="1"/>
          </p:cNvGraphicFramePr>
          <p:nvPr>
            <p:ph idx="1"/>
            <p:extLst>
              <p:ext uri="{D42A27DB-BD31-4B8C-83A1-F6EECF244321}">
                <p14:modId xmlns:p14="http://schemas.microsoft.com/office/powerpoint/2010/main" val="4065254646"/>
              </p:ext>
            </p:extLst>
          </p:nvPr>
        </p:nvGraphicFramePr>
        <p:xfrm>
          <a:off x="72190" y="368968"/>
          <a:ext cx="11903145" cy="6086704"/>
        </p:xfrm>
        <a:graphic>
          <a:graphicData uri="http://schemas.openxmlformats.org/drawingml/2006/table">
            <a:tbl>
              <a:tblPr/>
              <a:tblGrid>
                <a:gridCol w="2428502">
                  <a:extLst>
                    <a:ext uri="{9D8B030D-6E8A-4147-A177-3AD203B41FA5}">
                      <a16:colId xmlns:a16="http://schemas.microsoft.com/office/drawing/2014/main" val="3157665169"/>
                    </a:ext>
                  </a:extLst>
                </a:gridCol>
                <a:gridCol w="9474643">
                  <a:extLst>
                    <a:ext uri="{9D8B030D-6E8A-4147-A177-3AD203B41FA5}">
                      <a16:colId xmlns:a16="http://schemas.microsoft.com/office/drawing/2014/main" val="1694438793"/>
                    </a:ext>
                  </a:extLst>
                </a:gridCol>
              </a:tblGrid>
              <a:tr h="379033">
                <a:tc gridSpan="2">
                  <a:txBody>
                    <a:bodyPr/>
                    <a:lstStyle/>
                    <a:p>
                      <a:pPr algn="ctr" rtl="0"/>
                      <a:r>
                        <a:rPr lang="en-US" sz="2800" b="1" dirty="0">
                          <a:solidFill>
                            <a:schemeClr val="accent2">
                              <a:lumMod val="75000"/>
                            </a:schemeClr>
                          </a:solidFill>
                          <a:effectLst/>
                        </a:rPr>
                        <a:t>An Example of Homeostasis in Action</a:t>
                      </a:r>
                      <a:endParaRPr lang="en-US" sz="2800" dirty="0">
                        <a:solidFill>
                          <a:schemeClr val="accent2">
                            <a:lumMod val="75000"/>
                          </a:schemeClr>
                        </a:solidFill>
                        <a:effectLst/>
                      </a:endParaRP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061565150"/>
                  </a:ext>
                </a:extLst>
              </a:tr>
              <a:tr h="619672">
                <a:tc>
                  <a:txBody>
                    <a:bodyPr/>
                    <a:lstStyle/>
                    <a:p>
                      <a:pPr rtl="0"/>
                      <a:r>
                        <a:rPr lang="en-US" sz="2800" b="1" dirty="0">
                          <a:solidFill>
                            <a:srgbClr val="660066"/>
                          </a:solidFill>
                          <a:effectLst/>
                        </a:rPr>
                        <a:t>Receptor</a:t>
                      </a:r>
                      <a:endParaRPr lang="en-US" sz="2800" dirty="0">
                        <a:solidFill>
                          <a:srgbClr val="660066"/>
                        </a:solidFill>
                        <a:effectLst/>
                      </a:endParaRP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2800" dirty="0">
                          <a:effectLst/>
                        </a:rPr>
                        <a:t> Cutaneous receptors of the skin.</a:t>
                      </a: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250249078"/>
                  </a:ext>
                </a:extLst>
              </a:tr>
              <a:tr h="528810">
                <a:tc>
                  <a:txBody>
                    <a:bodyPr/>
                    <a:lstStyle/>
                    <a:p>
                      <a:pPr rtl="0"/>
                      <a:r>
                        <a:rPr lang="en-US" sz="2800" b="1" dirty="0">
                          <a:solidFill>
                            <a:srgbClr val="660066"/>
                          </a:solidFill>
                          <a:effectLst/>
                        </a:rPr>
                        <a:t>Control center</a:t>
                      </a:r>
                      <a:endParaRPr lang="en-US" sz="2800" dirty="0">
                        <a:solidFill>
                          <a:srgbClr val="660066"/>
                        </a:solidFill>
                        <a:effectLst/>
                      </a:endParaRP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2800" dirty="0">
                          <a:effectLst/>
                        </a:rPr>
                        <a:t> Brain.</a:t>
                      </a: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912498513"/>
                  </a:ext>
                </a:extLst>
              </a:tr>
              <a:tr h="605927">
                <a:tc>
                  <a:txBody>
                    <a:bodyPr/>
                    <a:lstStyle/>
                    <a:p>
                      <a:pPr rtl="0"/>
                      <a:r>
                        <a:rPr lang="en-US" sz="2800" b="1" dirty="0">
                          <a:solidFill>
                            <a:srgbClr val="660066"/>
                          </a:solidFill>
                          <a:effectLst/>
                        </a:rPr>
                        <a:t>Effector</a:t>
                      </a:r>
                      <a:endParaRPr lang="en-US" sz="2800" dirty="0">
                        <a:solidFill>
                          <a:srgbClr val="660066"/>
                        </a:solidFill>
                        <a:effectLst/>
                      </a:endParaRP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2800" dirty="0">
                          <a:effectLst/>
                        </a:rPr>
                        <a:t> Blood vessels and sweat glands in the skin.</a:t>
                      </a: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953500061"/>
                  </a:ext>
                </a:extLst>
              </a:tr>
              <a:tr h="2350260">
                <a:tc gridSpan="2">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endParaRPr lang="en-US" sz="2400" dirty="0">
                        <a:effectLst/>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en-US" sz="2400" dirty="0">
                          <a:effectLst/>
                        </a:rPr>
                        <a:t>The </a:t>
                      </a:r>
                      <a:r>
                        <a:rPr lang="en-US" sz="2400" dirty="0">
                          <a:solidFill>
                            <a:srgbClr val="666699"/>
                          </a:solidFill>
                          <a:effectLst/>
                        </a:rPr>
                        <a:t>skin has receptors </a:t>
                      </a:r>
                      <a:r>
                        <a:rPr lang="en-US" sz="2400" dirty="0">
                          <a:solidFill>
                            <a:srgbClr val="CC0066"/>
                          </a:solidFill>
                          <a:effectLst/>
                        </a:rPr>
                        <a:t>that detect changes </a:t>
                      </a:r>
                      <a:r>
                        <a:rPr lang="en-US" sz="2400" dirty="0">
                          <a:effectLst/>
                        </a:rPr>
                        <a:t>in temperature. If the external temperature rises or drops below the equilibrium, the control center sends signals to the </a:t>
                      </a:r>
                      <a:r>
                        <a:rPr lang="en-US" sz="2400" dirty="0">
                          <a:solidFill>
                            <a:srgbClr val="CC0066"/>
                          </a:solidFill>
                          <a:effectLst/>
                        </a:rPr>
                        <a:t>blood vessels </a:t>
                      </a:r>
                      <a:r>
                        <a:rPr lang="en-US" sz="2400" dirty="0">
                          <a:effectLst/>
                        </a:rPr>
                        <a:t>and </a:t>
                      </a:r>
                      <a:r>
                        <a:rPr lang="en-US" sz="2400" dirty="0">
                          <a:solidFill>
                            <a:srgbClr val="0099CC"/>
                          </a:solidFill>
                          <a:effectLst/>
                        </a:rPr>
                        <a:t>sweat glands</a:t>
                      </a:r>
                      <a:r>
                        <a:rPr lang="en-US" sz="2400" dirty="0">
                          <a:effectLst/>
                        </a:rPr>
                        <a:t> in our skin to react accordingly. If the temperature is too hot, the blood vessels dilate (vasodilation) and cause a drop in the body temperature. Moreover, sweat glands produce sweat to accompany vasodilation. If the external temperature is too cold, the blood vessels constrict (vasoconstriction) and enable the body to retain heat</a:t>
                      </a:r>
                    </a:p>
                  </a:txBody>
                  <a:tcPr marL="41869" marR="41869" marT="30450" marB="3045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822108570"/>
                  </a:ext>
                </a:extLst>
              </a:tr>
            </a:tbl>
          </a:graphicData>
        </a:graphic>
      </p:graphicFrame>
    </p:spTree>
    <p:extLst>
      <p:ext uri="{BB962C8B-B14F-4D97-AF65-F5344CB8AC3E}">
        <p14:creationId xmlns:p14="http://schemas.microsoft.com/office/powerpoint/2010/main" val="3378273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43232-5E65-3D3A-437C-942CBF7C28D6}"/>
              </a:ext>
            </a:extLst>
          </p:cNvPr>
          <p:cNvSpPr>
            <a:spLocks noGrp="1"/>
          </p:cNvSpPr>
          <p:nvPr>
            <p:ph type="title"/>
          </p:nvPr>
        </p:nvSpPr>
        <p:spPr/>
        <p:txBody>
          <a:bodyPr>
            <a:normAutofit/>
          </a:bodyPr>
          <a:lstStyle/>
          <a:p>
            <a:r>
              <a:rPr lang="en-US" sz="3600" b="1" dirty="0">
                <a:solidFill>
                  <a:schemeClr val="accent2">
                    <a:lumMod val="75000"/>
                  </a:schemeClr>
                </a:solidFill>
                <a:latin typeface="+mn-lt"/>
                <a:cs typeface="Arial" pitchFamily="34" charset="0"/>
              </a:rPr>
              <a:t>Feedback Regulation</a:t>
            </a:r>
          </a:p>
        </p:txBody>
      </p:sp>
      <p:sp>
        <p:nvSpPr>
          <p:cNvPr id="3" name="Content Placeholder 2">
            <a:extLst>
              <a:ext uri="{FF2B5EF4-FFF2-40B4-BE49-F238E27FC236}">
                <a16:creationId xmlns:a16="http://schemas.microsoft.com/office/drawing/2014/main" id="{9D1E4784-0432-6709-6057-76C068B00C73}"/>
              </a:ext>
            </a:extLst>
          </p:cNvPr>
          <p:cNvSpPr>
            <a:spLocks noGrp="1"/>
          </p:cNvSpPr>
          <p:nvPr>
            <p:ph idx="1"/>
          </p:nvPr>
        </p:nvSpPr>
        <p:spPr>
          <a:xfrm>
            <a:off x="451692" y="1542362"/>
            <a:ext cx="10902108" cy="4950514"/>
          </a:xfrm>
        </p:spPr>
        <p:txBody>
          <a:bodyPr>
            <a:normAutofit/>
          </a:bodyPr>
          <a:lstStyle/>
          <a:p>
            <a:pPr algn="justLow" eaLnBrk="0" fontAlgn="base" hangingPunct="0">
              <a:lnSpc>
                <a:spcPct val="150000"/>
              </a:lnSpc>
              <a:spcBef>
                <a:spcPct val="0"/>
              </a:spcBef>
              <a:spcAft>
                <a:spcPct val="0"/>
              </a:spcAft>
            </a:pPr>
            <a:r>
              <a:rPr lang="en-US" sz="2400" dirty="0">
                <a:solidFill>
                  <a:srgbClr val="000000"/>
                </a:solidFill>
                <a:ea typeface="Times New Roman" pitchFamily="18" charset="0"/>
                <a:cs typeface="Arial" pitchFamily="34" charset="0"/>
              </a:rPr>
              <a:t>Hormones regulate the activity of body cells. The release of hormones into the blood is controlled by a stimulus. The response to a </a:t>
            </a:r>
            <a:r>
              <a:rPr lang="en-US" sz="2400" dirty="0">
                <a:ea typeface="Times New Roman" pitchFamily="18" charset="0"/>
                <a:cs typeface="Arial" pitchFamily="34" charset="0"/>
              </a:rPr>
              <a:t>stimulus</a:t>
            </a:r>
            <a:r>
              <a:rPr lang="en-US" sz="2400" dirty="0">
                <a:solidFill>
                  <a:srgbClr val="000000"/>
                </a:solidFill>
                <a:ea typeface="Times New Roman" pitchFamily="18" charset="0"/>
                <a:cs typeface="Arial" pitchFamily="34" charset="0"/>
              </a:rPr>
              <a:t> changes the internal conditions and this self-adjusting mechanism by the internal system is called feedback regulation.</a:t>
            </a:r>
            <a:endParaRPr lang="en-US" sz="2400" dirty="0">
              <a:cs typeface="Arial" pitchFamily="34" charset="0"/>
            </a:endParaRPr>
          </a:p>
          <a:p>
            <a:pPr algn="justLow" eaLnBrk="0" fontAlgn="base" hangingPunct="0">
              <a:lnSpc>
                <a:spcPct val="150000"/>
              </a:lnSpc>
              <a:spcBef>
                <a:spcPct val="0"/>
              </a:spcBef>
              <a:spcAft>
                <a:spcPct val="0"/>
              </a:spcAft>
            </a:pPr>
            <a:r>
              <a:rPr lang="en-US" sz="2400" b="1" dirty="0">
                <a:solidFill>
                  <a:schemeClr val="accent2">
                    <a:lumMod val="75000"/>
                  </a:schemeClr>
                </a:solidFill>
                <a:ea typeface="Times New Roman" pitchFamily="18" charset="0"/>
                <a:cs typeface="Arial" pitchFamily="34" charset="0"/>
              </a:rPr>
              <a:t>The feedback regulations are of 2 types:</a:t>
            </a:r>
            <a:endParaRPr lang="en-US" sz="2400" b="1" dirty="0">
              <a:solidFill>
                <a:schemeClr val="accent2">
                  <a:lumMod val="75000"/>
                </a:schemeClr>
              </a:solidFill>
              <a:cs typeface="Arial" pitchFamily="34" charset="0"/>
            </a:endParaRPr>
          </a:p>
          <a:p>
            <a:pPr marL="0" indent="0" algn="justLow" eaLnBrk="0" fontAlgn="base" hangingPunct="0">
              <a:lnSpc>
                <a:spcPct val="150000"/>
              </a:lnSpc>
              <a:spcBef>
                <a:spcPct val="0"/>
              </a:spcBef>
              <a:spcAft>
                <a:spcPct val="0"/>
              </a:spcAft>
              <a:buNone/>
            </a:pPr>
            <a:r>
              <a:rPr lang="en-US" sz="2400" dirty="0">
                <a:solidFill>
                  <a:srgbClr val="666699"/>
                </a:solidFill>
                <a:cs typeface="Arial" pitchFamily="34" charset="0"/>
              </a:rPr>
              <a:t>1. Positive feedback regulation.</a:t>
            </a:r>
          </a:p>
          <a:p>
            <a:pPr marL="0" indent="0" algn="justLow" eaLnBrk="0" fontAlgn="base" hangingPunct="0">
              <a:lnSpc>
                <a:spcPct val="150000"/>
              </a:lnSpc>
              <a:spcBef>
                <a:spcPct val="0"/>
              </a:spcBef>
              <a:spcAft>
                <a:spcPct val="0"/>
              </a:spcAft>
              <a:buNone/>
            </a:pPr>
            <a:r>
              <a:rPr lang="en-US" sz="2400" dirty="0">
                <a:solidFill>
                  <a:srgbClr val="666699"/>
                </a:solidFill>
                <a:cs typeface="Arial" pitchFamily="34" charset="0"/>
              </a:rPr>
              <a:t>2. </a:t>
            </a:r>
            <a:r>
              <a:rPr lang="en-US" sz="2400" dirty="0">
                <a:solidFill>
                  <a:srgbClr val="666699"/>
                </a:solidFill>
                <a:ea typeface="Times New Roman" pitchFamily="18" charset="0"/>
                <a:cs typeface="Arial" pitchFamily="34" charset="0"/>
              </a:rPr>
              <a:t>Negative feedback regulation.</a:t>
            </a:r>
          </a:p>
          <a:p>
            <a:endParaRPr lang="en-US" dirty="0"/>
          </a:p>
        </p:txBody>
      </p:sp>
    </p:spTree>
    <p:extLst>
      <p:ext uri="{BB962C8B-B14F-4D97-AF65-F5344CB8AC3E}">
        <p14:creationId xmlns:p14="http://schemas.microsoft.com/office/powerpoint/2010/main" val="303733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3B66-350C-1DB4-401B-3714DCC5A366}"/>
              </a:ext>
            </a:extLst>
          </p:cNvPr>
          <p:cNvSpPr>
            <a:spLocks noGrp="1"/>
          </p:cNvSpPr>
          <p:nvPr>
            <p:ph type="title"/>
          </p:nvPr>
        </p:nvSpPr>
        <p:spPr>
          <a:xfrm>
            <a:off x="838200" y="64168"/>
            <a:ext cx="10515600" cy="797069"/>
          </a:xfrm>
        </p:spPr>
        <p:txBody>
          <a:bodyPr/>
          <a:lstStyle/>
          <a:p>
            <a:pPr algn="ctr"/>
            <a:r>
              <a:rPr lang="en-US" b="1" dirty="0">
                <a:solidFill>
                  <a:srgbClr val="660066"/>
                </a:solidFill>
              </a:rPr>
              <a:t>Homeostasis mechanism </a:t>
            </a:r>
          </a:p>
        </p:txBody>
      </p:sp>
      <p:sp>
        <p:nvSpPr>
          <p:cNvPr id="3" name="Content Placeholder 2">
            <a:extLst>
              <a:ext uri="{FF2B5EF4-FFF2-40B4-BE49-F238E27FC236}">
                <a16:creationId xmlns:a16="http://schemas.microsoft.com/office/drawing/2014/main" id="{01953DA6-223A-C4B2-97C5-6D0284A74ED5}"/>
              </a:ext>
            </a:extLst>
          </p:cNvPr>
          <p:cNvSpPr>
            <a:spLocks noGrp="1"/>
          </p:cNvSpPr>
          <p:nvPr>
            <p:ph idx="1"/>
          </p:nvPr>
        </p:nvSpPr>
        <p:spPr>
          <a:xfrm>
            <a:off x="112295" y="861237"/>
            <a:ext cx="11959389" cy="5932595"/>
          </a:xfrm>
        </p:spPr>
        <p:txBody>
          <a:bodyPr>
            <a:normAutofit fontScale="92500"/>
          </a:bodyPr>
          <a:lstStyle/>
          <a:p>
            <a:pPr algn="just">
              <a:lnSpc>
                <a:spcPct val="150000"/>
              </a:lnSpc>
            </a:pPr>
            <a:r>
              <a:rPr lang="en-US" b="0" i="0" dirty="0">
                <a:solidFill>
                  <a:srgbClr val="424242"/>
                </a:solidFill>
                <a:effectLst/>
              </a:rPr>
              <a:t>Maintaining homeostasis requires that the body continuously monitor its internal conditions. </a:t>
            </a:r>
            <a:endParaRPr lang="ar-SA" b="0" i="0" dirty="0">
              <a:solidFill>
                <a:srgbClr val="424242"/>
              </a:solidFill>
              <a:effectLst/>
            </a:endParaRPr>
          </a:p>
          <a:p>
            <a:pPr algn="just">
              <a:lnSpc>
                <a:spcPct val="150000"/>
              </a:lnSpc>
            </a:pPr>
            <a:r>
              <a:rPr lang="en-US" b="0" i="0" dirty="0">
                <a:solidFill>
                  <a:srgbClr val="424242"/>
                </a:solidFill>
                <a:effectLst/>
              </a:rPr>
              <a:t>From body temperature to blood pressure to levels of certain nutrients, each physiological condition has a particular set point. </a:t>
            </a:r>
            <a:endParaRPr lang="ar-SA" b="0" i="0" dirty="0">
              <a:solidFill>
                <a:srgbClr val="424242"/>
              </a:solidFill>
              <a:effectLst/>
            </a:endParaRPr>
          </a:p>
          <a:p>
            <a:pPr algn="just">
              <a:lnSpc>
                <a:spcPct val="150000"/>
              </a:lnSpc>
            </a:pPr>
            <a:r>
              <a:rPr lang="en-US" b="0" i="0" dirty="0">
                <a:solidFill>
                  <a:schemeClr val="accent6">
                    <a:lumMod val="75000"/>
                  </a:schemeClr>
                </a:solidFill>
                <a:effectLst/>
              </a:rPr>
              <a:t>A </a:t>
            </a:r>
            <a:r>
              <a:rPr lang="en-US" b="1" i="0" dirty="0">
                <a:solidFill>
                  <a:schemeClr val="accent6">
                    <a:lumMod val="75000"/>
                  </a:schemeClr>
                </a:solidFill>
                <a:effectLst/>
              </a:rPr>
              <a:t>set point</a:t>
            </a:r>
            <a:r>
              <a:rPr lang="en-US" b="0" i="0" dirty="0">
                <a:solidFill>
                  <a:schemeClr val="accent6">
                    <a:lumMod val="75000"/>
                  </a:schemeClr>
                </a:solidFill>
                <a:effectLst/>
              </a:rPr>
              <a:t> </a:t>
            </a:r>
            <a:r>
              <a:rPr lang="en-US" b="0" i="0" dirty="0">
                <a:solidFill>
                  <a:srgbClr val="424242"/>
                </a:solidFill>
                <a:effectLst/>
              </a:rPr>
              <a:t>is the physiological value around which the normal range fluctuates. A </a:t>
            </a:r>
            <a:r>
              <a:rPr lang="en-US" b="1" i="0" dirty="0">
                <a:solidFill>
                  <a:srgbClr val="424242"/>
                </a:solidFill>
                <a:effectLst/>
              </a:rPr>
              <a:t>normal range</a:t>
            </a:r>
            <a:r>
              <a:rPr lang="en-US" b="0" i="0" dirty="0">
                <a:solidFill>
                  <a:srgbClr val="424242"/>
                </a:solidFill>
                <a:effectLst/>
              </a:rPr>
              <a:t> is the restricted set of values that is optimally healthful and stable. </a:t>
            </a:r>
            <a:endParaRPr lang="ar-SA" b="0" i="0" dirty="0">
              <a:solidFill>
                <a:srgbClr val="424242"/>
              </a:solidFill>
              <a:effectLst/>
            </a:endParaRPr>
          </a:p>
          <a:p>
            <a:pPr algn="just">
              <a:lnSpc>
                <a:spcPct val="150000"/>
              </a:lnSpc>
            </a:pPr>
            <a:r>
              <a:rPr lang="en-US" b="1" i="0" dirty="0">
                <a:solidFill>
                  <a:srgbClr val="424242"/>
                </a:solidFill>
                <a:effectLst/>
              </a:rPr>
              <a:t>For example, </a:t>
            </a:r>
            <a:r>
              <a:rPr lang="en-US" b="0" i="0" dirty="0">
                <a:solidFill>
                  <a:srgbClr val="424242"/>
                </a:solidFill>
                <a:effectLst/>
              </a:rPr>
              <a:t>the set point for normal human body temperature is approximately 37°C (98.6°F) Physiological parameters, such as body temperature and blood pressure, tend to fluctuate within a normal range a few degrees above and below that point.</a:t>
            </a:r>
            <a:endParaRPr lang="ar-SA" b="0" i="0" dirty="0">
              <a:solidFill>
                <a:srgbClr val="424242"/>
              </a:solidFill>
              <a:effectLst/>
            </a:endParaRPr>
          </a:p>
        </p:txBody>
      </p:sp>
    </p:spTree>
    <p:extLst>
      <p:ext uri="{BB962C8B-B14F-4D97-AF65-F5344CB8AC3E}">
        <p14:creationId xmlns:p14="http://schemas.microsoft.com/office/powerpoint/2010/main" val="4120927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8FC12-AB88-0FB2-EBE4-ACA0F17D28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66962-1FDB-EE4F-0724-7F90759AE42B}"/>
              </a:ext>
            </a:extLst>
          </p:cNvPr>
          <p:cNvSpPr>
            <a:spLocks noGrp="1"/>
          </p:cNvSpPr>
          <p:nvPr>
            <p:ph type="title"/>
          </p:nvPr>
        </p:nvSpPr>
        <p:spPr>
          <a:xfrm>
            <a:off x="838200" y="64169"/>
            <a:ext cx="10515600" cy="935292"/>
          </a:xfrm>
        </p:spPr>
        <p:txBody>
          <a:bodyPr>
            <a:normAutofit/>
          </a:bodyPr>
          <a:lstStyle/>
          <a:p>
            <a:pPr algn="ctr"/>
            <a:r>
              <a:rPr lang="en-US" b="1" dirty="0">
                <a:solidFill>
                  <a:srgbClr val="660066"/>
                </a:solidFill>
              </a:rPr>
              <a:t>Homeostasis mechanism </a:t>
            </a:r>
          </a:p>
        </p:txBody>
      </p:sp>
      <p:sp>
        <p:nvSpPr>
          <p:cNvPr id="3" name="Content Placeholder 2">
            <a:extLst>
              <a:ext uri="{FF2B5EF4-FFF2-40B4-BE49-F238E27FC236}">
                <a16:creationId xmlns:a16="http://schemas.microsoft.com/office/drawing/2014/main" id="{2E4367CF-FBA9-9CF1-5B8D-116D347BC7B1}"/>
              </a:ext>
            </a:extLst>
          </p:cNvPr>
          <p:cNvSpPr>
            <a:spLocks noGrp="1"/>
          </p:cNvSpPr>
          <p:nvPr>
            <p:ph idx="1"/>
          </p:nvPr>
        </p:nvSpPr>
        <p:spPr>
          <a:xfrm>
            <a:off x="112295" y="1212112"/>
            <a:ext cx="11959389" cy="5581720"/>
          </a:xfrm>
        </p:spPr>
        <p:txBody>
          <a:bodyPr>
            <a:normAutofit/>
          </a:bodyPr>
          <a:lstStyle/>
          <a:p>
            <a:pPr algn="just">
              <a:lnSpc>
                <a:spcPct val="150000"/>
              </a:lnSpc>
            </a:pPr>
            <a:r>
              <a:rPr lang="en-US" b="0" i="0" dirty="0">
                <a:solidFill>
                  <a:srgbClr val="424242"/>
                </a:solidFill>
                <a:effectLst/>
              </a:rPr>
              <a:t>Control centers in the brain and other parts of the body monitor and react to deviations from homeostasis using negative feedback. </a:t>
            </a:r>
            <a:endParaRPr lang="ar-SA" b="0" i="0" dirty="0">
              <a:solidFill>
                <a:srgbClr val="424242"/>
              </a:solidFill>
              <a:effectLst/>
            </a:endParaRPr>
          </a:p>
          <a:p>
            <a:pPr algn="just">
              <a:lnSpc>
                <a:spcPct val="150000"/>
              </a:lnSpc>
            </a:pPr>
            <a:r>
              <a:rPr lang="en-US" b="1" i="0" dirty="0">
                <a:solidFill>
                  <a:srgbClr val="660066"/>
                </a:solidFill>
                <a:effectLst/>
              </a:rPr>
              <a:t>Negative feedback</a:t>
            </a:r>
            <a:r>
              <a:rPr lang="en-US" b="0" i="0" dirty="0">
                <a:solidFill>
                  <a:srgbClr val="660066"/>
                </a:solidFill>
                <a:effectLst/>
              </a:rPr>
              <a:t> </a:t>
            </a:r>
            <a:r>
              <a:rPr lang="en-US" b="0" i="0" dirty="0">
                <a:solidFill>
                  <a:srgbClr val="424242"/>
                </a:solidFill>
                <a:effectLst/>
              </a:rPr>
              <a:t>is a mechanism that reverses a deviation from the set point. Therefore, negative feedback maintains body parameters within their normal range. The maintenance of homeostasis by negative feedback goes on throughout the body at all times, and an understanding of negative feedback is thus fundamental to an understanding of human physiology.</a:t>
            </a:r>
          </a:p>
          <a:p>
            <a:pPr marL="0" indent="0">
              <a:buNone/>
            </a:pPr>
            <a:endParaRPr lang="en-US" dirty="0"/>
          </a:p>
        </p:txBody>
      </p:sp>
    </p:spTree>
    <p:extLst>
      <p:ext uri="{BB962C8B-B14F-4D97-AF65-F5344CB8AC3E}">
        <p14:creationId xmlns:p14="http://schemas.microsoft.com/office/powerpoint/2010/main" val="2745105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8E443-805D-A767-7058-4BC1A6B622EF}"/>
              </a:ext>
            </a:extLst>
          </p:cNvPr>
          <p:cNvSpPr>
            <a:spLocks noGrp="1"/>
          </p:cNvSpPr>
          <p:nvPr>
            <p:ph type="title"/>
          </p:nvPr>
        </p:nvSpPr>
        <p:spPr>
          <a:xfrm>
            <a:off x="838200" y="18256"/>
            <a:ext cx="10515600" cy="874880"/>
          </a:xfrm>
        </p:spPr>
        <p:txBody>
          <a:bodyPr/>
          <a:lstStyle/>
          <a:p>
            <a:pPr algn="ctr"/>
            <a:r>
              <a:rPr lang="en-US" b="1" dirty="0">
                <a:solidFill>
                  <a:srgbClr val="7030A0"/>
                </a:solidFill>
                <a:effectLst/>
              </a:rPr>
              <a:t>Negative Feedback</a:t>
            </a:r>
            <a:endParaRPr lang="en-US" dirty="0"/>
          </a:p>
        </p:txBody>
      </p:sp>
      <p:sp>
        <p:nvSpPr>
          <p:cNvPr id="3" name="Content Placeholder 2">
            <a:extLst>
              <a:ext uri="{FF2B5EF4-FFF2-40B4-BE49-F238E27FC236}">
                <a16:creationId xmlns:a16="http://schemas.microsoft.com/office/drawing/2014/main" id="{D2061F26-BE5A-6837-BFAB-4CBCA6AC4AFF}"/>
              </a:ext>
            </a:extLst>
          </p:cNvPr>
          <p:cNvSpPr>
            <a:spLocks noGrp="1"/>
          </p:cNvSpPr>
          <p:nvPr>
            <p:ph idx="1"/>
          </p:nvPr>
        </p:nvSpPr>
        <p:spPr>
          <a:xfrm>
            <a:off x="297712" y="1020726"/>
            <a:ext cx="11632018" cy="5571460"/>
          </a:xfrm>
        </p:spPr>
        <p:txBody>
          <a:bodyPr>
            <a:normAutofit fontScale="85000" lnSpcReduction="20000"/>
          </a:bodyPr>
          <a:lstStyle/>
          <a:p>
            <a:pPr algn="just">
              <a:lnSpc>
                <a:spcPct val="150000"/>
              </a:lnSpc>
            </a:pPr>
            <a:r>
              <a:rPr lang="en-US" dirty="0">
                <a:solidFill>
                  <a:srgbClr val="CC0066"/>
                </a:solidFill>
                <a:effectLst/>
              </a:rPr>
              <a:t>A negative feedback system </a:t>
            </a:r>
            <a:r>
              <a:rPr lang="en-US" dirty="0">
                <a:solidFill>
                  <a:srgbClr val="424242"/>
                </a:solidFill>
                <a:effectLst/>
              </a:rPr>
              <a:t>has three basic components. </a:t>
            </a:r>
          </a:p>
          <a:p>
            <a:pPr algn="just">
              <a:lnSpc>
                <a:spcPct val="150000"/>
              </a:lnSpc>
            </a:pPr>
            <a:r>
              <a:rPr lang="en-US" dirty="0">
                <a:solidFill>
                  <a:srgbClr val="92D050"/>
                </a:solidFill>
                <a:effectLst/>
              </a:rPr>
              <a:t>A </a:t>
            </a:r>
            <a:r>
              <a:rPr lang="en-US" b="1" dirty="0">
                <a:solidFill>
                  <a:srgbClr val="92D050"/>
                </a:solidFill>
                <a:effectLst/>
              </a:rPr>
              <a:t>sensor</a:t>
            </a:r>
            <a:r>
              <a:rPr lang="en-US" dirty="0">
                <a:solidFill>
                  <a:srgbClr val="424242"/>
                </a:solidFill>
                <a:effectLst/>
              </a:rPr>
              <a:t>, also referred to a </a:t>
            </a:r>
            <a:r>
              <a:rPr lang="en-US" dirty="0">
                <a:solidFill>
                  <a:schemeClr val="accent1">
                    <a:lumMod val="50000"/>
                  </a:schemeClr>
                </a:solidFill>
                <a:effectLst/>
              </a:rPr>
              <a:t>receptor</a:t>
            </a:r>
            <a:r>
              <a:rPr lang="en-US" dirty="0">
                <a:solidFill>
                  <a:srgbClr val="424242"/>
                </a:solidFill>
                <a:effectLst/>
              </a:rPr>
              <a:t>, is a component of a feedback system that monitors a physiological value. </a:t>
            </a:r>
            <a:endParaRPr lang="ar-SA" dirty="0">
              <a:solidFill>
                <a:srgbClr val="424242"/>
              </a:solidFill>
              <a:effectLst/>
            </a:endParaRPr>
          </a:p>
          <a:p>
            <a:pPr algn="just">
              <a:lnSpc>
                <a:spcPct val="150000"/>
              </a:lnSpc>
            </a:pPr>
            <a:r>
              <a:rPr lang="en-US" dirty="0">
                <a:solidFill>
                  <a:srgbClr val="424242"/>
                </a:solidFill>
                <a:effectLst/>
              </a:rPr>
              <a:t>This value is reported to the control center. </a:t>
            </a:r>
            <a:endParaRPr lang="ar-SA" dirty="0">
              <a:solidFill>
                <a:srgbClr val="424242"/>
              </a:solidFill>
              <a:effectLst/>
            </a:endParaRPr>
          </a:p>
          <a:p>
            <a:pPr algn="just">
              <a:lnSpc>
                <a:spcPct val="150000"/>
              </a:lnSpc>
            </a:pPr>
            <a:r>
              <a:rPr lang="en-US" dirty="0">
                <a:solidFill>
                  <a:srgbClr val="424242"/>
                </a:solidFill>
                <a:effectLst/>
              </a:rPr>
              <a:t>The </a:t>
            </a:r>
            <a:r>
              <a:rPr lang="en-US" b="1" dirty="0">
                <a:solidFill>
                  <a:srgbClr val="92D050"/>
                </a:solidFill>
              </a:rPr>
              <a:t>control center</a:t>
            </a:r>
            <a:r>
              <a:rPr lang="en-US" dirty="0">
                <a:solidFill>
                  <a:srgbClr val="424242"/>
                </a:solidFill>
                <a:effectLst/>
              </a:rPr>
              <a:t> is the component in a feedback system that compares the value to the normal range. </a:t>
            </a:r>
            <a:endParaRPr lang="ar-SA" dirty="0">
              <a:solidFill>
                <a:srgbClr val="424242"/>
              </a:solidFill>
              <a:effectLst/>
            </a:endParaRPr>
          </a:p>
          <a:p>
            <a:pPr algn="just">
              <a:lnSpc>
                <a:spcPct val="150000"/>
              </a:lnSpc>
            </a:pPr>
            <a:r>
              <a:rPr lang="en-US" dirty="0">
                <a:solidFill>
                  <a:srgbClr val="424242"/>
                </a:solidFill>
                <a:effectLst/>
              </a:rPr>
              <a:t>If the value deviates too much from the set point, then the control center activates an effector. </a:t>
            </a:r>
            <a:endParaRPr lang="ar-SA" dirty="0">
              <a:solidFill>
                <a:srgbClr val="424242"/>
              </a:solidFill>
              <a:effectLst/>
            </a:endParaRPr>
          </a:p>
          <a:p>
            <a:pPr algn="just">
              <a:lnSpc>
                <a:spcPct val="150000"/>
              </a:lnSpc>
            </a:pPr>
            <a:r>
              <a:rPr lang="en-US" dirty="0">
                <a:solidFill>
                  <a:srgbClr val="424242"/>
                </a:solidFill>
                <a:effectLst/>
              </a:rPr>
              <a:t>An </a:t>
            </a:r>
            <a:r>
              <a:rPr lang="en-US" b="1" dirty="0">
                <a:solidFill>
                  <a:srgbClr val="92D050"/>
                </a:solidFill>
              </a:rPr>
              <a:t>effector</a:t>
            </a:r>
            <a:r>
              <a:rPr lang="en-US" dirty="0">
                <a:solidFill>
                  <a:srgbClr val="424242"/>
                </a:solidFill>
                <a:effectLst/>
              </a:rPr>
              <a:t> is the component in a feedback system that causes a change to reverse the situation and return the value to the normal range.</a:t>
            </a:r>
          </a:p>
          <a:p>
            <a:endParaRPr lang="en-US" dirty="0"/>
          </a:p>
        </p:txBody>
      </p:sp>
    </p:spTree>
    <p:extLst>
      <p:ext uri="{BB962C8B-B14F-4D97-AF65-F5344CB8AC3E}">
        <p14:creationId xmlns:p14="http://schemas.microsoft.com/office/powerpoint/2010/main" val="874089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D8559-1C7A-AD0C-B521-82B7EE2B484A}"/>
              </a:ext>
            </a:extLst>
          </p:cNvPr>
          <p:cNvSpPr>
            <a:spLocks noGrp="1"/>
          </p:cNvSpPr>
          <p:nvPr>
            <p:ph type="title"/>
          </p:nvPr>
        </p:nvSpPr>
        <p:spPr>
          <a:xfrm>
            <a:off x="1122947" y="4170947"/>
            <a:ext cx="10728158" cy="1644317"/>
          </a:xfrm>
        </p:spPr>
        <p:txBody>
          <a:bodyPr>
            <a:normAutofit/>
          </a:bodyPr>
          <a:lstStyle/>
          <a:p>
            <a:r>
              <a:rPr lang="en-US" sz="2000" b="1" i="0" dirty="0">
                <a:solidFill>
                  <a:schemeClr val="accent1">
                    <a:lumMod val="50000"/>
                  </a:schemeClr>
                </a:solidFill>
                <a:effectLst/>
                <a:latin typeface="Neue Helvetica W01"/>
              </a:rPr>
              <a:t>Figure 1.10</a:t>
            </a:r>
            <a:r>
              <a:rPr lang="en-US" sz="2000" b="0" i="0" dirty="0">
                <a:solidFill>
                  <a:schemeClr val="accent1">
                    <a:lumMod val="50000"/>
                  </a:schemeClr>
                </a:solidFill>
                <a:effectLst/>
                <a:latin typeface="Neue Helvetica W01"/>
              </a:rPr>
              <a:t> </a:t>
            </a:r>
            <a:r>
              <a:rPr lang="en-US" sz="2000" b="1" i="0" dirty="0">
                <a:solidFill>
                  <a:schemeClr val="accent1">
                    <a:lumMod val="50000"/>
                  </a:schemeClr>
                </a:solidFill>
                <a:effectLst/>
                <a:latin typeface="Neue Helvetica W01"/>
              </a:rPr>
              <a:t>Negative Feedback System</a:t>
            </a:r>
            <a:r>
              <a:rPr lang="en-US" sz="2000" b="0" i="0" dirty="0">
                <a:solidFill>
                  <a:schemeClr val="accent1">
                    <a:lumMod val="50000"/>
                  </a:schemeClr>
                </a:solidFill>
                <a:effectLst/>
                <a:latin typeface="Neue Helvetica W01"/>
              </a:rPr>
              <a:t> </a:t>
            </a:r>
            <a:r>
              <a:rPr lang="en-US" sz="2000" b="0" i="0" dirty="0">
                <a:solidFill>
                  <a:srgbClr val="424242"/>
                </a:solidFill>
                <a:effectLst/>
                <a:latin typeface="Neue Helvetica W01"/>
              </a:rPr>
              <a:t>In a negative feedback system, a stimulus—a deviation from a set point—is resisted through a physiological process that returns the body to homeostasis. (a) A negative feedback system has five basic</a:t>
            </a:r>
            <a:r>
              <a:rPr lang="ar-SA" sz="2000" b="0" i="0" dirty="0">
                <a:solidFill>
                  <a:srgbClr val="424242"/>
                </a:solidFill>
                <a:effectLst/>
                <a:latin typeface="Neue Helvetica W01"/>
              </a:rPr>
              <a:t> </a:t>
            </a:r>
            <a:r>
              <a:rPr lang="en-US" sz="2000" b="0" i="0" dirty="0">
                <a:solidFill>
                  <a:srgbClr val="424242"/>
                </a:solidFill>
                <a:effectLst/>
                <a:latin typeface="Neue Helvetica W01"/>
              </a:rPr>
              <a:t>parts. (b) Body temperature is regulated by negative feedback.</a:t>
            </a:r>
            <a:endParaRPr lang="en-US" sz="2000" dirty="0"/>
          </a:p>
        </p:txBody>
      </p:sp>
      <p:pic>
        <p:nvPicPr>
          <p:cNvPr id="1026" name="Picture 2" descr="This figure shows two flow charts labeled A and B. Chart A shows a general negative feedback loop. The loop starts with a stimulus. Information about the stimulus is perceived by a sensor which sends that information to a control center. The control center sends a signal to an effector, which creates a response. That then feeds back to the top of the flow chart by inhibiting the stimulus. Part B shows body temperature regulation as an example of negative feedback system. Here, the stimulus is body temperature exceeding 37 degrees Celsius. The sensor is a set of nerve cells in the skin and brain and the control center is the temperature regulatory center of the brain. The effectors are sweat glands throughout the body which lead to increased heat loss and inhibit the rising body temperature.">
            <a:extLst>
              <a:ext uri="{FF2B5EF4-FFF2-40B4-BE49-F238E27FC236}">
                <a16:creationId xmlns:a16="http://schemas.microsoft.com/office/drawing/2014/main" id="{22AD31CF-FEBF-D289-865D-F6B043B04F35}"/>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364430" y="586331"/>
            <a:ext cx="470916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47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F6D73-8F3D-39D5-501D-463385848C57}"/>
              </a:ext>
            </a:extLst>
          </p:cNvPr>
          <p:cNvSpPr>
            <a:spLocks noGrp="1"/>
          </p:cNvSpPr>
          <p:nvPr>
            <p:ph type="title"/>
          </p:nvPr>
        </p:nvSpPr>
        <p:spPr/>
        <p:txBody>
          <a:bodyPr/>
          <a:lstStyle/>
          <a:p>
            <a:pPr algn="ctr"/>
            <a:r>
              <a:rPr kumimoji="0" lang="en-US" sz="4400" b="1" i="0" u="none" strike="noStrike" cap="none" normalizeH="0" baseline="0" dirty="0">
                <a:ln>
                  <a:noFill/>
                </a:ln>
                <a:solidFill>
                  <a:srgbClr val="660066"/>
                </a:solidFill>
                <a:effectLst/>
                <a:latin typeface="Arial" charset="0"/>
                <a:cs typeface="+mj-cs"/>
              </a:rPr>
              <a:t>Contents</a:t>
            </a:r>
            <a:endParaRPr lang="en-US" dirty="0">
              <a:solidFill>
                <a:srgbClr val="660066"/>
              </a:solidFill>
            </a:endParaRPr>
          </a:p>
        </p:txBody>
      </p:sp>
      <p:sp>
        <p:nvSpPr>
          <p:cNvPr id="3" name="Content Placeholder 2">
            <a:extLst>
              <a:ext uri="{FF2B5EF4-FFF2-40B4-BE49-F238E27FC236}">
                <a16:creationId xmlns:a16="http://schemas.microsoft.com/office/drawing/2014/main" id="{0EBAA078-255E-549D-E814-D846BFF94A98}"/>
              </a:ext>
            </a:extLst>
          </p:cNvPr>
          <p:cNvSpPr>
            <a:spLocks noGrp="1"/>
          </p:cNvSpPr>
          <p:nvPr>
            <p:ph idx="1"/>
          </p:nvPr>
        </p:nvSpPr>
        <p:spPr/>
        <p:txBody>
          <a:bodyPr>
            <a:normAutofit/>
          </a:bodyPr>
          <a:lstStyle/>
          <a:p>
            <a:pPr lvl="0" fontAlgn="base">
              <a:spcBef>
                <a:spcPct val="0"/>
              </a:spcBef>
              <a:spcAft>
                <a:spcPct val="0"/>
              </a:spcAft>
            </a:pPr>
            <a:r>
              <a:rPr kumimoji="0" lang="en-US" sz="2400" b="1" i="0" u="none" strike="noStrike" cap="none" normalizeH="0" baseline="0" dirty="0">
                <a:ln>
                  <a:noFill/>
                </a:ln>
                <a:solidFill>
                  <a:srgbClr val="CC0066"/>
                </a:solidFill>
                <a:effectLst/>
                <a:cs typeface="+mj-cs"/>
              </a:rPr>
              <a:t>Contents</a:t>
            </a:r>
            <a:r>
              <a:rPr kumimoji="0" lang="en-US" sz="2400" b="1" i="0" u="none" strike="noStrike" cap="none" normalizeH="0" baseline="0" dirty="0">
                <a:ln>
                  <a:noFill/>
                </a:ln>
                <a:solidFill>
                  <a:schemeClr val="tx1"/>
                </a:solidFill>
                <a:effectLst/>
                <a:cs typeface="+mj-cs"/>
              </a:rPr>
              <a:t>: </a:t>
            </a:r>
            <a:r>
              <a:rPr kumimoji="0" lang="en-US" sz="2400" b="0" i="0" u="none" strike="noStrike" cap="none" normalizeH="0" baseline="0" dirty="0">
                <a:ln>
                  <a:noFill/>
                </a:ln>
                <a:solidFill>
                  <a:schemeClr val="tx1"/>
                </a:solidFill>
                <a:effectLst/>
                <a:cs typeface="+mj-cs"/>
              </a:rPr>
              <a:t>The importance of metabolic activities control in living organisms, molecular, biological, neural, hormonal and homeostatic controlling mechanisms in living organisms, co-ordination of body functions: interaction of cardiovascular functions, control of respiration, renal regulation of extracellular volume and </a:t>
            </a:r>
            <a:r>
              <a:rPr kumimoji="0" lang="en-US" sz="2400" b="0" i="0" u="none" strike="noStrike" cap="none" normalizeH="0" baseline="0" dirty="0" err="1">
                <a:ln>
                  <a:noFill/>
                </a:ln>
                <a:solidFill>
                  <a:schemeClr val="tx1"/>
                </a:solidFill>
                <a:effectLst/>
                <a:cs typeface="+mj-cs"/>
              </a:rPr>
              <a:t>osmlarity</a:t>
            </a:r>
            <a:r>
              <a:rPr kumimoji="0" lang="en-US" sz="2400" b="0" i="0" u="none" strike="noStrike" cap="none" normalizeH="0" baseline="0" dirty="0">
                <a:ln>
                  <a:noFill/>
                </a:ln>
                <a:solidFill>
                  <a:schemeClr val="tx1"/>
                </a:solidFill>
                <a:effectLst/>
                <a:cs typeface="+mj-cs"/>
              </a:rPr>
              <a:t>, regulation of gastro-intestinal processes, regulation of reproductive processes.</a:t>
            </a:r>
          </a:p>
          <a:p>
            <a:pPr marL="0" lvl="0" indent="0" algn="r" fontAlgn="base">
              <a:spcBef>
                <a:spcPct val="0"/>
              </a:spcBef>
              <a:spcAft>
                <a:spcPct val="0"/>
              </a:spcAft>
              <a:buNone/>
            </a:pPr>
            <a:br>
              <a:rPr kumimoji="0" lang="en-US" sz="2400" b="0" i="0" u="none" strike="noStrike" cap="none" normalizeH="0" baseline="0" dirty="0">
                <a:ln>
                  <a:noFill/>
                </a:ln>
                <a:solidFill>
                  <a:schemeClr val="tx1"/>
                </a:solidFill>
                <a:effectLst/>
                <a:cs typeface="+mj-cs"/>
              </a:rPr>
            </a:br>
            <a:r>
              <a:rPr kumimoji="0" lang="ar-SA" sz="2000" b="0" i="0" u="none" strike="noStrike" cap="none" normalizeH="0" baseline="0" dirty="0">
                <a:ln>
                  <a:noFill/>
                </a:ln>
                <a:solidFill>
                  <a:schemeClr val="tx1"/>
                </a:solidFill>
                <a:effectLst/>
                <a:cs typeface="+mj-cs"/>
              </a:rPr>
              <a:t>وسائل التحكم في وظائف الكائن الحي وأهميتها. آلية التحكم الجزيئي أنظمة التحكم البيولوجية وآلية التحكم العصبي والهرموني واتزان الجسم. التنسيق بين وظائف الجسم عن طريق: دراسة التكامل في عمل الجهاز الدوري – التحكم في عملية التنفس – التنظيم الكلوي لحجم </a:t>
            </a:r>
            <a:r>
              <a:rPr kumimoji="0" lang="ar-SA" sz="2000" b="0" i="0" u="none" strike="noStrike" cap="none" normalizeH="0" baseline="0" dirty="0" err="1">
                <a:ln>
                  <a:noFill/>
                </a:ln>
                <a:solidFill>
                  <a:schemeClr val="tx1"/>
                </a:solidFill>
                <a:effectLst/>
                <a:cs typeface="+mj-cs"/>
              </a:rPr>
              <a:t>وأسمولارية</a:t>
            </a:r>
            <a:r>
              <a:rPr kumimoji="0" lang="ar-SA" sz="2000" b="0" i="0" u="none" strike="noStrike" cap="none" normalizeH="0" baseline="0" dirty="0">
                <a:ln>
                  <a:noFill/>
                </a:ln>
                <a:solidFill>
                  <a:schemeClr val="tx1"/>
                </a:solidFill>
                <a:effectLst/>
                <a:cs typeface="+mj-cs"/>
              </a:rPr>
              <a:t> سوائل الجسم تنظيم عمل الجهاز الهضمي– وتنظيم عملية التكاثر</a:t>
            </a:r>
            <a:r>
              <a:rPr kumimoji="0" lang="en-US" sz="2000" b="0" i="0" u="none" strike="noStrike" cap="none" normalizeH="0" baseline="0" dirty="0">
                <a:ln>
                  <a:noFill/>
                </a:ln>
                <a:solidFill>
                  <a:schemeClr val="tx1"/>
                </a:solidFill>
                <a:effectLst/>
                <a:cs typeface="+mj-cs"/>
              </a:rPr>
              <a:t>.</a:t>
            </a:r>
          </a:p>
          <a:p>
            <a:pPr marL="0" indent="0">
              <a:buNone/>
            </a:pPr>
            <a:endParaRPr lang="en-US" dirty="0"/>
          </a:p>
        </p:txBody>
      </p:sp>
    </p:spTree>
    <p:extLst>
      <p:ext uri="{BB962C8B-B14F-4D97-AF65-F5344CB8AC3E}">
        <p14:creationId xmlns:p14="http://schemas.microsoft.com/office/powerpoint/2010/main" val="721948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C44278-37A2-8F35-DB89-87D762BD93C7}"/>
              </a:ext>
            </a:extLst>
          </p:cNvPr>
          <p:cNvSpPr>
            <a:spLocks noGrp="1"/>
          </p:cNvSpPr>
          <p:nvPr>
            <p:ph idx="1"/>
          </p:nvPr>
        </p:nvSpPr>
        <p:spPr>
          <a:xfrm>
            <a:off x="272716" y="478464"/>
            <a:ext cx="11657014" cy="6262577"/>
          </a:xfrm>
        </p:spPr>
        <p:txBody>
          <a:bodyPr>
            <a:normAutofit lnSpcReduction="10000"/>
          </a:bodyPr>
          <a:lstStyle/>
          <a:p>
            <a:pPr algn="just">
              <a:lnSpc>
                <a:spcPct val="150000"/>
              </a:lnSpc>
            </a:pPr>
            <a:r>
              <a:rPr lang="en-US" sz="2400" b="0" i="0" dirty="0">
                <a:solidFill>
                  <a:srgbClr val="424242"/>
                </a:solidFill>
                <a:effectLst/>
                <a:latin typeface="+mj-lt"/>
              </a:rPr>
              <a:t>Humans have a similar temperature regulation feedback system that works by promoting either heat loss or heat gain (</a:t>
            </a:r>
            <a:r>
              <a:rPr lang="en-US" sz="2400" b="0" i="0" u="sng" dirty="0">
                <a:solidFill>
                  <a:srgbClr val="027EB5"/>
                </a:solidFill>
                <a:effectLst/>
                <a:latin typeface="+mj-lt"/>
                <a:hlinkClick r:id="rId2"/>
              </a:rPr>
              <a:t>Figure 1.10</a:t>
            </a:r>
            <a:r>
              <a:rPr lang="en-US" sz="2400" b="1" i="0" dirty="0">
                <a:solidFill>
                  <a:srgbClr val="424242"/>
                </a:solidFill>
                <a:effectLst/>
                <a:latin typeface="+mj-lt"/>
              </a:rPr>
              <a:t>b</a:t>
            </a:r>
            <a:r>
              <a:rPr lang="en-US" sz="2400" b="0" i="0" dirty="0">
                <a:solidFill>
                  <a:srgbClr val="424242"/>
                </a:solidFill>
                <a:effectLst/>
                <a:latin typeface="+mj-lt"/>
              </a:rPr>
              <a:t>). When the brain’s temperature regulation center receives data from the sensors indicating that the body’s temperature exceeds its normal range, it stimulates a cluster of brain cells referred to as the “heat-loss center.” This stimulation has three major effects:</a:t>
            </a:r>
          </a:p>
          <a:p>
            <a:pPr algn="just">
              <a:lnSpc>
                <a:spcPct val="150000"/>
              </a:lnSpc>
              <a:buFont typeface="Arial" panose="020B0604020202020204" pitchFamily="34" charset="0"/>
              <a:buChar char="•"/>
            </a:pPr>
            <a:r>
              <a:rPr lang="en-US" sz="2400" b="0" i="0" dirty="0">
                <a:solidFill>
                  <a:srgbClr val="424242"/>
                </a:solidFill>
                <a:effectLst/>
                <a:latin typeface="+mj-lt"/>
              </a:rPr>
              <a:t>Blood vessels in the skin begin to dilate allowing more blood from the body core to flow to the surface of the skin allowing the heat to radiate into the environment.</a:t>
            </a:r>
          </a:p>
          <a:p>
            <a:pPr algn="just">
              <a:lnSpc>
                <a:spcPct val="150000"/>
              </a:lnSpc>
              <a:buFont typeface="Arial" panose="020B0604020202020204" pitchFamily="34" charset="0"/>
              <a:buChar char="•"/>
            </a:pPr>
            <a:r>
              <a:rPr lang="en-US" sz="2400" b="0" i="0" dirty="0">
                <a:solidFill>
                  <a:srgbClr val="424242"/>
                </a:solidFill>
                <a:effectLst/>
                <a:latin typeface="+mj-lt"/>
              </a:rPr>
              <a:t>As blood flow to the skin increases, sweat glands are activated to increase their output. As the sweat evaporates from the skin surface into the surrounding air, it takes heat with it.</a:t>
            </a:r>
          </a:p>
          <a:p>
            <a:pPr algn="just">
              <a:lnSpc>
                <a:spcPct val="150000"/>
              </a:lnSpc>
              <a:buFont typeface="Arial" panose="020B0604020202020204" pitchFamily="34" charset="0"/>
              <a:buChar char="•"/>
            </a:pPr>
            <a:r>
              <a:rPr lang="en-US" sz="2400" b="0" i="0" dirty="0">
                <a:solidFill>
                  <a:srgbClr val="424242"/>
                </a:solidFill>
                <a:effectLst/>
                <a:latin typeface="+mj-lt"/>
              </a:rPr>
              <a:t>The depth of respiration increases, and a person may breathe through an open mouth instead of through the nasal passageways. This further increases heat loss from the lungs.</a:t>
            </a:r>
          </a:p>
          <a:p>
            <a:endParaRPr lang="en-US" dirty="0"/>
          </a:p>
        </p:txBody>
      </p:sp>
    </p:spTree>
    <p:extLst>
      <p:ext uri="{BB962C8B-B14F-4D97-AF65-F5344CB8AC3E}">
        <p14:creationId xmlns:p14="http://schemas.microsoft.com/office/powerpoint/2010/main" val="3111256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DD998B-C967-2959-3031-4830B067B247}"/>
              </a:ext>
            </a:extLst>
          </p:cNvPr>
          <p:cNvSpPr>
            <a:spLocks noGrp="1"/>
          </p:cNvSpPr>
          <p:nvPr>
            <p:ph idx="1"/>
          </p:nvPr>
        </p:nvSpPr>
        <p:spPr>
          <a:xfrm>
            <a:off x="223285" y="287079"/>
            <a:ext cx="11770242" cy="6411433"/>
          </a:xfrm>
        </p:spPr>
        <p:txBody>
          <a:bodyPr>
            <a:normAutofit fontScale="92500"/>
          </a:bodyPr>
          <a:lstStyle/>
          <a:p>
            <a:pPr algn="just">
              <a:lnSpc>
                <a:spcPct val="150000"/>
              </a:lnSpc>
            </a:pPr>
            <a:r>
              <a:rPr lang="en-US" sz="2400" b="0" i="0" dirty="0">
                <a:solidFill>
                  <a:schemeClr val="accent6">
                    <a:lumMod val="75000"/>
                  </a:schemeClr>
                </a:solidFill>
                <a:effectLst/>
              </a:rPr>
              <a:t>In contrast, </a:t>
            </a:r>
            <a:r>
              <a:rPr lang="en-US" sz="2400" b="0" i="0" dirty="0">
                <a:solidFill>
                  <a:srgbClr val="424242"/>
                </a:solidFill>
                <a:effectLst/>
              </a:rPr>
              <a:t>activation of the </a:t>
            </a:r>
            <a:r>
              <a:rPr lang="en-US" sz="2400" b="0" i="0" dirty="0">
                <a:solidFill>
                  <a:schemeClr val="accent2">
                    <a:lumMod val="75000"/>
                  </a:schemeClr>
                </a:solidFill>
                <a:effectLst/>
              </a:rPr>
              <a:t>brain’s heat-gain center </a:t>
            </a:r>
            <a:r>
              <a:rPr lang="en-US" sz="2400" b="0" i="0" dirty="0">
                <a:solidFill>
                  <a:srgbClr val="424242"/>
                </a:solidFill>
                <a:effectLst/>
              </a:rPr>
              <a:t>by exposure to cold </a:t>
            </a:r>
            <a:r>
              <a:rPr lang="en-US" sz="2400" b="0" i="0" dirty="0">
                <a:solidFill>
                  <a:schemeClr val="accent2">
                    <a:lumMod val="75000"/>
                  </a:schemeClr>
                </a:solidFill>
                <a:effectLst/>
              </a:rPr>
              <a:t>reduces</a:t>
            </a:r>
            <a:r>
              <a:rPr lang="en-US" sz="2400" b="0" i="0" dirty="0">
                <a:solidFill>
                  <a:srgbClr val="424242"/>
                </a:solidFill>
                <a:effectLst/>
              </a:rPr>
              <a:t> blood flow to the skin, and blood returning from the limbs is diverted into a network of deep veins.</a:t>
            </a:r>
          </a:p>
          <a:p>
            <a:pPr algn="just">
              <a:lnSpc>
                <a:spcPct val="150000"/>
              </a:lnSpc>
            </a:pPr>
            <a:r>
              <a:rPr lang="en-US" sz="2400" b="0" i="0" dirty="0">
                <a:solidFill>
                  <a:srgbClr val="424242"/>
                </a:solidFill>
                <a:effectLst/>
              </a:rPr>
              <a:t> This arrangement traps heat closer to the body core and </a:t>
            </a:r>
            <a:r>
              <a:rPr lang="en-US" sz="2400" b="0" i="0" dirty="0">
                <a:solidFill>
                  <a:schemeClr val="accent2">
                    <a:lumMod val="75000"/>
                  </a:schemeClr>
                </a:solidFill>
                <a:effectLst/>
              </a:rPr>
              <a:t>restricts</a:t>
            </a:r>
            <a:r>
              <a:rPr lang="en-US" sz="2400" b="0" i="0" dirty="0">
                <a:solidFill>
                  <a:srgbClr val="424242"/>
                </a:solidFill>
                <a:effectLst/>
              </a:rPr>
              <a:t> heat loss. If heat loss is severe, the brain triggers an increase in random </a:t>
            </a:r>
            <a:r>
              <a:rPr lang="en-US" sz="2400" b="0" i="0" dirty="0">
                <a:solidFill>
                  <a:schemeClr val="accent2">
                    <a:lumMod val="75000"/>
                  </a:schemeClr>
                </a:solidFill>
                <a:effectLst/>
              </a:rPr>
              <a:t>signals</a:t>
            </a:r>
            <a:r>
              <a:rPr lang="en-US" sz="2400" b="0" i="0" dirty="0">
                <a:solidFill>
                  <a:srgbClr val="424242"/>
                </a:solidFill>
                <a:effectLst/>
              </a:rPr>
              <a:t> to skeletal muscles, causing them to contract and producing shivering. </a:t>
            </a:r>
          </a:p>
          <a:p>
            <a:pPr algn="just">
              <a:lnSpc>
                <a:spcPct val="150000"/>
              </a:lnSpc>
            </a:pPr>
            <a:r>
              <a:rPr lang="en-US" sz="2400" b="0" i="0" dirty="0">
                <a:solidFill>
                  <a:srgbClr val="424242"/>
                </a:solidFill>
                <a:effectLst/>
              </a:rPr>
              <a:t>The </a:t>
            </a:r>
            <a:r>
              <a:rPr lang="en-US" sz="2400" b="0" i="0" dirty="0">
                <a:solidFill>
                  <a:schemeClr val="accent2">
                    <a:lumMod val="75000"/>
                  </a:schemeClr>
                </a:solidFill>
                <a:effectLst/>
              </a:rPr>
              <a:t>muscle contractions of shivering </a:t>
            </a:r>
            <a:r>
              <a:rPr lang="en-US" sz="2400" b="0" i="0" dirty="0">
                <a:solidFill>
                  <a:srgbClr val="424242"/>
                </a:solidFill>
                <a:effectLst/>
              </a:rPr>
              <a:t>release </a:t>
            </a:r>
            <a:r>
              <a:rPr lang="en-US" sz="2400" b="0" i="0" dirty="0">
                <a:solidFill>
                  <a:schemeClr val="accent2">
                    <a:lumMod val="75000"/>
                  </a:schemeClr>
                </a:solidFill>
                <a:effectLst/>
              </a:rPr>
              <a:t>heat</a:t>
            </a:r>
            <a:r>
              <a:rPr lang="en-US" sz="2400" b="0" i="0" dirty="0">
                <a:solidFill>
                  <a:srgbClr val="424242"/>
                </a:solidFill>
                <a:effectLst/>
              </a:rPr>
              <a:t> while using up ATP. The brain </a:t>
            </a:r>
            <a:r>
              <a:rPr lang="en-US" sz="2400" b="0" i="0" dirty="0">
                <a:solidFill>
                  <a:schemeClr val="accent2">
                    <a:lumMod val="75000"/>
                  </a:schemeClr>
                </a:solidFill>
                <a:effectLst/>
              </a:rPr>
              <a:t>triggers</a:t>
            </a:r>
            <a:r>
              <a:rPr lang="en-US" sz="2400" b="0" i="0" dirty="0">
                <a:solidFill>
                  <a:srgbClr val="424242"/>
                </a:solidFill>
                <a:effectLst/>
              </a:rPr>
              <a:t> the </a:t>
            </a:r>
            <a:r>
              <a:rPr lang="en-US" sz="2400" b="0" i="0" u="sng" dirty="0">
                <a:solidFill>
                  <a:srgbClr val="424242"/>
                </a:solidFill>
                <a:effectLst/>
              </a:rPr>
              <a:t>thyroid gland </a:t>
            </a:r>
            <a:r>
              <a:rPr lang="en-US" sz="2400" b="0" i="0" dirty="0">
                <a:solidFill>
                  <a:srgbClr val="424242"/>
                </a:solidFill>
                <a:effectLst/>
              </a:rPr>
              <a:t>in the endocrine system to release thyroid hormone, which increases </a:t>
            </a:r>
            <a:r>
              <a:rPr lang="en-US" sz="2400" b="0" i="0" dirty="0">
                <a:solidFill>
                  <a:schemeClr val="accent2">
                    <a:lumMod val="75000"/>
                  </a:schemeClr>
                </a:solidFill>
                <a:effectLst/>
              </a:rPr>
              <a:t>metabolic activity </a:t>
            </a:r>
            <a:r>
              <a:rPr lang="en-US" sz="2400" b="0" i="0" dirty="0">
                <a:solidFill>
                  <a:srgbClr val="424242"/>
                </a:solidFill>
                <a:effectLst/>
              </a:rPr>
              <a:t>and heat production in cells throughout the body. </a:t>
            </a:r>
          </a:p>
          <a:p>
            <a:pPr algn="just">
              <a:lnSpc>
                <a:spcPct val="150000"/>
              </a:lnSpc>
            </a:pPr>
            <a:r>
              <a:rPr lang="en-US" sz="2400" b="0" i="0" dirty="0">
                <a:solidFill>
                  <a:srgbClr val="424242"/>
                </a:solidFill>
                <a:effectLst/>
              </a:rPr>
              <a:t>The brain also </a:t>
            </a:r>
            <a:r>
              <a:rPr lang="en-US" sz="2400" b="0" i="0" dirty="0">
                <a:solidFill>
                  <a:schemeClr val="accent2">
                    <a:lumMod val="75000"/>
                  </a:schemeClr>
                </a:solidFill>
                <a:effectLst/>
              </a:rPr>
              <a:t>signals</a:t>
            </a:r>
            <a:r>
              <a:rPr lang="en-US" sz="2400" b="0" i="0" dirty="0">
                <a:solidFill>
                  <a:srgbClr val="424242"/>
                </a:solidFill>
                <a:effectLst/>
              </a:rPr>
              <a:t> the </a:t>
            </a:r>
            <a:r>
              <a:rPr lang="en-US" sz="2400" b="0" i="0" u="sng" dirty="0">
                <a:solidFill>
                  <a:srgbClr val="424242"/>
                </a:solidFill>
                <a:effectLst/>
              </a:rPr>
              <a:t>adrenal glands </a:t>
            </a:r>
            <a:r>
              <a:rPr lang="en-US" sz="2400" b="0" i="0" dirty="0">
                <a:solidFill>
                  <a:srgbClr val="424242"/>
                </a:solidFill>
                <a:effectLst/>
              </a:rPr>
              <a:t>to release epinephrine (adrenaline), a hormone that causes the breakdown of </a:t>
            </a:r>
            <a:r>
              <a:rPr lang="en-US" sz="2400" b="0" i="0" dirty="0">
                <a:solidFill>
                  <a:schemeClr val="accent2">
                    <a:lumMod val="75000"/>
                  </a:schemeClr>
                </a:solidFill>
                <a:effectLst/>
              </a:rPr>
              <a:t>glycogen</a:t>
            </a:r>
            <a:r>
              <a:rPr lang="en-US" sz="2400" b="0" i="0" dirty="0">
                <a:solidFill>
                  <a:srgbClr val="424242"/>
                </a:solidFill>
                <a:effectLst/>
              </a:rPr>
              <a:t> into </a:t>
            </a:r>
            <a:r>
              <a:rPr lang="en-US" sz="2400" b="0" i="0" dirty="0">
                <a:solidFill>
                  <a:schemeClr val="accent2">
                    <a:lumMod val="75000"/>
                  </a:schemeClr>
                </a:solidFill>
                <a:effectLst/>
              </a:rPr>
              <a:t>glucose</a:t>
            </a:r>
            <a:r>
              <a:rPr lang="en-US" sz="2400" b="0" i="0" dirty="0">
                <a:solidFill>
                  <a:srgbClr val="424242"/>
                </a:solidFill>
                <a:effectLst/>
              </a:rPr>
              <a:t>, which can be used as an energy source. The breakdown of glycogen into glucose also results in increased </a:t>
            </a:r>
            <a:r>
              <a:rPr lang="en-US" sz="2400" b="0" i="0" dirty="0">
                <a:solidFill>
                  <a:schemeClr val="accent2">
                    <a:lumMod val="75000"/>
                  </a:schemeClr>
                </a:solidFill>
                <a:effectLst/>
              </a:rPr>
              <a:t>metabolism</a:t>
            </a:r>
            <a:r>
              <a:rPr lang="en-US" sz="2400" b="0" i="0" dirty="0">
                <a:solidFill>
                  <a:srgbClr val="424242"/>
                </a:solidFill>
                <a:effectLst/>
              </a:rPr>
              <a:t> and </a:t>
            </a:r>
            <a:r>
              <a:rPr lang="en-US" sz="2400" b="0" i="0" dirty="0">
                <a:solidFill>
                  <a:schemeClr val="accent2">
                    <a:lumMod val="75000"/>
                  </a:schemeClr>
                </a:solidFill>
                <a:effectLst/>
              </a:rPr>
              <a:t>heat</a:t>
            </a:r>
            <a:r>
              <a:rPr lang="en-US" sz="2400" b="0" i="0" dirty="0">
                <a:solidFill>
                  <a:srgbClr val="424242"/>
                </a:solidFill>
                <a:effectLst/>
              </a:rPr>
              <a:t> production.</a:t>
            </a:r>
            <a:endParaRPr lang="en-US" sz="2400" dirty="0"/>
          </a:p>
        </p:txBody>
      </p:sp>
    </p:spTree>
    <p:extLst>
      <p:ext uri="{BB962C8B-B14F-4D97-AF65-F5344CB8AC3E}">
        <p14:creationId xmlns:p14="http://schemas.microsoft.com/office/powerpoint/2010/main" val="2072219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8DF3-302D-EA09-2BCE-D678F1C8E161}"/>
              </a:ext>
            </a:extLst>
          </p:cNvPr>
          <p:cNvSpPr>
            <a:spLocks noGrp="1"/>
          </p:cNvSpPr>
          <p:nvPr>
            <p:ph type="title"/>
          </p:nvPr>
        </p:nvSpPr>
        <p:spPr>
          <a:xfrm>
            <a:off x="838200" y="152400"/>
            <a:ext cx="10515600" cy="761999"/>
          </a:xfrm>
        </p:spPr>
        <p:txBody>
          <a:bodyPr/>
          <a:lstStyle/>
          <a:p>
            <a:pPr algn="ctr"/>
            <a:r>
              <a:rPr lang="en-US" b="1" i="0" dirty="0">
                <a:solidFill>
                  <a:srgbClr val="660066"/>
                </a:solidFill>
                <a:effectLst/>
                <a:latin typeface="Neue Helvetica W01"/>
              </a:rPr>
              <a:t>Positive Feedback</a:t>
            </a:r>
            <a:endParaRPr lang="en-US" dirty="0">
              <a:solidFill>
                <a:srgbClr val="660066"/>
              </a:solidFill>
            </a:endParaRPr>
          </a:p>
        </p:txBody>
      </p:sp>
      <p:sp>
        <p:nvSpPr>
          <p:cNvPr id="3" name="Content Placeholder 2">
            <a:extLst>
              <a:ext uri="{FF2B5EF4-FFF2-40B4-BE49-F238E27FC236}">
                <a16:creationId xmlns:a16="http://schemas.microsoft.com/office/drawing/2014/main" id="{C3C8124D-7492-491E-DBB6-256ECCB3E913}"/>
              </a:ext>
            </a:extLst>
          </p:cNvPr>
          <p:cNvSpPr>
            <a:spLocks noGrp="1"/>
          </p:cNvSpPr>
          <p:nvPr>
            <p:ph idx="1"/>
          </p:nvPr>
        </p:nvSpPr>
        <p:spPr>
          <a:xfrm>
            <a:off x="265814" y="914400"/>
            <a:ext cx="11695814" cy="5791199"/>
          </a:xfrm>
        </p:spPr>
        <p:txBody>
          <a:bodyPr>
            <a:normAutofit fontScale="92500" lnSpcReduction="10000"/>
          </a:bodyPr>
          <a:lstStyle/>
          <a:p>
            <a:pPr algn="just">
              <a:lnSpc>
                <a:spcPct val="150000"/>
              </a:lnSpc>
            </a:pPr>
            <a:r>
              <a:rPr lang="en-US" b="1" i="0" dirty="0">
                <a:solidFill>
                  <a:srgbClr val="CC0066"/>
                </a:solidFill>
                <a:effectLst/>
              </a:rPr>
              <a:t>Positive feedback</a:t>
            </a:r>
            <a:r>
              <a:rPr lang="en-US" b="0" i="0" dirty="0">
                <a:solidFill>
                  <a:srgbClr val="CC0066"/>
                </a:solidFill>
                <a:effectLst/>
              </a:rPr>
              <a:t> </a:t>
            </a:r>
            <a:r>
              <a:rPr lang="en-US" b="0" i="0" dirty="0">
                <a:solidFill>
                  <a:srgbClr val="424242"/>
                </a:solidFill>
                <a:effectLst/>
              </a:rPr>
              <a:t>intensifies a change in the body’s physiological condition rather than reversing it.</a:t>
            </a:r>
            <a:endParaRPr lang="ar-SA" b="0" i="0" dirty="0">
              <a:solidFill>
                <a:srgbClr val="424242"/>
              </a:solidFill>
              <a:effectLst/>
            </a:endParaRPr>
          </a:p>
          <a:p>
            <a:pPr algn="just">
              <a:lnSpc>
                <a:spcPct val="150000"/>
              </a:lnSpc>
            </a:pPr>
            <a:r>
              <a:rPr lang="en-US" b="0" i="0" dirty="0">
                <a:solidFill>
                  <a:srgbClr val="424242"/>
                </a:solidFill>
                <a:effectLst/>
              </a:rPr>
              <a:t> A deviation from the normal range results in more change, and the system moves farther away from the normal range.</a:t>
            </a:r>
            <a:endParaRPr lang="ar-SA" b="0" i="0" dirty="0">
              <a:solidFill>
                <a:srgbClr val="424242"/>
              </a:solidFill>
              <a:effectLst/>
            </a:endParaRPr>
          </a:p>
          <a:p>
            <a:pPr algn="just">
              <a:lnSpc>
                <a:spcPct val="150000"/>
              </a:lnSpc>
            </a:pPr>
            <a:r>
              <a:rPr lang="en-US" b="0" i="0" dirty="0">
                <a:solidFill>
                  <a:srgbClr val="424242"/>
                </a:solidFill>
                <a:effectLst/>
              </a:rPr>
              <a:t> Positive feedback in the body is normal only when there is a definite end point. </a:t>
            </a:r>
            <a:r>
              <a:rPr lang="en-US" b="0" i="0" dirty="0">
                <a:solidFill>
                  <a:schemeClr val="accent5">
                    <a:lumMod val="75000"/>
                  </a:schemeClr>
                </a:solidFill>
                <a:effectLst/>
              </a:rPr>
              <a:t>Childbirth</a:t>
            </a:r>
            <a:r>
              <a:rPr lang="en-US" b="0" i="0" dirty="0">
                <a:solidFill>
                  <a:srgbClr val="424242"/>
                </a:solidFill>
                <a:effectLst/>
              </a:rPr>
              <a:t> and the body’s response to blood loss are two examples of positive feedback loops that are normal but are activated only when needed. </a:t>
            </a:r>
            <a:endParaRPr lang="ar-SA" b="0" i="0" dirty="0">
              <a:solidFill>
                <a:srgbClr val="424242"/>
              </a:solidFill>
              <a:effectLst/>
            </a:endParaRPr>
          </a:p>
          <a:p>
            <a:pPr algn="just">
              <a:lnSpc>
                <a:spcPct val="150000"/>
              </a:lnSpc>
            </a:pPr>
            <a:r>
              <a:rPr lang="en-US" b="0" i="0" dirty="0">
                <a:solidFill>
                  <a:srgbClr val="424242"/>
                </a:solidFill>
                <a:effectLst/>
              </a:rPr>
              <a:t>The extreme muscular work of labor and delivery are the result of a positive feedback system (</a:t>
            </a:r>
            <a:r>
              <a:rPr lang="en-US" b="0" i="0" u="sng" dirty="0">
                <a:solidFill>
                  <a:srgbClr val="027EB5"/>
                </a:solidFill>
                <a:effectLst/>
                <a:hlinkClick r:id="rId2"/>
              </a:rPr>
              <a:t>Figure 1.11</a:t>
            </a:r>
            <a:r>
              <a:rPr lang="en-US" b="0" i="0" dirty="0">
                <a:solidFill>
                  <a:srgbClr val="424242"/>
                </a:solidFill>
                <a:effectLst/>
              </a:rPr>
              <a:t>).</a:t>
            </a:r>
          </a:p>
          <a:p>
            <a:endParaRPr lang="en-US" dirty="0"/>
          </a:p>
        </p:txBody>
      </p:sp>
    </p:spTree>
    <p:extLst>
      <p:ext uri="{BB962C8B-B14F-4D97-AF65-F5344CB8AC3E}">
        <p14:creationId xmlns:p14="http://schemas.microsoft.com/office/powerpoint/2010/main" val="939567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7C129-B35D-B00C-9125-CDAF7B2C3578}"/>
              </a:ext>
            </a:extLst>
          </p:cNvPr>
          <p:cNvSpPr>
            <a:spLocks noGrp="1"/>
          </p:cNvSpPr>
          <p:nvPr>
            <p:ph type="title"/>
          </p:nvPr>
        </p:nvSpPr>
        <p:spPr>
          <a:xfrm>
            <a:off x="573505" y="4924926"/>
            <a:ext cx="10515600" cy="1129214"/>
          </a:xfrm>
        </p:spPr>
        <p:txBody>
          <a:bodyPr>
            <a:normAutofit/>
          </a:bodyPr>
          <a:lstStyle/>
          <a:p>
            <a:r>
              <a:rPr lang="en-US" sz="1800" b="1" i="0" dirty="0">
                <a:solidFill>
                  <a:srgbClr val="424242"/>
                </a:solidFill>
                <a:effectLst/>
                <a:latin typeface="Neue Helvetica W01"/>
              </a:rPr>
              <a:t>Figure 1.11</a:t>
            </a:r>
            <a:r>
              <a:rPr lang="en-US" sz="1800" b="0" i="0" dirty="0">
                <a:solidFill>
                  <a:srgbClr val="424242"/>
                </a:solidFill>
                <a:effectLst/>
                <a:latin typeface="Neue Helvetica W01"/>
              </a:rPr>
              <a:t> </a:t>
            </a:r>
            <a:r>
              <a:rPr lang="en-US" sz="1800" b="1" i="0" dirty="0">
                <a:solidFill>
                  <a:srgbClr val="424242"/>
                </a:solidFill>
                <a:effectLst/>
                <a:latin typeface="Neue Helvetica W01"/>
              </a:rPr>
              <a:t>Positive Feedback Loop</a:t>
            </a:r>
            <a:r>
              <a:rPr lang="en-US" sz="1800" b="0" i="0" dirty="0">
                <a:solidFill>
                  <a:srgbClr val="424242"/>
                </a:solidFill>
                <a:effectLst/>
                <a:latin typeface="Neue Helvetica W01"/>
              </a:rPr>
              <a:t> Normal childbirth is driven by a positive feedback loop. A positive feedback loop results in a change in the body’s status, rather than a return to homeostasis.</a:t>
            </a:r>
            <a:endParaRPr lang="en-US" sz="1800" dirty="0"/>
          </a:p>
        </p:txBody>
      </p:sp>
      <p:pic>
        <p:nvPicPr>
          <p:cNvPr id="2050" name="Picture 2" descr="This diagram shows the steps of a positive feedback loop as a series of stepwise arrows looping around a diagram of an infant within the uterus of a pregnant woman. Initially the head of the baby pushes against the cervix, transmitting nerve impulses from the cervix to the brain. Next the brain stimulates the pituitary gland to secrete oxytocin which is carried in the bloodstream to the uterus. Finally, the oxytocin simulates uterine contractions and pushes the baby harder into the cervix. As the head of the baby pushes against the cervix with greater and greater force, the uterine contractions grow stronger and more frequent. This mechanism is a positive feedback loop.">
            <a:extLst>
              <a:ext uri="{FF2B5EF4-FFF2-40B4-BE49-F238E27FC236}">
                <a16:creationId xmlns:a16="http://schemas.microsoft.com/office/drawing/2014/main" id="{12A3182A-68EF-2EC9-934F-5A6BB4B4661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56156" y="75069"/>
            <a:ext cx="4334256" cy="4178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9232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E16856-D02B-4ECA-2D9C-964F9E42D241}"/>
              </a:ext>
            </a:extLst>
          </p:cNvPr>
          <p:cNvSpPr>
            <a:spLocks noGrp="1"/>
          </p:cNvSpPr>
          <p:nvPr>
            <p:ph idx="1"/>
          </p:nvPr>
        </p:nvSpPr>
        <p:spPr>
          <a:xfrm>
            <a:off x="350873" y="389298"/>
            <a:ext cx="11525693" cy="6351743"/>
          </a:xfrm>
        </p:spPr>
        <p:txBody>
          <a:bodyPr>
            <a:normAutofit fontScale="92500"/>
          </a:bodyPr>
          <a:lstStyle/>
          <a:p>
            <a:pPr algn="just">
              <a:lnSpc>
                <a:spcPct val="150000"/>
              </a:lnSpc>
            </a:pPr>
            <a:r>
              <a:rPr lang="en-US" sz="2400" b="0" i="0" dirty="0">
                <a:solidFill>
                  <a:srgbClr val="424242"/>
                </a:solidFill>
                <a:effectLst/>
              </a:rPr>
              <a:t>The first contractions of labor (</a:t>
            </a:r>
            <a:r>
              <a:rPr lang="en-US" sz="2400" b="0" i="0" dirty="0">
                <a:solidFill>
                  <a:schemeClr val="accent6">
                    <a:lumMod val="75000"/>
                  </a:schemeClr>
                </a:solidFill>
                <a:effectLst/>
              </a:rPr>
              <a:t>the stimulus</a:t>
            </a:r>
            <a:r>
              <a:rPr lang="en-US" sz="2400" b="0" i="0" dirty="0">
                <a:solidFill>
                  <a:srgbClr val="424242"/>
                </a:solidFill>
                <a:effectLst/>
              </a:rPr>
              <a:t>) push the baby toward the cervix (the lowest part of the uterus). </a:t>
            </a:r>
            <a:endParaRPr lang="ar-SA" sz="2400" b="0" i="0" dirty="0">
              <a:solidFill>
                <a:srgbClr val="424242"/>
              </a:solidFill>
              <a:effectLst/>
            </a:endParaRPr>
          </a:p>
          <a:p>
            <a:pPr algn="just">
              <a:lnSpc>
                <a:spcPct val="150000"/>
              </a:lnSpc>
            </a:pPr>
            <a:r>
              <a:rPr lang="en-US" sz="2400" b="0" i="0" dirty="0">
                <a:solidFill>
                  <a:srgbClr val="424242"/>
                </a:solidFill>
                <a:effectLst/>
              </a:rPr>
              <a:t>The cervix contains stretch-sensitive nerve cells that monitor the degree of stretching (</a:t>
            </a:r>
            <a:r>
              <a:rPr lang="en-US" sz="2400" b="0" i="0" dirty="0">
                <a:solidFill>
                  <a:schemeClr val="accent5">
                    <a:lumMod val="75000"/>
                  </a:schemeClr>
                </a:solidFill>
                <a:effectLst/>
              </a:rPr>
              <a:t>the sensors</a:t>
            </a:r>
            <a:r>
              <a:rPr lang="en-US" sz="2400" b="0" i="0" dirty="0">
                <a:solidFill>
                  <a:srgbClr val="424242"/>
                </a:solidFill>
                <a:effectLst/>
              </a:rPr>
              <a:t>). </a:t>
            </a:r>
            <a:endParaRPr lang="ar-SA" sz="2400" b="0" i="0" dirty="0">
              <a:solidFill>
                <a:srgbClr val="424242"/>
              </a:solidFill>
              <a:effectLst/>
            </a:endParaRPr>
          </a:p>
          <a:p>
            <a:pPr algn="just">
              <a:lnSpc>
                <a:spcPct val="150000"/>
              </a:lnSpc>
            </a:pPr>
            <a:r>
              <a:rPr lang="en-US" sz="2400" b="0" i="0" dirty="0">
                <a:solidFill>
                  <a:srgbClr val="424242"/>
                </a:solidFill>
                <a:effectLst/>
              </a:rPr>
              <a:t>These nerve cells send messages to the brain, which in turn causes the pituitary gland at the base of the brain to release the hormone oxytocin into the bloodstream.</a:t>
            </a:r>
            <a:endParaRPr lang="ar-SA" sz="2400" b="0" i="0" dirty="0">
              <a:solidFill>
                <a:srgbClr val="424242"/>
              </a:solidFill>
              <a:effectLst/>
            </a:endParaRPr>
          </a:p>
          <a:p>
            <a:pPr algn="just">
              <a:lnSpc>
                <a:spcPct val="150000"/>
              </a:lnSpc>
            </a:pPr>
            <a:r>
              <a:rPr lang="en-US" sz="2400" b="0" i="0" dirty="0">
                <a:solidFill>
                  <a:srgbClr val="424242"/>
                </a:solidFill>
                <a:effectLst/>
              </a:rPr>
              <a:t> Oxytocin causes stronger contractions of the smooth muscles in of the uterus (</a:t>
            </a:r>
            <a:r>
              <a:rPr lang="en-US" sz="2400" b="0" i="0" dirty="0">
                <a:solidFill>
                  <a:schemeClr val="accent2">
                    <a:lumMod val="75000"/>
                  </a:schemeClr>
                </a:solidFill>
                <a:effectLst/>
              </a:rPr>
              <a:t>the effectors</a:t>
            </a:r>
            <a:r>
              <a:rPr lang="en-US" sz="2400" b="0" i="0" dirty="0">
                <a:solidFill>
                  <a:srgbClr val="424242"/>
                </a:solidFill>
                <a:effectLst/>
              </a:rPr>
              <a:t>), pushing the baby further down the birth canal. This causes even greater stretching of the cervix. </a:t>
            </a:r>
            <a:endParaRPr lang="ar-SA" sz="2400" b="0" i="0" dirty="0">
              <a:solidFill>
                <a:srgbClr val="424242"/>
              </a:solidFill>
              <a:effectLst/>
            </a:endParaRPr>
          </a:p>
          <a:p>
            <a:pPr algn="just">
              <a:lnSpc>
                <a:spcPct val="150000"/>
              </a:lnSpc>
            </a:pPr>
            <a:r>
              <a:rPr lang="en-US" sz="2400" b="0" i="0" dirty="0">
                <a:solidFill>
                  <a:srgbClr val="424242"/>
                </a:solidFill>
                <a:effectLst/>
              </a:rPr>
              <a:t>The cycle of stretching, oxytocin release, and increasingly more forceful contractions stops only when the baby is born.</a:t>
            </a:r>
            <a:endParaRPr lang="ar-SA" sz="2400" b="0" i="0" dirty="0">
              <a:solidFill>
                <a:srgbClr val="424242"/>
              </a:solidFill>
              <a:effectLst/>
            </a:endParaRPr>
          </a:p>
          <a:p>
            <a:pPr algn="just">
              <a:lnSpc>
                <a:spcPct val="150000"/>
              </a:lnSpc>
            </a:pPr>
            <a:r>
              <a:rPr lang="en-US" sz="2400" b="0" i="0" dirty="0">
                <a:solidFill>
                  <a:srgbClr val="424242"/>
                </a:solidFill>
                <a:effectLst/>
              </a:rPr>
              <a:t> At this point, the stretching of the cervix halts, stopping the release of oxytocin.</a:t>
            </a:r>
            <a:endParaRPr lang="en-US" sz="2400" dirty="0"/>
          </a:p>
        </p:txBody>
      </p:sp>
    </p:spTree>
    <p:extLst>
      <p:ext uri="{BB962C8B-B14F-4D97-AF65-F5344CB8AC3E}">
        <p14:creationId xmlns:p14="http://schemas.microsoft.com/office/powerpoint/2010/main" val="2309931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60421" y="561937"/>
            <a:ext cx="11811839" cy="48671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eaLnBrk="0" fontAlgn="base" hangingPunct="0">
              <a:spcBef>
                <a:spcPct val="0"/>
              </a:spcBef>
              <a:spcAft>
                <a:spcPct val="0"/>
              </a:spcAft>
            </a:pPr>
            <a:endParaRPr lang="en-US" sz="2000" dirty="0">
              <a:cs typeface="Arial" pitchFamily="34" charset="0"/>
            </a:endParaRPr>
          </a:p>
          <a:p>
            <a:pPr algn="just" eaLnBrk="0" fontAlgn="base" hangingPunct="0">
              <a:lnSpc>
                <a:spcPct val="150000"/>
              </a:lnSpc>
              <a:spcBef>
                <a:spcPct val="0"/>
              </a:spcBef>
              <a:spcAft>
                <a:spcPct val="0"/>
              </a:spcAft>
            </a:pPr>
            <a:r>
              <a:rPr lang="en-US" sz="2800" b="1" dirty="0">
                <a:solidFill>
                  <a:srgbClr val="185FA1"/>
                </a:solidFill>
                <a:ea typeface="Times New Roman" pitchFamily="18" charset="0"/>
                <a:cs typeface="Arial" pitchFamily="34" charset="0"/>
              </a:rPr>
              <a:t>Positive feedback regulation</a:t>
            </a:r>
          </a:p>
          <a:p>
            <a:pPr algn="just" eaLnBrk="0" fontAlgn="base" hangingPunct="0">
              <a:lnSpc>
                <a:spcPct val="150000"/>
              </a:lnSpc>
              <a:spcBef>
                <a:spcPct val="0"/>
              </a:spcBef>
              <a:spcAft>
                <a:spcPct val="0"/>
              </a:spcAft>
            </a:pPr>
            <a:r>
              <a:rPr lang="en-US" sz="2400" dirty="0">
                <a:solidFill>
                  <a:srgbClr val="000000"/>
                </a:solidFill>
                <a:ea typeface="Times New Roman" pitchFamily="18" charset="0"/>
                <a:cs typeface="Arial" pitchFamily="34" charset="0"/>
              </a:rPr>
              <a:t>Positive feedback is less common in biological systems. Positive feedback acts to speed up the direction of change.</a:t>
            </a:r>
          </a:p>
          <a:p>
            <a:pPr algn="just" eaLnBrk="0" fontAlgn="base" hangingPunct="0">
              <a:lnSpc>
                <a:spcPct val="150000"/>
              </a:lnSpc>
              <a:spcBef>
                <a:spcPct val="0"/>
              </a:spcBef>
              <a:spcAft>
                <a:spcPct val="0"/>
              </a:spcAft>
            </a:pPr>
            <a:r>
              <a:rPr lang="en-US" sz="2400" dirty="0">
                <a:solidFill>
                  <a:srgbClr val="000000"/>
                </a:solidFill>
                <a:ea typeface="Times New Roman" pitchFamily="18" charset="0"/>
                <a:cs typeface="Arial" pitchFamily="34" charset="0"/>
              </a:rPr>
              <a:t> e.g. </a:t>
            </a:r>
            <a:r>
              <a:rPr lang="en-US" sz="2400" dirty="0">
                <a:solidFill>
                  <a:srgbClr val="004080"/>
                </a:solidFill>
                <a:ea typeface="Times New Roman" pitchFamily="18" charset="0"/>
                <a:cs typeface="Arial" pitchFamily="34" charset="0"/>
                <a:hlinkClick r:id="rId2"/>
              </a:rPr>
              <a:t>Lactation</a:t>
            </a:r>
            <a:r>
              <a:rPr lang="en-US" sz="2400" dirty="0">
                <a:solidFill>
                  <a:srgbClr val="000000"/>
                </a:solidFill>
                <a:ea typeface="Times New Roman" pitchFamily="18" charset="0"/>
                <a:cs typeface="Arial" pitchFamily="34" charset="0"/>
              </a:rPr>
              <a:t> (milk production). </a:t>
            </a:r>
          </a:p>
          <a:p>
            <a:pPr algn="just" eaLnBrk="0" fontAlgn="base" hangingPunct="0">
              <a:lnSpc>
                <a:spcPct val="150000"/>
              </a:lnSpc>
              <a:spcBef>
                <a:spcPct val="0"/>
              </a:spcBef>
              <a:spcAft>
                <a:spcPct val="0"/>
              </a:spcAft>
            </a:pPr>
            <a:r>
              <a:rPr lang="en-US" sz="2400" dirty="0">
                <a:solidFill>
                  <a:srgbClr val="000000"/>
                </a:solidFill>
                <a:cs typeface="Arial" pitchFamily="34" charset="0"/>
              </a:rPr>
              <a:t>The sucking(stimulus) </a:t>
            </a:r>
            <a:r>
              <a:rPr lang="en-US" sz="2400" dirty="0">
                <a:solidFill>
                  <a:srgbClr val="660066"/>
                </a:solidFill>
                <a:cs typeface="Arial" pitchFamily="34" charset="0"/>
              </a:rPr>
              <a:t>activates receptors </a:t>
            </a:r>
            <a:r>
              <a:rPr lang="en-US" sz="2400" dirty="0">
                <a:solidFill>
                  <a:srgbClr val="000000"/>
                </a:solidFill>
                <a:cs typeface="Arial" pitchFamily="34" charset="0"/>
              </a:rPr>
              <a:t>in and around nipple.</a:t>
            </a:r>
          </a:p>
          <a:p>
            <a:pPr algn="just" eaLnBrk="0" fontAlgn="base" hangingPunct="0">
              <a:lnSpc>
                <a:spcPct val="150000"/>
              </a:lnSpc>
              <a:spcBef>
                <a:spcPct val="0"/>
              </a:spcBef>
              <a:spcAft>
                <a:spcPct val="0"/>
              </a:spcAft>
            </a:pPr>
            <a:r>
              <a:rPr lang="en-US" sz="2400" dirty="0">
                <a:solidFill>
                  <a:srgbClr val="000000"/>
                </a:solidFill>
                <a:cs typeface="Arial" pitchFamily="34" charset="0"/>
              </a:rPr>
              <a:t>These signals are carried by </a:t>
            </a:r>
            <a:r>
              <a:rPr lang="en-US" sz="2400" dirty="0">
                <a:solidFill>
                  <a:schemeClr val="accent2">
                    <a:lumMod val="75000"/>
                  </a:schemeClr>
                </a:solidFill>
                <a:cs typeface="Arial" pitchFamily="34" charset="0"/>
              </a:rPr>
              <a:t>nerve fibers </a:t>
            </a:r>
            <a:r>
              <a:rPr lang="en-US" sz="2400" dirty="0">
                <a:solidFill>
                  <a:srgbClr val="000000"/>
                </a:solidFill>
                <a:cs typeface="Arial" pitchFamily="34" charset="0"/>
              </a:rPr>
              <a:t>through the </a:t>
            </a:r>
            <a:r>
              <a:rPr lang="en-US" sz="2400" dirty="0">
                <a:solidFill>
                  <a:schemeClr val="accent3">
                    <a:lumMod val="75000"/>
                  </a:schemeClr>
                </a:solidFill>
                <a:cs typeface="Arial" pitchFamily="34" charset="0"/>
              </a:rPr>
              <a:t>spinal cord  </a:t>
            </a:r>
            <a:r>
              <a:rPr lang="en-US" sz="2400" dirty="0">
                <a:solidFill>
                  <a:srgbClr val="000000"/>
                </a:solidFill>
                <a:cs typeface="Arial" pitchFamily="34" charset="0"/>
              </a:rPr>
              <a:t>to the </a:t>
            </a:r>
            <a:r>
              <a:rPr lang="en-US" sz="2400" dirty="0">
                <a:solidFill>
                  <a:schemeClr val="accent2">
                    <a:lumMod val="75000"/>
                  </a:schemeClr>
                </a:solidFill>
                <a:cs typeface="Arial" pitchFamily="34" charset="0"/>
              </a:rPr>
              <a:t>hypothalamus</a:t>
            </a:r>
            <a:r>
              <a:rPr lang="en-US" sz="2400" dirty="0">
                <a:solidFill>
                  <a:srgbClr val="000000"/>
                </a:solidFill>
                <a:cs typeface="Arial" pitchFamily="34" charset="0"/>
              </a:rPr>
              <a:t> where changes in the electrical activity of the neurons that regulates the pituitary glands increase </a:t>
            </a:r>
            <a:r>
              <a:rPr lang="en-US" sz="2400" dirty="0">
                <a:solidFill>
                  <a:schemeClr val="accent3">
                    <a:lumMod val="50000"/>
                  </a:schemeClr>
                </a:solidFill>
                <a:cs typeface="Arial" pitchFamily="34" charset="0"/>
              </a:rPr>
              <a:t>prolactin secretion</a:t>
            </a:r>
            <a:r>
              <a:rPr lang="en-US" sz="2400" dirty="0">
                <a:solidFill>
                  <a:srgbClr val="000000"/>
                </a:solidFill>
                <a:cs typeface="Arial" pitchFamily="34" charset="0"/>
              </a:rPr>
              <a:t>.</a:t>
            </a:r>
            <a:endParaRPr lang="en-US" sz="2400" dirty="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actation">
            <a:extLst>
              <a:ext uri="{FF2B5EF4-FFF2-40B4-BE49-F238E27FC236}">
                <a16:creationId xmlns:a16="http://schemas.microsoft.com/office/drawing/2014/main" id="{F5603C58-14FF-4790-A40E-FD960EA74D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411" y="88232"/>
            <a:ext cx="11061031" cy="6353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4450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www.omicsonline.org/articles-images/medical-physiology-therapeutics-feedback-mechanism-1-101-g002.png"/>
          <p:cNvPicPr/>
          <p:nvPr/>
        </p:nvPicPr>
        <p:blipFill>
          <a:blip r:embed="rId2"/>
          <a:srcRect/>
          <a:stretch>
            <a:fillRect/>
          </a:stretch>
        </p:blipFill>
        <p:spPr bwMode="auto">
          <a:xfrm>
            <a:off x="837281" y="143219"/>
            <a:ext cx="9110949" cy="662113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4A004-165A-2190-8306-82CA7939AFB2}"/>
              </a:ext>
            </a:extLst>
          </p:cNvPr>
          <p:cNvSpPr>
            <a:spLocks noGrp="1"/>
          </p:cNvSpPr>
          <p:nvPr>
            <p:ph type="title"/>
          </p:nvPr>
        </p:nvSpPr>
        <p:spPr>
          <a:xfrm>
            <a:off x="838200" y="132202"/>
            <a:ext cx="10515600" cy="1002536"/>
          </a:xfrm>
        </p:spPr>
        <p:txBody>
          <a:bodyPr/>
          <a:lstStyle/>
          <a:p>
            <a:r>
              <a:rPr kumimoji="0" lang="en-US" altLang="en-US" sz="4400" b="1" i="0" u="none" strike="noStrike" cap="none" normalizeH="0" baseline="0" dirty="0">
                <a:ln>
                  <a:noFill/>
                </a:ln>
                <a:solidFill>
                  <a:srgbClr val="813588"/>
                </a:solidFill>
                <a:effectLst/>
                <a:latin typeface="inherit"/>
              </a:rPr>
              <a:t>Other Examples of Homeostasis</a:t>
            </a:r>
            <a:endParaRPr lang="en-US" b="1" dirty="0"/>
          </a:p>
        </p:txBody>
      </p:sp>
      <p:sp>
        <p:nvSpPr>
          <p:cNvPr id="3" name="Content Placeholder 2">
            <a:extLst>
              <a:ext uri="{FF2B5EF4-FFF2-40B4-BE49-F238E27FC236}">
                <a16:creationId xmlns:a16="http://schemas.microsoft.com/office/drawing/2014/main" id="{2919EB9D-B356-500F-3CEB-6B5927AF0E36}"/>
              </a:ext>
            </a:extLst>
          </p:cNvPr>
          <p:cNvSpPr>
            <a:spLocks noGrp="1"/>
          </p:cNvSpPr>
          <p:nvPr>
            <p:ph idx="1"/>
          </p:nvPr>
        </p:nvSpPr>
        <p:spPr>
          <a:xfrm>
            <a:off x="231353" y="1134738"/>
            <a:ext cx="11821099" cy="5591060"/>
          </a:xfrm>
        </p:spPr>
        <p:txBody>
          <a:bodyPr>
            <a:normAutofit fontScale="92500" lnSpcReduction="20000"/>
          </a:bodyPr>
          <a:lstStyle/>
          <a:p>
            <a:pPr marL="0" marR="0" lvl="0" indent="0" algn="l" defTabSz="914400" rtl="0" eaLnBrk="0" fontAlgn="base" latinLnBrk="0" hangingPunct="0">
              <a:lnSpc>
                <a:spcPct val="150000"/>
              </a:lnSpc>
              <a:spcBef>
                <a:spcPct val="0"/>
              </a:spcBef>
              <a:spcAft>
                <a:spcPct val="0"/>
              </a:spcAft>
              <a:buClrTx/>
              <a:buSzTx/>
              <a:buFontTx/>
              <a:buAutoNum type="arabicPeriod"/>
              <a:tabLst/>
            </a:pPr>
            <a:r>
              <a:rPr kumimoji="0" lang="en-US" altLang="en-US" sz="2800" b="0" i="0" u="none" strike="noStrike" cap="none" normalizeH="0" baseline="0" dirty="0">
                <a:ln>
                  <a:noFill/>
                </a:ln>
                <a:solidFill>
                  <a:srgbClr val="333333"/>
                </a:solidFill>
                <a:effectLst/>
              </a:rPr>
              <a:t>Blood </a:t>
            </a:r>
            <a:r>
              <a:rPr kumimoji="0" lang="en-US" altLang="en-US" sz="2800" b="0" i="0" u="none" strike="noStrike" cap="none" normalizeH="0" baseline="0" dirty="0">
                <a:ln>
                  <a:noFill/>
                </a:ln>
                <a:solidFill>
                  <a:schemeClr val="accent2">
                    <a:lumMod val="75000"/>
                  </a:schemeClr>
                </a:solidFill>
                <a:effectLst/>
              </a:rPr>
              <a:t>glucose</a:t>
            </a:r>
            <a:r>
              <a:rPr kumimoji="0" lang="en-US" altLang="en-US" sz="2800" b="0" i="0" u="none" strike="noStrike" cap="none" normalizeH="0" baseline="0" dirty="0">
                <a:ln>
                  <a:noFill/>
                </a:ln>
                <a:solidFill>
                  <a:srgbClr val="333333"/>
                </a:solidFill>
                <a:effectLst/>
              </a:rPr>
              <a:t>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2"/>
              <a:tabLst/>
            </a:pPr>
            <a:r>
              <a:rPr kumimoji="0" lang="en-US" altLang="en-US" sz="2800" b="0" i="0" u="none" strike="noStrike" cap="none" normalizeH="0" baseline="0" dirty="0">
                <a:ln>
                  <a:noFill/>
                </a:ln>
                <a:solidFill>
                  <a:srgbClr val="333333"/>
                </a:solidFill>
                <a:effectLst/>
              </a:rPr>
              <a:t>Blood </a:t>
            </a:r>
            <a:r>
              <a:rPr kumimoji="0" lang="en-US" altLang="en-US" sz="2800" b="0" i="0" u="none" strike="noStrike" cap="none" normalizeH="0" baseline="0" dirty="0">
                <a:ln>
                  <a:noFill/>
                </a:ln>
                <a:solidFill>
                  <a:schemeClr val="accent2">
                    <a:lumMod val="75000"/>
                  </a:schemeClr>
                </a:solidFill>
                <a:effectLst/>
              </a:rPr>
              <a:t>oxygen</a:t>
            </a:r>
            <a:r>
              <a:rPr kumimoji="0" lang="en-US" altLang="en-US" sz="2800" b="0" i="0" u="none" strike="noStrike" cap="none" normalizeH="0" baseline="0" dirty="0">
                <a:ln>
                  <a:noFill/>
                </a:ln>
                <a:solidFill>
                  <a:srgbClr val="333333"/>
                </a:solidFill>
                <a:effectLst/>
              </a:rPr>
              <a:t> content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3"/>
              <a:tabLst/>
            </a:pPr>
            <a:r>
              <a:rPr kumimoji="0" lang="en-US" altLang="en-US" sz="2800" b="0" i="0" u="none" strike="noStrike" cap="none" normalizeH="0" baseline="0" dirty="0">
                <a:ln>
                  <a:noFill/>
                </a:ln>
                <a:solidFill>
                  <a:srgbClr val="333333"/>
                </a:solidFill>
                <a:effectLst/>
              </a:rPr>
              <a:t>Extracellular fluid </a:t>
            </a:r>
            <a:r>
              <a:rPr kumimoji="0" lang="en-US" altLang="en-US" sz="2800" b="0" i="0" u="none" strike="noStrike" cap="none" normalizeH="0" baseline="0" dirty="0">
                <a:ln>
                  <a:noFill/>
                </a:ln>
                <a:solidFill>
                  <a:schemeClr val="accent2">
                    <a:lumMod val="75000"/>
                  </a:schemeClr>
                </a:solidFill>
                <a:effectLst/>
              </a:rPr>
              <a:t>pH</a:t>
            </a:r>
            <a:r>
              <a:rPr kumimoji="0" lang="en-US" altLang="en-US" sz="2800" b="0" i="0" u="none" strike="noStrike" cap="none" normalizeH="0" baseline="0" dirty="0">
                <a:ln>
                  <a:noFill/>
                </a:ln>
                <a:solidFill>
                  <a:srgbClr val="333333"/>
                </a:solidFill>
                <a:effectLst/>
              </a:rPr>
              <a:t>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4"/>
              <a:tabLst/>
            </a:pPr>
            <a:r>
              <a:rPr kumimoji="0" lang="en-US" altLang="en-US" sz="2800" b="0" i="0" u="none" strike="noStrike" cap="none" normalizeH="0" baseline="0" dirty="0">
                <a:ln>
                  <a:noFill/>
                </a:ln>
                <a:solidFill>
                  <a:srgbClr val="333333"/>
                </a:solidFill>
                <a:effectLst/>
              </a:rPr>
              <a:t>Plasma ionized </a:t>
            </a:r>
            <a:r>
              <a:rPr kumimoji="0" lang="en-US" altLang="en-US" sz="2800" b="0" i="0" u="none" strike="noStrike" cap="none" normalizeH="0" baseline="0" dirty="0">
                <a:ln>
                  <a:noFill/>
                </a:ln>
                <a:solidFill>
                  <a:schemeClr val="accent2">
                    <a:lumMod val="75000"/>
                  </a:schemeClr>
                </a:solidFill>
                <a:effectLst/>
              </a:rPr>
              <a:t>calcium</a:t>
            </a:r>
            <a:r>
              <a:rPr kumimoji="0" lang="en-US" altLang="en-US" sz="2800" b="0" i="0" u="none" strike="noStrike" cap="none" normalizeH="0" baseline="0" dirty="0">
                <a:ln>
                  <a:noFill/>
                </a:ln>
                <a:solidFill>
                  <a:srgbClr val="333333"/>
                </a:solidFill>
                <a:effectLst/>
              </a:rPr>
              <a:t>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5"/>
              <a:tabLst/>
            </a:pPr>
            <a:r>
              <a:rPr kumimoji="0" lang="en-US" altLang="en-US" sz="2800" b="0" i="0" u="none" strike="noStrike" cap="none" normalizeH="0" baseline="0" dirty="0">
                <a:ln>
                  <a:noFill/>
                </a:ln>
                <a:solidFill>
                  <a:schemeClr val="accent2">
                    <a:lumMod val="75000"/>
                  </a:schemeClr>
                </a:solidFill>
                <a:effectLst/>
              </a:rPr>
              <a:t>Arterial blood pressure </a:t>
            </a:r>
            <a:r>
              <a:rPr kumimoji="0" lang="en-US" altLang="en-US" sz="2800" b="0" i="0" u="none" strike="noStrike" cap="none" normalizeH="0" baseline="0" dirty="0">
                <a:ln>
                  <a:noFill/>
                </a:ln>
                <a:solidFill>
                  <a:srgbClr val="333333"/>
                </a:solidFill>
                <a:effectLst/>
              </a:rPr>
              <a:t>homeostasis.</a:t>
            </a:r>
          </a:p>
          <a:p>
            <a:pPr marL="0" marR="0" lvl="0" indent="0" algn="l" defTabSz="914400" rtl="0" eaLnBrk="0" fontAlgn="base" latinLnBrk="0" hangingPunct="0">
              <a:lnSpc>
                <a:spcPct val="150000"/>
              </a:lnSpc>
              <a:spcBef>
                <a:spcPct val="0"/>
              </a:spcBef>
              <a:spcAft>
                <a:spcPct val="0"/>
              </a:spcAft>
              <a:buClrTx/>
              <a:buSzTx/>
              <a:buFontTx/>
              <a:buAutoNum type="arabicPeriod" startAt="6"/>
              <a:tabLst/>
            </a:pPr>
            <a:r>
              <a:rPr kumimoji="0" lang="en-US" altLang="en-US" sz="2800" b="0" i="0" u="none" strike="noStrike" cap="none" normalizeH="0" baseline="0" dirty="0">
                <a:ln>
                  <a:noFill/>
                </a:ln>
                <a:solidFill>
                  <a:srgbClr val="333333"/>
                </a:solidFill>
                <a:effectLst/>
              </a:rPr>
              <a:t>Core body </a:t>
            </a:r>
            <a:r>
              <a:rPr kumimoji="0" lang="en-US" altLang="en-US" sz="2800" b="0" i="0" u="none" strike="noStrike" cap="none" normalizeH="0" baseline="0" dirty="0">
                <a:ln>
                  <a:noFill/>
                </a:ln>
                <a:solidFill>
                  <a:schemeClr val="accent2">
                    <a:lumMod val="75000"/>
                  </a:schemeClr>
                </a:solidFill>
                <a:effectLst/>
              </a:rPr>
              <a:t>temperature</a:t>
            </a:r>
            <a:r>
              <a:rPr kumimoji="0" lang="en-US" altLang="en-US" sz="2800" b="0" i="0" u="none" strike="noStrike" cap="none" normalizeH="0" baseline="0" dirty="0">
                <a:ln>
                  <a:noFill/>
                </a:ln>
                <a:solidFill>
                  <a:srgbClr val="333333"/>
                </a:solidFill>
                <a:effectLst/>
              </a:rPr>
              <a:t>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7"/>
              <a:tabLst/>
            </a:pPr>
            <a:r>
              <a:rPr kumimoji="0" lang="en-US" altLang="en-US" sz="2800" b="0" i="0" u="none" strike="noStrike" cap="none" normalizeH="0" baseline="0" dirty="0">
                <a:ln>
                  <a:noFill/>
                </a:ln>
                <a:solidFill>
                  <a:srgbClr val="333333"/>
                </a:solidFill>
                <a:effectLst/>
              </a:rPr>
              <a:t>The </a:t>
            </a:r>
            <a:r>
              <a:rPr kumimoji="0" lang="en-US" altLang="en-US" sz="2800" b="0" i="0" u="none" strike="noStrike" cap="none" normalizeH="0" baseline="0" dirty="0">
                <a:ln>
                  <a:noFill/>
                </a:ln>
                <a:solidFill>
                  <a:schemeClr val="accent2">
                    <a:lumMod val="75000"/>
                  </a:schemeClr>
                </a:solidFill>
                <a:effectLst/>
              </a:rPr>
              <a:t>volume</a:t>
            </a:r>
            <a:r>
              <a:rPr kumimoji="0" lang="en-US" altLang="en-US" sz="2800" b="0" i="0" u="none" strike="noStrike" cap="none" normalizeH="0" baseline="0" dirty="0">
                <a:ln>
                  <a:noFill/>
                </a:ln>
                <a:solidFill>
                  <a:srgbClr val="333333"/>
                </a:solidFill>
                <a:effectLst/>
              </a:rPr>
              <a:t> of body </a:t>
            </a:r>
            <a:r>
              <a:rPr kumimoji="0" lang="en-US" altLang="en-US" sz="2800" b="0" i="0" u="none" strike="noStrike" cap="none" normalizeH="0" baseline="0" dirty="0">
                <a:ln>
                  <a:noFill/>
                </a:ln>
                <a:solidFill>
                  <a:schemeClr val="accent2">
                    <a:lumMod val="75000"/>
                  </a:schemeClr>
                </a:solidFill>
                <a:effectLst/>
              </a:rPr>
              <a:t>water</a:t>
            </a:r>
            <a:r>
              <a:rPr kumimoji="0" lang="en-US" altLang="en-US" sz="2800" b="0" i="0" u="none" strike="noStrike" cap="none" normalizeH="0" baseline="0" dirty="0">
                <a:ln>
                  <a:noFill/>
                </a:ln>
                <a:solidFill>
                  <a:srgbClr val="333333"/>
                </a:solidFill>
                <a:effectLst/>
              </a:rPr>
              <a:t>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8"/>
              <a:tabLst/>
            </a:pPr>
            <a:r>
              <a:rPr kumimoji="0" lang="en-US" altLang="en-US" sz="2800" b="0" i="0" u="none" strike="noStrike" cap="none" normalizeH="0" baseline="0" dirty="0">
                <a:ln>
                  <a:noFill/>
                </a:ln>
                <a:solidFill>
                  <a:srgbClr val="333333"/>
                </a:solidFill>
                <a:effectLst/>
              </a:rPr>
              <a:t>Extracellular </a:t>
            </a:r>
            <a:r>
              <a:rPr kumimoji="0" lang="en-US" altLang="en-US" sz="2800" b="0" i="0" u="none" strike="noStrike" cap="none" normalizeH="0" baseline="0" dirty="0">
                <a:ln>
                  <a:noFill/>
                </a:ln>
                <a:solidFill>
                  <a:schemeClr val="accent2">
                    <a:lumMod val="75000"/>
                  </a:schemeClr>
                </a:solidFill>
                <a:effectLst/>
              </a:rPr>
              <a:t>sodium</a:t>
            </a:r>
            <a:r>
              <a:rPr kumimoji="0" lang="en-US" altLang="en-US" sz="2800" b="0" i="0" u="none" strike="noStrike" cap="none" normalizeH="0" baseline="0" dirty="0">
                <a:ln>
                  <a:noFill/>
                </a:ln>
                <a:solidFill>
                  <a:srgbClr val="333333"/>
                </a:solidFill>
                <a:effectLst/>
              </a:rPr>
              <a:t> concentration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9"/>
              <a:tabLst/>
            </a:pPr>
            <a:r>
              <a:rPr kumimoji="0" lang="en-US" altLang="en-US" sz="2800" b="0" i="0" u="none" strike="noStrike" cap="none" normalizeH="0" baseline="0" dirty="0">
                <a:ln>
                  <a:noFill/>
                </a:ln>
                <a:solidFill>
                  <a:srgbClr val="333333"/>
                </a:solidFill>
                <a:effectLst/>
              </a:rPr>
              <a:t>Extracellular </a:t>
            </a:r>
            <a:r>
              <a:rPr kumimoji="0" lang="en-US" altLang="en-US" sz="2800" b="0" i="0" u="none" strike="noStrike" cap="none" normalizeH="0" baseline="0" dirty="0">
                <a:ln>
                  <a:noFill/>
                </a:ln>
                <a:solidFill>
                  <a:schemeClr val="accent2">
                    <a:lumMod val="75000"/>
                  </a:schemeClr>
                </a:solidFill>
                <a:effectLst/>
              </a:rPr>
              <a:t>potassium</a:t>
            </a:r>
            <a:r>
              <a:rPr kumimoji="0" lang="en-US" altLang="en-US" sz="2800" b="0" i="0" u="none" strike="noStrike" cap="none" normalizeH="0" baseline="0" dirty="0">
                <a:ln>
                  <a:noFill/>
                </a:ln>
                <a:solidFill>
                  <a:srgbClr val="333333"/>
                </a:solidFill>
                <a:effectLst/>
              </a:rPr>
              <a:t> concentration homeostasis.</a:t>
            </a:r>
          </a:p>
          <a:p>
            <a:pPr marL="0" marR="0" lvl="0" indent="0" algn="l" defTabSz="914400" rtl="0" eaLnBrk="0" fontAlgn="base" latinLnBrk="0" hangingPunct="0">
              <a:lnSpc>
                <a:spcPct val="150000"/>
              </a:lnSpc>
              <a:spcBef>
                <a:spcPct val="0"/>
              </a:spcBef>
              <a:spcAft>
                <a:spcPct val="0"/>
              </a:spcAft>
              <a:buClrTx/>
              <a:buSzTx/>
              <a:buFontTx/>
              <a:buAutoNum type="arabicPeriod" startAt="10"/>
              <a:tabLst/>
            </a:pPr>
            <a:r>
              <a:rPr kumimoji="0" lang="en-US" altLang="en-US" sz="2800" b="0" i="0" u="none" strike="noStrike" cap="none" normalizeH="0" baseline="0" dirty="0">
                <a:ln>
                  <a:noFill/>
                </a:ln>
                <a:solidFill>
                  <a:srgbClr val="333333"/>
                </a:solidFill>
                <a:effectLst/>
              </a:rPr>
              <a:t>Blood partial pressure of </a:t>
            </a:r>
            <a:r>
              <a:rPr kumimoji="0" lang="en-US" altLang="en-US" sz="2800" b="0" i="0" u="none" strike="noStrike" cap="none" normalizeH="0" baseline="0" dirty="0">
                <a:ln>
                  <a:noFill/>
                </a:ln>
                <a:solidFill>
                  <a:schemeClr val="accent2">
                    <a:lumMod val="75000"/>
                  </a:schemeClr>
                </a:solidFill>
                <a:effectLst/>
              </a:rPr>
              <a:t>oxygen</a:t>
            </a:r>
            <a:r>
              <a:rPr kumimoji="0" lang="en-US" altLang="en-US" sz="2800" b="0" i="0" u="none" strike="noStrike" cap="none" normalizeH="0" baseline="0" dirty="0">
                <a:ln>
                  <a:noFill/>
                </a:ln>
                <a:solidFill>
                  <a:srgbClr val="333333"/>
                </a:solidFill>
                <a:effectLst/>
              </a:rPr>
              <a:t> and </a:t>
            </a:r>
            <a:r>
              <a:rPr kumimoji="0" lang="en-US" altLang="en-US" sz="2800" b="0" i="0" u="none" strike="noStrike" cap="none" normalizeH="0" baseline="0" dirty="0">
                <a:ln>
                  <a:noFill/>
                </a:ln>
                <a:solidFill>
                  <a:schemeClr val="accent2">
                    <a:lumMod val="75000"/>
                  </a:schemeClr>
                </a:solidFill>
                <a:effectLst/>
              </a:rPr>
              <a:t>carbon dioxide </a:t>
            </a:r>
            <a:r>
              <a:rPr kumimoji="0" lang="en-US" altLang="en-US" sz="2800" b="0" i="0" u="none" strike="noStrike" cap="none" normalizeH="0" baseline="0" dirty="0">
                <a:ln>
                  <a:noFill/>
                </a:ln>
                <a:solidFill>
                  <a:srgbClr val="333333"/>
                </a:solidFill>
                <a:effectLst/>
              </a:rPr>
              <a:t>homeostasis.</a:t>
            </a:r>
          </a:p>
          <a:p>
            <a:endParaRPr lang="en-US" dirty="0"/>
          </a:p>
        </p:txBody>
      </p:sp>
    </p:spTree>
    <p:extLst>
      <p:ext uri="{BB962C8B-B14F-4D97-AF65-F5344CB8AC3E}">
        <p14:creationId xmlns:p14="http://schemas.microsoft.com/office/powerpoint/2010/main" val="3234547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91B6F-21CF-9FC1-0397-F58F419BEF70}"/>
              </a:ext>
            </a:extLst>
          </p:cNvPr>
          <p:cNvSpPr>
            <a:spLocks noGrp="1"/>
          </p:cNvSpPr>
          <p:nvPr>
            <p:ph type="title"/>
          </p:nvPr>
        </p:nvSpPr>
        <p:spPr>
          <a:xfrm>
            <a:off x="429658" y="121187"/>
            <a:ext cx="10924142" cy="804230"/>
          </a:xfrm>
        </p:spPr>
        <p:txBody>
          <a:bodyPr/>
          <a:lstStyle/>
          <a:p>
            <a:r>
              <a:rPr lang="en-US" b="1" i="0" dirty="0">
                <a:solidFill>
                  <a:srgbClr val="813588"/>
                </a:solidFill>
                <a:effectLst/>
                <a:latin typeface="inherit"/>
              </a:rPr>
              <a:t>Homeostasis Breakdown</a:t>
            </a:r>
            <a:endParaRPr lang="en-US" b="1" dirty="0"/>
          </a:p>
        </p:txBody>
      </p:sp>
      <p:sp>
        <p:nvSpPr>
          <p:cNvPr id="3" name="Content Placeholder 2">
            <a:extLst>
              <a:ext uri="{FF2B5EF4-FFF2-40B4-BE49-F238E27FC236}">
                <a16:creationId xmlns:a16="http://schemas.microsoft.com/office/drawing/2014/main" id="{66145668-E56E-DE3C-1E66-1205E977E479}"/>
              </a:ext>
            </a:extLst>
          </p:cNvPr>
          <p:cNvSpPr>
            <a:spLocks noGrp="1"/>
          </p:cNvSpPr>
          <p:nvPr>
            <p:ph idx="1"/>
          </p:nvPr>
        </p:nvSpPr>
        <p:spPr>
          <a:xfrm>
            <a:off x="242371" y="925418"/>
            <a:ext cx="11655846" cy="5932582"/>
          </a:xfrm>
        </p:spPr>
        <p:txBody>
          <a:bodyPr>
            <a:normAutofit fontScale="70000" lnSpcReduction="20000"/>
          </a:bodyPr>
          <a:lstStyle/>
          <a:p>
            <a:pPr algn="l">
              <a:lnSpc>
                <a:spcPct val="160000"/>
              </a:lnSpc>
            </a:pPr>
            <a:r>
              <a:rPr lang="en-US" b="0" i="0" dirty="0">
                <a:solidFill>
                  <a:srgbClr val="333333"/>
                </a:solidFill>
                <a:effectLst/>
                <a:latin typeface="Roboto" panose="02000000000000000000" pitchFamily="2" charset="0"/>
              </a:rPr>
              <a:t>The failure of homeostasis function in an internal environment will result in </a:t>
            </a:r>
            <a:r>
              <a:rPr lang="en-US" b="0" i="0" dirty="0">
                <a:solidFill>
                  <a:srgbClr val="0099CC"/>
                </a:solidFill>
                <a:effectLst/>
                <a:latin typeface="Roboto" panose="02000000000000000000" pitchFamily="2" charset="0"/>
              </a:rPr>
              <a:t>illnesses or diseases</a:t>
            </a:r>
            <a:r>
              <a:rPr lang="en-US" b="0" i="0" dirty="0">
                <a:solidFill>
                  <a:srgbClr val="333333"/>
                </a:solidFill>
                <a:effectLst/>
                <a:latin typeface="Roboto" panose="02000000000000000000" pitchFamily="2" charset="0"/>
              </a:rPr>
              <a:t>. </a:t>
            </a:r>
            <a:endParaRPr lang="ar-SA" b="0" i="0" dirty="0">
              <a:solidFill>
                <a:srgbClr val="333333"/>
              </a:solidFill>
              <a:effectLst/>
              <a:latin typeface="Roboto" panose="02000000000000000000" pitchFamily="2" charset="0"/>
            </a:endParaRPr>
          </a:p>
          <a:p>
            <a:pPr algn="l">
              <a:lnSpc>
                <a:spcPct val="160000"/>
              </a:lnSpc>
            </a:pPr>
            <a:r>
              <a:rPr lang="en-US" b="0" i="0" dirty="0">
                <a:solidFill>
                  <a:srgbClr val="333333"/>
                </a:solidFill>
                <a:effectLst/>
                <a:latin typeface="Roboto" panose="02000000000000000000" pitchFamily="2" charset="0"/>
              </a:rPr>
              <a:t>In severe cases, it can even lead to </a:t>
            </a:r>
            <a:r>
              <a:rPr lang="en-US" b="0" i="0" dirty="0">
                <a:solidFill>
                  <a:schemeClr val="accent2">
                    <a:lumMod val="75000"/>
                  </a:schemeClr>
                </a:solidFill>
                <a:effectLst/>
                <a:latin typeface="Roboto" panose="02000000000000000000" pitchFamily="2" charset="0"/>
              </a:rPr>
              <a:t>death and disability</a:t>
            </a:r>
            <a:r>
              <a:rPr lang="en-US" b="0" i="0" dirty="0">
                <a:solidFill>
                  <a:srgbClr val="333333"/>
                </a:solidFill>
                <a:effectLst/>
                <a:latin typeface="Roboto" panose="02000000000000000000" pitchFamily="2" charset="0"/>
              </a:rPr>
              <a:t>.</a:t>
            </a:r>
          </a:p>
          <a:p>
            <a:pPr algn="l">
              <a:lnSpc>
                <a:spcPct val="160000"/>
              </a:lnSpc>
            </a:pPr>
            <a:r>
              <a:rPr lang="en-US" b="0" i="0" dirty="0">
                <a:solidFill>
                  <a:srgbClr val="333333"/>
                </a:solidFill>
                <a:effectLst/>
                <a:latin typeface="Roboto" panose="02000000000000000000" pitchFamily="2" charset="0"/>
              </a:rPr>
              <a:t>Many factors can affect homeostasis. </a:t>
            </a:r>
            <a:endParaRPr lang="ar-SA" b="0" i="0" dirty="0">
              <a:solidFill>
                <a:srgbClr val="333333"/>
              </a:solidFill>
              <a:effectLst/>
              <a:latin typeface="Roboto" panose="02000000000000000000" pitchFamily="2" charset="0"/>
            </a:endParaRPr>
          </a:p>
          <a:p>
            <a:pPr marL="0" indent="0" algn="l">
              <a:lnSpc>
                <a:spcPct val="160000"/>
              </a:lnSpc>
              <a:buNone/>
            </a:pPr>
            <a:r>
              <a:rPr lang="en-US" b="1" i="0" u="sng" dirty="0">
                <a:solidFill>
                  <a:srgbClr val="CC0066"/>
                </a:solidFill>
                <a:effectLst/>
                <a:latin typeface="Roboto" panose="02000000000000000000" pitchFamily="2" charset="0"/>
              </a:rPr>
              <a:t>The most common are:</a:t>
            </a:r>
          </a:p>
          <a:p>
            <a:pPr marL="514350" indent="-514350" algn="l">
              <a:lnSpc>
                <a:spcPct val="160000"/>
              </a:lnSpc>
              <a:buFont typeface="+mj-lt"/>
              <a:buAutoNum type="arabicPeriod"/>
            </a:pPr>
            <a:r>
              <a:rPr lang="en-US" b="0" i="0" dirty="0">
                <a:solidFill>
                  <a:srgbClr val="333333"/>
                </a:solidFill>
                <a:effectLst/>
                <a:latin typeface="Roboto" panose="02000000000000000000" pitchFamily="2" charset="0"/>
              </a:rPr>
              <a:t>Genetics.</a:t>
            </a:r>
          </a:p>
          <a:p>
            <a:pPr marL="514350" indent="-514350" algn="l">
              <a:lnSpc>
                <a:spcPct val="160000"/>
              </a:lnSpc>
              <a:buFont typeface="+mj-lt"/>
              <a:buAutoNum type="arabicPeriod"/>
            </a:pPr>
            <a:r>
              <a:rPr lang="en-US" b="0" i="0" dirty="0">
                <a:solidFill>
                  <a:srgbClr val="333333"/>
                </a:solidFill>
                <a:effectLst/>
                <a:latin typeface="Roboto" panose="02000000000000000000" pitchFamily="2" charset="0"/>
              </a:rPr>
              <a:t>Physical condition.</a:t>
            </a:r>
          </a:p>
          <a:p>
            <a:pPr marL="514350" indent="-514350" algn="l">
              <a:lnSpc>
                <a:spcPct val="160000"/>
              </a:lnSpc>
              <a:buFont typeface="+mj-lt"/>
              <a:buAutoNum type="arabicPeriod"/>
            </a:pPr>
            <a:r>
              <a:rPr lang="en-US" b="0" i="0" dirty="0">
                <a:solidFill>
                  <a:srgbClr val="333333"/>
                </a:solidFill>
                <a:effectLst/>
                <a:latin typeface="Roboto" panose="02000000000000000000" pitchFamily="2" charset="0"/>
              </a:rPr>
              <a:t>Diet and nutrition.</a:t>
            </a:r>
          </a:p>
          <a:p>
            <a:pPr marL="514350" indent="-514350" algn="l">
              <a:lnSpc>
                <a:spcPct val="160000"/>
              </a:lnSpc>
              <a:buFont typeface="+mj-lt"/>
              <a:buAutoNum type="arabicPeriod"/>
            </a:pPr>
            <a:r>
              <a:rPr lang="en-US" b="0" i="0" dirty="0">
                <a:solidFill>
                  <a:srgbClr val="333333"/>
                </a:solidFill>
                <a:effectLst/>
                <a:latin typeface="Roboto" panose="02000000000000000000" pitchFamily="2" charset="0"/>
              </a:rPr>
              <a:t>Venoms and toxins.</a:t>
            </a:r>
          </a:p>
          <a:p>
            <a:pPr marL="514350" indent="-514350" algn="l">
              <a:lnSpc>
                <a:spcPct val="160000"/>
              </a:lnSpc>
              <a:buFont typeface="+mj-lt"/>
              <a:buAutoNum type="arabicPeriod"/>
            </a:pPr>
            <a:r>
              <a:rPr lang="en-US" b="0" i="0" dirty="0">
                <a:solidFill>
                  <a:srgbClr val="333333"/>
                </a:solidFill>
                <a:effectLst/>
                <a:latin typeface="Roboto" panose="02000000000000000000" pitchFamily="2" charset="0"/>
              </a:rPr>
              <a:t>Psychological health.</a:t>
            </a:r>
          </a:p>
          <a:p>
            <a:pPr marL="514350" indent="-514350" algn="l">
              <a:lnSpc>
                <a:spcPct val="160000"/>
              </a:lnSpc>
              <a:buFont typeface="+mj-lt"/>
              <a:buAutoNum type="arabicPeriod"/>
            </a:pPr>
            <a:r>
              <a:rPr lang="en-US" b="0" i="0" dirty="0">
                <a:solidFill>
                  <a:srgbClr val="333333"/>
                </a:solidFill>
                <a:effectLst/>
                <a:latin typeface="Roboto" panose="02000000000000000000" pitchFamily="2" charset="0"/>
              </a:rPr>
              <a:t>Side effects of medicines and medical procedures.</a:t>
            </a:r>
          </a:p>
          <a:p>
            <a:endParaRPr lang="en-US" dirty="0"/>
          </a:p>
        </p:txBody>
      </p:sp>
    </p:spTree>
    <p:extLst>
      <p:ext uri="{BB962C8B-B14F-4D97-AF65-F5344CB8AC3E}">
        <p14:creationId xmlns:p14="http://schemas.microsoft.com/office/powerpoint/2010/main" val="3321589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F6B2948C-DCCB-9EBB-3CE0-F12CE8AC32BA}"/>
              </a:ext>
            </a:extLst>
          </p:cNvPr>
          <p:cNvSpPr>
            <a:spLocks noGrp="1"/>
          </p:cNvSpPr>
          <p:nvPr>
            <p:ph type="title"/>
          </p:nvPr>
        </p:nvSpPr>
        <p:spPr>
          <a:xfrm>
            <a:off x="427174" y="547910"/>
            <a:ext cx="5100786" cy="1128068"/>
          </a:xfrm>
        </p:spPr>
        <p:txBody>
          <a:bodyPr anchor="ctr">
            <a:normAutofit/>
          </a:bodyPr>
          <a:lstStyle/>
          <a:p>
            <a:r>
              <a:rPr lang="en-US" sz="3700" b="1" dirty="0">
                <a:solidFill>
                  <a:schemeClr val="accent2">
                    <a:lumMod val="75000"/>
                  </a:schemeClr>
                </a:solidFill>
              </a:rPr>
              <a:t>What you will learn in this lecture:</a:t>
            </a:r>
            <a:endParaRPr lang="ar-SA" sz="3700" b="1" dirty="0">
              <a:solidFill>
                <a:schemeClr val="accent2">
                  <a:lumMod val="75000"/>
                </a:schemeClr>
              </a:solidFill>
            </a:endParaRPr>
          </a:p>
        </p:txBody>
      </p:sp>
      <p:grpSp>
        <p:nvGrpSpPr>
          <p:cNvPr id="3081" name="Group 308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3082" name="Rectangle 308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3" name="Rectangle 308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85" name="Rectangle 308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7" name="Rectangle 308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9" name="Rectangle 308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The Importance Of Critical Thinking. - Ineducationonline.org">
            <a:extLst>
              <a:ext uri="{FF2B5EF4-FFF2-40B4-BE49-F238E27FC236}">
                <a16:creationId xmlns:a16="http://schemas.microsoft.com/office/drawing/2014/main" id="{F0460F83-D151-2FE9-FF1F-8B9D86F7FB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3062" r="4" b="4"/>
          <a:stretch>
            <a:fillRect/>
          </a:stretch>
        </p:blipFill>
        <p:spPr bwMode="auto">
          <a:xfrm>
            <a:off x="7358037" y="1756944"/>
            <a:ext cx="4057518" cy="3933286"/>
          </a:xfrm>
          <a:prstGeom prst="rect">
            <a:avLst/>
          </a:prstGeom>
          <a:noFill/>
          <a:extLst>
            <a:ext uri="{909E8E84-426E-40DD-AFC4-6F175D3DCCD1}">
              <a14:hiddenFill xmlns:a14="http://schemas.microsoft.com/office/drawing/2010/main">
                <a:solidFill>
                  <a:srgbClr val="FFFFFF"/>
                </a:solidFill>
              </a14:hiddenFill>
            </a:ext>
          </a:extLst>
        </p:spPr>
      </p:pic>
      <p:sp>
        <p:nvSpPr>
          <p:cNvPr id="7" name="عنصر نائب للمحتوى 6">
            <a:extLst>
              <a:ext uri="{FF2B5EF4-FFF2-40B4-BE49-F238E27FC236}">
                <a16:creationId xmlns:a16="http://schemas.microsoft.com/office/drawing/2014/main" id="{BF04C91E-AE7F-2E75-C03C-6A6BDA86D906}"/>
              </a:ext>
            </a:extLst>
          </p:cNvPr>
          <p:cNvSpPr>
            <a:spLocks noGrp="1"/>
          </p:cNvSpPr>
          <p:nvPr>
            <p:ph idx="1"/>
          </p:nvPr>
        </p:nvSpPr>
        <p:spPr>
          <a:xfrm>
            <a:off x="244549" y="2223887"/>
            <a:ext cx="11109251" cy="4539134"/>
          </a:xfrm>
        </p:spPr>
        <p:txBody>
          <a:bodyPr>
            <a:normAutofit lnSpcReduction="10000"/>
          </a:bodyPr>
          <a:lstStyle/>
          <a:p>
            <a:r>
              <a:rPr lang="en-US" b="1" i="0" dirty="0">
                <a:solidFill>
                  <a:srgbClr val="813588"/>
                </a:solidFill>
                <a:effectLst/>
                <a:latin typeface="+mn-lt"/>
              </a:rPr>
              <a:t>The meaning of  Homeostasis?</a:t>
            </a:r>
          </a:p>
          <a:p>
            <a:r>
              <a:rPr lang="en-US" b="1" i="0" dirty="0">
                <a:solidFill>
                  <a:srgbClr val="813588"/>
                </a:solidFill>
                <a:effectLst/>
                <a:latin typeface="+mn-lt"/>
              </a:rPr>
              <a:t>Regulation of Homeostasis:</a:t>
            </a:r>
          </a:p>
          <a:p>
            <a:pPr>
              <a:buFontTx/>
              <a:buChar char="-"/>
            </a:pPr>
            <a:r>
              <a:rPr lang="en-US" i="0" dirty="0">
                <a:solidFill>
                  <a:schemeClr val="tx1">
                    <a:lumMod val="85000"/>
                    <a:lumOff val="15000"/>
                  </a:schemeClr>
                </a:solidFill>
                <a:effectLst/>
                <a:latin typeface="+mn-lt"/>
              </a:rPr>
              <a:t>Receptor</a:t>
            </a:r>
          </a:p>
          <a:p>
            <a:pPr>
              <a:buFontTx/>
              <a:buChar char="-"/>
            </a:pPr>
            <a:r>
              <a:rPr lang="en-US" i="0" dirty="0">
                <a:solidFill>
                  <a:schemeClr val="tx1">
                    <a:lumMod val="85000"/>
                    <a:lumOff val="15000"/>
                  </a:schemeClr>
                </a:solidFill>
                <a:effectLst/>
                <a:latin typeface="+mn-lt"/>
              </a:rPr>
              <a:t>Control center</a:t>
            </a:r>
          </a:p>
          <a:p>
            <a:pPr>
              <a:buFontTx/>
              <a:buChar char="-"/>
            </a:pPr>
            <a:r>
              <a:rPr lang="en-US" dirty="0">
                <a:solidFill>
                  <a:schemeClr val="tx1">
                    <a:lumMod val="85000"/>
                    <a:lumOff val="15000"/>
                  </a:schemeClr>
                </a:solidFill>
              </a:rPr>
              <a:t>Effector</a:t>
            </a:r>
            <a:endParaRPr lang="en-US" i="0" dirty="0">
              <a:solidFill>
                <a:schemeClr val="tx1">
                  <a:lumMod val="85000"/>
                  <a:lumOff val="15000"/>
                </a:schemeClr>
              </a:solidFill>
              <a:effectLst/>
              <a:latin typeface="+mn-lt"/>
            </a:endParaRPr>
          </a:p>
          <a:p>
            <a:r>
              <a:rPr lang="en-US" b="1" i="0" dirty="0">
                <a:solidFill>
                  <a:srgbClr val="813588"/>
                </a:solidFill>
                <a:effectLst/>
                <a:latin typeface="+mn-lt"/>
              </a:rPr>
              <a:t>Homeostasis Mechanism</a:t>
            </a:r>
          </a:p>
          <a:p>
            <a:pPr>
              <a:buFontTx/>
              <a:buChar char="-"/>
            </a:pPr>
            <a:r>
              <a:rPr lang="en-US" dirty="0">
                <a:solidFill>
                  <a:schemeClr val="tx1">
                    <a:lumMod val="85000"/>
                    <a:lumOff val="15000"/>
                  </a:schemeClr>
                </a:solidFill>
              </a:rPr>
              <a:t>Negative Feedback</a:t>
            </a:r>
          </a:p>
          <a:p>
            <a:pPr>
              <a:buFontTx/>
              <a:buChar char="-"/>
            </a:pPr>
            <a:r>
              <a:rPr lang="en-US" dirty="0">
                <a:solidFill>
                  <a:schemeClr val="tx1">
                    <a:lumMod val="85000"/>
                    <a:lumOff val="15000"/>
                  </a:schemeClr>
                </a:solidFill>
              </a:rPr>
              <a:t>Positive Feedback</a:t>
            </a:r>
          </a:p>
          <a:p>
            <a:r>
              <a:rPr lang="en-US" b="1" dirty="0">
                <a:solidFill>
                  <a:srgbClr val="813588"/>
                </a:solidFill>
              </a:rPr>
              <a:t>Examples of Homeostasis</a:t>
            </a:r>
          </a:p>
          <a:p>
            <a:endParaRPr lang="en-US" b="1" i="0" dirty="0">
              <a:solidFill>
                <a:srgbClr val="813588"/>
              </a:solidFill>
              <a:effectLst/>
              <a:latin typeface="+mn-lt"/>
            </a:endParaRPr>
          </a:p>
          <a:p>
            <a:endParaRPr lang="ar-SA" dirty="0"/>
          </a:p>
        </p:txBody>
      </p:sp>
    </p:spTree>
    <p:extLst>
      <p:ext uri="{BB962C8B-B14F-4D97-AF65-F5344CB8AC3E}">
        <p14:creationId xmlns:p14="http://schemas.microsoft.com/office/powerpoint/2010/main" val="12571328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6D35F-D940-475B-26D9-6FD6A3ECDE21}"/>
              </a:ext>
            </a:extLst>
          </p:cNvPr>
          <p:cNvSpPr>
            <a:spLocks noGrp="1"/>
          </p:cNvSpPr>
          <p:nvPr>
            <p:ph type="title"/>
          </p:nvPr>
        </p:nvSpPr>
        <p:spPr/>
        <p:txBody>
          <a:bodyPr/>
          <a:lstStyle/>
          <a:p>
            <a:r>
              <a:rPr lang="en-US" b="1" i="0" dirty="0">
                <a:solidFill>
                  <a:srgbClr val="813588"/>
                </a:solidFill>
                <a:effectLst/>
                <a:latin typeface="+mn-lt"/>
              </a:rPr>
              <a:t>Body Systems and Homeostasis</a:t>
            </a:r>
            <a:endParaRPr lang="en-US" dirty="0"/>
          </a:p>
        </p:txBody>
      </p:sp>
      <p:sp>
        <p:nvSpPr>
          <p:cNvPr id="3" name="Content Placeholder 2">
            <a:extLst>
              <a:ext uri="{FF2B5EF4-FFF2-40B4-BE49-F238E27FC236}">
                <a16:creationId xmlns:a16="http://schemas.microsoft.com/office/drawing/2014/main" id="{21E6406A-7C37-CF12-F588-C269E4AFCEA4}"/>
              </a:ext>
            </a:extLst>
          </p:cNvPr>
          <p:cNvSpPr>
            <a:spLocks noGrp="1"/>
          </p:cNvSpPr>
          <p:nvPr>
            <p:ph idx="1"/>
          </p:nvPr>
        </p:nvSpPr>
        <p:spPr>
          <a:xfrm>
            <a:off x="319489" y="1825625"/>
            <a:ext cx="11512627" cy="4667250"/>
          </a:xfrm>
        </p:spPr>
        <p:txBody>
          <a:bodyPr>
            <a:normAutofit/>
          </a:bodyPr>
          <a:lstStyle/>
          <a:p>
            <a:pPr algn="just">
              <a:lnSpc>
                <a:spcPct val="170000"/>
              </a:lnSpc>
            </a:pPr>
            <a:r>
              <a:rPr lang="en-US" b="0" i="0" dirty="0">
                <a:solidFill>
                  <a:srgbClr val="333333"/>
                </a:solidFill>
                <a:effectLst/>
              </a:rPr>
              <a:t>The body system participates in maintaining homeostasis regulations. The purpose of the body system is to describe several controlling mechanisms where every system contributes to homeostasis.</a:t>
            </a:r>
          </a:p>
          <a:p>
            <a:pPr algn="just">
              <a:lnSpc>
                <a:spcPct val="170000"/>
              </a:lnSpc>
            </a:pPr>
            <a:r>
              <a:rPr lang="en-US" b="1" i="0" dirty="0">
                <a:solidFill>
                  <a:schemeClr val="accent2">
                    <a:lumMod val="75000"/>
                  </a:schemeClr>
                </a:solidFill>
                <a:effectLst/>
              </a:rPr>
              <a:t>Listed below are the tables </a:t>
            </a:r>
            <a:r>
              <a:rPr lang="en-US" b="0" i="0" dirty="0">
                <a:solidFill>
                  <a:srgbClr val="333333"/>
                </a:solidFill>
                <a:effectLst/>
              </a:rPr>
              <a:t>which describe how different organs perform different functions to maintain the internal body environment.</a:t>
            </a:r>
          </a:p>
          <a:p>
            <a:pPr marL="0" indent="0">
              <a:buNone/>
            </a:pPr>
            <a:endParaRPr lang="en-US" dirty="0"/>
          </a:p>
        </p:txBody>
      </p:sp>
    </p:spTree>
    <p:extLst>
      <p:ext uri="{BB962C8B-B14F-4D97-AF65-F5344CB8AC3E}">
        <p14:creationId xmlns:p14="http://schemas.microsoft.com/office/powerpoint/2010/main" val="182206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02753EA-DF6D-3CB5-0BE4-AC5F4705EC3A}"/>
              </a:ext>
            </a:extLst>
          </p:cNvPr>
          <p:cNvGraphicFramePr>
            <a:graphicFrameLocks noGrp="1"/>
          </p:cNvGraphicFramePr>
          <p:nvPr>
            <p:extLst>
              <p:ext uri="{D42A27DB-BD31-4B8C-83A1-F6EECF244321}">
                <p14:modId xmlns:p14="http://schemas.microsoft.com/office/powerpoint/2010/main" val="1259664226"/>
              </p:ext>
            </p:extLst>
          </p:nvPr>
        </p:nvGraphicFramePr>
        <p:xfrm>
          <a:off x="1145754" y="991517"/>
          <a:ext cx="9650776" cy="4891489"/>
        </p:xfrm>
        <a:graphic>
          <a:graphicData uri="http://schemas.openxmlformats.org/drawingml/2006/table">
            <a:tbl>
              <a:tblPr/>
              <a:tblGrid>
                <a:gridCol w="4825388">
                  <a:extLst>
                    <a:ext uri="{9D8B030D-6E8A-4147-A177-3AD203B41FA5}">
                      <a16:colId xmlns:a16="http://schemas.microsoft.com/office/drawing/2014/main" val="1688186647"/>
                    </a:ext>
                  </a:extLst>
                </a:gridCol>
                <a:gridCol w="4825388">
                  <a:extLst>
                    <a:ext uri="{9D8B030D-6E8A-4147-A177-3AD203B41FA5}">
                      <a16:colId xmlns:a16="http://schemas.microsoft.com/office/drawing/2014/main" val="1472981958"/>
                    </a:ext>
                  </a:extLst>
                </a:gridCol>
              </a:tblGrid>
              <a:tr h="866846">
                <a:tc gridSpan="2">
                  <a:txBody>
                    <a:bodyPr/>
                    <a:lstStyle/>
                    <a:p>
                      <a:pPr algn="ctr" rtl="0"/>
                      <a:r>
                        <a:rPr lang="en-US" b="1">
                          <a:effectLst/>
                        </a:rPr>
                        <a:t>Formed Elements</a:t>
                      </a:r>
                      <a:endParaRPr lang="en-US">
                        <a:effectLst/>
                      </a:endParaRP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589246188"/>
                  </a:ext>
                </a:extLst>
              </a:tr>
              <a:tr h="866846">
                <a:tc>
                  <a:txBody>
                    <a:bodyPr/>
                    <a:lstStyle/>
                    <a:p>
                      <a:pPr algn="ctr" rtl="0"/>
                      <a:r>
                        <a:rPr lang="en-US" b="1">
                          <a:effectLst/>
                        </a:rPr>
                        <a:t>Name</a:t>
                      </a:r>
                      <a:endParaRPr lang="en-US">
                        <a:effectLst/>
                      </a:endParaRP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ctr" rtl="0"/>
                      <a:r>
                        <a:rPr lang="en-US" b="1">
                          <a:effectLst/>
                        </a:rPr>
                        <a:t>Function</a:t>
                      </a:r>
                      <a:endParaRPr lang="en-US">
                        <a:effectLst/>
                      </a:endParaRP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801616021"/>
                  </a:ext>
                </a:extLst>
              </a:tr>
              <a:tr h="866846">
                <a:tc>
                  <a:txBody>
                    <a:bodyPr/>
                    <a:lstStyle/>
                    <a:p>
                      <a:pPr rtl="0"/>
                      <a:r>
                        <a:rPr lang="en-US">
                          <a:effectLst/>
                        </a:rPr>
                        <a:t>Platelets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It assists blood clotting.</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81423935"/>
                  </a:ext>
                </a:extLst>
              </a:tr>
              <a:tr h="1424105">
                <a:tc>
                  <a:txBody>
                    <a:bodyPr/>
                    <a:lstStyle/>
                    <a:p>
                      <a:pPr rtl="0"/>
                      <a:r>
                        <a:rPr lang="en-US" dirty="0">
                          <a:effectLst/>
                        </a:rPr>
                        <a:t>Red blood cells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Helps in transporting hydrogen and oxygen ions.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702571916"/>
                  </a:ext>
                </a:extLst>
              </a:tr>
              <a:tr h="866846">
                <a:tc>
                  <a:txBody>
                    <a:bodyPr/>
                    <a:lstStyle/>
                    <a:p>
                      <a:pPr rtl="0"/>
                      <a:r>
                        <a:rPr lang="en-US">
                          <a:effectLst/>
                        </a:rPr>
                        <a:t>White blood cells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dirty="0">
                          <a:effectLst/>
                        </a:rPr>
                        <a:t>It fights against infections.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86302850"/>
                  </a:ext>
                </a:extLst>
              </a:tr>
            </a:tbl>
          </a:graphicData>
        </a:graphic>
      </p:graphicFrame>
    </p:spTree>
    <p:extLst>
      <p:ext uri="{BB962C8B-B14F-4D97-AF65-F5344CB8AC3E}">
        <p14:creationId xmlns:p14="http://schemas.microsoft.com/office/powerpoint/2010/main" val="35095145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D48E871-5145-0EF2-3459-9D2D0D47ED01}"/>
              </a:ext>
            </a:extLst>
          </p:cNvPr>
          <p:cNvGraphicFramePr>
            <a:graphicFrameLocks noGrp="1"/>
          </p:cNvGraphicFramePr>
          <p:nvPr>
            <p:extLst>
              <p:ext uri="{D42A27DB-BD31-4B8C-83A1-F6EECF244321}">
                <p14:modId xmlns:p14="http://schemas.microsoft.com/office/powerpoint/2010/main" val="2576799019"/>
              </p:ext>
            </p:extLst>
          </p:nvPr>
        </p:nvGraphicFramePr>
        <p:xfrm>
          <a:off x="1377108" y="738130"/>
          <a:ext cx="9573658" cy="5739788"/>
        </p:xfrm>
        <a:graphic>
          <a:graphicData uri="http://schemas.openxmlformats.org/drawingml/2006/table">
            <a:tbl>
              <a:tblPr/>
              <a:tblGrid>
                <a:gridCol w="4109292">
                  <a:extLst>
                    <a:ext uri="{9D8B030D-6E8A-4147-A177-3AD203B41FA5}">
                      <a16:colId xmlns:a16="http://schemas.microsoft.com/office/drawing/2014/main" val="2752737241"/>
                    </a:ext>
                  </a:extLst>
                </a:gridCol>
                <a:gridCol w="5464366">
                  <a:extLst>
                    <a:ext uri="{9D8B030D-6E8A-4147-A177-3AD203B41FA5}">
                      <a16:colId xmlns:a16="http://schemas.microsoft.com/office/drawing/2014/main" val="2499048259"/>
                    </a:ext>
                  </a:extLst>
                </a:gridCol>
              </a:tblGrid>
              <a:tr h="618131">
                <a:tc gridSpan="2">
                  <a:txBody>
                    <a:bodyPr/>
                    <a:lstStyle/>
                    <a:p>
                      <a:pPr algn="ctr" rtl="0"/>
                      <a:r>
                        <a:rPr lang="en-US" b="1">
                          <a:effectLst/>
                        </a:rPr>
                        <a:t>Plasma</a:t>
                      </a:r>
                      <a:endParaRPr lang="en-US">
                        <a:effectLst/>
                      </a:endParaRP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813580321"/>
                  </a:ext>
                </a:extLst>
              </a:tr>
              <a:tr h="618131">
                <a:tc>
                  <a:txBody>
                    <a:bodyPr/>
                    <a:lstStyle/>
                    <a:p>
                      <a:pPr algn="ctr" rtl="0"/>
                      <a:r>
                        <a:rPr lang="en-US" b="1">
                          <a:effectLst/>
                        </a:rPr>
                        <a:t>Component</a:t>
                      </a:r>
                      <a:endParaRPr lang="en-US">
                        <a:effectLst/>
                      </a:endParaRP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ctr" rtl="0"/>
                      <a:r>
                        <a:rPr lang="en-US" b="1">
                          <a:effectLst/>
                        </a:rPr>
                        <a:t>Function</a:t>
                      </a:r>
                      <a:endParaRPr lang="en-US">
                        <a:effectLst/>
                      </a:endParaRP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853713983"/>
                  </a:ext>
                </a:extLst>
              </a:tr>
              <a:tr h="618131">
                <a:tc>
                  <a:txBody>
                    <a:bodyPr/>
                    <a:lstStyle/>
                    <a:p>
                      <a:pPr rtl="0"/>
                      <a:r>
                        <a:rPr lang="en-US">
                          <a:effectLst/>
                        </a:rPr>
                        <a:t>Nutrients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Required for cellular metabolism.</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20745270"/>
                  </a:ext>
                </a:extLst>
              </a:tr>
              <a:tr h="1015501">
                <a:tc>
                  <a:txBody>
                    <a:bodyPr/>
                    <a:lstStyle/>
                    <a:p>
                      <a:pPr rtl="0"/>
                      <a:r>
                        <a:rPr lang="en-US" dirty="0">
                          <a:effectLst/>
                        </a:rPr>
                        <a:t>Proteins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Create osmotic pressure, aids clotting, and helps buffer blood.</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692612960"/>
                  </a:ext>
                </a:extLst>
              </a:tr>
              <a:tr h="618131">
                <a:tc>
                  <a:txBody>
                    <a:bodyPr/>
                    <a:lstStyle/>
                    <a:p>
                      <a:pPr rtl="0"/>
                      <a:r>
                        <a:rPr lang="en-US">
                          <a:effectLst/>
                        </a:rPr>
                        <a:t>Hormones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Known as chemical messengers.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835658480"/>
                  </a:ext>
                </a:extLst>
              </a:tr>
              <a:tr h="618131">
                <a:tc>
                  <a:txBody>
                    <a:bodyPr/>
                    <a:lstStyle/>
                    <a:p>
                      <a:pPr rtl="0"/>
                      <a:r>
                        <a:rPr lang="en-US">
                          <a:effectLst/>
                        </a:rPr>
                        <a:t>Water</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Provides fluid environment.</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068125655"/>
                  </a:ext>
                </a:extLst>
              </a:tr>
              <a:tr h="1015501">
                <a:tc>
                  <a:txBody>
                    <a:bodyPr/>
                    <a:lstStyle/>
                    <a:p>
                      <a:pPr rtl="0"/>
                      <a:r>
                        <a:rPr lang="en-US">
                          <a:effectLst/>
                        </a:rPr>
                        <a:t>Salts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a:effectLst/>
                        </a:rPr>
                        <a:t>Helps in metabolic activity and aids the buffer in blood.</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144470762"/>
                  </a:ext>
                </a:extLst>
              </a:tr>
              <a:tr h="618131">
                <a:tc>
                  <a:txBody>
                    <a:bodyPr/>
                    <a:lstStyle/>
                    <a:p>
                      <a:pPr rtl="0"/>
                      <a:r>
                        <a:rPr lang="en-US">
                          <a:effectLst/>
                        </a:rPr>
                        <a:t>Wastes</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dirty="0">
                          <a:effectLst/>
                        </a:rPr>
                        <a:t>Produced by cellular metabolism.</a:t>
                      </a:r>
                    </a:p>
                  </a:txBody>
                  <a:tcPr marL="104775" marR="104775" marT="76200" marB="7620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025330504"/>
                  </a:ext>
                </a:extLst>
              </a:tr>
            </a:tbl>
          </a:graphicData>
        </a:graphic>
      </p:graphicFrame>
    </p:spTree>
    <p:extLst>
      <p:ext uri="{BB962C8B-B14F-4D97-AF65-F5344CB8AC3E}">
        <p14:creationId xmlns:p14="http://schemas.microsoft.com/office/powerpoint/2010/main" val="2057048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73BB375-BD89-BAD2-A786-DD8E232D87EE}"/>
              </a:ext>
            </a:extLst>
          </p:cNvPr>
          <p:cNvGraphicFramePr>
            <a:graphicFrameLocks noGrp="1"/>
          </p:cNvGraphicFramePr>
          <p:nvPr>
            <p:extLst>
              <p:ext uri="{D42A27DB-BD31-4B8C-83A1-F6EECF244321}">
                <p14:modId xmlns:p14="http://schemas.microsoft.com/office/powerpoint/2010/main" val="615382856"/>
              </p:ext>
            </p:extLst>
          </p:nvPr>
        </p:nvGraphicFramePr>
        <p:xfrm>
          <a:off x="1542360" y="572877"/>
          <a:ext cx="8460956" cy="5794870"/>
        </p:xfrm>
        <a:graphic>
          <a:graphicData uri="http://schemas.openxmlformats.org/drawingml/2006/table">
            <a:tbl>
              <a:tblPr/>
              <a:tblGrid>
                <a:gridCol w="4230478">
                  <a:extLst>
                    <a:ext uri="{9D8B030D-6E8A-4147-A177-3AD203B41FA5}">
                      <a16:colId xmlns:a16="http://schemas.microsoft.com/office/drawing/2014/main" val="3029237262"/>
                    </a:ext>
                  </a:extLst>
                </a:gridCol>
                <a:gridCol w="4230478">
                  <a:extLst>
                    <a:ext uri="{9D8B030D-6E8A-4147-A177-3AD203B41FA5}">
                      <a16:colId xmlns:a16="http://schemas.microsoft.com/office/drawing/2014/main" val="3545901512"/>
                    </a:ext>
                  </a:extLst>
                </a:gridCol>
              </a:tblGrid>
              <a:tr h="516740">
                <a:tc gridSpan="2">
                  <a:txBody>
                    <a:bodyPr/>
                    <a:lstStyle/>
                    <a:p>
                      <a:pPr algn="ctr" rtl="0"/>
                      <a:r>
                        <a:rPr lang="en-US" sz="1600" b="1" dirty="0">
                          <a:effectLst/>
                        </a:rPr>
                        <a:t>Nervous System</a:t>
                      </a:r>
                      <a:endParaRPr lang="en-US" sz="1600" dirty="0">
                        <a:effectLst/>
                      </a:endParaRP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829912697"/>
                  </a:ext>
                </a:extLst>
              </a:tr>
              <a:tr h="516740">
                <a:tc gridSpan="2">
                  <a:txBody>
                    <a:bodyPr/>
                    <a:lstStyle/>
                    <a:p>
                      <a:pPr algn="ctr" rtl="0"/>
                      <a:r>
                        <a:rPr lang="en-US" sz="1600" b="1" dirty="0">
                          <a:effectLst/>
                        </a:rPr>
                        <a:t>Central Nervous System</a:t>
                      </a:r>
                      <a:endParaRPr lang="en-US" sz="1600" dirty="0">
                        <a:effectLst/>
                      </a:endParaRP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53767585"/>
                  </a:ext>
                </a:extLst>
              </a:tr>
              <a:tr h="848930">
                <a:tc>
                  <a:txBody>
                    <a:bodyPr/>
                    <a:lstStyle/>
                    <a:p>
                      <a:pPr rtl="0"/>
                      <a:r>
                        <a:rPr lang="en-US" sz="1600" dirty="0">
                          <a:effectLst/>
                        </a:rPr>
                        <a:t>Cerebrum</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600">
                          <a:effectLst/>
                        </a:rPr>
                        <a:t>Consciousness, creativity, thoughts, morals, memory, etc.</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793494723"/>
                  </a:ext>
                </a:extLst>
              </a:tr>
              <a:tr h="1181120">
                <a:tc>
                  <a:txBody>
                    <a:bodyPr/>
                    <a:lstStyle/>
                    <a:p>
                      <a:pPr rtl="0"/>
                      <a:r>
                        <a:rPr lang="en-US" sz="1600">
                          <a:effectLst/>
                        </a:rPr>
                        <a:t>Lower portions</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600">
                          <a:effectLst/>
                        </a:rPr>
                        <a:t>Reception of sensory data, coordination of muscular activity, homeostasis.</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178888664"/>
                  </a:ext>
                </a:extLst>
              </a:tr>
              <a:tr h="516740">
                <a:tc>
                  <a:txBody>
                    <a:bodyPr/>
                    <a:lstStyle/>
                    <a:p>
                      <a:pPr rtl="0"/>
                      <a:r>
                        <a:rPr lang="en-US" sz="1600">
                          <a:effectLst/>
                        </a:rPr>
                        <a:t>Spinal cord</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600">
                          <a:effectLst/>
                        </a:rPr>
                        <a:t>Automatic reflex actions.</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85906115"/>
                  </a:ext>
                </a:extLst>
              </a:tr>
              <a:tr h="516740">
                <a:tc gridSpan="2">
                  <a:txBody>
                    <a:bodyPr/>
                    <a:lstStyle/>
                    <a:p>
                      <a:pPr algn="ctr" rtl="0"/>
                      <a:r>
                        <a:rPr lang="en-US" sz="1600" b="1" dirty="0">
                          <a:effectLst/>
                        </a:rPr>
                        <a:t>Peripheral Nervous System</a:t>
                      </a:r>
                      <a:endParaRPr lang="en-US" sz="1600" dirty="0">
                        <a:effectLst/>
                      </a:endParaRP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66785664"/>
                  </a:ext>
                </a:extLst>
              </a:tr>
              <a:tr h="848930">
                <a:tc>
                  <a:txBody>
                    <a:bodyPr/>
                    <a:lstStyle/>
                    <a:p>
                      <a:pPr rtl="0"/>
                      <a:r>
                        <a:rPr lang="en-US" sz="1600">
                          <a:effectLst/>
                        </a:rPr>
                        <a:t>Autonomic system</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600">
                          <a:effectLst/>
                        </a:rPr>
                        <a:t>Cranial and spinal motor nerves that control internal organs.</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266596618"/>
                  </a:ext>
                </a:extLst>
              </a:tr>
              <a:tr h="848930">
                <a:tc>
                  <a:txBody>
                    <a:bodyPr/>
                    <a:lstStyle/>
                    <a:p>
                      <a:pPr rtl="0"/>
                      <a:r>
                        <a:rPr lang="en-US" sz="1600">
                          <a:effectLst/>
                        </a:rPr>
                        <a:t>Cranial nerves, spinal nerves</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600" dirty="0">
                          <a:effectLst/>
                        </a:rPr>
                        <a:t>Carry sensory information to motor impulses from the CNS.</a:t>
                      </a:r>
                    </a:p>
                  </a:txBody>
                  <a:tcPr marL="95272" marR="95272" marT="69289" marB="69289"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128068754"/>
                  </a:ext>
                </a:extLst>
              </a:tr>
            </a:tbl>
          </a:graphicData>
        </a:graphic>
      </p:graphicFrame>
    </p:spTree>
    <p:extLst>
      <p:ext uri="{BB962C8B-B14F-4D97-AF65-F5344CB8AC3E}">
        <p14:creationId xmlns:p14="http://schemas.microsoft.com/office/powerpoint/2010/main" val="3305137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50A91DE-DA80-3641-CB81-25B3598FCDD7}"/>
              </a:ext>
            </a:extLst>
          </p:cNvPr>
          <p:cNvGraphicFramePr>
            <a:graphicFrameLocks noGrp="1"/>
          </p:cNvGraphicFramePr>
          <p:nvPr>
            <p:extLst>
              <p:ext uri="{D42A27DB-BD31-4B8C-83A1-F6EECF244321}">
                <p14:modId xmlns:p14="http://schemas.microsoft.com/office/powerpoint/2010/main" val="2629289688"/>
              </p:ext>
            </p:extLst>
          </p:nvPr>
        </p:nvGraphicFramePr>
        <p:xfrm>
          <a:off x="-1" y="118559"/>
          <a:ext cx="12095746" cy="6739048"/>
        </p:xfrm>
        <a:graphic>
          <a:graphicData uri="http://schemas.openxmlformats.org/drawingml/2006/table">
            <a:tbl>
              <a:tblPr/>
              <a:tblGrid>
                <a:gridCol w="6047873">
                  <a:extLst>
                    <a:ext uri="{9D8B030D-6E8A-4147-A177-3AD203B41FA5}">
                      <a16:colId xmlns:a16="http://schemas.microsoft.com/office/drawing/2014/main" val="2298064783"/>
                    </a:ext>
                  </a:extLst>
                </a:gridCol>
                <a:gridCol w="6047873">
                  <a:extLst>
                    <a:ext uri="{9D8B030D-6E8A-4147-A177-3AD203B41FA5}">
                      <a16:colId xmlns:a16="http://schemas.microsoft.com/office/drawing/2014/main" val="1173740339"/>
                    </a:ext>
                  </a:extLst>
                </a:gridCol>
              </a:tblGrid>
              <a:tr h="548690">
                <a:tc gridSpan="2">
                  <a:txBody>
                    <a:bodyPr/>
                    <a:lstStyle/>
                    <a:p>
                      <a:pPr algn="ctr" rtl="0"/>
                      <a:r>
                        <a:rPr lang="en-US" sz="1800" b="1" dirty="0">
                          <a:effectLst/>
                        </a:rPr>
                        <a:t>Major Endocrine Glands and Their Hormones</a:t>
                      </a:r>
                      <a:endParaRPr lang="en-US" sz="18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625489573"/>
                  </a:ext>
                </a:extLst>
              </a:tr>
              <a:tr h="257551">
                <a:tc>
                  <a:txBody>
                    <a:bodyPr/>
                    <a:lstStyle/>
                    <a:p>
                      <a:pPr algn="ctr" rtl="0"/>
                      <a:r>
                        <a:rPr lang="en-US" sz="1400" b="1" dirty="0">
                          <a:effectLst/>
                        </a:rPr>
                        <a:t>Hormone</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ctr" rtl="0"/>
                      <a:r>
                        <a:rPr lang="en-US" sz="1400" b="1">
                          <a:effectLst/>
                        </a:rPr>
                        <a:t>Function</a:t>
                      </a:r>
                      <a:endParaRPr lang="en-US" sz="140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033069326"/>
                  </a:ext>
                </a:extLst>
              </a:tr>
              <a:tr h="257551">
                <a:tc gridSpan="2">
                  <a:txBody>
                    <a:bodyPr/>
                    <a:lstStyle/>
                    <a:p>
                      <a:pPr algn="ctr" rtl="0"/>
                      <a:r>
                        <a:rPr lang="en-US" sz="1400" b="1" dirty="0">
                          <a:effectLst/>
                        </a:rPr>
                        <a:t>Adrenal medulla</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422867221"/>
                  </a:ext>
                </a:extLst>
              </a:tr>
              <a:tr h="257551">
                <a:tc>
                  <a:txBody>
                    <a:bodyPr/>
                    <a:lstStyle/>
                    <a:p>
                      <a:pPr rtl="0"/>
                      <a:r>
                        <a:rPr lang="en-US" sz="1400">
                          <a:effectLst/>
                        </a:rPr>
                        <a:t>Epinephrine and Norepinephrine</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Stimulates fight or flight response</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16204115"/>
                  </a:ext>
                </a:extLst>
              </a:tr>
              <a:tr h="257551">
                <a:tc gridSpan="2">
                  <a:txBody>
                    <a:bodyPr/>
                    <a:lstStyle/>
                    <a:p>
                      <a:pPr algn="ctr" rtl="0"/>
                      <a:r>
                        <a:rPr lang="en-US" sz="1400" b="1" dirty="0">
                          <a:effectLst/>
                        </a:rPr>
                        <a:t>Adrenal cortex</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3946436442"/>
                  </a:ext>
                </a:extLst>
              </a:tr>
              <a:tr h="257551">
                <a:tc>
                  <a:txBody>
                    <a:bodyPr/>
                    <a:lstStyle/>
                    <a:p>
                      <a:pPr rtl="0"/>
                      <a:r>
                        <a:rPr lang="en-US" sz="1400">
                          <a:effectLst/>
                        </a:rPr>
                        <a:t>Glucocorticoids (e.g., cortisol)</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Promotes gluconeogenesis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731484906"/>
                  </a:ext>
                </a:extLst>
              </a:tr>
              <a:tr h="257551">
                <a:tc>
                  <a:txBody>
                    <a:bodyPr/>
                    <a:lstStyle/>
                    <a:p>
                      <a:pPr rtl="0"/>
                      <a:r>
                        <a:rPr lang="en-US" sz="1400">
                          <a:effectLst/>
                        </a:rPr>
                        <a:t>Mineralocorticoids (e.g., aldosterone)</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Promotes sodium re-absorption by kidneys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09254707"/>
                  </a:ext>
                </a:extLst>
              </a:tr>
              <a:tr h="257551">
                <a:tc gridSpan="2">
                  <a:txBody>
                    <a:bodyPr/>
                    <a:lstStyle/>
                    <a:p>
                      <a:pPr algn="ctr" rtl="0"/>
                      <a:r>
                        <a:rPr lang="en-US" sz="1400" b="1" dirty="0">
                          <a:effectLst/>
                        </a:rPr>
                        <a:t>Anterior pituitary</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978282882"/>
                  </a:ext>
                </a:extLst>
              </a:tr>
              <a:tr h="257551">
                <a:tc>
                  <a:txBody>
                    <a:bodyPr/>
                    <a:lstStyle/>
                    <a:p>
                      <a:pPr rtl="0"/>
                      <a:r>
                        <a:rPr lang="en-US" sz="1400">
                          <a:effectLst/>
                        </a:rPr>
                        <a:t>Thyroid-stimulating hormones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Stimulates thyroid gland.</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81606370"/>
                  </a:ext>
                </a:extLst>
              </a:tr>
              <a:tr h="257551">
                <a:tc>
                  <a:txBody>
                    <a:bodyPr/>
                    <a:lstStyle/>
                    <a:p>
                      <a:pPr rtl="0"/>
                      <a:r>
                        <a:rPr lang="en-US" sz="1400">
                          <a:effectLst/>
                        </a:rPr>
                        <a:t>Adrenocorticotropic hormones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Stimulates adrenal cortex gland.</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056258323"/>
                  </a:ext>
                </a:extLst>
              </a:tr>
              <a:tr h="257551">
                <a:tc>
                  <a:txBody>
                    <a:bodyPr/>
                    <a:lstStyle/>
                    <a:p>
                      <a:pPr rtl="0"/>
                      <a:r>
                        <a:rPr lang="en-US" sz="1400">
                          <a:effectLst/>
                        </a:rPr>
                        <a:t>Gonadotropin hormones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a:effectLst/>
                        </a:rPr>
                        <a:t>Stimulates gonads.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985405389"/>
                  </a:ext>
                </a:extLst>
              </a:tr>
              <a:tr h="257551">
                <a:tc gridSpan="2">
                  <a:txBody>
                    <a:bodyPr/>
                    <a:lstStyle/>
                    <a:p>
                      <a:pPr algn="ctr" rtl="0"/>
                      <a:r>
                        <a:rPr lang="en-US" sz="1400" b="1" dirty="0">
                          <a:effectLst/>
                        </a:rPr>
                        <a:t>Gonads</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434085170"/>
                  </a:ext>
                </a:extLst>
              </a:tr>
              <a:tr h="257551">
                <a:tc>
                  <a:txBody>
                    <a:bodyPr/>
                    <a:lstStyle/>
                    <a:p>
                      <a:pPr rtl="0"/>
                      <a:r>
                        <a:rPr lang="en-US" sz="1400" dirty="0">
                          <a:effectLst/>
                        </a:rPr>
                        <a:t>Androgen (male) Estrogen and progesterone (female)</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a:effectLst/>
                        </a:rPr>
                        <a:t>Promotes secondary sexual characteristics.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011434997"/>
                  </a:ext>
                </a:extLst>
              </a:tr>
              <a:tr h="257551">
                <a:tc gridSpan="2">
                  <a:txBody>
                    <a:bodyPr/>
                    <a:lstStyle/>
                    <a:p>
                      <a:pPr algn="ctr" rtl="0"/>
                      <a:r>
                        <a:rPr lang="en-US" sz="1400" b="1" dirty="0">
                          <a:effectLst/>
                        </a:rPr>
                        <a:t>Hypothalamus</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80501345"/>
                  </a:ext>
                </a:extLst>
              </a:tr>
              <a:tr h="257551">
                <a:tc>
                  <a:txBody>
                    <a:bodyPr/>
                    <a:lstStyle/>
                    <a:p>
                      <a:pPr rtl="0"/>
                      <a:r>
                        <a:rPr lang="en-US" sz="1400">
                          <a:effectLst/>
                        </a:rPr>
                        <a:t>Hypothalamic-releasing hormones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a:effectLst/>
                        </a:rPr>
                        <a:t>Regulates anterior pituitary hormones.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750252263"/>
                  </a:ext>
                </a:extLst>
              </a:tr>
              <a:tr h="257551">
                <a:tc gridSpan="2">
                  <a:txBody>
                    <a:bodyPr/>
                    <a:lstStyle/>
                    <a:p>
                      <a:pPr algn="ctr" rtl="0"/>
                      <a:r>
                        <a:rPr lang="en-US" sz="1400" b="1" dirty="0">
                          <a:effectLst/>
                        </a:rPr>
                        <a:t>Posterior pituitary</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3074767499"/>
                  </a:ext>
                </a:extLst>
              </a:tr>
              <a:tr h="257551">
                <a:tc>
                  <a:txBody>
                    <a:bodyPr/>
                    <a:lstStyle/>
                    <a:p>
                      <a:pPr rtl="0"/>
                      <a:r>
                        <a:rPr lang="en-US" sz="1400">
                          <a:effectLst/>
                        </a:rPr>
                        <a:t>Anti-diuretic hormone</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a:effectLst/>
                        </a:rPr>
                        <a:t>Promotes water reabsorption by kidneys.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285247961"/>
                  </a:ext>
                </a:extLst>
              </a:tr>
              <a:tr h="257551">
                <a:tc gridSpan="2">
                  <a:txBody>
                    <a:bodyPr/>
                    <a:lstStyle/>
                    <a:p>
                      <a:pPr algn="ctr" rtl="0"/>
                      <a:r>
                        <a:rPr lang="en-US" sz="1400" b="1" dirty="0">
                          <a:effectLst/>
                        </a:rPr>
                        <a:t>Parathyroid</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822315737"/>
                  </a:ext>
                </a:extLst>
              </a:tr>
              <a:tr h="257551">
                <a:tc>
                  <a:txBody>
                    <a:bodyPr/>
                    <a:lstStyle/>
                    <a:p>
                      <a:pPr rtl="0"/>
                      <a:r>
                        <a:rPr lang="en-US" sz="1400">
                          <a:effectLst/>
                        </a:rPr>
                        <a:t>Parathyroid hormone</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Maintains blood calcium and phosphorus levels.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636961858"/>
                  </a:ext>
                </a:extLst>
              </a:tr>
              <a:tr h="257551">
                <a:tc gridSpan="2">
                  <a:txBody>
                    <a:bodyPr/>
                    <a:lstStyle/>
                    <a:p>
                      <a:pPr algn="ctr" rtl="0"/>
                      <a:r>
                        <a:rPr lang="en-US" sz="1400" b="1" dirty="0">
                          <a:effectLst/>
                        </a:rPr>
                        <a:t>Thyroid</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293856642"/>
                  </a:ext>
                </a:extLst>
              </a:tr>
              <a:tr h="257551">
                <a:tc>
                  <a:txBody>
                    <a:bodyPr/>
                    <a:lstStyle/>
                    <a:p>
                      <a:pPr rtl="0"/>
                      <a:r>
                        <a:rPr lang="en-US" sz="1400">
                          <a:effectLst/>
                        </a:rPr>
                        <a:t>Thyroid hormones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Increases metabolic rates.</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829064761"/>
                  </a:ext>
                </a:extLst>
              </a:tr>
              <a:tr h="257551">
                <a:tc gridSpan="2">
                  <a:txBody>
                    <a:bodyPr/>
                    <a:lstStyle/>
                    <a:p>
                      <a:pPr algn="ctr" rtl="0"/>
                      <a:r>
                        <a:rPr lang="en-US" sz="1400" b="1" dirty="0">
                          <a:effectLst/>
                        </a:rPr>
                        <a:t>Pancreas</a:t>
                      </a:r>
                      <a:endParaRPr lang="en-US" sz="1400" dirty="0">
                        <a:effectLst/>
                      </a:endParaRP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193174389"/>
                  </a:ext>
                </a:extLst>
              </a:tr>
              <a:tr h="257551">
                <a:tc>
                  <a:txBody>
                    <a:bodyPr/>
                    <a:lstStyle/>
                    <a:p>
                      <a:pPr rtl="0"/>
                      <a:r>
                        <a:rPr lang="en-US" sz="1400">
                          <a:effectLst/>
                        </a:rPr>
                        <a:t>Insulin</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Lowers blood sugar level.</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60759857"/>
                  </a:ext>
                </a:extLst>
              </a:tr>
              <a:tr h="257551">
                <a:tc>
                  <a:txBody>
                    <a:bodyPr/>
                    <a:lstStyle/>
                    <a:p>
                      <a:pPr rtl="0"/>
                      <a:r>
                        <a:rPr lang="en-US" sz="1400">
                          <a:effectLst/>
                        </a:rPr>
                        <a:t>Glucagon</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rtl="0"/>
                      <a:r>
                        <a:rPr lang="en-US" sz="1400" dirty="0">
                          <a:effectLst/>
                        </a:rPr>
                        <a:t>Raises blood sugar level.</a:t>
                      </a:r>
                    </a:p>
                  </a:txBody>
                  <a:tcPr marL="38353" marR="38353" marT="27893" marB="2789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4775108"/>
                  </a:ext>
                </a:extLst>
              </a:tr>
            </a:tbl>
          </a:graphicData>
        </a:graphic>
      </p:graphicFrame>
      <p:sp>
        <p:nvSpPr>
          <p:cNvPr id="4" name="Rectangle 1">
            <a:extLst>
              <a:ext uri="{FF2B5EF4-FFF2-40B4-BE49-F238E27FC236}">
                <a16:creationId xmlns:a16="http://schemas.microsoft.com/office/drawing/2014/main" id="{E60F28DB-A020-BA94-173B-BED7B158C6E8}"/>
              </a:ext>
            </a:extLst>
          </p:cNvPr>
          <p:cNvSpPr>
            <a:spLocks noChangeArrowheads="1"/>
          </p:cNvSpPr>
          <p:nvPr/>
        </p:nvSpPr>
        <p:spPr bwMode="auto">
          <a:xfrm>
            <a:off x="4881563" y="1736038"/>
            <a:ext cx="184731" cy="3410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6348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24637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3C4CF5-6CFF-3927-716B-768BCB4978A1}"/>
              </a:ext>
            </a:extLst>
          </p:cNvPr>
          <p:cNvSpPr>
            <a:spLocks noGrp="1"/>
          </p:cNvSpPr>
          <p:nvPr>
            <p:ph idx="1"/>
          </p:nvPr>
        </p:nvSpPr>
        <p:spPr/>
        <p:txBody>
          <a:bodyPr/>
          <a:lstStyle/>
          <a:p>
            <a:pPr>
              <a:lnSpc>
                <a:spcPct val="150000"/>
              </a:lnSpc>
            </a:pPr>
            <a:r>
              <a:rPr kumimoji="0" lang="en-US" sz="2800" b="0" i="0" u="none" strike="noStrike" cap="none" normalizeH="0" baseline="0" dirty="0">
                <a:ln>
                  <a:noFill/>
                </a:ln>
                <a:solidFill>
                  <a:srgbClr val="000000"/>
                </a:solidFill>
                <a:effectLst/>
                <a:latin typeface="Arial" pitchFamily="34" charset="0"/>
                <a:ea typeface="Times New Roman" pitchFamily="18" charset="0"/>
                <a:cs typeface="Arial" pitchFamily="34" charset="0"/>
              </a:rPr>
              <a:t>The endocrine </a:t>
            </a:r>
            <a:r>
              <a:rPr lang="en-US" dirty="0">
                <a:solidFill>
                  <a:srgbClr val="000000"/>
                </a:solidFill>
                <a:latin typeface="Arial" pitchFamily="34" charset="0"/>
                <a:ea typeface="Times New Roman" pitchFamily="18" charset="0"/>
                <a:cs typeface="Arial" pitchFamily="34" charset="0"/>
              </a:rPr>
              <a:t>and nervous </a:t>
            </a:r>
            <a:r>
              <a:rPr kumimoji="0" lang="en-US" sz="2800" b="0" i="0" u="none" strike="noStrike" cap="none" normalizeH="0" baseline="0" dirty="0">
                <a:ln>
                  <a:noFill/>
                </a:ln>
                <a:solidFill>
                  <a:srgbClr val="000000"/>
                </a:solidFill>
                <a:effectLst/>
                <a:latin typeface="Arial" pitchFamily="34" charset="0"/>
                <a:ea typeface="Times New Roman" pitchFamily="18" charset="0"/>
                <a:cs typeface="Arial" pitchFamily="34" charset="0"/>
              </a:rPr>
              <a:t>systems have a regulatory effect on other organ systems in the human body.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endParaRPr lang="en-US" dirty="0"/>
          </a:p>
        </p:txBody>
      </p:sp>
    </p:spTree>
    <p:extLst>
      <p:ext uri="{BB962C8B-B14F-4D97-AF65-F5344CB8AC3E}">
        <p14:creationId xmlns:p14="http://schemas.microsoft.com/office/powerpoint/2010/main" val="2351362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What is an example of a positive and a negative feedback loop from any  field of study or life situation? What could be done in your example to  change to a different">
            <a:extLst>
              <a:ext uri="{FF2B5EF4-FFF2-40B4-BE49-F238E27FC236}">
                <a16:creationId xmlns:a16="http://schemas.microsoft.com/office/drawing/2014/main" id="{9DACD18F-F5DE-AC1E-D5BC-8D2D7114B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29528" y="1523249"/>
            <a:ext cx="5025188" cy="5025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99293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53DFC9-6B5C-0261-30BC-D3623A2750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7672" y="2512594"/>
            <a:ext cx="5037548" cy="3382879"/>
          </a:xfrm>
          <a:prstGeom prst="rect">
            <a:avLst/>
          </a:prstGeom>
        </p:spPr>
      </p:pic>
    </p:spTree>
    <p:extLst>
      <p:ext uri="{BB962C8B-B14F-4D97-AF65-F5344CB8AC3E}">
        <p14:creationId xmlns:p14="http://schemas.microsoft.com/office/powerpoint/2010/main" val="39339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ar-SA" b="1" dirty="0">
                <a:solidFill>
                  <a:srgbClr val="0000FF"/>
                </a:solidFill>
              </a:rPr>
              <a:t>Assessment</a:t>
            </a:r>
            <a:endParaRPr lang="en-US" b="1" dirty="0"/>
          </a:p>
        </p:txBody>
      </p:sp>
      <p:sp>
        <p:nvSpPr>
          <p:cNvPr id="3" name="Content Placeholder 2"/>
          <p:cNvSpPr>
            <a:spLocks noGrp="1"/>
          </p:cNvSpPr>
          <p:nvPr>
            <p:ph idx="1"/>
          </p:nvPr>
        </p:nvSpPr>
        <p:spPr>
          <a:xfrm>
            <a:off x="3396915" y="1839244"/>
            <a:ext cx="4191000" cy="3179512"/>
          </a:xfrm>
        </p:spPr>
        <p:txBody>
          <a:bodyPr/>
          <a:lstStyle/>
          <a:p>
            <a:pPr>
              <a:lnSpc>
                <a:spcPct val="90000"/>
              </a:lnSpc>
            </a:pPr>
            <a:r>
              <a:rPr lang="en-US" altLang="ar-SA" sz="2400" dirty="0">
                <a:solidFill>
                  <a:srgbClr val="660066"/>
                </a:solidFill>
                <a:ea typeface="Majalla UI"/>
              </a:rPr>
              <a:t>Lecture</a:t>
            </a:r>
          </a:p>
          <a:p>
            <a:pPr lvl="1">
              <a:lnSpc>
                <a:spcPct val="90000"/>
              </a:lnSpc>
            </a:pPr>
            <a:r>
              <a:rPr lang="en-US" altLang="ar-SA" sz="2000" dirty="0">
                <a:ea typeface="Majalla UI"/>
              </a:rPr>
              <a:t>1 Midterm exams (20%)</a:t>
            </a:r>
          </a:p>
          <a:p>
            <a:pPr lvl="1">
              <a:lnSpc>
                <a:spcPct val="90000"/>
              </a:lnSpc>
            </a:pPr>
            <a:r>
              <a:rPr lang="en-US" altLang="ar-SA" sz="2000" dirty="0">
                <a:ea typeface="Majalla UI"/>
              </a:rPr>
              <a:t>Report or presentation (10%)</a:t>
            </a:r>
          </a:p>
          <a:p>
            <a:pPr lvl="1">
              <a:lnSpc>
                <a:spcPct val="90000"/>
              </a:lnSpc>
            </a:pPr>
            <a:r>
              <a:rPr lang="en-US" altLang="ar-SA" sz="2000" dirty="0">
                <a:ea typeface="Majalla UI"/>
              </a:rPr>
              <a:t>Cumulative final exam (40%)</a:t>
            </a:r>
          </a:p>
          <a:p>
            <a:pPr lvl="1">
              <a:lnSpc>
                <a:spcPct val="90000"/>
              </a:lnSpc>
            </a:pPr>
            <a:r>
              <a:rPr lang="en-US" altLang="ar-SA" sz="2000" dirty="0">
                <a:ea typeface="Majalla UI"/>
              </a:rPr>
              <a:t>70% of total grade</a:t>
            </a:r>
          </a:p>
          <a:p>
            <a:pPr lvl="1">
              <a:lnSpc>
                <a:spcPct val="90000"/>
              </a:lnSpc>
            </a:pPr>
            <a:endParaRPr lang="en-US" altLang="ar-SA" sz="2000" dirty="0">
              <a:ea typeface="Majalla UI"/>
            </a:endParaRPr>
          </a:p>
          <a:p>
            <a:pPr>
              <a:lnSpc>
                <a:spcPct val="90000"/>
              </a:lnSpc>
            </a:pPr>
            <a:r>
              <a:rPr lang="en-US" altLang="ar-SA" sz="2400" dirty="0">
                <a:solidFill>
                  <a:srgbClr val="CC0066"/>
                </a:solidFill>
                <a:ea typeface="Majalla UI"/>
              </a:rPr>
              <a:t>Laboratory</a:t>
            </a:r>
          </a:p>
          <a:p>
            <a:pPr lvl="1">
              <a:lnSpc>
                <a:spcPct val="90000"/>
              </a:lnSpc>
            </a:pPr>
            <a:r>
              <a:rPr lang="en-US" altLang="ar-SA" sz="2000" dirty="0">
                <a:ea typeface="Majalla UI"/>
              </a:rPr>
              <a:t>30% of total grade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660066"/>
                </a:solidFill>
              </a:rPr>
              <a:t>References</a:t>
            </a:r>
            <a:r>
              <a:rPr lang="en-US" dirty="0">
                <a:solidFill>
                  <a:srgbClr val="660066"/>
                </a:solidFill>
              </a:rPr>
              <a:t> </a:t>
            </a:r>
          </a:p>
        </p:txBody>
      </p:sp>
      <p:sp>
        <p:nvSpPr>
          <p:cNvPr id="3" name="Content Placeholder 2"/>
          <p:cNvSpPr>
            <a:spLocks noGrp="1"/>
          </p:cNvSpPr>
          <p:nvPr>
            <p:ph idx="1"/>
          </p:nvPr>
        </p:nvSpPr>
        <p:spPr>
          <a:xfrm>
            <a:off x="934452" y="2531477"/>
            <a:ext cx="10515600" cy="1325563"/>
          </a:xfrm>
        </p:spPr>
        <p:txBody>
          <a:bodyPr/>
          <a:lstStyle/>
          <a:p>
            <a:r>
              <a:rPr lang="en-US" dirty="0">
                <a:solidFill>
                  <a:srgbClr val="0099CC"/>
                </a:solidFill>
              </a:rPr>
              <a:t>Human physiology</a:t>
            </a:r>
            <a:r>
              <a:rPr lang="en-US" dirty="0"/>
              <a:t>, Stuart Ira Fox.</a:t>
            </a:r>
          </a:p>
          <a:p>
            <a:r>
              <a:rPr lang="en-US" dirty="0">
                <a:solidFill>
                  <a:srgbClr val="CC0066"/>
                </a:solidFill>
              </a:rPr>
              <a:t>Fundamentals of anatomy and physiology</a:t>
            </a:r>
            <a:r>
              <a:rPr lang="en-US" dirty="0"/>
              <a:t>, Martini.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ar-SA" dirty="0">
                <a:solidFill>
                  <a:srgbClr val="0000FF"/>
                </a:solidFill>
              </a:rPr>
              <a:t>Missed / Late Exam Policy</a:t>
            </a:r>
            <a:endParaRPr lang="en-US" dirty="0"/>
          </a:p>
        </p:txBody>
      </p:sp>
      <p:sp>
        <p:nvSpPr>
          <p:cNvPr id="3" name="Content Placeholder 2"/>
          <p:cNvSpPr>
            <a:spLocks noGrp="1"/>
          </p:cNvSpPr>
          <p:nvPr>
            <p:ph idx="1"/>
          </p:nvPr>
        </p:nvSpPr>
        <p:spPr/>
        <p:txBody>
          <a:bodyPr/>
          <a:lstStyle/>
          <a:p>
            <a:pPr>
              <a:lnSpc>
                <a:spcPct val="90000"/>
              </a:lnSpc>
            </a:pPr>
            <a:r>
              <a:rPr lang="en-US" altLang="ar-SA" sz="2400" dirty="0">
                <a:ea typeface="Majalla UI"/>
              </a:rPr>
              <a:t>No make-up exams, except with:</a:t>
            </a:r>
          </a:p>
          <a:p>
            <a:pPr lvl="1">
              <a:lnSpc>
                <a:spcPct val="90000"/>
              </a:lnSpc>
            </a:pPr>
            <a:r>
              <a:rPr lang="en-US" altLang="ar-SA" sz="2000" dirty="0">
                <a:ea typeface="Majalla UI"/>
              </a:rPr>
              <a:t>Medical documentation</a:t>
            </a:r>
          </a:p>
          <a:p>
            <a:pPr lvl="1">
              <a:lnSpc>
                <a:spcPct val="90000"/>
              </a:lnSpc>
            </a:pPr>
            <a:r>
              <a:rPr lang="en-US" altLang="ar-SA" sz="2000" dirty="0">
                <a:ea typeface="Majalla UI"/>
              </a:rPr>
              <a:t>Legal documentation</a:t>
            </a:r>
          </a:p>
          <a:p>
            <a:pPr>
              <a:lnSpc>
                <a:spcPct val="90000"/>
              </a:lnSpc>
            </a:pPr>
            <a:endParaRPr lang="en-US" altLang="ar-SA" sz="2400" dirty="0">
              <a:ea typeface="Majalla UI"/>
            </a:endParaRPr>
          </a:p>
          <a:p>
            <a:pPr>
              <a:lnSpc>
                <a:spcPct val="90000"/>
              </a:lnSpc>
            </a:pPr>
            <a:r>
              <a:rPr lang="en-US" altLang="ar-SA" sz="2400" dirty="0">
                <a:ea typeface="Majalla UI"/>
              </a:rPr>
              <a:t>Make-up exams will be essaying form</a:t>
            </a:r>
          </a:p>
          <a:p>
            <a:pPr>
              <a:lnSpc>
                <a:spcPct val="90000"/>
              </a:lnSpc>
            </a:pPr>
            <a:endParaRPr lang="en-US" altLang="ar-SA" sz="2400" dirty="0">
              <a:ea typeface="Majalla UI"/>
            </a:endParaRPr>
          </a:p>
          <a:p>
            <a:pPr>
              <a:lnSpc>
                <a:spcPct val="90000"/>
              </a:lnSpc>
            </a:pPr>
            <a:r>
              <a:rPr lang="en-US" altLang="ar-SA" sz="2400" dirty="0">
                <a:ea typeface="Majalla UI"/>
              </a:rPr>
              <a:t>If you arrive late to an exam, and even one exam has already been turned in, you will be given an essay test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394A00-5819-877B-A5F7-FBE66ED90A48}"/>
              </a:ext>
            </a:extLst>
          </p:cNvPr>
          <p:cNvSpPr>
            <a:spLocks noGrp="1"/>
          </p:cNvSpPr>
          <p:nvPr>
            <p:ph type="title"/>
          </p:nvPr>
        </p:nvSpPr>
        <p:spPr>
          <a:xfrm>
            <a:off x="793662" y="386930"/>
            <a:ext cx="10066122" cy="1298448"/>
          </a:xfrm>
        </p:spPr>
        <p:txBody>
          <a:bodyPr anchor="b">
            <a:normAutofit/>
          </a:bodyPr>
          <a:lstStyle/>
          <a:p>
            <a:r>
              <a:rPr lang="en-US" sz="4800" b="1" i="0" dirty="0">
                <a:solidFill>
                  <a:srgbClr val="660066"/>
                </a:solidFill>
                <a:effectLst/>
                <a:latin typeface="Helvetica Neue"/>
              </a:rPr>
              <a:t>Homeostasis</a:t>
            </a:r>
            <a:endParaRPr lang="en-US" sz="4800" b="1" dirty="0">
              <a:solidFill>
                <a:srgbClr val="660066"/>
              </a:solidFill>
            </a:endParaRP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C5D3C48-6933-7904-4548-3EC9E4AE4244}"/>
              </a:ext>
            </a:extLst>
          </p:cNvPr>
          <p:cNvSpPr>
            <a:spLocks noGrp="1"/>
          </p:cNvSpPr>
          <p:nvPr>
            <p:ph idx="1"/>
          </p:nvPr>
        </p:nvSpPr>
        <p:spPr>
          <a:xfrm>
            <a:off x="276447" y="2599509"/>
            <a:ext cx="5048112" cy="3639450"/>
          </a:xfrm>
        </p:spPr>
        <p:txBody>
          <a:bodyPr anchor="ctr">
            <a:normAutofit/>
          </a:bodyPr>
          <a:lstStyle/>
          <a:p>
            <a:pPr>
              <a:lnSpc>
                <a:spcPct val="150000"/>
              </a:lnSpc>
            </a:pPr>
            <a:r>
              <a:rPr lang="en-US" sz="2400" b="1" i="0" dirty="0">
                <a:solidFill>
                  <a:srgbClr val="660066"/>
                </a:solidFill>
                <a:effectLst/>
              </a:rPr>
              <a:t>Homeostasis</a:t>
            </a:r>
            <a:r>
              <a:rPr lang="en-US" sz="2400" b="0" i="0" dirty="0">
                <a:effectLst/>
              </a:rPr>
              <a:t> has become the central unifying concept of physiology and is defined as a self-regulating process by which an organism can maintain internal stability while </a:t>
            </a:r>
            <a:endParaRPr lang="en-US" sz="2400" dirty="0"/>
          </a:p>
        </p:txBody>
      </p:sp>
      <p:pic>
        <p:nvPicPr>
          <p:cNvPr id="4" name="Picture 2" descr="HOMEOSTASIS – THE STATE OF EQUILIBRIUM (Guest Writer: Paul Barry) - Swim  Strong Foundation">
            <a:extLst>
              <a:ext uri="{FF2B5EF4-FFF2-40B4-BE49-F238E27FC236}">
                <a16:creationId xmlns:a16="http://schemas.microsoft.com/office/drawing/2014/main" id="{2FF8DDB5-8722-3B5C-27AC-43C13C65E8E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79930" y="2483708"/>
            <a:ext cx="6722080" cy="398736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7696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01A49-2BAA-7DEE-C647-C320D3B45857}"/>
              </a:ext>
            </a:extLst>
          </p:cNvPr>
          <p:cNvSpPr>
            <a:spLocks noGrp="1"/>
          </p:cNvSpPr>
          <p:nvPr>
            <p:ph type="title"/>
          </p:nvPr>
        </p:nvSpPr>
        <p:spPr>
          <a:xfrm>
            <a:off x="838200" y="365126"/>
            <a:ext cx="10515600" cy="910782"/>
          </a:xfrm>
        </p:spPr>
        <p:txBody>
          <a:bodyPr>
            <a:normAutofit/>
          </a:bodyPr>
          <a:lstStyle/>
          <a:p>
            <a:pPr algn="ctr"/>
            <a:r>
              <a:rPr lang="en-US" sz="3600" b="1" i="0" dirty="0">
                <a:solidFill>
                  <a:srgbClr val="7030A0"/>
                </a:solidFill>
                <a:effectLst/>
                <a:latin typeface="Myriad Pro"/>
              </a:rPr>
              <a:t>Homeostasis Definition</a:t>
            </a:r>
            <a:endParaRPr lang="en-US" sz="3600" b="1" dirty="0"/>
          </a:p>
        </p:txBody>
      </p:sp>
      <p:sp>
        <p:nvSpPr>
          <p:cNvPr id="3" name="Content Placeholder 2">
            <a:extLst>
              <a:ext uri="{FF2B5EF4-FFF2-40B4-BE49-F238E27FC236}">
                <a16:creationId xmlns:a16="http://schemas.microsoft.com/office/drawing/2014/main" id="{52FE9F35-95FB-2539-45B4-E6304340629B}"/>
              </a:ext>
            </a:extLst>
          </p:cNvPr>
          <p:cNvSpPr>
            <a:spLocks noGrp="1"/>
          </p:cNvSpPr>
          <p:nvPr>
            <p:ph idx="1"/>
          </p:nvPr>
        </p:nvSpPr>
        <p:spPr>
          <a:xfrm>
            <a:off x="404037" y="1456660"/>
            <a:ext cx="11398103" cy="4720303"/>
          </a:xfrm>
        </p:spPr>
        <p:txBody>
          <a:bodyPr>
            <a:normAutofit lnSpcReduction="10000"/>
          </a:bodyPr>
          <a:lstStyle/>
          <a:p>
            <a:pPr algn="just">
              <a:lnSpc>
                <a:spcPct val="150000"/>
              </a:lnSpc>
            </a:pPr>
            <a:r>
              <a:rPr lang="en-US" sz="2400" b="1" i="0" u="sng" dirty="0">
                <a:solidFill>
                  <a:srgbClr val="212529"/>
                </a:solidFill>
                <a:effectLst/>
                <a:latin typeface="Lato" panose="020F0502020204030203" pitchFamily="34" charset="0"/>
              </a:rPr>
              <a:t>Homeostasis definition</a:t>
            </a:r>
            <a:r>
              <a:rPr lang="en-US" sz="2400" b="1" i="0" dirty="0">
                <a:solidFill>
                  <a:srgbClr val="212529"/>
                </a:solidFill>
                <a:effectLst/>
                <a:latin typeface="Lato" panose="020F0502020204030203" pitchFamily="34" charset="0"/>
              </a:rPr>
              <a:t> </a:t>
            </a:r>
            <a:r>
              <a:rPr lang="en-US" sz="2400" b="0" i="0" dirty="0">
                <a:solidFill>
                  <a:srgbClr val="212529"/>
                </a:solidFill>
                <a:effectLst/>
                <a:latin typeface="Lato" panose="020F0502020204030203" pitchFamily="34" charset="0"/>
              </a:rPr>
              <a:t>is the ability or tendency of the body or a cell to seek and maintain a condition of equilibrium as it deals with external changes. </a:t>
            </a:r>
          </a:p>
          <a:p>
            <a:pPr algn="just">
              <a:lnSpc>
                <a:spcPct val="150000"/>
              </a:lnSpc>
            </a:pPr>
            <a:endParaRPr lang="en-US" sz="2400" b="0" i="0" dirty="0">
              <a:solidFill>
                <a:srgbClr val="212529"/>
              </a:solidFill>
              <a:effectLst/>
              <a:latin typeface="Lato" panose="020F0502020204030203" pitchFamily="34" charset="0"/>
            </a:endParaRPr>
          </a:p>
          <a:p>
            <a:pPr algn="just">
              <a:lnSpc>
                <a:spcPct val="150000"/>
              </a:lnSpc>
            </a:pPr>
            <a:r>
              <a:rPr lang="en-US" sz="2400" b="0" i="0" dirty="0">
                <a:solidFill>
                  <a:srgbClr val="212529"/>
                </a:solidFill>
                <a:effectLst/>
                <a:latin typeface="Lato" panose="020F0502020204030203" pitchFamily="34" charset="0"/>
              </a:rPr>
              <a:t>It makes use of feedback controls and other regulatory mechanisms in order to maintain a constant internal environment. </a:t>
            </a:r>
          </a:p>
          <a:p>
            <a:pPr algn="just">
              <a:lnSpc>
                <a:spcPct val="150000"/>
              </a:lnSpc>
            </a:pPr>
            <a:endParaRPr lang="en-US" sz="2400" b="0" i="0" dirty="0">
              <a:solidFill>
                <a:srgbClr val="212529"/>
              </a:solidFill>
              <a:effectLst/>
              <a:latin typeface="Lato" panose="020F0502020204030203" pitchFamily="34" charset="0"/>
            </a:endParaRPr>
          </a:p>
          <a:p>
            <a:pPr algn="just">
              <a:lnSpc>
                <a:spcPct val="150000"/>
              </a:lnSpc>
            </a:pPr>
            <a:r>
              <a:rPr lang="en-US" sz="2400" b="0" i="0" dirty="0">
                <a:solidFill>
                  <a:srgbClr val="212529"/>
                </a:solidFill>
                <a:effectLst/>
                <a:latin typeface="Lato" panose="020F0502020204030203" pitchFamily="34" charset="0"/>
              </a:rPr>
              <a:t> Thus, </a:t>
            </a:r>
            <a:r>
              <a:rPr lang="en-US" sz="2400" b="1" i="0" dirty="0">
                <a:solidFill>
                  <a:srgbClr val="C00000"/>
                </a:solidFill>
                <a:effectLst/>
                <a:latin typeface="Lato" panose="020F0502020204030203" pitchFamily="34" charset="0"/>
              </a:rPr>
              <a:t>the word homeostasis </a:t>
            </a:r>
            <a:r>
              <a:rPr lang="en-US" sz="2400" b="0" i="0" dirty="0">
                <a:solidFill>
                  <a:srgbClr val="212529"/>
                </a:solidFill>
                <a:effectLst/>
                <a:latin typeface="Lato" panose="020F0502020204030203" pitchFamily="34" charset="0"/>
              </a:rPr>
              <a:t>entails multifarious physiological mechanisms in order to sustain and stabilize the functional, normal status of an organism.</a:t>
            </a:r>
          </a:p>
          <a:p>
            <a:endParaRPr lang="en-US" dirty="0"/>
          </a:p>
        </p:txBody>
      </p:sp>
    </p:spTree>
    <p:extLst>
      <p:ext uri="{BB962C8B-B14F-4D97-AF65-F5344CB8AC3E}">
        <p14:creationId xmlns:p14="http://schemas.microsoft.com/office/powerpoint/2010/main" val="2775347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D986C-FCB4-4CEF-C44E-944B50BE8FD1}"/>
              </a:ext>
            </a:extLst>
          </p:cNvPr>
          <p:cNvSpPr>
            <a:spLocks noGrp="1"/>
          </p:cNvSpPr>
          <p:nvPr>
            <p:ph type="title"/>
          </p:nvPr>
        </p:nvSpPr>
        <p:spPr/>
        <p:txBody>
          <a:bodyPr/>
          <a:lstStyle/>
          <a:p>
            <a:r>
              <a:rPr lang="en-US" b="1" i="1" dirty="0">
                <a:solidFill>
                  <a:srgbClr val="7030A0"/>
                </a:solidFill>
                <a:effectLst/>
                <a:latin typeface="Lato" panose="020F0502020204030203" pitchFamily="34" charset="0"/>
              </a:rPr>
              <a:t>Etymology</a:t>
            </a:r>
            <a:endParaRPr lang="en-US" dirty="0">
              <a:solidFill>
                <a:srgbClr val="7030A0"/>
              </a:solidFill>
            </a:endParaRPr>
          </a:p>
        </p:txBody>
      </p:sp>
      <p:sp>
        <p:nvSpPr>
          <p:cNvPr id="3" name="Content Placeholder 2">
            <a:extLst>
              <a:ext uri="{FF2B5EF4-FFF2-40B4-BE49-F238E27FC236}">
                <a16:creationId xmlns:a16="http://schemas.microsoft.com/office/drawing/2014/main" id="{480D614C-CEC9-696A-C042-735F35D86946}"/>
              </a:ext>
            </a:extLst>
          </p:cNvPr>
          <p:cNvSpPr>
            <a:spLocks noGrp="1"/>
          </p:cNvSpPr>
          <p:nvPr>
            <p:ph idx="1"/>
          </p:nvPr>
        </p:nvSpPr>
        <p:spPr>
          <a:xfrm>
            <a:off x="272716" y="1556753"/>
            <a:ext cx="11081084" cy="4936122"/>
          </a:xfrm>
        </p:spPr>
        <p:txBody>
          <a:bodyPr>
            <a:normAutofit fontScale="92500"/>
          </a:bodyPr>
          <a:lstStyle/>
          <a:p>
            <a:pPr algn="just">
              <a:lnSpc>
                <a:spcPct val="150000"/>
              </a:lnSpc>
            </a:pPr>
            <a:r>
              <a:rPr lang="en-US" b="1" i="1" dirty="0">
                <a:solidFill>
                  <a:srgbClr val="212529"/>
                </a:solidFill>
                <a:effectLst/>
                <a:latin typeface="Lato" panose="020F0502020204030203" pitchFamily="34" charset="0"/>
              </a:rPr>
              <a:t>Etymology:</a:t>
            </a:r>
            <a:r>
              <a:rPr lang="en-US" b="1" i="0" dirty="0">
                <a:solidFill>
                  <a:srgbClr val="212529"/>
                </a:solidFill>
                <a:effectLst/>
                <a:latin typeface="Lato" panose="020F0502020204030203" pitchFamily="34" charset="0"/>
              </a:rPr>
              <a:t> </a:t>
            </a:r>
            <a:r>
              <a:rPr lang="en-US" b="0" i="0" dirty="0">
                <a:solidFill>
                  <a:srgbClr val="212529"/>
                </a:solidFill>
                <a:effectLst/>
                <a:latin typeface="Lato" panose="020F0502020204030203" pitchFamily="34" charset="0"/>
              </a:rPr>
              <a:t>The term </a:t>
            </a:r>
            <a:r>
              <a:rPr lang="en-US" b="0" i="1" dirty="0">
                <a:solidFill>
                  <a:srgbClr val="212529"/>
                </a:solidFill>
                <a:effectLst/>
                <a:latin typeface="Lato" panose="020F0502020204030203" pitchFamily="34" charset="0"/>
              </a:rPr>
              <a:t>homeostasis</a:t>
            </a:r>
            <a:r>
              <a:rPr lang="en-US" b="0" i="0" dirty="0">
                <a:solidFill>
                  <a:srgbClr val="212529"/>
                </a:solidFill>
                <a:effectLst/>
                <a:latin typeface="Lato" panose="020F0502020204030203" pitchFamily="34" charset="0"/>
              </a:rPr>
              <a:t> comes from the Ancient </a:t>
            </a:r>
            <a:r>
              <a:rPr lang="en-US" b="1" i="0" dirty="0">
                <a:solidFill>
                  <a:schemeClr val="accent2">
                    <a:lumMod val="50000"/>
                  </a:schemeClr>
                </a:solidFill>
                <a:effectLst/>
                <a:latin typeface="Lato" panose="020F0502020204030203" pitchFamily="34" charset="0"/>
              </a:rPr>
              <a:t>Greek </a:t>
            </a:r>
            <a:r>
              <a:rPr lang="en-US" b="1" i="1" dirty="0" err="1">
                <a:solidFill>
                  <a:schemeClr val="accent2">
                    <a:lumMod val="50000"/>
                  </a:schemeClr>
                </a:solidFill>
                <a:effectLst/>
                <a:latin typeface="Lato" panose="020F0502020204030203" pitchFamily="34" charset="0"/>
              </a:rPr>
              <a:t>ὅμοιος</a:t>
            </a:r>
            <a:r>
              <a:rPr lang="en-US" b="1" i="0" dirty="0">
                <a:solidFill>
                  <a:schemeClr val="accent2">
                    <a:lumMod val="50000"/>
                  </a:schemeClr>
                </a:solidFill>
                <a:effectLst/>
                <a:latin typeface="Lato" panose="020F0502020204030203" pitchFamily="34" charset="0"/>
              </a:rPr>
              <a:t> </a:t>
            </a:r>
          </a:p>
          <a:p>
            <a:pPr marL="0" indent="0" algn="just">
              <a:lnSpc>
                <a:spcPct val="150000"/>
              </a:lnSpc>
              <a:buNone/>
            </a:pPr>
            <a:r>
              <a:rPr lang="en-US" b="0" i="0" dirty="0">
                <a:solidFill>
                  <a:srgbClr val="333333"/>
                </a:solidFill>
                <a:effectLst/>
                <a:latin typeface="Roboto" panose="02000000000000000000" pitchFamily="2" charset="0"/>
              </a:rPr>
              <a:t>(pronounced: </a:t>
            </a:r>
            <a:r>
              <a:rPr lang="en-US" b="0" i="0" dirty="0" err="1">
                <a:solidFill>
                  <a:srgbClr val="333333"/>
                </a:solidFill>
                <a:effectLst/>
                <a:latin typeface="Roboto" panose="02000000000000000000" pitchFamily="2" charset="0"/>
              </a:rPr>
              <a:t>hómoios</a:t>
            </a:r>
            <a:r>
              <a:rPr lang="en-US" b="0" i="0" dirty="0">
                <a:solidFill>
                  <a:srgbClr val="333333"/>
                </a:solidFill>
                <a:effectLst/>
                <a:latin typeface="Roboto" panose="02000000000000000000" pitchFamily="2" charset="0"/>
              </a:rPr>
              <a:t>) and </a:t>
            </a:r>
            <a:r>
              <a:rPr lang="en-US" b="0" i="1" dirty="0" err="1">
                <a:solidFill>
                  <a:srgbClr val="333333"/>
                </a:solidFill>
                <a:effectLst/>
                <a:latin typeface="Roboto" panose="02000000000000000000" pitchFamily="2" charset="0"/>
              </a:rPr>
              <a:t>ἵστημι</a:t>
            </a:r>
            <a:r>
              <a:rPr lang="en-US" b="0" i="0" dirty="0">
                <a:solidFill>
                  <a:srgbClr val="333333"/>
                </a:solidFill>
                <a:effectLst/>
                <a:latin typeface="Roboto" panose="02000000000000000000" pitchFamily="2" charset="0"/>
              </a:rPr>
              <a:t> (pronounced: </a:t>
            </a:r>
            <a:r>
              <a:rPr lang="en-US" b="0" i="0" dirty="0" err="1">
                <a:solidFill>
                  <a:srgbClr val="333333"/>
                </a:solidFill>
                <a:effectLst/>
                <a:latin typeface="Roboto" panose="02000000000000000000" pitchFamily="2" charset="0"/>
              </a:rPr>
              <a:t>hístēmi</a:t>
            </a:r>
            <a:r>
              <a:rPr lang="en-US" b="0" i="0" dirty="0">
                <a:solidFill>
                  <a:srgbClr val="333333"/>
                </a:solidFill>
                <a:effectLst/>
                <a:latin typeface="Roboto" panose="02000000000000000000" pitchFamily="2" charset="0"/>
              </a:rPr>
              <a:t>). </a:t>
            </a:r>
          </a:p>
          <a:p>
            <a:pPr algn="just">
              <a:lnSpc>
                <a:spcPct val="150000"/>
              </a:lnSpc>
            </a:pPr>
            <a:r>
              <a:rPr lang="en-US" b="0" i="0" dirty="0">
                <a:solidFill>
                  <a:srgbClr val="333333"/>
                </a:solidFill>
                <a:effectLst/>
                <a:latin typeface="Roboto" panose="02000000000000000000" pitchFamily="2" charset="0"/>
              </a:rPr>
              <a:t>The combination of these words translates to “similar” and “standing still” respectively</a:t>
            </a:r>
            <a:r>
              <a:rPr lang="en-US" dirty="0">
                <a:solidFill>
                  <a:srgbClr val="333333"/>
                </a:solidFill>
                <a:latin typeface="Roboto" panose="02000000000000000000" pitchFamily="2" charset="0"/>
              </a:rPr>
              <a:t>, </a:t>
            </a:r>
            <a:r>
              <a:rPr lang="en-US" b="0" i="0" dirty="0">
                <a:solidFill>
                  <a:srgbClr val="202124"/>
                </a:solidFill>
                <a:effectLst/>
                <a:latin typeface="Helvetica Neue"/>
              </a:rPr>
              <a:t>refers to any process that living things use to actively maintain stable conditions necessary for survival</a:t>
            </a:r>
            <a:endParaRPr lang="en-US" b="1" i="0" dirty="0">
              <a:solidFill>
                <a:schemeClr val="accent2">
                  <a:lumMod val="50000"/>
                </a:schemeClr>
              </a:solidFill>
              <a:effectLst/>
              <a:latin typeface="Lato" panose="020F0502020204030203" pitchFamily="34" charset="0"/>
            </a:endParaRPr>
          </a:p>
          <a:p>
            <a:pPr algn="just">
              <a:lnSpc>
                <a:spcPct val="150000"/>
              </a:lnSpc>
            </a:pPr>
            <a:r>
              <a:rPr lang="en-US" b="0" i="0" dirty="0">
                <a:solidFill>
                  <a:srgbClr val="212529"/>
                </a:solidFill>
                <a:effectLst/>
                <a:latin typeface="Lato" panose="020F0502020204030203" pitchFamily="34" charset="0"/>
              </a:rPr>
              <a:t>The concept of homeostasis was first described in 1865 by </a:t>
            </a:r>
            <a:r>
              <a:rPr lang="en-US" b="1" i="0" dirty="0">
                <a:solidFill>
                  <a:srgbClr val="660066"/>
                </a:solidFill>
                <a:effectLst/>
                <a:latin typeface="Lato" panose="020F0502020204030203" pitchFamily="34" charset="0"/>
              </a:rPr>
              <a:t>Claude Bernard,</a:t>
            </a:r>
            <a:r>
              <a:rPr lang="en-US" b="0" i="0" dirty="0">
                <a:solidFill>
                  <a:srgbClr val="212529"/>
                </a:solidFill>
                <a:effectLst/>
                <a:latin typeface="Lato" panose="020F0502020204030203" pitchFamily="34" charset="0"/>
              </a:rPr>
              <a:t> a French physiologist. </a:t>
            </a:r>
          </a:p>
          <a:p>
            <a:pPr marL="0" indent="0">
              <a:buNone/>
            </a:pPr>
            <a:endParaRPr lang="en-US" dirty="0"/>
          </a:p>
        </p:txBody>
      </p:sp>
    </p:spTree>
    <p:extLst>
      <p:ext uri="{BB962C8B-B14F-4D97-AF65-F5344CB8AC3E}">
        <p14:creationId xmlns:p14="http://schemas.microsoft.com/office/powerpoint/2010/main" val="1581731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1540</TotalTime>
  <Words>2328</Words>
  <Application>Microsoft Macintosh PowerPoint</Application>
  <PresentationFormat>شاشة عريضة</PresentationFormat>
  <Paragraphs>225</Paragraphs>
  <Slides>37</Slides>
  <Notes>0</Notes>
  <HiddenSlides>0</HiddenSlides>
  <MMClips>0</MMClips>
  <ScaleCrop>false</ScaleCrop>
  <HeadingPairs>
    <vt:vector size="6" baseType="variant">
      <vt:variant>
        <vt:lpstr>الخطوط المستخدمة</vt:lpstr>
      </vt:variant>
      <vt:variant>
        <vt:i4>12</vt:i4>
      </vt:variant>
      <vt:variant>
        <vt:lpstr>نسق</vt:lpstr>
      </vt:variant>
      <vt:variant>
        <vt:i4>1</vt:i4>
      </vt:variant>
      <vt:variant>
        <vt:lpstr>عناوين الشرائح</vt:lpstr>
      </vt:variant>
      <vt:variant>
        <vt:i4>37</vt:i4>
      </vt:variant>
    </vt:vector>
  </HeadingPairs>
  <TitlesOfParts>
    <vt:vector size="50" baseType="lpstr">
      <vt:lpstr>Algerian</vt:lpstr>
      <vt:lpstr>Arial</vt:lpstr>
      <vt:lpstr>Calibri</vt:lpstr>
      <vt:lpstr>Calibri Light</vt:lpstr>
      <vt:lpstr>Helvetica Neue</vt:lpstr>
      <vt:lpstr>inherit</vt:lpstr>
      <vt:lpstr>Lato</vt:lpstr>
      <vt:lpstr>Majalla UI</vt:lpstr>
      <vt:lpstr>Myriad Pro</vt:lpstr>
      <vt:lpstr>Neue Helvetica W01</vt:lpstr>
      <vt:lpstr>Roboto</vt:lpstr>
      <vt:lpstr>Times New Roman</vt:lpstr>
      <vt:lpstr>Office Theme</vt:lpstr>
      <vt:lpstr>Homeostasis </vt:lpstr>
      <vt:lpstr>Contents</vt:lpstr>
      <vt:lpstr>What you will learn in this lecture:</vt:lpstr>
      <vt:lpstr>Assessment</vt:lpstr>
      <vt:lpstr>References </vt:lpstr>
      <vt:lpstr>Missed / Late Exam Policy</vt:lpstr>
      <vt:lpstr>Homeostasis</vt:lpstr>
      <vt:lpstr>Homeostasis Definition</vt:lpstr>
      <vt:lpstr>Etymology</vt:lpstr>
      <vt:lpstr>عرض تقديمي في PowerPoint</vt:lpstr>
      <vt:lpstr>What is Homeostasis?</vt:lpstr>
      <vt:lpstr>Regulation of Homeostasis</vt:lpstr>
      <vt:lpstr>عرض تقديمي في PowerPoint</vt:lpstr>
      <vt:lpstr>عرض تقديمي في PowerPoint</vt:lpstr>
      <vt:lpstr>Feedback Regulation</vt:lpstr>
      <vt:lpstr>Homeostasis mechanism </vt:lpstr>
      <vt:lpstr>Homeostasis mechanism </vt:lpstr>
      <vt:lpstr>Negative Feedback</vt:lpstr>
      <vt:lpstr>Figure 1.10 Negative Feedback System In a negative feedback system, a stimulus—a deviation from a set point—is resisted through a physiological process that returns the body to homeostasis. (a) A negative feedback system has five basic parts. (b) Body temperature is regulated by negative feedback.</vt:lpstr>
      <vt:lpstr>عرض تقديمي في PowerPoint</vt:lpstr>
      <vt:lpstr>عرض تقديمي في PowerPoint</vt:lpstr>
      <vt:lpstr>Positive Feedback</vt:lpstr>
      <vt:lpstr>Figure 1.11 Positive Feedback Loop Normal childbirth is driven by a positive feedback loop. A positive feedback loop results in a change in the body’s status, rather than a return to homeostasis.</vt:lpstr>
      <vt:lpstr>عرض تقديمي في PowerPoint</vt:lpstr>
      <vt:lpstr>عرض تقديمي في PowerPoint</vt:lpstr>
      <vt:lpstr>عرض تقديمي في PowerPoint</vt:lpstr>
      <vt:lpstr>عرض تقديمي في PowerPoint</vt:lpstr>
      <vt:lpstr>Other Examples of Homeostasis</vt:lpstr>
      <vt:lpstr>Homeostasis Breakdown</vt:lpstr>
      <vt:lpstr>Body Systems and Homeostasis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Homeostasis </dc:title>
  <dc:creator>maha daghestani</dc:creator>
  <cp:lastModifiedBy>. .</cp:lastModifiedBy>
  <cp:revision>36</cp:revision>
  <dcterms:created xsi:type="dcterms:W3CDTF">2023-03-17T23:23:18Z</dcterms:created>
  <dcterms:modified xsi:type="dcterms:W3CDTF">2025-09-02T00:39:18Z</dcterms:modified>
</cp:coreProperties>
</file>