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70" r:id="rId6"/>
    <p:sldId id="271" r:id="rId7"/>
    <p:sldId id="264" r:id="rId8"/>
    <p:sldId id="257" r:id="rId9"/>
    <p:sldId id="258" r:id="rId10"/>
    <p:sldId id="259" r:id="rId11"/>
    <p:sldId id="260" r:id="rId12"/>
    <p:sldId id="261" r:id="rId13"/>
    <p:sldId id="272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A92A-BC7E-45BC-8F2E-D81D917FDD50}" type="datetimeFigureOut">
              <a:rPr lang="ar-SA" smtClean="0"/>
              <a:pPr/>
              <a:t>12/08/1441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1B69-D3A7-4391-8AFE-04C18B0E52C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a/sci.cu.edu.eg/file/d/1x4L5EwZ9CnhW0oLJwM8Tc4yaRTgrR9hs/view?usp=drive_we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HUMAN TRAITS</a:t>
            </a:r>
            <a:endParaRPr lang="ar-S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BLOOD GROUPS </a:t>
            </a:r>
            <a:endParaRPr lang="ar-S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044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39604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67544" y="404664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Rollong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 or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4048" y="476672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Folding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 or Ff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808312" cy="365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033762" cy="354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95536" y="404664"/>
            <a:ext cx="288032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Right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Handeness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RR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Rr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36096" y="404664"/>
            <a:ext cx="288032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Left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Handeness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rr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232248" cy="27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22761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492896"/>
            <a:ext cx="219789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23528" y="908720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Straight Hair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cc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3888" y="90872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Curly Hair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CC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8224" y="836712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Wavy Hair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Cc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https://drive.google.com/a/sci.cu.edu.eg/file/d/1x4L5EwZ9CnhW0oLJwM8Tc4yaRTgrR9hs/view?usp=drive_web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What are the different blood groups?</a:t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ar-SA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997152"/>
          </a:xfrm>
        </p:spPr>
        <p:txBody>
          <a:bodyPr>
            <a:noAutofit/>
          </a:bodyPr>
          <a:lstStyle/>
          <a:p>
            <a:pPr algn="l" rtl="0">
              <a:buFontTx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The differences in human blood are due to the presence or absence of certain protein molecules called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antigens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 and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antibodies.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 </a:t>
            </a:r>
          </a:p>
          <a:p>
            <a:pPr algn="l" rtl="0">
              <a:buFontTx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The antigens are located on the surface of the RBCs and the antibodies are in the blood plasma. </a:t>
            </a:r>
          </a:p>
          <a:p>
            <a:pPr algn="l" rtl="0">
              <a:buFontTx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+mj-cs"/>
              </a:rPr>
              <a:t>The blood group you belong to depends on what you have inherited from your parents.</a:t>
            </a:r>
          </a:p>
          <a:p>
            <a:pPr algn="l" rtl="0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+mj-cs"/>
            </a:endParaRPr>
          </a:p>
          <a:p>
            <a:pPr algn="l" rtl="0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094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57600" y="2133600"/>
            <a:ext cx="5181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Verdana" pitchFamily="34" charset="0"/>
              </a:rPr>
              <a:t>According to the AB</a:t>
            </a:r>
            <a:r>
              <a:rPr lang="cy-GB" sz="2400">
                <a:latin typeface="Verdana" pitchFamily="34" charset="0"/>
              </a:rPr>
              <a:t>O</a:t>
            </a:r>
            <a:r>
              <a:rPr lang="en-GB" sz="2400">
                <a:latin typeface="Verdana" pitchFamily="34" charset="0"/>
              </a:rPr>
              <a:t> blood typing system there are four different kinds of blood types: A, B, AB or O (null).</a:t>
            </a:r>
            <a:r>
              <a:rPr lang="en-GB" sz="2400">
                <a:solidFill>
                  <a:srgbClr val="0062C8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2400">
                <a:solidFill>
                  <a:srgbClr val="0062C8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>
                <a:solidFill>
                  <a:srgbClr val="0062C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>
                <a:solidFill>
                  <a:srgbClr val="0062C8"/>
                </a:solidFill>
                <a:latin typeface="Arial" pitchFamily="34" charset="0"/>
                <a:cs typeface="Arial" pitchFamily="34" charset="0"/>
              </a:rPr>
            </a:br>
            <a:endParaRPr lang="en-GB" sz="240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400">
                <a:latin typeface="Verdana" pitchFamily="34" charset="0"/>
              </a:rPr>
              <a:t> 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733800" y="1295400"/>
            <a:ext cx="5008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cy-GB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blood grouping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0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31875"/>
            <a:ext cx="2971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5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0480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1"/>
          <p:cNvSpPr>
            <a:spLocks noChangeArrowheads="1"/>
          </p:cNvSpPr>
          <p:nvPr/>
        </p:nvSpPr>
        <p:spPr bwMode="auto">
          <a:xfrm>
            <a:off x="685800" y="431800"/>
            <a:ext cx="357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AB0 blood grouping system</a:t>
            </a:r>
          </a:p>
        </p:txBody>
      </p:sp>
      <p:pic>
        <p:nvPicPr>
          <p:cNvPr id="21" name="Picture 59" descr="http://nobelprize.org/medicine/educational/landsteiner/images/fig4-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1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302704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7675" y="457200"/>
            <a:ext cx="851681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b="1" dirty="0">
                <a:solidFill>
                  <a:srgbClr val="FF0000"/>
                </a:solidFill>
              </a:rPr>
              <a:t>The ABO blood </a:t>
            </a:r>
            <a:r>
              <a:rPr lang="en-GB" sz="2800" b="1" dirty="0" smtClean="0">
                <a:solidFill>
                  <a:srgbClr val="FF0000"/>
                </a:solidFill>
              </a:rPr>
              <a:t>groups</a:t>
            </a:r>
            <a:endParaRPr lang="en-GB" sz="2400" b="1" dirty="0">
              <a:solidFill>
                <a:srgbClr val="FF0000"/>
              </a:solidFill>
            </a:endParaRPr>
          </a:p>
          <a:p>
            <a:pPr algn="l" rtl="0" eaLnBrk="0" hangingPunct="0">
              <a:buFontTx/>
              <a:buChar char="•"/>
            </a:pPr>
            <a:r>
              <a:rPr lang="en-GB" sz="2400" dirty="0"/>
              <a:t> The most important in assuring </a:t>
            </a:r>
            <a:r>
              <a:rPr lang="cy-GB" sz="2400" dirty="0"/>
              <a:t>a </a:t>
            </a:r>
            <a:r>
              <a:rPr lang="en-GB" sz="2400" dirty="0"/>
              <a:t>safe blood transfusion. </a:t>
            </a:r>
          </a:p>
          <a:p>
            <a:pPr algn="l" rtl="0" eaLnBrk="0" hangingPunct="0">
              <a:buFontTx/>
              <a:buChar char="•"/>
            </a:pPr>
            <a:r>
              <a:rPr lang="en-GB" sz="2400" dirty="0"/>
              <a:t> The table shows the four ABO phenotypes ("blood groups") present in the human population and the genotypes that give rise to them. </a:t>
            </a:r>
          </a:p>
          <a:p>
            <a:pPr algn="l" rtl="0" eaLnBrk="0" hangingPunct="0"/>
            <a:endParaRPr lang="en-GB" sz="2400" dirty="0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85800" y="2819400"/>
            <a:ext cx="7772400" cy="381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685800" y="2819400"/>
            <a:ext cx="7772400" cy="3781425"/>
            <a:chOff x="-11" y="1389"/>
            <a:chExt cx="3656" cy="2382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0" y="1400"/>
              <a:ext cx="3634" cy="2360"/>
              <a:chOff x="0" y="1400"/>
              <a:chExt cx="3634" cy="2360"/>
            </a:xfrm>
          </p:grpSpPr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>
                <a:off x="0" y="1400"/>
                <a:ext cx="504" cy="1208"/>
                <a:chOff x="0" y="1400"/>
                <a:chExt cx="504" cy="1208"/>
              </a:xfrm>
            </p:grpSpPr>
            <p:sp>
              <p:nvSpPr>
                <p:cNvPr id="16449" name="Rectangle 3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504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GB" sz="2400" b="1">
                      <a:solidFill>
                        <a:schemeClr val="accent1"/>
                      </a:solidFill>
                    </a:rPr>
                    <a:t>Blood Group</a:t>
                  </a:r>
                  <a:endParaRPr lang="en-GB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50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504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504" y="1400"/>
                <a:ext cx="756" cy="1208"/>
                <a:chOff x="504" y="1400"/>
                <a:chExt cx="756" cy="1208"/>
              </a:xfrm>
            </p:grpSpPr>
            <p:sp>
              <p:nvSpPr>
                <p:cNvPr id="16447" name="Rectangle 4"/>
                <p:cNvSpPr>
                  <a:spLocks noChangeArrowheads="1"/>
                </p:cNvSpPr>
                <p:nvPr/>
              </p:nvSpPr>
              <p:spPr bwMode="auto">
                <a:xfrm>
                  <a:off x="504" y="1400"/>
                  <a:ext cx="756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GB" sz="2400" b="1">
                      <a:solidFill>
                        <a:schemeClr val="accent1"/>
                      </a:solidFill>
                    </a:rPr>
                    <a:t>Antigens on RBCs</a:t>
                  </a:r>
                  <a:endParaRPr lang="en-GB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48" name="Rectangle 25"/>
                <p:cNvSpPr>
                  <a:spLocks noChangeArrowheads="1"/>
                </p:cNvSpPr>
                <p:nvPr/>
              </p:nvSpPr>
              <p:spPr bwMode="auto">
                <a:xfrm>
                  <a:off x="504" y="1400"/>
                  <a:ext cx="756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260" y="1400"/>
                <a:ext cx="1512" cy="1208"/>
                <a:chOff x="1260" y="1400"/>
                <a:chExt cx="1512" cy="1208"/>
              </a:xfrm>
            </p:grpSpPr>
            <p:sp>
              <p:nvSpPr>
                <p:cNvPr id="16445" name="Rectangle 5"/>
                <p:cNvSpPr>
                  <a:spLocks noChangeArrowheads="1"/>
                </p:cNvSpPr>
                <p:nvPr/>
              </p:nvSpPr>
              <p:spPr bwMode="auto">
                <a:xfrm>
                  <a:off x="1260" y="1400"/>
                  <a:ext cx="1512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GB" sz="2400" b="1">
                      <a:solidFill>
                        <a:schemeClr val="accent1"/>
                      </a:solidFill>
                    </a:rPr>
                    <a:t>Antibodies in Serum</a:t>
                  </a:r>
                  <a:endParaRPr lang="en-GB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46" name="Rectangle 27"/>
                <p:cNvSpPr>
                  <a:spLocks noChangeArrowheads="1"/>
                </p:cNvSpPr>
                <p:nvPr/>
              </p:nvSpPr>
              <p:spPr bwMode="auto">
                <a:xfrm>
                  <a:off x="1260" y="1400"/>
                  <a:ext cx="1512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772" y="1400"/>
                <a:ext cx="862" cy="1208"/>
                <a:chOff x="2772" y="1400"/>
                <a:chExt cx="862" cy="1208"/>
              </a:xfrm>
            </p:grpSpPr>
            <p:sp>
              <p:nvSpPr>
                <p:cNvPr id="16443" name="Rectangle 6"/>
                <p:cNvSpPr>
                  <a:spLocks noChangeArrowheads="1"/>
                </p:cNvSpPr>
                <p:nvPr/>
              </p:nvSpPr>
              <p:spPr bwMode="auto">
                <a:xfrm>
                  <a:off x="2772" y="1400"/>
                  <a:ext cx="862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GB" sz="2400" b="1">
                      <a:solidFill>
                        <a:schemeClr val="accent1"/>
                      </a:solidFill>
                    </a:rPr>
                    <a:t>Genotypes</a:t>
                  </a:r>
                  <a:endParaRPr lang="en-GB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44" name="Rectangle 29"/>
                <p:cNvSpPr>
                  <a:spLocks noChangeArrowheads="1"/>
                </p:cNvSpPr>
                <p:nvPr/>
              </p:nvSpPr>
              <p:spPr bwMode="auto">
                <a:xfrm>
                  <a:off x="2772" y="1400"/>
                  <a:ext cx="862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0" y="2608"/>
                <a:ext cx="504" cy="288"/>
                <a:chOff x="0" y="2608"/>
                <a:chExt cx="504" cy="288"/>
              </a:xfrm>
            </p:grpSpPr>
            <p:sp>
              <p:nvSpPr>
                <p:cNvPr id="1644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2608"/>
                  <a:ext cx="5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A</a:t>
                  </a:r>
                  <a:endParaRPr lang="en-GB" sz="2400"/>
                </a:p>
              </p:txBody>
            </p:sp>
            <p:sp>
              <p:nvSpPr>
                <p:cNvPr id="16442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608"/>
                  <a:ext cx="504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504" y="2608"/>
                <a:ext cx="756" cy="288"/>
                <a:chOff x="504" y="2608"/>
                <a:chExt cx="756" cy="288"/>
              </a:xfrm>
            </p:grpSpPr>
            <p:sp>
              <p:nvSpPr>
                <p:cNvPr id="16439" name="Rectangle 8"/>
                <p:cNvSpPr>
                  <a:spLocks noChangeArrowheads="1"/>
                </p:cNvSpPr>
                <p:nvPr/>
              </p:nvSpPr>
              <p:spPr bwMode="auto">
                <a:xfrm>
                  <a:off x="504" y="2608"/>
                  <a:ext cx="7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A</a:t>
                  </a:r>
                  <a:endParaRPr lang="en-GB" sz="2400"/>
                </a:p>
              </p:txBody>
            </p:sp>
            <p:sp>
              <p:nvSpPr>
                <p:cNvPr id="164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04" y="2608"/>
                  <a:ext cx="75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1260" y="2608"/>
                <a:ext cx="1512" cy="288"/>
                <a:chOff x="1260" y="2608"/>
                <a:chExt cx="1512" cy="288"/>
              </a:xfrm>
            </p:grpSpPr>
            <p:sp>
              <p:nvSpPr>
                <p:cNvPr id="16437" name="Rectangle 9"/>
                <p:cNvSpPr>
                  <a:spLocks noChangeArrowheads="1"/>
                </p:cNvSpPr>
                <p:nvPr/>
              </p:nvSpPr>
              <p:spPr bwMode="auto">
                <a:xfrm>
                  <a:off x="1260" y="2608"/>
                  <a:ext cx="1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Anti-B</a:t>
                  </a:r>
                </a:p>
              </p:txBody>
            </p:sp>
            <p:sp>
              <p:nvSpPr>
                <p:cNvPr id="16438" name="Rectangle 35"/>
                <p:cNvSpPr>
                  <a:spLocks noChangeArrowheads="1"/>
                </p:cNvSpPr>
                <p:nvPr/>
              </p:nvSpPr>
              <p:spPr bwMode="auto">
                <a:xfrm>
                  <a:off x="1260" y="2608"/>
                  <a:ext cx="151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2772" y="2608"/>
                <a:ext cx="862" cy="288"/>
                <a:chOff x="2772" y="2608"/>
                <a:chExt cx="862" cy="288"/>
              </a:xfrm>
            </p:grpSpPr>
            <p:sp>
              <p:nvSpPr>
                <p:cNvPr id="16435" name="Rectangle 10"/>
                <p:cNvSpPr>
                  <a:spLocks noChangeArrowheads="1"/>
                </p:cNvSpPr>
                <p:nvPr/>
              </p:nvSpPr>
              <p:spPr bwMode="auto">
                <a:xfrm>
                  <a:off x="2772" y="2608"/>
                  <a:ext cx="8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i="1"/>
                    <a:t>AA</a:t>
                  </a:r>
                  <a:r>
                    <a:rPr lang="en-GB" sz="2400"/>
                    <a:t> or </a:t>
                  </a:r>
                  <a:r>
                    <a:rPr lang="en-GB" sz="2400" i="1"/>
                    <a:t>AO</a:t>
                  </a:r>
                  <a:endParaRPr lang="en-GB" sz="2400"/>
                </a:p>
              </p:txBody>
            </p:sp>
            <p:sp>
              <p:nvSpPr>
                <p:cNvPr id="16436" name="Rectangle 37"/>
                <p:cNvSpPr>
                  <a:spLocks noChangeArrowheads="1"/>
                </p:cNvSpPr>
                <p:nvPr/>
              </p:nvSpPr>
              <p:spPr bwMode="auto">
                <a:xfrm>
                  <a:off x="2772" y="2608"/>
                  <a:ext cx="86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0" y="2896"/>
                <a:ext cx="504" cy="288"/>
                <a:chOff x="0" y="2896"/>
                <a:chExt cx="504" cy="288"/>
              </a:xfrm>
            </p:grpSpPr>
            <p:sp>
              <p:nvSpPr>
                <p:cNvPr id="16433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896"/>
                  <a:ext cx="5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B</a:t>
                  </a:r>
                  <a:endParaRPr lang="en-GB" sz="2400"/>
                </a:p>
              </p:txBody>
            </p:sp>
            <p:sp>
              <p:nvSpPr>
                <p:cNvPr id="16434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896"/>
                  <a:ext cx="504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504" y="2896"/>
                <a:ext cx="756" cy="288"/>
                <a:chOff x="504" y="2896"/>
                <a:chExt cx="756" cy="288"/>
              </a:xfrm>
            </p:grpSpPr>
            <p:sp>
              <p:nvSpPr>
                <p:cNvPr id="16431" name="Rectangle 12"/>
                <p:cNvSpPr>
                  <a:spLocks noChangeArrowheads="1"/>
                </p:cNvSpPr>
                <p:nvPr/>
              </p:nvSpPr>
              <p:spPr bwMode="auto">
                <a:xfrm>
                  <a:off x="504" y="2896"/>
                  <a:ext cx="7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B</a:t>
                  </a:r>
                  <a:endParaRPr lang="en-GB" sz="2400"/>
                </a:p>
              </p:txBody>
            </p:sp>
            <p:sp>
              <p:nvSpPr>
                <p:cNvPr id="16432" name="Rectangle 41"/>
                <p:cNvSpPr>
                  <a:spLocks noChangeArrowheads="1"/>
                </p:cNvSpPr>
                <p:nvPr/>
              </p:nvSpPr>
              <p:spPr bwMode="auto">
                <a:xfrm>
                  <a:off x="504" y="2896"/>
                  <a:ext cx="75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1260" y="2896"/>
                <a:ext cx="1512" cy="288"/>
                <a:chOff x="1260" y="2896"/>
                <a:chExt cx="1512" cy="288"/>
              </a:xfrm>
            </p:grpSpPr>
            <p:sp>
              <p:nvSpPr>
                <p:cNvPr id="16429" name="Rectangle 13"/>
                <p:cNvSpPr>
                  <a:spLocks noChangeArrowheads="1"/>
                </p:cNvSpPr>
                <p:nvPr/>
              </p:nvSpPr>
              <p:spPr bwMode="auto">
                <a:xfrm>
                  <a:off x="1260" y="2896"/>
                  <a:ext cx="1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Anti-A</a:t>
                  </a:r>
                </a:p>
              </p:txBody>
            </p:sp>
            <p:sp>
              <p:nvSpPr>
                <p:cNvPr id="16430" name="Rectangle 43"/>
                <p:cNvSpPr>
                  <a:spLocks noChangeArrowheads="1"/>
                </p:cNvSpPr>
                <p:nvPr/>
              </p:nvSpPr>
              <p:spPr bwMode="auto">
                <a:xfrm>
                  <a:off x="1260" y="2896"/>
                  <a:ext cx="151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6"/>
              <p:cNvGrpSpPr>
                <a:grpSpLocks/>
              </p:cNvGrpSpPr>
              <p:nvPr/>
            </p:nvGrpSpPr>
            <p:grpSpPr bwMode="auto">
              <a:xfrm>
                <a:off x="2772" y="2896"/>
                <a:ext cx="862" cy="288"/>
                <a:chOff x="2772" y="2896"/>
                <a:chExt cx="862" cy="288"/>
              </a:xfrm>
            </p:grpSpPr>
            <p:sp>
              <p:nvSpPr>
                <p:cNvPr id="16427" name="Rectangle 14"/>
                <p:cNvSpPr>
                  <a:spLocks noChangeArrowheads="1"/>
                </p:cNvSpPr>
                <p:nvPr/>
              </p:nvSpPr>
              <p:spPr bwMode="auto">
                <a:xfrm>
                  <a:off x="2772" y="2896"/>
                  <a:ext cx="8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i="1"/>
                    <a:t>BB</a:t>
                  </a:r>
                  <a:r>
                    <a:rPr lang="en-GB" sz="2400"/>
                    <a:t> or </a:t>
                  </a:r>
                  <a:r>
                    <a:rPr lang="en-GB" sz="2400" i="1"/>
                    <a:t>BO</a:t>
                  </a:r>
                  <a:endParaRPr lang="en-GB" sz="2400"/>
                </a:p>
              </p:txBody>
            </p:sp>
            <p:sp>
              <p:nvSpPr>
                <p:cNvPr id="16428" name="Rectangle 45"/>
                <p:cNvSpPr>
                  <a:spLocks noChangeArrowheads="1"/>
                </p:cNvSpPr>
                <p:nvPr/>
              </p:nvSpPr>
              <p:spPr bwMode="auto">
                <a:xfrm>
                  <a:off x="2772" y="2896"/>
                  <a:ext cx="86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8"/>
              <p:cNvGrpSpPr>
                <a:grpSpLocks/>
              </p:cNvGrpSpPr>
              <p:nvPr/>
            </p:nvGrpSpPr>
            <p:grpSpPr bwMode="auto">
              <a:xfrm>
                <a:off x="0" y="3184"/>
                <a:ext cx="504" cy="288"/>
                <a:chOff x="0" y="3184"/>
                <a:chExt cx="504" cy="288"/>
              </a:xfrm>
            </p:grpSpPr>
            <p:sp>
              <p:nvSpPr>
                <p:cNvPr id="16425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3184"/>
                  <a:ext cx="5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AB</a:t>
                  </a:r>
                  <a:endParaRPr lang="en-GB" sz="2400"/>
                </a:p>
              </p:txBody>
            </p:sp>
            <p:sp>
              <p:nvSpPr>
                <p:cNvPr id="16426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3184"/>
                  <a:ext cx="504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504" y="3184"/>
                <a:ext cx="756" cy="288"/>
                <a:chOff x="504" y="3184"/>
                <a:chExt cx="756" cy="288"/>
              </a:xfrm>
            </p:grpSpPr>
            <p:sp>
              <p:nvSpPr>
                <p:cNvPr id="16423" name="Rectangle 16"/>
                <p:cNvSpPr>
                  <a:spLocks noChangeArrowheads="1"/>
                </p:cNvSpPr>
                <p:nvPr/>
              </p:nvSpPr>
              <p:spPr bwMode="auto">
                <a:xfrm>
                  <a:off x="504" y="3184"/>
                  <a:ext cx="7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A</a:t>
                  </a:r>
                  <a:r>
                    <a:rPr lang="en-GB" sz="2400"/>
                    <a:t> and </a:t>
                  </a:r>
                  <a:r>
                    <a:rPr lang="en-GB" sz="2400" b="1"/>
                    <a:t>B</a:t>
                  </a:r>
                  <a:endParaRPr lang="en-GB" sz="2400"/>
                </a:p>
              </p:txBody>
            </p:sp>
            <p:sp>
              <p:nvSpPr>
                <p:cNvPr id="16424" name="Rectangle 49"/>
                <p:cNvSpPr>
                  <a:spLocks noChangeArrowheads="1"/>
                </p:cNvSpPr>
                <p:nvPr/>
              </p:nvSpPr>
              <p:spPr bwMode="auto">
                <a:xfrm>
                  <a:off x="504" y="3184"/>
                  <a:ext cx="75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1260" y="3184"/>
                <a:ext cx="1512" cy="288"/>
                <a:chOff x="1260" y="3184"/>
                <a:chExt cx="1512" cy="288"/>
              </a:xfrm>
            </p:grpSpPr>
            <p:sp>
              <p:nvSpPr>
                <p:cNvPr id="16421" name="Rectangle 17"/>
                <p:cNvSpPr>
                  <a:spLocks noChangeArrowheads="1"/>
                </p:cNvSpPr>
                <p:nvPr/>
              </p:nvSpPr>
              <p:spPr bwMode="auto">
                <a:xfrm>
                  <a:off x="1260" y="3184"/>
                  <a:ext cx="1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Neither</a:t>
                  </a:r>
                </a:p>
              </p:txBody>
            </p:sp>
            <p:sp>
              <p:nvSpPr>
                <p:cNvPr id="16422" name="Rectangle 51"/>
                <p:cNvSpPr>
                  <a:spLocks noChangeArrowheads="1"/>
                </p:cNvSpPr>
                <p:nvPr/>
              </p:nvSpPr>
              <p:spPr bwMode="auto">
                <a:xfrm>
                  <a:off x="1260" y="3184"/>
                  <a:ext cx="151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4"/>
              <p:cNvGrpSpPr>
                <a:grpSpLocks/>
              </p:cNvGrpSpPr>
              <p:nvPr/>
            </p:nvGrpSpPr>
            <p:grpSpPr bwMode="auto">
              <a:xfrm>
                <a:off x="2772" y="3184"/>
                <a:ext cx="862" cy="288"/>
                <a:chOff x="2772" y="3184"/>
                <a:chExt cx="862" cy="288"/>
              </a:xfrm>
            </p:grpSpPr>
            <p:sp>
              <p:nvSpPr>
                <p:cNvPr id="164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772" y="3184"/>
                  <a:ext cx="8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i="1"/>
                    <a:t>AB</a:t>
                  </a:r>
                  <a:endParaRPr lang="en-GB" sz="2400"/>
                </a:p>
              </p:txBody>
            </p:sp>
            <p:sp>
              <p:nvSpPr>
                <p:cNvPr id="164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2" y="3184"/>
                  <a:ext cx="86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6"/>
              <p:cNvGrpSpPr>
                <a:grpSpLocks/>
              </p:cNvGrpSpPr>
              <p:nvPr/>
            </p:nvGrpSpPr>
            <p:grpSpPr bwMode="auto">
              <a:xfrm>
                <a:off x="0" y="3472"/>
                <a:ext cx="504" cy="288"/>
                <a:chOff x="0" y="3472"/>
                <a:chExt cx="504" cy="288"/>
              </a:xfrm>
            </p:grpSpPr>
            <p:sp>
              <p:nvSpPr>
                <p:cNvPr id="1641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3472"/>
                  <a:ext cx="5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b="1"/>
                    <a:t>O</a:t>
                  </a:r>
                  <a:endParaRPr lang="en-GB" sz="2400"/>
                </a:p>
              </p:txBody>
            </p:sp>
            <p:sp>
              <p:nvSpPr>
                <p:cNvPr id="16418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3472"/>
                  <a:ext cx="504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04" y="3472"/>
                <a:ext cx="756" cy="288"/>
                <a:chOff x="504" y="3472"/>
                <a:chExt cx="756" cy="288"/>
              </a:xfrm>
            </p:grpSpPr>
            <p:sp>
              <p:nvSpPr>
                <p:cNvPr id="16415" name="Rectangle 20"/>
                <p:cNvSpPr>
                  <a:spLocks noChangeArrowheads="1"/>
                </p:cNvSpPr>
                <p:nvPr/>
              </p:nvSpPr>
              <p:spPr bwMode="auto">
                <a:xfrm>
                  <a:off x="504" y="3472"/>
                  <a:ext cx="7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Neither</a:t>
                  </a:r>
                </a:p>
              </p:txBody>
            </p:sp>
            <p:sp>
              <p:nvSpPr>
                <p:cNvPr id="16416" name="Rectangle 57"/>
                <p:cNvSpPr>
                  <a:spLocks noChangeArrowheads="1"/>
                </p:cNvSpPr>
                <p:nvPr/>
              </p:nvSpPr>
              <p:spPr bwMode="auto">
                <a:xfrm>
                  <a:off x="504" y="3472"/>
                  <a:ext cx="75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>
                <a:off x="1260" y="3472"/>
                <a:ext cx="1512" cy="288"/>
                <a:chOff x="1260" y="3472"/>
                <a:chExt cx="1512" cy="288"/>
              </a:xfrm>
            </p:grpSpPr>
            <p:sp>
              <p:nvSpPr>
                <p:cNvPr id="16413" name="Rectangle 21"/>
                <p:cNvSpPr>
                  <a:spLocks noChangeArrowheads="1"/>
                </p:cNvSpPr>
                <p:nvPr/>
              </p:nvSpPr>
              <p:spPr bwMode="auto">
                <a:xfrm>
                  <a:off x="1260" y="3472"/>
                  <a:ext cx="15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/>
                    <a:t>Anti-A and anti-B</a:t>
                  </a:r>
                </a:p>
              </p:txBody>
            </p:sp>
            <p:sp>
              <p:nvSpPr>
                <p:cNvPr id="16414" name="Rectangle 59"/>
                <p:cNvSpPr>
                  <a:spLocks noChangeArrowheads="1"/>
                </p:cNvSpPr>
                <p:nvPr/>
              </p:nvSpPr>
              <p:spPr bwMode="auto">
                <a:xfrm>
                  <a:off x="1260" y="3472"/>
                  <a:ext cx="151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2"/>
              <p:cNvGrpSpPr>
                <a:grpSpLocks/>
              </p:cNvGrpSpPr>
              <p:nvPr/>
            </p:nvGrpSpPr>
            <p:grpSpPr bwMode="auto">
              <a:xfrm>
                <a:off x="2772" y="3472"/>
                <a:ext cx="862" cy="288"/>
                <a:chOff x="2772" y="3472"/>
                <a:chExt cx="862" cy="288"/>
              </a:xfrm>
            </p:grpSpPr>
            <p:sp>
              <p:nvSpPr>
                <p:cNvPr id="16411" name="Rectangle 22"/>
                <p:cNvSpPr>
                  <a:spLocks noChangeArrowheads="1"/>
                </p:cNvSpPr>
                <p:nvPr/>
              </p:nvSpPr>
              <p:spPr bwMode="auto">
                <a:xfrm>
                  <a:off x="2772" y="3472"/>
                  <a:ext cx="8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GB" sz="2400" i="1"/>
                    <a:t>OO</a:t>
                  </a:r>
                  <a:endParaRPr lang="en-GB" sz="2400"/>
                </a:p>
              </p:txBody>
            </p:sp>
            <p:sp>
              <p:nvSpPr>
                <p:cNvPr id="16412" name="Rectangle 61"/>
                <p:cNvSpPr>
                  <a:spLocks noChangeArrowheads="1"/>
                </p:cNvSpPr>
                <p:nvPr/>
              </p:nvSpPr>
              <p:spPr bwMode="auto">
                <a:xfrm>
                  <a:off x="2772" y="3472"/>
                  <a:ext cx="86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0" name="Rectangle 64"/>
            <p:cNvSpPr>
              <a:spLocks noChangeArrowheads="1"/>
            </p:cNvSpPr>
            <p:nvPr/>
          </p:nvSpPr>
          <p:spPr bwMode="auto">
            <a:xfrm>
              <a:off x="-11" y="1389"/>
              <a:ext cx="3656" cy="2382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2209800"/>
            <a:ext cx="5122863" cy="3581400"/>
            <a:chOff x="0" y="0"/>
            <a:chExt cx="2902" cy="1382"/>
          </a:xfrm>
        </p:grpSpPr>
        <p:sp>
          <p:nvSpPr>
            <p:cNvPr id="2048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0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400" b="1">
                  <a:solidFill>
                    <a:schemeClr val="accent2"/>
                  </a:solidFill>
                </a:rPr>
                <a:t>Blood</a:t>
              </a:r>
              <a:br>
                <a:rPr lang="en-GB" sz="2400" b="1">
                  <a:solidFill>
                    <a:schemeClr val="accent2"/>
                  </a:solidFill>
                </a:rPr>
              </a:br>
              <a:r>
                <a:rPr lang="en-GB" sz="2400" b="1">
                  <a:solidFill>
                    <a:schemeClr val="accent2"/>
                  </a:solidFill>
                </a:rPr>
                <a:t>Type</a:t>
              </a:r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1092" y="0"/>
              <a:ext cx="90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400" b="1">
                  <a:solidFill>
                    <a:schemeClr val="accent2"/>
                  </a:solidFill>
                </a:rPr>
                <a:t>Genotype</a:t>
              </a:r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>
              <a:off x="1997" y="0"/>
              <a:ext cx="90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sz="2400" b="1">
                  <a:solidFill>
                    <a:schemeClr val="accent2"/>
                  </a:solidFill>
                </a:rPr>
                <a:t>Alleles</a:t>
              </a:r>
              <a:br>
                <a:rPr lang="en-GB" sz="2400" b="1">
                  <a:solidFill>
                    <a:schemeClr val="accent2"/>
                  </a:solidFill>
                </a:rPr>
              </a:br>
              <a:r>
                <a:rPr lang="en-GB" sz="2400" b="1">
                  <a:solidFill>
                    <a:schemeClr val="accent2"/>
                  </a:solidFill>
                </a:rPr>
                <a:t>Produced</a:t>
              </a:r>
              <a:endParaRPr lang="en-GB" sz="2400">
                <a:solidFill>
                  <a:schemeClr val="accent2"/>
                </a:solidFill>
              </a:endParaRPr>
            </a:p>
          </p:txBody>
        </p:sp>
        <p:sp>
          <p:nvSpPr>
            <p:cNvPr id="20492" name="Rectangle 6"/>
            <p:cNvSpPr>
              <a:spLocks noChangeArrowheads="1"/>
            </p:cNvSpPr>
            <p:nvPr/>
          </p:nvSpPr>
          <p:spPr bwMode="auto">
            <a:xfrm>
              <a:off x="0" y="518"/>
              <a:ext cx="10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Rh positive</a:t>
              </a:r>
              <a:endParaRPr lang="en-GB" sz="2400"/>
            </a:p>
          </p:txBody>
        </p:sp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1092" y="518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RR</a:t>
              </a:r>
              <a:endParaRPr lang="en-GB" sz="2400"/>
            </a:p>
          </p:txBody>
        </p:sp>
        <p:sp>
          <p:nvSpPr>
            <p:cNvPr id="20494" name="Rectangle 8"/>
            <p:cNvSpPr>
              <a:spLocks noChangeArrowheads="1"/>
            </p:cNvSpPr>
            <p:nvPr/>
          </p:nvSpPr>
          <p:spPr bwMode="auto">
            <a:xfrm>
              <a:off x="1997" y="518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</a:t>
              </a:r>
              <a:endParaRPr lang="en-GB" sz="2400"/>
            </a:p>
          </p:txBody>
        </p:sp>
        <p:sp>
          <p:nvSpPr>
            <p:cNvPr id="20495" name="Rectangle 9"/>
            <p:cNvSpPr>
              <a:spLocks noChangeArrowheads="1"/>
            </p:cNvSpPr>
            <p:nvPr/>
          </p:nvSpPr>
          <p:spPr bwMode="auto">
            <a:xfrm>
              <a:off x="1092" y="806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Rr</a:t>
              </a:r>
              <a:endParaRPr lang="en-GB" sz="2400"/>
            </a:p>
          </p:txBody>
        </p:sp>
        <p:sp>
          <p:nvSpPr>
            <p:cNvPr id="20496" name="Rectangle 10"/>
            <p:cNvSpPr>
              <a:spLocks noChangeArrowheads="1"/>
            </p:cNvSpPr>
            <p:nvPr/>
          </p:nvSpPr>
          <p:spPr bwMode="auto">
            <a:xfrm>
              <a:off x="1997" y="806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</a:t>
              </a:r>
              <a:r>
                <a:rPr lang="en-GB" sz="2400"/>
                <a:t> or </a:t>
              </a:r>
              <a:r>
                <a:rPr lang="en-GB" sz="2400" b="1"/>
                <a:t>r</a:t>
              </a:r>
              <a:endParaRPr lang="en-GB" sz="2400"/>
            </a:p>
          </p:txBody>
        </p:sp>
        <p:sp>
          <p:nvSpPr>
            <p:cNvPr id="20497" name="Rectangle 11"/>
            <p:cNvSpPr>
              <a:spLocks noChangeArrowheads="1"/>
            </p:cNvSpPr>
            <p:nvPr/>
          </p:nvSpPr>
          <p:spPr bwMode="auto">
            <a:xfrm>
              <a:off x="0" y="1094"/>
              <a:ext cx="10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Rh negative</a:t>
              </a:r>
              <a:endParaRPr lang="en-GB" sz="2400"/>
            </a:p>
          </p:txBody>
        </p:sp>
        <p:sp>
          <p:nvSpPr>
            <p:cNvPr id="20498" name="Rectangle 12"/>
            <p:cNvSpPr>
              <a:spLocks noChangeArrowheads="1"/>
            </p:cNvSpPr>
            <p:nvPr/>
          </p:nvSpPr>
          <p:spPr bwMode="auto">
            <a:xfrm>
              <a:off x="1092" y="109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rr</a:t>
              </a:r>
              <a:endParaRPr lang="en-GB" sz="2400"/>
            </a:p>
          </p:txBody>
        </p:sp>
        <p:sp>
          <p:nvSpPr>
            <p:cNvPr id="20499" name="Rectangle 13"/>
            <p:cNvSpPr>
              <a:spLocks noChangeArrowheads="1"/>
            </p:cNvSpPr>
            <p:nvPr/>
          </p:nvSpPr>
          <p:spPr bwMode="auto">
            <a:xfrm>
              <a:off x="1997" y="109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400" b="1"/>
                <a:t>r</a:t>
              </a:r>
              <a:endParaRPr lang="en-GB" sz="2400"/>
            </a:p>
          </p:txBody>
        </p:sp>
      </p:grp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381000" y="6096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Rh Blood Group and Rh Incompatibility</a:t>
            </a:r>
          </a:p>
          <a:p>
            <a:pPr eaLnBrk="0" hangingPunct="0"/>
            <a:endParaRPr lang="en-GB" sz="2800">
              <a:solidFill>
                <a:srgbClr val="FF0000"/>
              </a:solidFill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8200" y="1371600"/>
            <a:ext cx="6858000" cy="579438"/>
            <a:chOff x="0" y="0"/>
            <a:chExt cx="4320" cy="365"/>
          </a:xfrm>
        </p:grpSpPr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488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43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>
                  <a:latin typeface="Verdana" pitchFamily="34" charset="0"/>
                </a:rPr>
                <a:t>A person with Rh- blood does not have Rh antibodies naturally in the blood plasma </a:t>
              </a:r>
            </a:p>
            <a:p>
              <a:pPr eaLnBrk="0" hangingPunct="0"/>
              <a:endParaRPr lang="en-GB"/>
            </a:p>
          </p:txBody>
        </p:sp>
      </p:grpSp>
      <p:sp>
        <p:nvSpPr>
          <p:cNvPr id="20486" name="Line 19"/>
          <p:cNvSpPr>
            <a:spLocks noChangeShapeType="1"/>
          </p:cNvSpPr>
          <p:nvPr/>
        </p:nvSpPr>
        <p:spPr bwMode="auto">
          <a:xfrm>
            <a:off x="1828800" y="5029200"/>
            <a:ext cx="464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TRAITS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51520" y="332656"/>
            <a:ext cx="331236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Widow's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Peak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WW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or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Ww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0072" y="332656"/>
            <a:ext cx="331236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Strait Hair Line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ww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50329" cy="449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39552" y="332656"/>
            <a:ext cx="302433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Attached Earlobe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ff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4088" y="404664"/>
            <a:ext cx="302433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Free Earlobe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FF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or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Ff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Arabic Typesetting</vt:lpstr>
      <vt:lpstr>Arial</vt:lpstr>
      <vt:lpstr>Calibri</vt:lpstr>
      <vt:lpstr>Times New Roman</vt:lpstr>
      <vt:lpstr>Verdana</vt:lpstr>
      <vt:lpstr>Office Theme</vt:lpstr>
      <vt:lpstr>HUMAN TRAITS</vt:lpstr>
      <vt:lpstr>   What are the different blood groups?   </vt:lpstr>
      <vt:lpstr>PowerPoint Presentation</vt:lpstr>
      <vt:lpstr>PowerPoint Presentation</vt:lpstr>
      <vt:lpstr>PowerPoint Presentation</vt:lpstr>
      <vt:lpstr>PowerPoint Presentation</vt:lpstr>
      <vt:lpstr>HUMAN 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hessa</dc:creator>
  <cp:lastModifiedBy>AHMED</cp:lastModifiedBy>
  <cp:revision>20</cp:revision>
  <dcterms:created xsi:type="dcterms:W3CDTF">2012-04-28T07:46:35Z</dcterms:created>
  <dcterms:modified xsi:type="dcterms:W3CDTF">2020-04-05T16:21:37Z</dcterms:modified>
</cp:coreProperties>
</file>