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28AD49F-59F4-4A97-BF77-8C55FA9ED224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627C00D-DA7C-40E0-A251-ADA77C1B802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7C00D-DA7C-40E0-A251-ADA77C1B802F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29/03/1433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Indirect Haemagglutination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IHA</a:t>
            </a:r>
          </a:p>
          <a:p>
            <a:r>
              <a:rPr lang="en-US" dirty="0" smtClean="0"/>
              <a:t>RPHA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</a:t>
            </a:r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785786" y="1571612"/>
            <a:ext cx="771530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 smtClean="0"/>
              <a:t>Positive result: Cross-linked cells settle in a diffuse pattern(called thin film ,membrane, sheath)</a:t>
            </a:r>
          </a:p>
          <a:p>
            <a:pPr algn="l" rtl="0"/>
            <a:r>
              <a:rPr lang="en-US" sz="2800" b="1" dirty="0" smtClean="0"/>
              <a:t>Negative result: Non-cross-linked cells settle in a bead to the bottom of the well</a:t>
            </a:r>
            <a:r>
              <a:rPr lang="en-US" b="1" dirty="0" smtClean="0"/>
              <a:t>.</a:t>
            </a:r>
          </a:p>
          <a:p>
            <a:pPr algn="l" rtl="0"/>
            <a:endParaRPr lang="en-US" b="1" dirty="0" smtClean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3836199" y="1092967"/>
            <a:ext cx="1614478" cy="685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ight Arrow 9"/>
          <p:cNvSpPr/>
          <p:nvPr/>
        </p:nvSpPr>
        <p:spPr>
          <a:xfrm rot="16200000">
            <a:off x="2750331" y="5393545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1" name="Rectangle 10"/>
          <p:cNvSpPr/>
          <p:nvPr/>
        </p:nvSpPr>
        <p:spPr>
          <a:xfrm>
            <a:off x="2357422" y="5715016"/>
            <a:ext cx="1285884" cy="28575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Ab titer</a:t>
            </a:r>
            <a:endParaRPr lang="ar-S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of results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2 negative controls are used : </a:t>
            </a:r>
          </a:p>
          <a:p>
            <a:pPr algn="l" rtl="0">
              <a:buNone/>
            </a:pPr>
            <a:r>
              <a:rPr lang="en-US" dirty="0" smtClean="0"/>
              <a:t>    Buffer control(well11)</a:t>
            </a:r>
          </a:p>
          <a:p>
            <a:pPr algn="l" rtl="0">
              <a:buNone/>
            </a:pPr>
            <a:r>
              <a:rPr lang="en-US" dirty="0" smtClean="0"/>
              <a:t>    -ve control serum(well12)</a:t>
            </a:r>
          </a:p>
          <a:p>
            <a:pPr algn="l" rtl="0"/>
            <a:r>
              <a:rPr lang="en-US" dirty="0" smtClean="0"/>
              <a:t>Positive control serum is included in kit with specified Ab </a:t>
            </a:r>
            <a:r>
              <a:rPr lang="en-US" dirty="0" smtClean="0"/>
              <a:t>titer ( 1:512).</a:t>
            </a:r>
            <a:endParaRPr lang="en-US" dirty="0" smtClean="0"/>
          </a:p>
          <a:p>
            <a:pPr algn="l" rtl="0"/>
            <a:r>
              <a:rPr lang="en-US" dirty="0" smtClean="0"/>
              <a:t>High titers 1:512   ,1:2048 are regarded as cases with </a:t>
            </a:r>
            <a:r>
              <a:rPr lang="en-US" dirty="0" smtClean="0"/>
              <a:t>Leishmaniasis.</a:t>
            </a:r>
            <a:endParaRPr lang="en-US" dirty="0" smtClean="0"/>
          </a:p>
          <a:p>
            <a:pPr algn="l" rtl="0"/>
            <a:r>
              <a:rPr lang="en-US" dirty="0" smtClean="0"/>
              <a:t>Lower titers of 1:32 to 1:64 should be tested with other kits. 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serological HA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It is agglutination of RBC by a virus, bacteria, parasite not by an antibody. </a:t>
            </a:r>
            <a:endParaRPr lang="ar-SA" dirty="0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1142976" y="3929066"/>
            <a:ext cx="6400800" cy="2133601"/>
            <a:chOff x="861" y="1879"/>
            <a:chExt cx="4032" cy="1344"/>
          </a:xfrm>
        </p:grpSpPr>
        <p:sp>
          <p:nvSpPr>
            <p:cNvPr id="5" name="Rectangle 45"/>
            <p:cNvSpPr>
              <a:spLocks noChangeArrowheads="1"/>
            </p:cNvSpPr>
            <p:nvPr/>
          </p:nvSpPr>
          <p:spPr bwMode="auto">
            <a:xfrm>
              <a:off x="861" y="1879"/>
              <a:ext cx="4032" cy="13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 dirty="0">
                <a:latin typeface="Calibri" pitchFamily="34" charset="0"/>
              </a:endParaRPr>
            </a:p>
          </p:txBody>
        </p:sp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951" y="1993"/>
              <a:ext cx="3732" cy="1206"/>
              <a:chOff x="951" y="1993"/>
              <a:chExt cx="3732" cy="1206"/>
            </a:xfrm>
          </p:grpSpPr>
          <p:sp>
            <p:nvSpPr>
              <p:cNvPr id="7" name="WordArt 5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3516" y="2734"/>
                <a:ext cx="460" cy="34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48099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8" name="WordArt 6"/>
              <p:cNvSpPr>
                <a:spLocks noChangeAspect="1" noChangeArrowheads="1" noChangeShapeType="1" noTextEdit="1"/>
              </p:cNvSpPr>
              <p:nvPr/>
            </p:nvSpPr>
            <p:spPr bwMode="auto">
              <a:xfrm flipV="1">
                <a:off x="3999" y="1993"/>
                <a:ext cx="4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9" name="WordArt 10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951" y="2471"/>
                <a:ext cx="509" cy="3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46143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10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846" y="2511"/>
                <a:ext cx="2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11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837" y="2520"/>
                <a:ext cx="375" cy="6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Calibri" pitchFamily="34" charset="0"/>
                    <a:sym typeface="WP IconicSymbolsA"/>
                  </a:rPr>
                  <a:t>↔</a:t>
                </a:r>
              </a:p>
              <a:p>
                <a:endParaRPr lang="en-US" b="1" dirty="0">
                  <a:latin typeface="Calibri" pitchFamily="34" charset="0"/>
                  <a:sym typeface="WP IconicSymbolsA"/>
                </a:endParaRPr>
              </a:p>
            </p:txBody>
          </p:sp>
          <p:grpSp>
            <p:nvGrpSpPr>
              <p:cNvPr id="12" name="Group 19"/>
              <p:cNvGrpSpPr>
                <a:grpSpLocks/>
              </p:cNvGrpSpPr>
              <p:nvPr/>
            </p:nvGrpSpPr>
            <p:grpSpPr bwMode="auto">
              <a:xfrm>
                <a:off x="2211" y="2492"/>
                <a:ext cx="488" cy="467"/>
                <a:chOff x="2211" y="3296"/>
                <a:chExt cx="488" cy="467"/>
              </a:xfrm>
            </p:grpSpPr>
            <p:sp>
              <p:nvSpPr>
                <p:cNvPr id="35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2390" y="3296"/>
                  <a:ext cx="107" cy="107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6" name="Oval 15"/>
                <p:cNvSpPr>
                  <a:spLocks noChangeAspect="1" noChangeArrowheads="1"/>
                </p:cNvSpPr>
                <p:nvPr/>
              </p:nvSpPr>
              <p:spPr bwMode="auto">
                <a:xfrm>
                  <a:off x="2553" y="3392"/>
                  <a:ext cx="146" cy="14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7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2484" y="3610"/>
                  <a:ext cx="153" cy="153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8" name="Oval 17"/>
                <p:cNvSpPr>
                  <a:spLocks noChangeAspect="1" noChangeArrowheads="1"/>
                </p:cNvSpPr>
                <p:nvPr/>
              </p:nvSpPr>
              <p:spPr bwMode="auto">
                <a:xfrm>
                  <a:off x="2211" y="3444"/>
                  <a:ext cx="142" cy="14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9" name="Oval 18"/>
                <p:cNvSpPr>
                  <a:spLocks noChangeAspect="1" noChangeArrowheads="1"/>
                </p:cNvSpPr>
                <p:nvPr/>
              </p:nvSpPr>
              <p:spPr bwMode="auto">
                <a:xfrm>
                  <a:off x="2293" y="3621"/>
                  <a:ext cx="142" cy="142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3" name="Group 20"/>
              <p:cNvGrpSpPr>
                <a:grpSpLocks/>
              </p:cNvGrpSpPr>
              <p:nvPr/>
            </p:nvGrpSpPr>
            <p:grpSpPr bwMode="auto">
              <a:xfrm>
                <a:off x="3334" y="2329"/>
                <a:ext cx="718" cy="405"/>
                <a:chOff x="2252" y="3275"/>
                <a:chExt cx="718" cy="405"/>
              </a:xfrm>
            </p:grpSpPr>
            <p:sp>
              <p:nvSpPr>
                <p:cNvPr id="29" name="Oval 22"/>
                <p:cNvSpPr>
                  <a:spLocks noChangeAspect="1" noChangeArrowheads="1"/>
                </p:cNvSpPr>
                <p:nvPr/>
              </p:nvSpPr>
              <p:spPr bwMode="auto">
                <a:xfrm>
                  <a:off x="2524" y="3275"/>
                  <a:ext cx="108" cy="10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0" name="Oval 23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1" name="Oval 24"/>
                <p:cNvSpPr>
                  <a:spLocks noChangeAspect="1" noChangeArrowheads="1"/>
                </p:cNvSpPr>
                <p:nvPr/>
              </p:nvSpPr>
              <p:spPr bwMode="auto">
                <a:xfrm>
                  <a:off x="2884" y="359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2" name="Oval 25"/>
                <p:cNvSpPr>
                  <a:spLocks noChangeAspect="1" noChangeArrowheads="1"/>
                </p:cNvSpPr>
                <p:nvPr/>
              </p:nvSpPr>
              <p:spPr bwMode="auto">
                <a:xfrm>
                  <a:off x="2252" y="3444"/>
                  <a:ext cx="101" cy="101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33" name="Oval 26"/>
                <p:cNvSpPr>
                  <a:spLocks noChangeAspect="1" noChangeArrowheads="1"/>
                </p:cNvSpPr>
                <p:nvPr/>
              </p:nvSpPr>
              <p:spPr bwMode="auto">
                <a:xfrm>
                  <a:off x="2434" y="3545"/>
                  <a:ext cx="135" cy="135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4" name="Group 27"/>
              <p:cNvGrpSpPr>
                <a:grpSpLocks/>
              </p:cNvGrpSpPr>
              <p:nvPr/>
            </p:nvGrpSpPr>
            <p:grpSpPr bwMode="auto">
              <a:xfrm>
                <a:off x="2391" y="2357"/>
                <a:ext cx="2292" cy="422"/>
                <a:chOff x="407" y="3296"/>
                <a:chExt cx="2292" cy="422"/>
              </a:xfrm>
            </p:grpSpPr>
            <p:sp>
              <p:nvSpPr>
                <p:cNvPr id="23" name="Oval 29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4" name="Oval 30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5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407" y="3583"/>
                  <a:ext cx="135" cy="135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6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2252" y="3444"/>
                  <a:ext cx="101" cy="101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7" name="Oval 33"/>
                <p:cNvSpPr>
                  <a:spLocks noChangeAspect="1" noChangeArrowheads="1"/>
                </p:cNvSpPr>
                <p:nvPr/>
              </p:nvSpPr>
              <p:spPr bwMode="auto">
                <a:xfrm>
                  <a:off x="2387" y="3448"/>
                  <a:ext cx="90" cy="9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5" name="Group 34"/>
              <p:cNvGrpSpPr>
                <a:grpSpLocks/>
              </p:cNvGrpSpPr>
              <p:nvPr/>
            </p:nvGrpSpPr>
            <p:grpSpPr bwMode="auto">
              <a:xfrm>
                <a:off x="3786" y="2329"/>
                <a:ext cx="659" cy="405"/>
                <a:chOff x="2220" y="3277"/>
                <a:chExt cx="659" cy="405"/>
              </a:xfrm>
            </p:grpSpPr>
            <p:sp>
              <p:nvSpPr>
                <p:cNvPr id="17" name="Oval 36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" name="Oval 37"/>
                <p:cNvSpPr>
                  <a:spLocks noChangeAspect="1" noChangeArrowheads="1"/>
                </p:cNvSpPr>
                <p:nvPr/>
              </p:nvSpPr>
              <p:spPr bwMode="auto">
                <a:xfrm>
                  <a:off x="2760" y="3277"/>
                  <a:ext cx="119" cy="119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9" name="Oval 38"/>
                <p:cNvSpPr>
                  <a:spLocks noChangeAspect="1" noChangeArrowheads="1"/>
                </p:cNvSpPr>
                <p:nvPr/>
              </p:nvSpPr>
              <p:spPr bwMode="auto">
                <a:xfrm>
                  <a:off x="2715" y="3547"/>
                  <a:ext cx="131" cy="131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0" name="Oval 39"/>
                <p:cNvSpPr>
                  <a:spLocks noChangeAspect="1" noChangeArrowheads="1"/>
                </p:cNvSpPr>
                <p:nvPr/>
              </p:nvSpPr>
              <p:spPr bwMode="auto">
                <a:xfrm>
                  <a:off x="2220" y="3444"/>
                  <a:ext cx="133" cy="133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21" name="Oval 40"/>
                <p:cNvSpPr>
                  <a:spLocks noChangeAspect="1" noChangeArrowheads="1"/>
                </p:cNvSpPr>
                <p:nvPr/>
              </p:nvSpPr>
              <p:spPr bwMode="auto">
                <a:xfrm>
                  <a:off x="2355" y="3547"/>
                  <a:ext cx="135" cy="135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</p:grpSp>
      </p:grpSp>
      <p:sp>
        <p:nvSpPr>
          <p:cNvPr id="40" name="WordArt 5"/>
          <p:cNvSpPr>
            <a:spLocks noChangeAspect="1" noChangeArrowheads="1" noChangeShapeType="1" noTextEdit="1"/>
          </p:cNvSpPr>
          <p:nvPr/>
        </p:nvSpPr>
        <p:spPr bwMode="auto">
          <a:xfrm rot="10800000">
            <a:off x="5500694" y="4143380"/>
            <a:ext cx="730250" cy="5413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099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41" name="WordArt 10"/>
          <p:cNvSpPr>
            <a:spLocks noChangeAspect="1" noChangeArrowheads="1" noChangeShapeType="1" noTextEdit="1"/>
          </p:cNvSpPr>
          <p:nvPr/>
        </p:nvSpPr>
        <p:spPr bwMode="auto">
          <a:xfrm>
            <a:off x="6072198" y="5286388"/>
            <a:ext cx="730250" cy="563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43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42" name="WordArt 6"/>
          <p:cNvSpPr>
            <a:spLocks noChangeAspect="1" noChangeArrowheads="1" noChangeShapeType="1" noTextEdit="1"/>
          </p:cNvSpPr>
          <p:nvPr/>
        </p:nvSpPr>
        <p:spPr bwMode="auto">
          <a:xfrm rot="5686365" flipV="1">
            <a:off x="6736592" y="4673892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214414" y="4071942"/>
            <a:ext cx="1071563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/>
              <a:t>Ab</a:t>
            </a:r>
            <a:endParaRPr lang="ar-SA" b="1" dirty="0"/>
          </a:p>
        </p:txBody>
      </p:sp>
      <p:sp>
        <p:nvSpPr>
          <p:cNvPr id="44" name="Rectangle 43"/>
          <p:cNvSpPr/>
          <p:nvPr/>
        </p:nvSpPr>
        <p:spPr>
          <a:xfrm>
            <a:off x="3143240" y="4143380"/>
            <a:ext cx="1071563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Bacteria /Virus</a:t>
            </a:r>
            <a:endParaRPr lang="ar-SA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14375" y="357188"/>
            <a:ext cx="7772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 dirty="0">
                <a:latin typeface="Calibri" pitchFamily="34" charset="0"/>
              </a:rPr>
              <a:t>Secondary Serological Tests </a:t>
            </a:r>
            <a:r>
              <a:rPr lang="en-US" sz="3600" b="1" dirty="0" smtClean="0">
                <a:latin typeface="Calibri" pitchFamily="34" charset="0"/>
              </a:rPr>
              <a:t>Agglutination/Haemagglutination HA 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14313" y="1428750"/>
            <a:ext cx="8610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spcBef>
                <a:spcPct val="20000"/>
              </a:spcBef>
            </a:pPr>
            <a:r>
              <a:rPr lang="en-US" sz="2800" b="1" dirty="0">
                <a:latin typeface="Calibri" pitchFamily="34" charset="0"/>
              </a:rPr>
              <a:t>Definition : </a:t>
            </a:r>
            <a:r>
              <a:rPr lang="en-US" sz="2800" b="1" dirty="0" smtClean="0">
                <a:latin typeface="Calibri" pitchFamily="34" charset="0"/>
              </a:rPr>
              <a:t>Ag-Ab </a:t>
            </a:r>
            <a:r>
              <a:rPr lang="en-US" sz="2800" b="1" dirty="0">
                <a:latin typeface="Calibri" pitchFamily="34" charset="0"/>
              </a:rPr>
              <a:t>interaction where Ag is a particulate material ( cell: bacteria, carrier)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85750" y="2286000"/>
            <a:ext cx="8610600" cy="3833813"/>
            <a:chOff x="180" y="1440"/>
            <a:chExt cx="5424" cy="2415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450" y="2703"/>
              <a:ext cx="4725" cy="1152"/>
              <a:chOff x="450" y="2703"/>
              <a:chExt cx="4725" cy="1152"/>
            </a:xfrm>
          </p:grpSpPr>
          <p:sp>
            <p:nvSpPr>
              <p:cNvPr id="17417" name="Rectangle 24"/>
              <p:cNvSpPr>
                <a:spLocks noChangeArrowheads="1"/>
              </p:cNvSpPr>
              <p:nvPr/>
            </p:nvSpPr>
            <p:spPr bwMode="auto">
              <a:xfrm>
                <a:off x="450" y="2703"/>
                <a:ext cx="4725" cy="11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SA" dirty="0">
                  <a:latin typeface="Calibri" pitchFamily="34" charset="0"/>
                </a:endParaRPr>
              </a:p>
            </p:txBody>
          </p:sp>
          <p:grpSp>
            <p:nvGrpSpPr>
              <p:cNvPr id="4" name="Group 23"/>
              <p:cNvGrpSpPr>
                <a:grpSpLocks/>
              </p:cNvGrpSpPr>
              <p:nvPr/>
            </p:nvGrpSpPr>
            <p:grpSpPr bwMode="auto">
              <a:xfrm>
                <a:off x="1000" y="2840"/>
                <a:ext cx="3515" cy="871"/>
                <a:chOff x="1000" y="2939"/>
                <a:chExt cx="3515" cy="871"/>
              </a:xfrm>
            </p:grpSpPr>
            <p:sp>
              <p:nvSpPr>
                <p:cNvPr id="17419" name="WordArt 4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3510" y="3450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7420" name="WordArt 9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 flipV="1">
                  <a:off x="3934" y="2939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7421" name="Oval 5"/>
                <p:cNvSpPr>
                  <a:spLocks noChangeAspect="1" noChangeArrowheads="1"/>
                </p:cNvSpPr>
                <p:nvPr/>
              </p:nvSpPr>
              <p:spPr bwMode="auto">
                <a:xfrm>
                  <a:off x="3404" y="3229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7422" name="Oval 8"/>
                <p:cNvSpPr>
                  <a:spLocks noChangeAspect="1" noChangeArrowheads="1"/>
                </p:cNvSpPr>
                <p:nvPr/>
              </p:nvSpPr>
              <p:spPr bwMode="auto">
                <a:xfrm>
                  <a:off x="3817" y="3227"/>
                  <a:ext cx="270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7423" name="Oval 10"/>
                <p:cNvSpPr>
                  <a:spLocks noChangeAspect="1" noChangeArrowheads="1"/>
                </p:cNvSpPr>
                <p:nvPr/>
              </p:nvSpPr>
              <p:spPr bwMode="auto">
                <a:xfrm>
                  <a:off x="4246" y="3236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7424" name="WordArt 12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1000" y="3325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7425" name="Oval 13"/>
                <p:cNvSpPr>
                  <a:spLocks noChangeAspect="1" noChangeArrowheads="1"/>
                </p:cNvSpPr>
                <p:nvPr/>
              </p:nvSpPr>
              <p:spPr bwMode="auto">
                <a:xfrm>
                  <a:off x="2347" y="3375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7426" name="Text Box 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46" y="3315"/>
                  <a:ext cx="26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</a:rPr>
                    <a:t>+</a:t>
                  </a:r>
                </a:p>
              </p:txBody>
            </p:sp>
            <p:sp>
              <p:nvSpPr>
                <p:cNvPr id="17427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870" y="3324"/>
                  <a:ext cx="375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  <a:sym typeface="WP IconicSymbolsA"/>
                    </a:rPr>
                    <a:t>↔</a:t>
                  </a:r>
                </a:p>
              </p:txBody>
            </p:sp>
          </p:grpSp>
        </p:grpSp>
        <p:sp>
          <p:nvSpPr>
            <p:cNvPr id="17416" name="Rectangle 26"/>
            <p:cNvSpPr>
              <a:spLocks noChangeArrowheads="1"/>
            </p:cNvSpPr>
            <p:nvPr/>
          </p:nvSpPr>
          <p:spPr bwMode="auto">
            <a:xfrm>
              <a:off x="180" y="1440"/>
              <a:ext cx="5424" cy="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 rtl="0">
                <a:spcBef>
                  <a:spcPct val="20000"/>
                </a:spcBef>
              </a:pPr>
              <a:r>
                <a:rPr lang="en-US" sz="2400" dirty="0">
                  <a:latin typeface="Calibri" pitchFamily="34" charset="0"/>
                </a:rPr>
                <a:t>Agglutination test: Qualitative/ Quantitative(Ab titer)  agglutination </a:t>
              </a:r>
              <a:r>
                <a:rPr lang="en-US" sz="2400" dirty="0" smtClean="0">
                  <a:latin typeface="Calibri" pitchFamily="34" charset="0"/>
                </a:rPr>
                <a:t>test. It </a:t>
              </a:r>
              <a:r>
                <a:rPr lang="en-US" sz="2400" dirty="0">
                  <a:latin typeface="Calibri" pitchFamily="34" charset="0"/>
                </a:rPr>
                <a:t>is used to determine Ag or </a:t>
              </a:r>
              <a:r>
                <a:rPr lang="en-US" sz="2400" dirty="0" smtClean="0">
                  <a:latin typeface="Calibri" pitchFamily="34" charset="0"/>
                </a:rPr>
                <a:t>Ab</a:t>
              </a:r>
              <a:r>
                <a:rPr lang="en-US" sz="2400" dirty="0" smtClean="0"/>
                <a:t> presence and amount(</a:t>
              </a:r>
              <a:r>
                <a:rPr lang="en-US" sz="2400" b="1" dirty="0" smtClean="0"/>
                <a:t>titer)</a:t>
              </a:r>
              <a:endParaRPr lang="en-US" sz="2400" dirty="0" smtClean="0"/>
            </a:p>
            <a:p>
              <a:pPr marL="342900" indent="-342900" algn="l" rtl="0">
                <a:spcBef>
                  <a:spcPct val="20000"/>
                </a:spcBef>
              </a:pPr>
              <a:r>
                <a:rPr lang="en-US" sz="2400" dirty="0" smtClean="0"/>
                <a:t>Cross-linking of red cells is called haemagglutination</a:t>
              </a:r>
            </a:p>
            <a:p>
              <a:pPr marL="342900" indent="-342900" algn="l" rtl="0">
                <a:spcBef>
                  <a:spcPct val="20000"/>
                </a:spcBef>
              </a:pPr>
              <a:r>
                <a:rPr lang="en-US" sz="2400" b="1" dirty="0" smtClean="0"/>
                <a:t> DIRECT HA: </a:t>
              </a:r>
              <a:r>
                <a:rPr lang="en-US" sz="2400" dirty="0" smtClean="0"/>
                <a:t>Used to measure antibodies to red cell antigens itself</a:t>
              </a:r>
            </a:p>
            <a:p>
              <a:pPr marL="342900" indent="-342900" algn="l" rtl="0">
                <a:spcBef>
                  <a:spcPct val="20000"/>
                </a:spcBef>
              </a:pPr>
              <a:endParaRPr lang="en-US" sz="2800" b="1" dirty="0" smtClean="0">
                <a:latin typeface="Calibri" pitchFamily="34" charset="0"/>
              </a:endParaRPr>
            </a:p>
            <a:p>
              <a:pPr marL="742950" lvl="1" indent="-285750" algn="l" rtl="0">
                <a:spcBef>
                  <a:spcPct val="20000"/>
                </a:spcBef>
              </a:pPr>
              <a:endParaRPr lang="en-US" sz="2800" b="1" dirty="0">
                <a:latin typeface="Calibri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428750" y="4357688"/>
            <a:ext cx="1071563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Direct</a:t>
            </a:r>
            <a:endParaRPr lang="ar-SA" b="1" dirty="0"/>
          </a:p>
        </p:txBody>
      </p:sp>
      <p:sp>
        <p:nvSpPr>
          <p:cNvPr id="19" name="Rectangle 18"/>
          <p:cNvSpPr/>
          <p:nvPr/>
        </p:nvSpPr>
        <p:spPr>
          <a:xfrm>
            <a:off x="3500438" y="5715000"/>
            <a:ext cx="914400" cy="357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Self Ag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34442" cy="914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cs typeface="Times New Roman" pitchFamily="18" charset="0"/>
              </a:rPr>
              <a:t>Indirect Haemagglutination IHA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500174"/>
            <a:ext cx="7772400" cy="1857375"/>
          </a:xfrm>
        </p:spPr>
        <p:txBody>
          <a:bodyPr rtlCol="1">
            <a:normAutofit fontScale="40000" lnSpcReduction="20000"/>
          </a:bodyPr>
          <a:lstStyle/>
          <a:p>
            <a:pPr algn="l" rtl="0">
              <a:buNone/>
              <a:defRPr/>
            </a:pPr>
            <a:r>
              <a:rPr lang="en-US" sz="5900" b="1" dirty="0" smtClean="0"/>
              <a:t>Definition</a:t>
            </a:r>
            <a:r>
              <a:rPr lang="en-US" sz="5900" dirty="0" smtClean="0"/>
              <a:t> : An agglutination test where a soluble antigen is coated onto a particle cell .</a:t>
            </a:r>
            <a:r>
              <a:rPr lang="en-US" sz="5900" b="1" dirty="0" smtClean="0"/>
              <a:t> </a:t>
            </a:r>
          </a:p>
          <a:p>
            <a:pPr algn="l" rtl="0">
              <a:buNone/>
              <a:defRPr/>
            </a:pPr>
            <a:r>
              <a:rPr lang="en-US" sz="5900" b="1" dirty="0" smtClean="0"/>
              <a:t>INDIRECT HA:</a:t>
            </a:r>
            <a:r>
              <a:rPr lang="en-US" sz="5900" dirty="0" smtClean="0"/>
              <a:t> Used to measure antibodies to non self antigens coated to the surface of red cells</a:t>
            </a:r>
            <a:endParaRPr lang="ar-SA" sz="5900" dirty="0" smtClean="0"/>
          </a:p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142976" y="3929066"/>
            <a:ext cx="6400800" cy="2133600"/>
            <a:chOff x="816" y="1879"/>
            <a:chExt cx="4032" cy="1344"/>
          </a:xfrm>
        </p:grpSpPr>
        <p:sp>
          <p:nvSpPr>
            <p:cNvPr id="18440" name="Rectangle 45"/>
            <p:cNvSpPr>
              <a:spLocks noChangeArrowheads="1"/>
            </p:cNvSpPr>
            <p:nvPr/>
          </p:nvSpPr>
          <p:spPr bwMode="auto">
            <a:xfrm>
              <a:off x="816" y="1879"/>
              <a:ext cx="4032" cy="13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 dirty="0">
                <a:latin typeface="Calibri" pitchFamily="34" charset="0"/>
              </a:endParaRPr>
            </a:p>
          </p:txBody>
        </p:sp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1000" y="1993"/>
              <a:ext cx="3683" cy="1206"/>
              <a:chOff x="1000" y="1993"/>
              <a:chExt cx="3683" cy="1206"/>
            </a:xfrm>
          </p:grpSpPr>
          <p:sp>
            <p:nvSpPr>
              <p:cNvPr id="18442" name="WordArt 5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3587" y="2760"/>
                <a:ext cx="4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18443" name="WordArt 6"/>
              <p:cNvSpPr>
                <a:spLocks noChangeAspect="1" noChangeArrowheads="1" noChangeShapeType="1" noTextEdit="1"/>
              </p:cNvSpPr>
              <p:nvPr/>
            </p:nvSpPr>
            <p:spPr bwMode="auto">
              <a:xfrm flipV="1">
                <a:off x="3999" y="1993"/>
                <a:ext cx="4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18444" name="WordArt 10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1000" y="2509"/>
                <a:ext cx="460" cy="355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18445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846" y="2511"/>
                <a:ext cx="2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18446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837" y="2520"/>
                <a:ext cx="375" cy="6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Calibri" pitchFamily="34" charset="0"/>
                    <a:sym typeface="WP IconicSymbolsA"/>
                  </a:rPr>
                  <a:t>↔</a:t>
                </a:r>
              </a:p>
              <a:p>
                <a:endParaRPr lang="en-US" b="1" dirty="0">
                  <a:latin typeface="Calibri" pitchFamily="34" charset="0"/>
                  <a:sym typeface="WP IconicSymbolsA"/>
                </a:endParaRPr>
              </a:p>
            </p:txBody>
          </p:sp>
          <p:grpSp>
            <p:nvGrpSpPr>
              <p:cNvPr id="4" name="Group 19"/>
              <p:cNvGrpSpPr>
                <a:grpSpLocks/>
              </p:cNvGrpSpPr>
              <p:nvPr/>
            </p:nvGrpSpPr>
            <p:grpSpPr bwMode="auto">
              <a:xfrm>
                <a:off x="2267" y="2492"/>
                <a:ext cx="432" cy="411"/>
                <a:chOff x="2267" y="3296"/>
                <a:chExt cx="432" cy="411"/>
              </a:xfrm>
            </p:grpSpPr>
            <p:sp>
              <p:nvSpPr>
                <p:cNvPr id="18469" name="Oval 11"/>
                <p:cNvSpPr>
                  <a:spLocks noChangeAspect="1" noChangeArrowheads="1"/>
                </p:cNvSpPr>
                <p:nvPr/>
              </p:nvSpPr>
              <p:spPr bwMode="auto">
                <a:xfrm>
                  <a:off x="2347" y="3375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70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71" name="Oval 15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72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2551" y="361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73" name="Oval 17"/>
                <p:cNvSpPr>
                  <a:spLocks noChangeAspect="1" noChangeArrowheads="1"/>
                </p:cNvSpPr>
                <p:nvPr/>
              </p:nvSpPr>
              <p:spPr bwMode="auto">
                <a:xfrm>
                  <a:off x="2267" y="3444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74" name="Oval 18"/>
                <p:cNvSpPr>
                  <a:spLocks noChangeAspect="1" noChangeArrowheads="1"/>
                </p:cNvSpPr>
                <p:nvPr/>
              </p:nvSpPr>
              <p:spPr bwMode="auto">
                <a:xfrm>
                  <a:off x="2349" y="3621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3349" y="2350"/>
                <a:ext cx="432" cy="411"/>
                <a:chOff x="2267" y="3296"/>
                <a:chExt cx="432" cy="411"/>
              </a:xfrm>
            </p:grpSpPr>
            <p:sp>
              <p:nvSpPr>
                <p:cNvPr id="18463" name="Oval 21"/>
                <p:cNvSpPr>
                  <a:spLocks noChangeAspect="1" noChangeArrowheads="1"/>
                </p:cNvSpPr>
                <p:nvPr/>
              </p:nvSpPr>
              <p:spPr bwMode="auto">
                <a:xfrm>
                  <a:off x="2347" y="3375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4" name="Oval 22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5" name="Oval 23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6" name="Oval 24"/>
                <p:cNvSpPr>
                  <a:spLocks noChangeAspect="1" noChangeArrowheads="1"/>
                </p:cNvSpPr>
                <p:nvPr/>
              </p:nvSpPr>
              <p:spPr bwMode="auto">
                <a:xfrm>
                  <a:off x="2551" y="361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7" name="Oval 25"/>
                <p:cNvSpPr>
                  <a:spLocks noChangeAspect="1" noChangeArrowheads="1"/>
                </p:cNvSpPr>
                <p:nvPr/>
              </p:nvSpPr>
              <p:spPr bwMode="auto">
                <a:xfrm>
                  <a:off x="2267" y="3444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8" name="Oval 26"/>
                <p:cNvSpPr>
                  <a:spLocks noChangeAspect="1" noChangeArrowheads="1"/>
                </p:cNvSpPr>
                <p:nvPr/>
              </p:nvSpPr>
              <p:spPr bwMode="auto">
                <a:xfrm>
                  <a:off x="2349" y="3621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6" name="Group 27"/>
              <p:cNvGrpSpPr>
                <a:grpSpLocks/>
              </p:cNvGrpSpPr>
              <p:nvPr/>
            </p:nvGrpSpPr>
            <p:grpSpPr bwMode="auto">
              <a:xfrm>
                <a:off x="4251" y="2357"/>
                <a:ext cx="432" cy="411"/>
                <a:chOff x="2267" y="3296"/>
                <a:chExt cx="432" cy="411"/>
              </a:xfrm>
            </p:grpSpPr>
            <p:sp>
              <p:nvSpPr>
                <p:cNvPr id="18457" name="Oval 28"/>
                <p:cNvSpPr>
                  <a:spLocks noChangeAspect="1" noChangeArrowheads="1"/>
                </p:cNvSpPr>
                <p:nvPr/>
              </p:nvSpPr>
              <p:spPr bwMode="auto">
                <a:xfrm>
                  <a:off x="2347" y="3375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8" name="Oval 29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9" name="Oval 30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0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2551" y="361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1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2267" y="3444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62" name="Oval 33"/>
                <p:cNvSpPr>
                  <a:spLocks noChangeAspect="1" noChangeArrowheads="1"/>
                </p:cNvSpPr>
                <p:nvPr/>
              </p:nvSpPr>
              <p:spPr bwMode="auto">
                <a:xfrm>
                  <a:off x="2349" y="3621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  <p:grpSp>
            <p:nvGrpSpPr>
              <p:cNvPr id="7" name="Group 34"/>
              <p:cNvGrpSpPr>
                <a:grpSpLocks/>
              </p:cNvGrpSpPr>
              <p:nvPr/>
            </p:nvGrpSpPr>
            <p:grpSpPr bwMode="auto">
              <a:xfrm>
                <a:off x="3833" y="2348"/>
                <a:ext cx="432" cy="411"/>
                <a:chOff x="2267" y="3296"/>
                <a:chExt cx="432" cy="411"/>
              </a:xfrm>
            </p:grpSpPr>
            <p:sp>
              <p:nvSpPr>
                <p:cNvPr id="18451" name="Oval 35"/>
                <p:cNvSpPr>
                  <a:spLocks noChangeAspect="1" noChangeArrowheads="1"/>
                </p:cNvSpPr>
                <p:nvPr/>
              </p:nvSpPr>
              <p:spPr bwMode="auto">
                <a:xfrm>
                  <a:off x="2347" y="3375"/>
                  <a:ext cx="269" cy="269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2" name="Oval 36"/>
                <p:cNvSpPr>
                  <a:spLocks noChangeAspect="1" noChangeArrowheads="1"/>
                </p:cNvSpPr>
                <p:nvPr/>
              </p:nvSpPr>
              <p:spPr bwMode="auto">
                <a:xfrm>
                  <a:off x="2411" y="329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3" name="Oval 37"/>
                <p:cNvSpPr>
                  <a:spLocks noChangeAspect="1" noChangeArrowheads="1"/>
                </p:cNvSpPr>
                <p:nvPr/>
              </p:nvSpPr>
              <p:spPr bwMode="auto">
                <a:xfrm>
                  <a:off x="2613" y="3392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4" name="Oval 38"/>
                <p:cNvSpPr>
                  <a:spLocks noChangeAspect="1" noChangeArrowheads="1"/>
                </p:cNvSpPr>
                <p:nvPr/>
              </p:nvSpPr>
              <p:spPr bwMode="auto">
                <a:xfrm>
                  <a:off x="2551" y="361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5" name="Oval 39"/>
                <p:cNvSpPr>
                  <a:spLocks noChangeAspect="1" noChangeArrowheads="1"/>
                </p:cNvSpPr>
                <p:nvPr/>
              </p:nvSpPr>
              <p:spPr bwMode="auto">
                <a:xfrm>
                  <a:off x="2267" y="3444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  <p:sp>
              <p:nvSpPr>
                <p:cNvPr id="18456" name="Oval 40"/>
                <p:cNvSpPr>
                  <a:spLocks noChangeAspect="1" noChangeArrowheads="1"/>
                </p:cNvSpPr>
                <p:nvPr/>
              </p:nvSpPr>
              <p:spPr bwMode="auto">
                <a:xfrm>
                  <a:off x="2349" y="3621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 dirty="0">
                    <a:latin typeface="Calibri" pitchFamily="34" charset="0"/>
                  </a:endParaRPr>
                </a:p>
              </p:txBody>
            </p:sp>
          </p:grpSp>
        </p:grpSp>
      </p:grp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642910" y="4714884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214414" y="4000504"/>
            <a:ext cx="1214438" cy="3571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Indirect</a:t>
            </a:r>
            <a:endParaRPr lang="ar-SA" b="1" dirty="0"/>
          </a:p>
        </p:txBody>
      </p:sp>
      <p:sp>
        <p:nvSpPr>
          <p:cNvPr id="42" name="Rectangle 41"/>
          <p:cNvSpPr/>
          <p:nvPr/>
        </p:nvSpPr>
        <p:spPr>
          <a:xfrm>
            <a:off x="3214678" y="4357694"/>
            <a:ext cx="1428750" cy="357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Coated Ag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 rtlCol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Agglutination Inhibition</a:t>
            </a:r>
            <a:endParaRPr lang="en-US" dirty="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238" y="1101725"/>
            <a:ext cx="8915400" cy="1295400"/>
          </a:xfrm>
        </p:spPr>
        <p:txBody>
          <a:bodyPr/>
          <a:lstStyle/>
          <a:p>
            <a:pPr algn="l" rtl="0" eaLnBrk="1" hangingPunct="1">
              <a:buFont typeface="Arial" pitchFamily="34" charset="0"/>
              <a:buNone/>
            </a:pPr>
            <a:r>
              <a:rPr lang="en-US" smtClean="0">
                <a:cs typeface="Arial" pitchFamily="34" charset="0"/>
              </a:rPr>
              <a:t>Definition –The  test is  based on the inhibition of agglutination due to competition with a soluble Ag 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106363" y="2286000"/>
            <a:ext cx="8915400" cy="1989138"/>
            <a:chOff x="67" y="1440"/>
            <a:chExt cx="5616" cy="1253"/>
          </a:xfrm>
        </p:grpSpPr>
        <p:sp>
          <p:nvSpPr>
            <p:cNvPr id="19513" name="Rectangle 96"/>
            <p:cNvSpPr>
              <a:spLocks noChangeArrowheads="1"/>
            </p:cNvSpPr>
            <p:nvPr/>
          </p:nvSpPr>
          <p:spPr bwMode="auto">
            <a:xfrm>
              <a:off x="67" y="1440"/>
              <a:ext cx="5616" cy="12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92"/>
            <p:cNvGrpSpPr>
              <a:grpSpLocks/>
            </p:cNvGrpSpPr>
            <p:nvPr/>
          </p:nvGrpSpPr>
          <p:grpSpPr bwMode="auto">
            <a:xfrm>
              <a:off x="72" y="1487"/>
              <a:ext cx="4633" cy="1206"/>
              <a:chOff x="72" y="1487"/>
              <a:chExt cx="4633" cy="1206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022" y="1487"/>
                <a:ext cx="3683" cy="1206"/>
                <a:chOff x="1000" y="1993"/>
                <a:chExt cx="3683" cy="1206"/>
              </a:xfrm>
            </p:grpSpPr>
            <p:sp>
              <p:nvSpPr>
                <p:cNvPr id="19517" name="WordArt 6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3587" y="2760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9518" name="WordArt 7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 flipV="1">
                  <a:off x="3999" y="1993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9519" name="WordArt 8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1000" y="2504"/>
                  <a:ext cx="460" cy="36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56"/>
                    </a:avLst>
                  </a:prstTxWarp>
                </a:bodyPr>
                <a:lstStyle/>
                <a:p>
                  <a:pPr algn="ctr" rtl="0"/>
                  <a:r>
                    <a:rPr lang="en-GB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rPr>
                    <a:t>Y</a:t>
                  </a:r>
                  <a:endParaRPr lang="ar-SA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endParaRPr>
                </a:p>
              </p:txBody>
            </p:sp>
            <p:sp>
              <p:nvSpPr>
                <p:cNvPr id="19520" name="Text Box 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846" y="2511"/>
                  <a:ext cx="26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+</a:t>
                  </a:r>
                </a:p>
              </p:txBody>
            </p:sp>
            <p:sp>
              <p:nvSpPr>
                <p:cNvPr id="19521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837" y="2520"/>
                  <a:ext cx="375" cy="67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  <a:sym typeface="WP IconicSymbolsA"/>
                    </a:rPr>
                    <a:t>↔</a:t>
                  </a:r>
                </a:p>
                <a:p>
                  <a:endParaRPr lang="en-US" b="1">
                    <a:latin typeface="Calibri" pitchFamily="34" charset="0"/>
                    <a:sym typeface="WP IconicSymbolsA"/>
                  </a:endParaRPr>
                </a:p>
              </p:txBody>
            </p:sp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267" y="2492"/>
                  <a:ext cx="432" cy="411"/>
                  <a:chOff x="2267" y="3296"/>
                  <a:chExt cx="432" cy="411"/>
                </a:xfrm>
              </p:grpSpPr>
              <p:sp>
                <p:nvSpPr>
                  <p:cNvPr id="19544" name="Oval 1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7" y="3375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5" name="Oval 1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11" y="3296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6" name="Oval 1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3" y="3392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7" name="Oval 1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51" y="3610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8" name="Oval 1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67" y="3444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9" name="Oval 1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9" y="3621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6" name="Group 18"/>
                <p:cNvGrpSpPr>
                  <a:grpSpLocks/>
                </p:cNvGrpSpPr>
                <p:nvPr/>
              </p:nvGrpSpPr>
              <p:grpSpPr bwMode="auto">
                <a:xfrm>
                  <a:off x="3349" y="2350"/>
                  <a:ext cx="432" cy="411"/>
                  <a:chOff x="2267" y="3296"/>
                  <a:chExt cx="432" cy="411"/>
                </a:xfrm>
              </p:grpSpPr>
              <p:sp>
                <p:nvSpPr>
                  <p:cNvPr id="19538" name="Oval 1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7" y="3375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9" name="Oval 2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11" y="3296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0" name="Oval 2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3" y="3392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1" name="Oval 2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51" y="3610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2" name="Oval 2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67" y="3444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43" name="Oval 2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9" y="3621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7" name="Group 25"/>
                <p:cNvGrpSpPr>
                  <a:grpSpLocks/>
                </p:cNvGrpSpPr>
                <p:nvPr/>
              </p:nvGrpSpPr>
              <p:grpSpPr bwMode="auto">
                <a:xfrm>
                  <a:off x="4251" y="2357"/>
                  <a:ext cx="432" cy="411"/>
                  <a:chOff x="2267" y="3296"/>
                  <a:chExt cx="432" cy="411"/>
                </a:xfrm>
              </p:grpSpPr>
              <p:sp>
                <p:nvSpPr>
                  <p:cNvPr id="19532" name="Oval 2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7" y="3375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3" name="Oval 2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11" y="3296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4" name="Oval 2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3" y="3392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5" name="Oval 2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51" y="3610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6" name="Oval 3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67" y="3444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7" name="Oval 3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9" y="3621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8" name="Group 32"/>
                <p:cNvGrpSpPr>
                  <a:grpSpLocks/>
                </p:cNvGrpSpPr>
                <p:nvPr/>
              </p:nvGrpSpPr>
              <p:grpSpPr bwMode="auto">
                <a:xfrm>
                  <a:off x="3833" y="2348"/>
                  <a:ext cx="432" cy="411"/>
                  <a:chOff x="2267" y="3296"/>
                  <a:chExt cx="432" cy="411"/>
                </a:xfrm>
              </p:grpSpPr>
              <p:sp>
                <p:nvSpPr>
                  <p:cNvPr id="19526" name="Oval 3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7" y="3375"/>
                    <a:ext cx="269" cy="269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27" name="Oval 3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411" y="3296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28" name="Oval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3" y="3392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29" name="Oval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51" y="3610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0" name="Oval 3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67" y="3444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531" name="Oval 3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49" y="3621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</p:grpSp>
          </p:grpSp>
          <p:sp>
            <p:nvSpPr>
              <p:cNvPr id="19516" name="Text Box 89"/>
              <p:cNvSpPr txBox="1">
                <a:spLocks noChangeArrowheads="1"/>
              </p:cNvSpPr>
              <p:nvPr/>
            </p:nvSpPr>
            <p:spPr bwMode="auto">
              <a:xfrm>
                <a:off x="72" y="1655"/>
                <a:ext cx="98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latin typeface="Calibri" pitchFamily="34" charset="0"/>
                  </a:rPr>
                  <a:t>Prior to Test</a:t>
                </a:r>
              </a:p>
            </p:txBody>
          </p:sp>
        </p:grpSp>
      </p:grpSp>
      <p:grpSp>
        <p:nvGrpSpPr>
          <p:cNvPr id="9" name="Group 100"/>
          <p:cNvGrpSpPr>
            <a:grpSpLocks/>
          </p:cNvGrpSpPr>
          <p:nvPr/>
        </p:nvGrpSpPr>
        <p:grpSpPr bwMode="auto">
          <a:xfrm>
            <a:off x="104775" y="4249738"/>
            <a:ext cx="8915400" cy="2468562"/>
            <a:chOff x="66" y="2677"/>
            <a:chExt cx="5616" cy="1555"/>
          </a:xfrm>
        </p:grpSpPr>
        <p:grpSp>
          <p:nvGrpSpPr>
            <p:cNvPr id="10" name="Group 99"/>
            <p:cNvGrpSpPr>
              <a:grpSpLocks/>
            </p:cNvGrpSpPr>
            <p:nvPr/>
          </p:nvGrpSpPr>
          <p:grpSpPr bwMode="auto">
            <a:xfrm>
              <a:off x="66" y="2677"/>
              <a:ext cx="5616" cy="1555"/>
              <a:chOff x="66" y="2677"/>
              <a:chExt cx="5616" cy="1555"/>
            </a:xfrm>
          </p:grpSpPr>
          <p:grpSp>
            <p:nvGrpSpPr>
              <p:cNvPr id="11" name="Group 98"/>
              <p:cNvGrpSpPr>
                <a:grpSpLocks/>
              </p:cNvGrpSpPr>
              <p:nvPr/>
            </p:nvGrpSpPr>
            <p:grpSpPr bwMode="auto">
              <a:xfrm>
                <a:off x="66" y="2677"/>
                <a:ext cx="5616" cy="1555"/>
                <a:chOff x="66" y="2677"/>
                <a:chExt cx="5616" cy="1555"/>
              </a:xfrm>
            </p:grpSpPr>
            <p:sp>
              <p:nvSpPr>
                <p:cNvPr id="19466" name="Rectangle 95"/>
                <p:cNvSpPr>
                  <a:spLocks noChangeArrowheads="1"/>
                </p:cNvSpPr>
                <p:nvPr/>
              </p:nvSpPr>
              <p:spPr bwMode="auto">
                <a:xfrm>
                  <a:off x="66" y="2677"/>
                  <a:ext cx="5616" cy="155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  <p:grpSp>
              <p:nvGrpSpPr>
                <p:cNvPr id="12" name="Group 87"/>
                <p:cNvGrpSpPr>
                  <a:grpSpLocks/>
                </p:cNvGrpSpPr>
                <p:nvPr/>
              </p:nvGrpSpPr>
              <p:grpSpPr bwMode="auto">
                <a:xfrm>
                  <a:off x="439" y="2762"/>
                  <a:ext cx="5081" cy="1369"/>
                  <a:chOff x="439" y="2718"/>
                  <a:chExt cx="5081" cy="1369"/>
                </a:xfrm>
              </p:grpSpPr>
              <p:sp>
                <p:nvSpPr>
                  <p:cNvPr id="19468" name="WordArt 42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>
                    <a:off x="439" y="3295"/>
                    <a:ext cx="460" cy="36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 rtl="0"/>
                    <a:r>
                      <a:rPr lang="en-GB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9469" name="Text Box 4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104" y="3302"/>
                    <a:ext cx="262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>
                        <a:latin typeface="Calibri" pitchFamily="34" charset="0"/>
                      </a:rPr>
                      <a:t>+</a:t>
                    </a:r>
                  </a:p>
                </p:txBody>
              </p:sp>
              <p:sp>
                <p:nvSpPr>
                  <p:cNvPr id="19470" name="Text Box 4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223" y="3311"/>
                    <a:ext cx="375" cy="67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>
                        <a:latin typeface="Calibri" pitchFamily="34" charset="0"/>
                        <a:sym typeface="WP IconicSymbolsA"/>
                      </a:rPr>
                      <a:t>↔</a:t>
                    </a:r>
                  </a:p>
                  <a:p>
                    <a:endParaRPr lang="en-US" b="1">
                      <a:latin typeface="Calibri" pitchFamily="34" charset="0"/>
                      <a:sym typeface="WP IconicSymbolsA"/>
                    </a:endParaRPr>
                  </a:p>
                </p:txBody>
              </p:sp>
              <p:grpSp>
                <p:nvGrpSpPr>
                  <p:cNvPr id="13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1536" y="3283"/>
                    <a:ext cx="432" cy="411"/>
                    <a:chOff x="1536" y="3283"/>
                    <a:chExt cx="432" cy="411"/>
                  </a:xfrm>
                </p:grpSpPr>
                <p:sp>
                  <p:nvSpPr>
                    <p:cNvPr id="19507" name="Oval 4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16" y="3362"/>
                      <a:ext cx="269" cy="269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8" name="Oval 4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0" y="3283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9" name="Oval 4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882" y="3379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10" name="Oval 4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820" y="3597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11" name="Oval 5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536" y="3431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12" name="Oval 5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18" y="3608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</p:grpSp>
              <p:sp>
                <p:nvSpPr>
                  <p:cNvPr id="19472" name="WordArt 40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>
                    <a:off x="4328" y="3727"/>
                    <a:ext cx="460" cy="36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 rtl="0"/>
                    <a:r>
                      <a:rPr lang="en-GB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sp>
                <p:nvSpPr>
                  <p:cNvPr id="19473" name="WordArt 41"/>
                  <p:cNvSpPr>
                    <a:spLocks noChangeAspect="1" noChangeArrowheads="1" noChangeShapeType="1" noTextEdit="1"/>
                  </p:cNvSpPr>
                  <p:nvPr/>
                </p:nvSpPr>
                <p:spPr bwMode="auto">
                  <a:xfrm flipV="1">
                    <a:off x="4564" y="2718"/>
                    <a:ext cx="460" cy="36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56"/>
                      </a:avLst>
                    </a:prstTxWarp>
                  </a:bodyPr>
                  <a:lstStyle/>
                  <a:p>
                    <a:pPr algn="ctr" rtl="0"/>
                    <a:r>
                      <a:rPr lang="en-GB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CC99"/>
                        </a:solidFill>
                        <a:latin typeface="Arial Black"/>
                      </a:rPr>
                      <a:t>Y</a:t>
                    </a:r>
                    <a:endParaRPr lang="ar-SA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CC99"/>
                      </a:solidFill>
                      <a:latin typeface="Arial Black"/>
                    </a:endParaRPr>
                  </a:p>
                </p:txBody>
              </p:sp>
              <p:grpSp>
                <p:nvGrpSpPr>
                  <p:cNvPr id="14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3984" y="3072"/>
                    <a:ext cx="432" cy="411"/>
                    <a:chOff x="2267" y="3296"/>
                    <a:chExt cx="432" cy="411"/>
                  </a:xfrm>
                </p:grpSpPr>
                <p:sp>
                  <p:nvSpPr>
                    <p:cNvPr id="19501" name="Oval 5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7" y="3375"/>
                      <a:ext cx="269" cy="269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2" name="Oval 5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11" y="3296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3" name="Oval 5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13" y="339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4" name="Oval 5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51" y="3610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5" name="Oval 5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267" y="3444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6" name="Oval 5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9" y="3621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</p:grpSp>
              <p:grpSp>
                <p:nvGrpSpPr>
                  <p:cNvPr id="15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5088" y="3072"/>
                    <a:ext cx="432" cy="411"/>
                    <a:chOff x="2267" y="3296"/>
                    <a:chExt cx="432" cy="411"/>
                  </a:xfrm>
                </p:grpSpPr>
                <p:sp>
                  <p:nvSpPr>
                    <p:cNvPr id="19495" name="Oval 6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7" y="3375"/>
                      <a:ext cx="269" cy="269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6" name="Oval 6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11" y="3296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7" name="Oval 6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13" y="339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8" name="Oval 6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51" y="3610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9" name="Oval 6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267" y="3444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500" name="Oval 6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9" y="3621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</p:grpSp>
              <p:grpSp>
                <p:nvGrpSpPr>
                  <p:cNvPr id="1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4944" y="3648"/>
                    <a:ext cx="432" cy="411"/>
                    <a:chOff x="2267" y="3296"/>
                    <a:chExt cx="432" cy="411"/>
                  </a:xfrm>
                </p:grpSpPr>
                <p:sp>
                  <p:nvSpPr>
                    <p:cNvPr id="19489" name="Oval 6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7" y="3375"/>
                      <a:ext cx="269" cy="269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0" name="Oval 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411" y="3296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1" name="Oval 6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13" y="339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2" name="Oval 7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51" y="3610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3" name="Oval 7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267" y="3444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94" name="Oval 7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49" y="3621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</p:grpSp>
              <p:sp>
                <p:nvSpPr>
                  <p:cNvPr id="19477" name="Text Box 7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135" y="3299"/>
                    <a:ext cx="262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>
                        <a:latin typeface="Calibri" pitchFamily="34" charset="0"/>
                      </a:rPr>
                      <a:t>+</a:t>
                    </a:r>
                  </a:p>
                </p:txBody>
              </p:sp>
              <p:grpSp>
                <p:nvGrpSpPr>
                  <p:cNvPr id="17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2506" y="3312"/>
                    <a:ext cx="470" cy="411"/>
                    <a:chOff x="2506" y="3312"/>
                    <a:chExt cx="470" cy="411"/>
                  </a:xfrm>
                </p:grpSpPr>
                <p:sp>
                  <p:nvSpPr>
                    <p:cNvPr id="19483" name="Oval 7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06" y="3475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84" name="Oval 7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55" y="331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85" name="Oval 7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90" y="355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86" name="Oval 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736" y="3456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87" name="Oval 7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90" y="3312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9488" name="Oval 8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646" y="3637"/>
                      <a:ext cx="86" cy="8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SA">
                        <a:latin typeface="Calibri" pitchFamily="34" charset="0"/>
                      </a:endParaRPr>
                    </a:p>
                  </p:txBody>
                </p:sp>
              </p:grpSp>
              <p:sp>
                <p:nvSpPr>
                  <p:cNvPr id="19479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348" y="3632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480" name="Oval 8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659" y="3637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481" name="Oval 8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97" y="3087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  <p:sp>
                <p:nvSpPr>
                  <p:cNvPr id="19482" name="Oval 8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907" y="3087"/>
                    <a:ext cx="86" cy="8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>
                      <a:latin typeface="Calibri" pitchFamily="34" charset="0"/>
                    </a:endParaRPr>
                  </a:p>
                </p:txBody>
              </p:sp>
            </p:grpSp>
          </p:grpSp>
          <p:sp>
            <p:nvSpPr>
              <p:cNvPr id="19465" name="Text Box 90"/>
              <p:cNvSpPr txBox="1">
                <a:spLocks noChangeArrowheads="1"/>
              </p:cNvSpPr>
              <p:nvPr/>
            </p:nvSpPr>
            <p:spPr bwMode="auto">
              <a:xfrm>
                <a:off x="77" y="2999"/>
                <a:ext cx="40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latin typeface="Calibri" pitchFamily="34" charset="0"/>
                  </a:rPr>
                  <a:t>Test</a:t>
                </a:r>
              </a:p>
            </p:txBody>
          </p:sp>
        </p:grpSp>
        <p:sp>
          <p:nvSpPr>
            <p:cNvPr id="19463" name="Text Box 91"/>
            <p:cNvSpPr txBox="1">
              <a:spLocks noChangeArrowheads="1"/>
            </p:cNvSpPr>
            <p:nvPr/>
          </p:nvSpPr>
          <p:spPr bwMode="auto">
            <a:xfrm>
              <a:off x="2140" y="3838"/>
              <a:ext cx="127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Calibri" pitchFamily="34" charset="0"/>
                </a:rPr>
                <a:t>Patient’s  sample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Reversed passive haemagglutination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 It is an agglutination where Ab is coated on the red blood cell.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             +</a:t>
            </a:r>
            <a:endParaRPr lang="ar-SA" dirty="0"/>
          </a:p>
        </p:txBody>
      </p:sp>
      <p:sp>
        <p:nvSpPr>
          <p:cNvPr id="4" name="WordArt 10"/>
          <p:cNvSpPr>
            <a:spLocks noChangeAspect="1" noChangeArrowheads="1" noChangeShapeType="1" noTextEdit="1"/>
          </p:cNvSpPr>
          <p:nvPr/>
        </p:nvSpPr>
        <p:spPr bwMode="auto">
          <a:xfrm>
            <a:off x="2786050" y="3286124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5" name="Oval 13"/>
          <p:cNvSpPr>
            <a:spLocks noChangeAspect="1" noChangeArrowheads="1"/>
          </p:cNvSpPr>
          <p:nvPr/>
        </p:nvSpPr>
        <p:spPr bwMode="auto">
          <a:xfrm>
            <a:off x="2714612" y="3857628"/>
            <a:ext cx="785818" cy="78581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 dirty="0">
              <a:latin typeface="Calibri" pitchFamily="34" charset="0"/>
            </a:endParaRPr>
          </a:p>
        </p:txBody>
      </p:sp>
      <p:sp>
        <p:nvSpPr>
          <p:cNvPr id="6" name="WordArt 10"/>
          <p:cNvSpPr>
            <a:spLocks noChangeAspect="1" noChangeArrowheads="1" noChangeShapeType="1" noTextEdit="1"/>
          </p:cNvSpPr>
          <p:nvPr/>
        </p:nvSpPr>
        <p:spPr bwMode="auto">
          <a:xfrm rot="16200000">
            <a:off x="2063733" y="3937003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7" name="WordArt 10"/>
          <p:cNvSpPr>
            <a:spLocks noChangeAspect="1" noChangeArrowheads="1" noChangeShapeType="1" noTextEdit="1"/>
          </p:cNvSpPr>
          <p:nvPr/>
        </p:nvSpPr>
        <p:spPr bwMode="auto">
          <a:xfrm rot="5400000">
            <a:off x="3421055" y="3937003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8" name="WordArt 10"/>
          <p:cNvSpPr>
            <a:spLocks noChangeAspect="1" noChangeArrowheads="1" noChangeShapeType="1" noTextEdit="1"/>
          </p:cNvSpPr>
          <p:nvPr/>
        </p:nvSpPr>
        <p:spPr bwMode="auto">
          <a:xfrm rot="10800000">
            <a:off x="2786050" y="4643446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9" name="Oval 14"/>
          <p:cNvSpPr>
            <a:spLocks noChangeAspect="1" noChangeArrowheads="1"/>
          </p:cNvSpPr>
          <p:nvPr/>
        </p:nvSpPr>
        <p:spPr bwMode="auto">
          <a:xfrm>
            <a:off x="5786446" y="2928934"/>
            <a:ext cx="311134" cy="311134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sp>
        <p:nvSpPr>
          <p:cNvPr id="10" name="Oval 14"/>
          <p:cNvSpPr>
            <a:spLocks noChangeAspect="1" noChangeArrowheads="1"/>
          </p:cNvSpPr>
          <p:nvPr/>
        </p:nvSpPr>
        <p:spPr bwMode="auto">
          <a:xfrm>
            <a:off x="7858148" y="2857496"/>
            <a:ext cx="311134" cy="311134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sp>
        <p:nvSpPr>
          <p:cNvPr id="11" name="Oval 14"/>
          <p:cNvSpPr>
            <a:spLocks noChangeAspect="1" noChangeArrowheads="1"/>
          </p:cNvSpPr>
          <p:nvPr/>
        </p:nvSpPr>
        <p:spPr bwMode="auto">
          <a:xfrm>
            <a:off x="6786578" y="4000504"/>
            <a:ext cx="311134" cy="311134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sp>
        <p:nvSpPr>
          <p:cNvPr id="12" name="Oval 14"/>
          <p:cNvSpPr>
            <a:spLocks noChangeAspect="1" noChangeArrowheads="1"/>
          </p:cNvSpPr>
          <p:nvPr/>
        </p:nvSpPr>
        <p:spPr bwMode="auto">
          <a:xfrm>
            <a:off x="1000100" y="3857628"/>
            <a:ext cx="685808" cy="68580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071934" y="4214818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13"/>
          <p:cNvSpPr>
            <a:spLocks noChangeAspect="1" noChangeArrowheads="1"/>
          </p:cNvSpPr>
          <p:nvPr/>
        </p:nvSpPr>
        <p:spPr bwMode="auto">
          <a:xfrm>
            <a:off x="5514982" y="3786190"/>
            <a:ext cx="785818" cy="78581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 dirty="0">
              <a:latin typeface="Calibri" pitchFamily="34" charset="0"/>
            </a:endParaRPr>
          </a:p>
        </p:txBody>
      </p:sp>
      <p:sp>
        <p:nvSpPr>
          <p:cNvPr id="53" name="Oval 13"/>
          <p:cNvSpPr>
            <a:spLocks noChangeAspect="1" noChangeArrowheads="1"/>
          </p:cNvSpPr>
          <p:nvPr/>
        </p:nvSpPr>
        <p:spPr bwMode="auto">
          <a:xfrm>
            <a:off x="7643834" y="3714752"/>
            <a:ext cx="785818" cy="78581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 dirty="0">
              <a:latin typeface="Calibri" pitchFamily="34" charset="0"/>
            </a:endParaRPr>
          </a:p>
        </p:txBody>
      </p:sp>
      <p:sp>
        <p:nvSpPr>
          <p:cNvPr id="57" name="WordArt 12"/>
          <p:cNvSpPr>
            <a:spLocks noChangeAspect="1" noChangeArrowheads="1" noChangeShapeType="1" noTextEdit="1"/>
          </p:cNvSpPr>
          <p:nvPr/>
        </p:nvSpPr>
        <p:spPr bwMode="auto">
          <a:xfrm rot="10800000">
            <a:off x="5572132" y="4572008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58" name="WordArt 12"/>
          <p:cNvSpPr>
            <a:spLocks noChangeAspect="1" noChangeArrowheads="1" noChangeShapeType="1" noTextEdit="1"/>
          </p:cNvSpPr>
          <p:nvPr/>
        </p:nvSpPr>
        <p:spPr bwMode="auto">
          <a:xfrm rot="10800000">
            <a:off x="7643834" y="4500570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59" name="WordArt 12"/>
          <p:cNvSpPr>
            <a:spLocks noChangeAspect="1" noChangeArrowheads="1" noChangeShapeType="1" noTextEdit="1"/>
          </p:cNvSpPr>
          <p:nvPr/>
        </p:nvSpPr>
        <p:spPr bwMode="auto">
          <a:xfrm>
            <a:off x="7643834" y="3143248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60" name="WordArt 12"/>
          <p:cNvSpPr>
            <a:spLocks noChangeAspect="1" noChangeArrowheads="1" noChangeShapeType="1" noTextEdit="1"/>
          </p:cNvSpPr>
          <p:nvPr/>
        </p:nvSpPr>
        <p:spPr bwMode="auto">
          <a:xfrm>
            <a:off x="5572132" y="3214686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61" name="WordArt 12"/>
          <p:cNvSpPr>
            <a:spLocks noChangeAspect="1" noChangeArrowheads="1" noChangeShapeType="1" noTextEdit="1"/>
          </p:cNvSpPr>
          <p:nvPr/>
        </p:nvSpPr>
        <p:spPr bwMode="auto">
          <a:xfrm rot="16200000">
            <a:off x="6992955" y="3865565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62" name="WordArt 12"/>
          <p:cNvSpPr>
            <a:spLocks noChangeAspect="1" noChangeArrowheads="1" noChangeShapeType="1" noTextEdit="1"/>
          </p:cNvSpPr>
          <p:nvPr/>
        </p:nvSpPr>
        <p:spPr bwMode="auto">
          <a:xfrm rot="5400000">
            <a:off x="6207137" y="3865565"/>
            <a:ext cx="730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latin typeface="Arial Black"/>
            </a:endParaRPr>
          </a:p>
        </p:txBody>
      </p:sp>
      <p:sp>
        <p:nvSpPr>
          <p:cNvPr id="63" name="Oval 14"/>
          <p:cNvSpPr>
            <a:spLocks noChangeAspect="1" noChangeArrowheads="1"/>
          </p:cNvSpPr>
          <p:nvPr/>
        </p:nvSpPr>
        <p:spPr bwMode="auto">
          <a:xfrm>
            <a:off x="7858148" y="5000636"/>
            <a:ext cx="311134" cy="311134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sp>
        <p:nvSpPr>
          <p:cNvPr id="64" name="Oval 14"/>
          <p:cNvSpPr>
            <a:spLocks noChangeAspect="1" noChangeArrowheads="1"/>
          </p:cNvSpPr>
          <p:nvPr/>
        </p:nvSpPr>
        <p:spPr bwMode="auto">
          <a:xfrm>
            <a:off x="5786446" y="5072074"/>
            <a:ext cx="311134" cy="311134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928662" y="5572140"/>
            <a:ext cx="1000132" cy="571504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TEST Ag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00298" y="5572140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Coated Ab on RBC</a:t>
            </a:r>
            <a:endParaRPr lang="ar-SA" dirty="0"/>
          </a:p>
        </p:txBody>
      </p:sp>
      <p:sp>
        <p:nvSpPr>
          <p:cNvPr id="67" name="Rectangle 66"/>
          <p:cNvSpPr/>
          <p:nvPr/>
        </p:nvSpPr>
        <p:spPr>
          <a:xfrm>
            <a:off x="428596" y="2786058"/>
            <a:ext cx="2143140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Reversed passive HA</a:t>
            </a:r>
            <a:endParaRPr lang="ar-S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to coat Ag on RBC’s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 1-Spontaneous</a:t>
            </a:r>
          </a:p>
          <a:p>
            <a:pPr algn="l" rtl="0">
              <a:buNone/>
            </a:pPr>
            <a:r>
              <a:rPr lang="en-US" dirty="0" smtClean="0"/>
              <a:t> 2-Chemical methods: 1% tannic acid. Barium chloride, gluteraldehyde.</a:t>
            </a:r>
          </a:p>
          <a:p>
            <a:pPr algn="l" rtl="0">
              <a:buNone/>
            </a:pPr>
            <a:r>
              <a:rPr lang="en-US" dirty="0" smtClean="0"/>
              <a:t>3-Metal bridges: Cr=Cr bridge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Carrier particle</a:t>
            </a:r>
            <a:r>
              <a:rPr lang="en-US" dirty="0" smtClean="0"/>
              <a:t>: Latex, RBC’s, charcoal, protein A of </a:t>
            </a:r>
            <a:r>
              <a:rPr lang="en-US" i="1" u="sng" dirty="0" smtClean="0"/>
              <a:t>Staph</a:t>
            </a:r>
            <a:r>
              <a:rPr lang="en-US" dirty="0" smtClean="0"/>
              <a:t>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Indirect HA for detection of Ab </a:t>
            </a:r>
            <a:r>
              <a:rPr lang="en-US" dirty="0" smtClean="0"/>
              <a:t>to Leishmaniasis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This test is used to diagnose patients with </a:t>
            </a:r>
            <a:r>
              <a:rPr lang="en-US" dirty="0" smtClean="0"/>
              <a:t>L. donavani infection</a:t>
            </a:r>
            <a:r>
              <a:rPr lang="en-US" dirty="0" smtClean="0"/>
              <a:t>.</a:t>
            </a:r>
            <a:endParaRPr lang="en-US" dirty="0" smtClean="0"/>
          </a:p>
          <a:p>
            <a:pPr algn="l" rtl="0"/>
            <a:r>
              <a:rPr lang="en-US" dirty="0" smtClean="0"/>
              <a:t>RBC’s are coated with purified </a:t>
            </a:r>
            <a:r>
              <a:rPr lang="en-US" dirty="0" smtClean="0"/>
              <a:t>L. </a:t>
            </a:r>
            <a:r>
              <a:rPr lang="en-US" dirty="0" smtClean="0"/>
              <a:t>donavani Ag  ( Sudan strain) .It is derived </a:t>
            </a:r>
            <a:r>
              <a:rPr lang="en-US" dirty="0" smtClean="0"/>
              <a:t>from the premastigote </a:t>
            </a:r>
            <a:r>
              <a:rPr lang="en-US" dirty="0" smtClean="0"/>
              <a:t>form of </a:t>
            </a:r>
            <a:r>
              <a:rPr lang="en-US" dirty="0" smtClean="0"/>
              <a:t>Leishmaniasis cultures.</a:t>
            </a:r>
            <a:endParaRPr lang="en-US" dirty="0" smtClean="0"/>
          </a:p>
          <a:p>
            <a:pPr algn="l" rtl="0"/>
            <a:r>
              <a:rPr lang="en-US" dirty="0" smtClean="0"/>
              <a:t>Patient and </a:t>
            </a:r>
            <a:r>
              <a:rPr lang="en-US" dirty="0" smtClean="0"/>
              <a:t>positive control </a:t>
            </a:r>
            <a:r>
              <a:rPr lang="en-US" dirty="0" smtClean="0"/>
              <a:t>sera are </a:t>
            </a:r>
            <a:r>
              <a:rPr lang="en-US" dirty="0" smtClean="0"/>
              <a:t>must be diluted </a:t>
            </a:r>
            <a:r>
              <a:rPr lang="en-US" dirty="0" smtClean="0"/>
              <a:t>1:8 before use. 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Test procedure</a:t>
            </a:r>
            <a:endParaRPr lang="ar-S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1">
            <a:normAutofit fontScale="92500" lnSpcReduction="1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Deliver 50 ul of  diluent in wells 2-11.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Deliver 50ul of serum (diluted 1:8) in well 1&amp;2.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Change the tip , mix and transfer 50ul from well 2 to well 3.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Repeat the previous step till well 10.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Discard 50ul from well 10.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Deliver 50 ul of –ve serum to well 12.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Deliver 25ul of </a:t>
            </a:r>
            <a:r>
              <a:rPr lang="en-US" dirty="0" err="1" smtClean="0"/>
              <a:t>Leish</a:t>
            </a:r>
            <a:r>
              <a:rPr lang="en-US" dirty="0" smtClean="0"/>
              <a:t>. </a:t>
            </a:r>
            <a:r>
              <a:rPr lang="en-US" dirty="0" smtClean="0"/>
              <a:t>coated RBC to all wells.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 Cover and incubate the plate at RT  for 2-3 hours.</a:t>
            </a:r>
            <a:endParaRPr lang="ar-SA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Procedure outline</a:t>
            </a:r>
            <a:endParaRPr lang="ar-SA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41684" y="2357438"/>
          <a:ext cx="8134161" cy="36586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91032"/>
                <a:gridCol w="520660"/>
                <a:gridCol w="719943"/>
                <a:gridCol w="569612"/>
                <a:gridCol w="603405"/>
                <a:gridCol w="603405"/>
                <a:gridCol w="511580"/>
                <a:gridCol w="627015"/>
                <a:gridCol w="509282"/>
                <a:gridCol w="600584"/>
                <a:gridCol w="871242"/>
                <a:gridCol w="1006401"/>
              </a:tblGrid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</a:p>
                    <a:p>
                      <a:pPr algn="l" rtl="1"/>
                      <a:r>
                        <a:rPr lang="en-US" dirty="0" smtClean="0"/>
                        <a:t>diluent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en-US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Serum50ul</a:t>
                      </a: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</a:t>
                      </a:r>
                      <a:r>
                        <a:rPr lang="en-US" baseline="0" dirty="0" smtClean="0"/>
                        <a:t>um 50ul</a:t>
                      </a:r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50ul –ve serum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 smtClean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25ul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Coated</a:t>
                      </a:r>
                      <a:r>
                        <a:rPr lang="en-US" baseline="0" dirty="0" smtClean="0"/>
                        <a:t> Ag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-ve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-ve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4096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1:32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1:16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1:8</a:t>
                      </a:r>
                      <a:endParaRPr lang="ar-SA" dirty="0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2214563" y="2643182"/>
            <a:ext cx="5357833" cy="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 flipV="1">
            <a:off x="2286000" y="3429000"/>
            <a:ext cx="357188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flipV="1">
            <a:off x="2857488" y="3429000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786578" y="3214686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/>
          <p:nvPr/>
        </p:nvCxnSpPr>
        <p:spPr>
          <a:xfrm flipV="1">
            <a:off x="5715008" y="3429000"/>
            <a:ext cx="357187" cy="142875"/>
          </a:xfrm>
          <a:prstGeom prst="curvedConnector3">
            <a:avLst>
              <a:gd name="adj1" fmla="val 399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flipV="1">
            <a:off x="3500438" y="3429000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357290" y="4714884"/>
            <a:ext cx="70009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42910" y="1643050"/>
            <a:ext cx="8001000" cy="571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>
              <a:defRPr/>
            </a:pPr>
            <a:r>
              <a:rPr lang="en-US" dirty="0"/>
              <a:t>        1             2            3          4         5         6         7         8         9        10       11         12</a:t>
            </a:r>
            <a:endParaRPr lang="ar-SA" dirty="0"/>
          </a:p>
        </p:txBody>
      </p:sp>
      <p:cxnSp>
        <p:nvCxnSpPr>
          <p:cNvPr id="21" name="Curved Connector 20"/>
          <p:cNvCxnSpPr/>
          <p:nvPr/>
        </p:nvCxnSpPr>
        <p:spPr>
          <a:xfrm flipV="1">
            <a:off x="4071938" y="3429000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flipV="1">
            <a:off x="4572000" y="3429000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flipV="1">
            <a:off x="5143504" y="3429000"/>
            <a:ext cx="42862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flipV="1">
            <a:off x="6215074" y="3429000"/>
            <a:ext cx="357187" cy="142875"/>
          </a:xfrm>
          <a:prstGeom prst="curvedConnector3">
            <a:avLst>
              <a:gd name="adj1" fmla="val 399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548</Words>
  <PresentationFormat>On-screen Show (4:3)</PresentationFormat>
  <Paragraphs>120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سمة Office</vt:lpstr>
      <vt:lpstr>Indirect Haemagglutination</vt:lpstr>
      <vt:lpstr>Slide 2</vt:lpstr>
      <vt:lpstr>Indirect Haemagglutination IHA</vt:lpstr>
      <vt:lpstr>Agglutination Inhibition</vt:lpstr>
      <vt:lpstr>Reversed passive haemagglutination</vt:lpstr>
      <vt:lpstr>Methods to coat Ag on RBC’s</vt:lpstr>
      <vt:lpstr>Indirect HA for detection of Ab to Leishmaniasis</vt:lpstr>
      <vt:lpstr>Test procedure</vt:lpstr>
      <vt:lpstr>Procedure outline</vt:lpstr>
      <vt:lpstr>Results </vt:lpstr>
      <vt:lpstr>Reading of results</vt:lpstr>
      <vt:lpstr>Non serological HA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Indirect Haemagglutination</dc:title>
  <cp:lastModifiedBy>ksu</cp:lastModifiedBy>
  <cp:revision>8</cp:revision>
  <dcterms:modified xsi:type="dcterms:W3CDTF">2012-02-21T06:28:56Z</dcterms:modified>
</cp:coreProperties>
</file>