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
  </p:notesMasterIdLst>
  <p:sldIdLst>
    <p:sldId id="256" r:id="rId2"/>
    <p:sldId id="260" r:id="rId3"/>
    <p:sldId id="261" r:id="rId4"/>
    <p:sldId id="262" r:id="rId5"/>
    <p:sldId id="263" r:id="rId6"/>
    <p:sldId id="264" r:id="rId7"/>
    <p:sldId id="265" r:id="rId8"/>
    <p:sldId id="266" r:id="rId9"/>
    <p:sldId id="26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672" autoAdjust="0"/>
    <p:restoredTop sz="94660"/>
  </p:normalViewPr>
  <p:slideViewPr>
    <p:cSldViewPr>
      <p:cViewPr varScale="1">
        <p:scale>
          <a:sx n="42" d="100"/>
          <a:sy n="42" d="100"/>
        </p:scale>
        <p:origin x="-82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5960402-CC73-4C77-8BBA-9C819D58BAE8}" type="datetimeFigureOut">
              <a:rPr lang="ar-SA" smtClean="0"/>
              <a:t>11/11/32</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8817E0E-973D-481F-A5A6-303EF0D71ADA}" type="slidenum">
              <a:rPr lang="ar-SA" smtClean="0"/>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C8817E0E-973D-481F-A5A6-303EF0D71ADA}" type="slidenum">
              <a:rPr lang="ar-SA" smtClean="0"/>
              <a:t>4</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2"/>
      </p:bgRef>
    </p:bg>
    <p:spTree>
      <p:nvGrpSpPr>
        <p:cNvPr id="1" name=""/>
        <p:cNvGrpSpPr/>
        <p:nvPr/>
      </p:nvGrpSpPr>
      <p:grpSpPr>
        <a:xfrm>
          <a:off x="0" y="0"/>
          <a:ext cx="0" cy="0"/>
          <a:chOff x="0" y="0"/>
          <a:chExt cx="0" cy="0"/>
        </a:xfrm>
      </p:grpSpPr>
      <p:sp>
        <p:nvSpPr>
          <p:cNvPr id="7" name="شكل حر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شكل حر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عنوان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7F27F7C2-D24C-46CF-9132-E99DDAFAAF5D}" type="datetimeFigureOut">
              <a:rPr lang="en-US" smtClean="0"/>
              <a:pPr/>
              <a:t>10/8/2011</a:t>
            </a:fld>
            <a:endParaRPr lang="en-US"/>
          </a:p>
        </p:txBody>
      </p:sp>
      <p:sp>
        <p:nvSpPr>
          <p:cNvPr id="19" name="عنصر نائب للتذييل 18"/>
          <p:cNvSpPr>
            <a:spLocks noGrp="1"/>
          </p:cNvSpPr>
          <p:nvPr>
            <p:ph type="ftr" sz="quarter" idx="11"/>
          </p:nvPr>
        </p:nvSpPr>
        <p:spPr/>
        <p:txBody>
          <a:bodyPr/>
          <a:lstStyle/>
          <a:p>
            <a:endParaRPr lang="en-US"/>
          </a:p>
        </p:txBody>
      </p:sp>
      <p:sp>
        <p:nvSpPr>
          <p:cNvPr id="27" name="عنصر نائب لرقم الشريحة 26"/>
          <p:cNvSpPr>
            <a:spLocks noGrp="1"/>
          </p:cNvSpPr>
          <p:nvPr>
            <p:ph type="sldNum" sz="quarter" idx="12"/>
          </p:nvPr>
        </p:nvSpPr>
        <p:spPr/>
        <p:txBody>
          <a:bodyPr/>
          <a:lstStyle/>
          <a:p>
            <a:fld id="{0171F4D2-0874-48C3-ADEC-DA37206B3F8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7F27F7C2-D24C-46CF-9132-E99DDAFAAF5D}" type="datetimeFigureOut">
              <a:rPr lang="en-US" smtClean="0"/>
              <a:pPr/>
              <a:t>10/8/2011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171F4D2-0874-48C3-ADEC-DA37206B3F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7F27F7C2-D24C-46CF-9132-E99DDAFAAF5D}" type="datetimeFigureOut">
              <a:rPr lang="en-US" smtClean="0"/>
              <a:pPr/>
              <a:t>10/8/2011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171F4D2-0874-48C3-ADEC-DA37206B3F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7F27F7C2-D24C-46CF-9132-E99DDAFAAF5D}" type="datetimeFigureOut">
              <a:rPr lang="en-US" smtClean="0"/>
              <a:pPr/>
              <a:t>10/8/2011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171F4D2-0874-48C3-ADEC-DA37206B3F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2"/>
      </p:bgRef>
    </p:bg>
    <p:spTree>
      <p:nvGrpSpPr>
        <p:cNvPr id="1" name=""/>
        <p:cNvGrpSpPr/>
        <p:nvPr/>
      </p:nvGrpSpPr>
      <p:grpSpPr>
        <a:xfrm>
          <a:off x="0" y="0"/>
          <a:ext cx="0" cy="0"/>
          <a:chOff x="0" y="0"/>
          <a:chExt cx="0" cy="0"/>
        </a:xfrm>
      </p:grpSpPr>
      <p:sp>
        <p:nvSpPr>
          <p:cNvPr id="7" name="شكل حر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شكل حر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عنوان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F27F7C2-D24C-46CF-9132-E99DDAFAAF5D}" type="datetimeFigureOut">
              <a:rPr lang="en-US" smtClean="0"/>
              <a:pPr/>
              <a:t>10/8/2011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171F4D2-0874-48C3-ADEC-DA37206B3F8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7F27F7C2-D24C-46CF-9132-E99DDAFAAF5D}" type="datetimeFigureOut">
              <a:rPr lang="en-US" smtClean="0"/>
              <a:pPr/>
              <a:t>10/8/2011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171F4D2-0874-48C3-ADEC-DA37206B3F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7F27F7C2-D24C-46CF-9132-E99DDAFAAF5D}" type="datetimeFigureOut">
              <a:rPr lang="en-US" smtClean="0"/>
              <a:pPr/>
              <a:t>10/8/2011</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0171F4D2-0874-48C3-ADEC-DA37206B3F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320"/>
            <a:ext cx="7470648" cy="1143000"/>
          </a:xfrm>
        </p:spPr>
        <p:txBody>
          <a:bodyPr anchor="ctr"/>
          <a:lstStyle>
            <a:lvl1pPr algn="l">
              <a:defRPr sz="4600"/>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7F27F7C2-D24C-46CF-9132-E99DDAFAAF5D}" type="datetimeFigureOut">
              <a:rPr lang="en-US" smtClean="0"/>
              <a:pPr/>
              <a:t>10/8/2011</a:t>
            </a:fld>
            <a:endParaRPr lang="en-US"/>
          </a:p>
        </p:txBody>
      </p:sp>
      <p:sp>
        <p:nvSpPr>
          <p:cNvPr id="8" name="عنصر نائب لرقم الشريحة 7"/>
          <p:cNvSpPr>
            <a:spLocks noGrp="1"/>
          </p:cNvSpPr>
          <p:nvPr>
            <p:ph type="sldNum" sz="quarter" idx="11"/>
          </p:nvPr>
        </p:nvSpPr>
        <p:spPr/>
        <p:txBody>
          <a:bodyPr/>
          <a:lstStyle/>
          <a:p>
            <a:fld id="{0171F4D2-0874-48C3-ADEC-DA37206B3F83}" type="slidenum">
              <a:rPr lang="en-US" smtClean="0"/>
              <a:pPr/>
              <a:t>‹#›</a:t>
            </a:fld>
            <a:endParaRPr lang="en-US"/>
          </a:p>
        </p:txBody>
      </p:sp>
      <p:sp>
        <p:nvSpPr>
          <p:cNvPr id="9" name="عنصر نائب للتذييل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F27F7C2-D24C-46CF-9132-E99DDAFAAF5D}" type="datetimeFigureOut">
              <a:rPr lang="en-US" smtClean="0"/>
              <a:pPr/>
              <a:t>10/8/2011</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0171F4D2-0874-48C3-ADEC-DA37206B3F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7F27F7C2-D24C-46CF-9132-E99DDAFAAF5D}" type="datetimeFigureOut">
              <a:rPr lang="en-US" smtClean="0"/>
              <a:pPr/>
              <a:t>10/8/2011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a:xfrm>
            <a:off x="8156448" y="6422064"/>
            <a:ext cx="762000" cy="365125"/>
          </a:xfrm>
        </p:spPr>
        <p:txBody>
          <a:bodyPr/>
          <a:lstStyle/>
          <a:p>
            <a:fld id="{0171F4D2-0874-48C3-ADEC-DA37206B3F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457200" y="6422064"/>
            <a:ext cx="2133600" cy="365125"/>
          </a:xfrm>
        </p:spPr>
        <p:txBody>
          <a:bodyPr/>
          <a:lstStyle/>
          <a:p>
            <a:fld id="{7F27F7C2-D24C-46CF-9132-E99DDAFAAF5D}" type="datetimeFigureOut">
              <a:rPr lang="en-US" smtClean="0"/>
              <a:pPr/>
              <a:t>10/8/2011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171F4D2-0874-48C3-ADEC-DA37206B3F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شكل حر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شكل حر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عنصر نائب للعنوان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F27F7C2-D24C-46CF-9132-E99DDAFAAF5D}" type="datetimeFigureOut">
              <a:rPr lang="en-US" smtClean="0"/>
              <a:pPr/>
              <a:t>10/8/2011</a:t>
            </a:fld>
            <a:endParaRPr lang="en-US"/>
          </a:p>
        </p:txBody>
      </p:sp>
      <p:sp>
        <p:nvSpPr>
          <p:cNvPr id="22" name="عنصر نائب للتذييل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عنصر نائب لرقم الشريحة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0171F4D2-0874-48C3-ADEC-DA37206B3F8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4600" kern="1200">
          <a:solidFill>
            <a:schemeClr val="tx1"/>
          </a:solidFill>
          <a:latin typeface="+mj-lt"/>
          <a:ea typeface="+mj-ea"/>
          <a:cs typeface="+mj-cs"/>
        </a:defRPr>
      </a:lvl1pPr>
    </p:titleStyle>
    <p:bodyStyle>
      <a:lvl1pPr marL="420624"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Lipochrome" TargetMode="External"/><Relationship Id="rId3" Type="http://schemas.openxmlformats.org/officeDocument/2006/relationships/image" Target="../media/image1.jpeg"/><Relationship Id="rId7" Type="http://schemas.openxmlformats.org/officeDocument/2006/relationships/hyperlink" Target="http://en.wikipedia.org/wiki/Cell_nucleu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en.wikipedia.org/wiki/Lipofuscin" TargetMode="External"/><Relationship Id="rId5" Type="http://schemas.openxmlformats.org/officeDocument/2006/relationships/hyperlink" Target="http://en.wikipedia.org/wiki/Biological_pigment" TargetMode="External"/><Relationship Id="rId4" Type="http://schemas.openxmlformats.org/officeDocument/2006/relationships/hyperlink" Target="http://en.wikipedia.org/wiki/Cardiac_muscle" TargetMode="External"/><Relationship Id="rId9" Type="http://schemas.openxmlformats.org/officeDocument/2006/relationships/hyperlink" Target="http://en.wikipedia.org/wiki/Granul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Ventricle_(heart)"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en.wikipedia.org/wiki/Left_ventricular_hypertrophy"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4" y="776288"/>
            <a:ext cx="8062912" cy="3795712"/>
          </a:xfrm>
        </p:spPr>
        <p:txBody>
          <a:bodyPr>
            <a:noAutofit/>
          </a:bodyPr>
          <a:lstStyle/>
          <a:p>
            <a:pPr algn="ctr"/>
            <a:r>
              <a:rPr lang="ar-SA" sz="7200" b="1" dirty="0" smtClean="0"/>
              <a:t/>
            </a:r>
            <a:br>
              <a:rPr lang="ar-SA" sz="7200" b="1" dirty="0" smtClean="0"/>
            </a:br>
            <a:r>
              <a:rPr lang="en-US" sz="7200" b="1" dirty="0" smtClean="0">
                <a:solidFill>
                  <a:srgbClr val="FFFF00"/>
                </a:solidFill>
              </a:rPr>
              <a:t>Growth Disturbance</a:t>
            </a:r>
            <a:endParaRPr lang="en-US" sz="7200" b="1" dirty="0">
              <a:solidFill>
                <a:srgbClr val="FFFF00"/>
              </a:solidFill>
            </a:endParaRPr>
          </a:p>
        </p:txBody>
      </p:sp>
      <p:sp>
        <p:nvSpPr>
          <p:cNvPr id="3" name="Subtitle 2"/>
          <p:cNvSpPr>
            <a:spLocks noGrp="1"/>
          </p:cNvSpPr>
          <p:nvPr>
            <p:ph type="subTitle" idx="1"/>
          </p:nvPr>
        </p:nvSpPr>
        <p:spPr>
          <a:xfrm flipV="1">
            <a:off x="540544" y="4002880"/>
            <a:ext cx="8062912" cy="645320"/>
          </a:xfrm>
        </p:spPr>
        <p:txBody>
          <a:bodyPr/>
          <a:lstStyle/>
          <a:p>
            <a:endParaRPr lang="en-US" dirty="0"/>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n-lt"/>
              </a:rPr>
              <a:t/>
            </a:r>
            <a:br>
              <a:rPr lang="en-US" dirty="0" smtClean="0">
                <a:latin typeface="+mn-lt"/>
              </a:rPr>
            </a:br>
            <a:r>
              <a:rPr lang="en-US" b="1" u="sng" dirty="0" smtClean="0">
                <a:solidFill>
                  <a:srgbClr val="FFFF00"/>
                </a:solidFill>
                <a:latin typeface="+mn-lt"/>
              </a:rPr>
              <a:t>GROWTH DISTURBANCE</a:t>
            </a:r>
            <a:r>
              <a:rPr lang="en-US" dirty="0" smtClean="0">
                <a:latin typeface="+mn-lt"/>
              </a:rPr>
              <a:t>:</a:t>
            </a:r>
            <a:br>
              <a:rPr lang="en-US" dirty="0" smtClean="0">
                <a:latin typeface="+mn-lt"/>
              </a:rPr>
            </a:br>
            <a:endParaRPr lang="en-US" dirty="0">
              <a:latin typeface="+mn-lt"/>
            </a:endParaRPr>
          </a:p>
        </p:txBody>
      </p:sp>
      <p:sp>
        <p:nvSpPr>
          <p:cNvPr id="3" name="Content Placeholder 2"/>
          <p:cNvSpPr>
            <a:spLocks noGrp="1"/>
          </p:cNvSpPr>
          <p:nvPr>
            <p:ph idx="1"/>
          </p:nvPr>
        </p:nvSpPr>
        <p:spPr/>
        <p:txBody>
          <a:bodyPr>
            <a:normAutofit/>
          </a:bodyPr>
          <a:lstStyle/>
          <a:p>
            <a:pPr algn="l">
              <a:buFontTx/>
              <a:buNone/>
            </a:pPr>
            <a:r>
              <a:rPr lang="en-US" b="1" dirty="0" smtClean="0"/>
              <a:t>- Adaptive changes ,Change in structure, number, size and types of cells. e.g.  </a:t>
            </a:r>
          </a:p>
          <a:p>
            <a:pPr lvl="1" algn="l">
              <a:buNone/>
            </a:pPr>
            <a:endParaRPr lang="en-US" b="1" dirty="0" smtClean="0"/>
          </a:p>
          <a:p>
            <a:pPr lvl="1" algn="l">
              <a:buNone/>
            </a:pPr>
            <a:r>
              <a:rPr lang="en-US" b="1" dirty="0" smtClean="0"/>
              <a:t>-Atrophy</a:t>
            </a:r>
          </a:p>
          <a:p>
            <a:pPr lvl="1" algn="l">
              <a:buNone/>
            </a:pPr>
            <a:r>
              <a:rPr lang="en-US" b="1" dirty="0" smtClean="0"/>
              <a:t>-Hypertrophy</a:t>
            </a:r>
          </a:p>
          <a:p>
            <a:pPr lvl="1" algn="l">
              <a:buNone/>
            </a:pPr>
            <a:r>
              <a:rPr lang="en-US" b="1" dirty="0" smtClean="0"/>
              <a:t>-Hyperplasia</a:t>
            </a:r>
          </a:p>
          <a:p>
            <a:pPr lvl="1" algn="l">
              <a:buNone/>
            </a:pPr>
            <a:r>
              <a:rPr lang="en-US" b="1" dirty="0" smtClean="0"/>
              <a:t>-</a:t>
            </a:r>
            <a:r>
              <a:rPr lang="en-US" b="1" dirty="0" err="1" smtClean="0"/>
              <a:t>Metaplasia</a:t>
            </a:r>
            <a:endParaRPr lang="en-US" b="1" dirty="0" smtClean="0"/>
          </a:p>
          <a:p>
            <a:pPr algn="l">
              <a:lnSpc>
                <a:spcPct val="150000"/>
              </a:lnSpc>
            </a:pPr>
            <a:endParaRPr lang="en-US" b="1" dirty="0" smtClean="0"/>
          </a:p>
          <a:p>
            <a:pPr algn="l">
              <a:buNone/>
            </a:pPr>
            <a:endParaRPr lang="en-US" b="1" dirty="0"/>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FF00"/>
                </a:solidFill>
                <a:latin typeface="+mn-lt"/>
              </a:rPr>
              <a:t>Changed in structure:</a:t>
            </a:r>
            <a:endParaRPr lang="en-US" b="1" u="sng" dirty="0">
              <a:solidFill>
                <a:srgbClr val="FFFF00"/>
              </a:solidFill>
              <a:latin typeface="+mn-lt"/>
            </a:endParaRPr>
          </a:p>
        </p:txBody>
      </p:sp>
      <p:sp>
        <p:nvSpPr>
          <p:cNvPr id="3" name="Content Placeholder 2"/>
          <p:cNvSpPr>
            <a:spLocks noGrp="1"/>
          </p:cNvSpPr>
          <p:nvPr>
            <p:ph idx="1"/>
          </p:nvPr>
        </p:nvSpPr>
        <p:spPr/>
        <p:txBody>
          <a:bodyPr>
            <a:normAutofit fontScale="70000" lnSpcReduction="20000"/>
          </a:bodyPr>
          <a:lstStyle/>
          <a:p>
            <a:pPr algn="l">
              <a:lnSpc>
                <a:spcPct val="200000"/>
              </a:lnSpc>
              <a:buNone/>
            </a:pPr>
            <a:r>
              <a:rPr lang="en-US" b="1" dirty="0" smtClean="0">
                <a:solidFill>
                  <a:srgbClr val="FF0000"/>
                </a:solidFill>
              </a:rPr>
              <a:t>1-</a:t>
            </a:r>
            <a:r>
              <a:rPr lang="en-US" sz="3200" b="1" dirty="0" smtClean="0">
                <a:solidFill>
                  <a:srgbClr val="FF0000"/>
                </a:solidFill>
              </a:rPr>
              <a:t>Atrophy:  </a:t>
            </a:r>
            <a:r>
              <a:rPr lang="en-US" sz="3200" b="1" dirty="0" smtClean="0"/>
              <a:t>Decrease in </a:t>
            </a:r>
            <a:r>
              <a:rPr lang="en-US" sz="3200" b="1" u="sng" dirty="0" smtClean="0"/>
              <a:t>cell size.</a:t>
            </a:r>
            <a:endParaRPr lang="en-US" b="1" u="sng" dirty="0" smtClean="0"/>
          </a:p>
          <a:p>
            <a:pPr algn="l">
              <a:lnSpc>
                <a:spcPct val="200000"/>
              </a:lnSpc>
              <a:buNone/>
            </a:pPr>
            <a:r>
              <a:rPr lang="en-US" b="1" dirty="0" smtClean="0">
                <a:solidFill>
                  <a:srgbClr val="FF0000"/>
                </a:solidFill>
              </a:rPr>
              <a:t>2- Hypertrophy</a:t>
            </a:r>
            <a:r>
              <a:rPr lang="en-US" b="1" dirty="0" smtClean="0">
                <a:solidFill>
                  <a:schemeClr val="tx2">
                    <a:lumMod val="75000"/>
                  </a:schemeClr>
                </a:solidFill>
              </a:rPr>
              <a:t>:  </a:t>
            </a:r>
            <a:r>
              <a:rPr lang="en-US" b="1" dirty="0" smtClean="0"/>
              <a:t>Increase in </a:t>
            </a:r>
            <a:r>
              <a:rPr lang="en-US" b="1" u="sng" dirty="0" smtClean="0"/>
              <a:t>cell size </a:t>
            </a:r>
            <a:r>
              <a:rPr lang="en-US" b="1" dirty="0" smtClean="0"/>
              <a:t>due to </a:t>
            </a:r>
            <a:r>
              <a:rPr lang="en-US" b="1" dirty="0" smtClean="0">
                <a:sym typeface="Symbol" pitchFamily="18" charset="2"/>
              </a:rPr>
              <a:t></a:t>
            </a:r>
            <a:r>
              <a:rPr lang="en-US" b="1" dirty="0" smtClean="0"/>
              <a:t> in functional demand.</a:t>
            </a:r>
          </a:p>
          <a:p>
            <a:pPr algn="l">
              <a:lnSpc>
                <a:spcPct val="200000"/>
              </a:lnSpc>
              <a:buNone/>
            </a:pPr>
            <a:r>
              <a:rPr lang="en-US" b="1" dirty="0" smtClean="0">
                <a:solidFill>
                  <a:srgbClr val="FF0000"/>
                </a:solidFill>
              </a:rPr>
              <a:t>3- Hyperplasia: </a:t>
            </a:r>
            <a:r>
              <a:rPr lang="en-US" b="1" dirty="0" smtClean="0"/>
              <a:t>Increase in </a:t>
            </a:r>
            <a:r>
              <a:rPr lang="en-US" b="1" u="sng" dirty="0" smtClean="0"/>
              <a:t>number of cells </a:t>
            </a:r>
            <a:r>
              <a:rPr lang="en-US" b="1" dirty="0" smtClean="0"/>
              <a:t>capable of mitotic division. </a:t>
            </a:r>
          </a:p>
          <a:p>
            <a:pPr algn="l">
              <a:lnSpc>
                <a:spcPct val="200000"/>
              </a:lnSpc>
              <a:buNone/>
            </a:pPr>
            <a:r>
              <a:rPr lang="en-US" b="1" dirty="0" smtClean="0">
                <a:solidFill>
                  <a:srgbClr val="FF0000"/>
                </a:solidFill>
              </a:rPr>
              <a:t>4-Metaplasia:  </a:t>
            </a:r>
            <a:r>
              <a:rPr lang="en-US" b="1" dirty="0" smtClean="0"/>
              <a:t>Conversion of one adult </a:t>
            </a:r>
            <a:r>
              <a:rPr lang="en-US" b="1" u="sng" dirty="0" smtClean="0"/>
              <a:t>cell type </a:t>
            </a:r>
            <a:r>
              <a:rPr lang="en-US" b="1" dirty="0" smtClean="0"/>
              <a:t>to another within the same tissue</a:t>
            </a:r>
          </a:p>
          <a:p>
            <a:pPr algn="l">
              <a:buNone/>
            </a:pPr>
            <a:endParaRPr lang="en-US" b="1" dirty="0" smtClean="0"/>
          </a:p>
          <a:p>
            <a:pPr algn="l">
              <a:buNone/>
            </a:pPr>
            <a:endParaRPr lang="en-US" b="1" dirty="0"/>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Brown atrophy in the heart “Gross </a:t>
            </a:r>
            <a:r>
              <a:rPr lang="en-US" dirty="0" err="1" smtClean="0"/>
              <a:t>pic</a:t>
            </a:r>
            <a:r>
              <a:rPr lang="en-US" dirty="0" smtClean="0"/>
              <a:t>.”</a:t>
            </a:r>
            <a:endParaRPr lang="en-US" dirty="0"/>
          </a:p>
        </p:txBody>
      </p:sp>
      <p:pic>
        <p:nvPicPr>
          <p:cNvPr id="4" name="Content Placeholder 3" descr="9.jpg"/>
          <p:cNvPicPr>
            <a:picLocks noGrp="1" noChangeAspect="1"/>
          </p:cNvPicPr>
          <p:nvPr>
            <p:ph idx="1"/>
          </p:nvPr>
        </p:nvPicPr>
        <p:blipFill>
          <a:blip r:embed="rId3"/>
          <a:stretch>
            <a:fillRect/>
          </a:stretch>
        </p:blipFill>
        <p:spPr>
          <a:xfrm>
            <a:off x="380999" y="1539494"/>
            <a:ext cx="8305801" cy="39469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145" name="Rectangle 1"/>
          <p:cNvSpPr>
            <a:spLocks noChangeArrowheads="1"/>
          </p:cNvSpPr>
          <p:nvPr/>
        </p:nvSpPr>
        <p:spPr bwMode="auto">
          <a:xfrm>
            <a:off x="304800" y="5534561"/>
            <a:ext cx="88392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effectLst/>
                <a:latin typeface="Arial" pitchFamily="34" charset="0"/>
                <a:ea typeface="Times New Roman" pitchFamily="18" charset="0"/>
                <a:cs typeface="Arial" pitchFamily="34" charset="0"/>
              </a:rPr>
              <a:t> - Atrophy is decrease of the heart muscle (or </a:t>
            </a:r>
            <a:r>
              <a:rPr kumimoji="0" lang="en-US" sz="2000" b="1" i="0" u="none" strike="noStrike" cap="none" normalizeH="0" baseline="0" dirty="0" smtClean="0">
                <a:ln>
                  <a:noFill/>
                </a:ln>
                <a:effectLst/>
                <a:latin typeface="Arial" pitchFamily="34" charset="0"/>
                <a:ea typeface="Times New Roman" pitchFamily="18" charset="0"/>
                <a:cs typeface="Arial" pitchFamily="34" charset="0"/>
                <a:hlinkClick r:id="rId4" tooltip="Cardiac muscle"/>
              </a:rPr>
              <a:t>myocardium</a:t>
            </a:r>
            <a:r>
              <a:rPr kumimoji="0" lang="en-US" sz="2000" b="1" i="0" u="none" strike="noStrike" cap="none" normalizeH="0" baseline="0" dirty="0" smtClean="0">
                <a:ln>
                  <a:noFill/>
                </a:ln>
                <a:effectLst/>
                <a:latin typeface="Arial" pitchFamily="34" charset="0"/>
                <a:ea typeface="Times New Roman" pitchFamily="18" charset="0"/>
                <a:cs typeface="Arial" pitchFamily="34" charset="0"/>
              </a:rPr>
              <a:t>) size , </a:t>
            </a:r>
            <a:endParaRPr kumimoji="0" lang="en-US" sz="2000" b="1" i="0" u="none" strike="noStrike" cap="none" normalizeH="0" baseline="0" dirty="0" smtClean="0">
              <a:ln>
                <a:noFill/>
              </a:ln>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effectLst/>
                <a:latin typeface="Arial" pitchFamily="34" charset="0"/>
                <a:ea typeface="Calibri" pitchFamily="34" charset="0"/>
                <a:cs typeface="Arial" pitchFamily="34" charset="0"/>
              </a:rPr>
              <a:t>-It is described as brown because fibers become </a:t>
            </a:r>
            <a:r>
              <a:rPr kumimoji="0" lang="en-US" sz="2000" b="1" i="0" u="none" strike="noStrike" cap="none" normalizeH="0" baseline="0" dirty="0" smtClean="0">
                <a:ln>
                  <a:noFill/>
                </a:ln>
                <a:effectLst/>
                <a:latin typeface="Arial" pitchFamily="34" charset="0"/>
                <a:ea typeface="Calibri" pitchFamily="34" charset="0"/>
                <a:cs typeface="Arial" pitchFamily="34" charset="0"/>
                <a:hlinkClick r:id="rId5" tooltip="Biological pigment"/>
              </a:rPr>
              <a:t>pigmented</a:t>
            </a:r>
            <a:r>
              <a:rPr kumimoji="0" lang="en-US" sz="2000" b="1" i="0" u="none" strike="noStrike" cap="none" normalizeH="0" baseline="0" dirty="0" smtClean="0">
                <a:ln>
                  <a:noFill/>
                </a:ln>
                <a:effectLst/>
                <a:latin typeface="Arial" pitchFamily="34" charset="0"/>
                <a:ea typeface="Calibri" pitchFamily="34" charset="0"/>
                <a:cs typeface="Arial" pitchFamily="34" charset="0"/>
              </a:rPr>
              <a:t> by intracellular </a:t>
            </a:r>
            <a:r>
              <a:rPr kumimoji="0" lang="en-US" sz="2000" b="1" i="0" u="none" strike="noStrike" cap="none" normalizeH="0" baseline="0" dirty="0" err="1" smtClean="0">
                <a:ln>
                  <a:noFill/>
                </a:ln>
                <a:effectLst/>
                <a:latin typeface="Arial" pitchFamily="34" charset="0"/>
                <a:ea typeface="Calibri" pitchFamily="34" charset="0"/>
                <a:cs typeface="Arial" pitchFamily="34" charset="0"/>
                <a:hlinkClick r:id="rId6"/>
              </a:rPr>
              <a:t>lipofuscin</a:t>
            </a:r>
            <a:r>
              <a:rPr kumimoji="0" lang="en-US" sz="2000" b="1" i="0" u="none" strike="noStrike" cap="none" normalizeH="0" baseline="0" dirty="0" smtClean="0">
                <a:ln>
                  <a:noFill/>
                </a:ln>
                <a:effectLst/>
                <a:latin typeface="Arial" pitchFamily="34" charset="0"/>
                <a:ea typeface="Calibri" pitchFamily="34" charset="0"/>
                <a:cs typeface="Arial" pitchFamily="34" charset="0"/>
              </a:rPr>
              <a:t> deposits (mostly around the </a:t>
            </a:r>
            <a:r>
              <a:rPr kumimoji="0" lang="en-US" sz="2000" b="1" i="0" u="none" strike="noStrike" cap="none" normalizeH="0" baseline="0" dirty="0" smtClean="0">
                <a:ln>
                  <a:noFill/>
                </a:ln>
                <a:effectLst/>
                <a:latin typeface="Arial" pitchFamily="34" charset="0"/>
                <a:ea typeface="Calibri" pitchFamily="34" charset="0"/>
                <a:cs typeface="Arial" pitchFamily="34" charset="0"/>
                <a:hlinkClick r:id="rId7"/>
              </a:rPr>
              <a:t>cell nucleus</a:t>
            </a:r>
            <a:r>
              <a:rPr kumimoji="0" lang="en-US" sz="2000" b="1" i="0" u="none" strike="noStrike" cap="none" normalizeH="0" baseline="0" dirty="0" smtClean="0">
                <a:ln>
                  <a:noFill/>
                </a:ln>
                <a:effectLst/>
                <a:latin typeface="Arial" pitchFamily="34" charset="0"/>
                <a:ea typeface="Calibri" pitchFamily="34" charset="0"/>
                <a:cs typeface="Arial" pitchFamily="34" charset="0"/>
              </a:rPr>
              <a:t>)</a:t>
            </a:r>
            <a:r>
              <a:rPr kumimoji="0" lang="en-US" sz="2000" b="1" i="0" u="none" strike="noStrike" cap="none" normalizeH="0" baseline="30000" dirty="0" smtClean="0">
                <a:ln>
                  <a:noFill/>
                </a:ln>
                <a:effectLst/>
                <a:latin typeface="Arial" pitchFamily="34" charset="0"/>
                <a:ea typeface="Calibri" pitchFamily="34" charset="0"/>
                <a:cs typeface="Arial" pitchFamily="34" charset="0"/>
              </a:rPr>
              <a:t>[</a:t>
            </a:r>
            <a:r>
              <a:rPr kumimoji="0" lang="en-US" sz="2000" b="1" i="0" u="none" strike="noStrike" cap="none" normalizeH="0" baseline="0" dirty="0" smtClean="0">
                <a:ln>
                  <a:noFill/>
                </a:ln>
                <a:effectLst/>
                <a:latin typeface="Arial" pitchFamily="34" charset="0"/>
                <a:ea typeface="Calibri" pitchFamily="34" charset="0"/>
                <a:cs typeface="Arial" pitchFamily="34" charset="0"/>
              </a:rPr>
              <a:t> a type of </a:t>
            </a:r>
            <a:r>
              <a:rPr kumimoji="0" lang="en-US" sz="2000" b="1" i="0" u="none" strike="noStrike" cap="none" normalizeH="0" baseline="0" dirty="0" err="1" smtClean="0">
                <a:ln>
                  <a:noFill/>
                </a:ln>
                <a:effectLst/>
                <a:latin typeface="Arial" pitchFamily="34" charset="0"/>
                <a:ea typeface="Calibri" pitchFamily="34" charset="0"/>
                <a:cs typeface="Arial" pitchFamily="34" charset="0"/>
                <a:hlinkClick r:id="rId8"/>
              </a:rPr>
              <a:t>lipochrome</a:t>
            </a:r>
            <a:r>
              <a:rPr kumimoji="0" lang="en-US" sz="2000" b="1" i="0" u="none" strike="noStrike" cap="none" normalizeH="0" baseline="0" dirty="0" smtClean="0">
                <a:ln>
                  <a:noFill/>
                </a:ln>
                <a:effectLst/>
                <a:latin typeface="Arial" pitchFamily="34" charset="0"/>
                <a:ea typeface="Calibri" pitchFamily="34" charset="0"/>
                <a:cs typeface="Arial" pitchFamily="34" charset="0"/>
              </a:rPr>
              <a:t> </a:t>
            </a:r>
            <a:r>
              <a:rPr kumimoji="0" lang="en-US" sz="2000" b="1" i="0" u="none" strike="noStrike" cap="none" normalizeH="0" baseline="0" dirty="0" smtClean="0">
                <a:ln>
                  <a:noFill/>
                </a:ln>
                <a:effectLst/>
                <a:latin typeface="Arial" pitchFamily="34" charset="0"/>
                <a:ea typeface="Calibri" pitchFamily="34" charset="0"/>
                <a:cs typeface="Arial" pitchFamily="34" charset="0"/>
                <a:hlinkClick r:id="rId9"/>
              </a:rPr>
              <a:t>granule</a:t>
            </a:r>
            <a:r>
              <a:rPr kumimoji="0" lang="en-US" sz="2000" b="1" i="0" u="none" strike="noStrike" cap="none" normalizeH="0" baseline="0" dirty="0" smtClean="0">
                <a:ln>
                  <a:noFill/>
                </a:ln>
                <a:effectLst/>
                <a:latin typeface="Arial" pitchFamily="34" charset="0"/>
                <a:cs typeface="Arial" pitchFamily="34" charset="0"/>
              </a:rPr>
              <a:t> </a:t>
            </a: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Brown atrophy in the heart “Microscopic </a:t>
            </a:r>
            <a:r>
              <a:rPr lang="en-US" dirty="0" err="1" smtClean="0"/>
              <a:t>pic</a:t>
            </a:r>
            <a:r>
              <a:rPr lang="en-US" dirty="0" smtClean="0"/>
              <a:t>.”</a:t>
            </a:r>
            <a:endParaRPr lang="en-US" dirty="0"/>
          </a:p>
        </p:txBody>
      </p:sp>
      <p:pic>
        <p:nvPicPr>
          <p:cNvPr id="4" name="Content Placeholder 3" descr="2.jpg"/>
          <p:cNvPicPr>
            <a:picLocks noGrp="1" noChangeAspect="1"/>
          </p:cNvPicPr>
          <p:nvPr>
            <p:ph idx="1"/>
          </p:nvPr>
        </p:nvPicPr>
        <p:blipFill>
          <a:blip r:embed="rId2"/>
          <a:stretch>
            <a:fillRect/>
          </a:stretch>
        </p:blipFill>
        <p:spPr>
          <a:xfrm>
            <a:off x="548123" y="1600200"/>
            <a:ext cx="7833877" cy="3657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121" name="Rectangle 1"/>
          <p:cNvSpPr>
            <a:spLocks noChangeArrowheads="1"/>
          </p:cNvSpPr>
          <p:nvPr/>
        </p:nvSpPr>
        <p:spPr bwMode="auto">
          <a:xfrm>
            <a:off x="533399" y="5410200"/>
            <a:ext cx="8610601"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effectLst/>
                <a:latin typeface="Arial" pitchFamily="34" charset="0"/>
                <a:ea typeface="Times New Roman" pitchFamily="18" charset="0"/>
                <a:cs typeface="Arial" pitchFamily="34" charset="0"/>
              </a:rPr>
              <a:t>-thin atrophic muscle fibers with small </a:t>
            </a:r>
            <a:r>
              <a:rPr kumimoji="0" lang="en-US" b="1" i="0" u="none" strike="noStrike" cap="none" normalizeH="0" baseline="0" dirty="0" err="1" smtClean="0">
                <a:ln>
                  <a:noFill/>
                </a:ln>
                <a:effectLst/>
                <a:latin typeface="Arial" pitchFamily="34" charset="0"/>
                <a:ea typeface="Times New Roman" pitchFamily="18" charset="0"/>
                <a:cs typeface="Arial" pitchFamily="34" charset="0"/>
              </a:rPr>
              <a:t>pyknotic</a:t>
            </a:r>
            <a:r>
              <a:rPr kumimoji="0" lang="en-US" b="1" i="0" u="none" strike="noStrike" cap="none" normalizeH="0" baseline="0" dirty="0" smtClean="0">
                <a:ln>
                  <a:noFill/>
                </a:ln>
                <a:effectLst/>
                <a:latin typeface="Arial" pitchFamily="34" charset="0"/>
                <a:ea typeface="Times New Roman" pitchFamily="18" charset="0"/>
                <a:cs typeface="Arial" pitchFamily="34" charset="0"/>
              </a:rPr>
              <a:t> nuclei(cytoplasm stains bluish grey &amp; the nuclei violet).</a:t>
            </a:r>
            <a:endParaRPr kumimoji="0" lang="en-US" b="1" i="0" u="none" strike="noStrike" cap="none" normalizeH="0" baseline="0" dirty="0" smtClean="0">
              <a:ln>
                <a:noFill/>
              </a:ln>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effectLst/>
                <a:latin typeface="Arial" pitchFamily="34" charset="0"/>
                <a:ea typeface="Calibri" pitchFamily="34" charset="0"/>
                <a:cs typeface="Arial" pitchFamily="34" charset="0"/>
              </a:rPr>
              <a:t>-Increase </a:t>
            </a:r>
            <a:r>
              <a:rPr kumimoji="0" lang="en-US" b="1" i="0" u="none" strike="noStrike" cap="none" normalizeH="0" baseline="0" dirty="0" err="1" smtClean="0">
                <a:ln>
                  <a:noFill/>
                </a:ln>
                <a:effectLst/>
                <a:latin typeface="Arial" pitchFamily="34" charset="0"/>
                <a:ea typeface="Calibri" pitchFamily="34" charset="0"/>
                <a:cs typeface="Arial" pitchFamily="34" charset="0"/>
              </a:rPr>
              <a:t>lipofusin</a:t>
            </a:r>
            <a:r>
              <a:rPr kumimoji="0" lang="en-US" b="1" i="0" u="none" strike="noStrike" cap="none" normalizeH="0" baseline="0" dirty="0" smtClean="0">
                <a:ln>
                  <a:noFill/>
                </a:ln>
                <a:effectLst/>
                <a:latin typeface="Arial" pitchFamily="34" charset="0"/>
                <a:ea typeface="Calibri" pitchFamily="34" charset="0"/>
                <a:cs typeface="Arial" pitchFamily="34" charset="0"/>
              </a:rPr>
              <a:t> granules at both poles of the nuclei , the granules are </a:t>
            </a:r>
            <a:r>
              <a:rPr kumimoji="0" lang="en-US" b="1" i="0" u="none" strike="noStrike" cap="none" normalizeH="0" baseline="0" dirty="0" err="1" smtClean="0">
                <a:ln>
                  <a:noFill/>
                </a:ln>
                <a:effectLst/>
                <a:latin typeface="Arial" pitchFamily="34" charset="0"/>
                <a:ea typeface="Calibri" pitchFamily="34" charset="0"/>
                <a:cs typeface="Arial" pitchFamily="34" charset="0"/>
              </a:rPr>
              <a:t>fine,refractile</a:t>
            </a:r>
            <a:r>
              <a:rPr kumimoji="0" lang="en-US" b="1" i="0" u="none" strike="noStrike" cap="none" normalizeH="0" baseline="0" dirty="0" smtClean="0">
                <a:ln>
                  <a:noFill/>
                </a:ln>
                <a:effectLst/>
                <a:latin typeface="Arial" pitchFamily="34" charset="0"/>
                <a:ea typeface="Calibri" pitchFamily="34" charset="0"/>
                <a:cs typeface="Arial" pitchFamily="34" charset="0"/>
              </a:rPr>
              <a:t> &amp; brown.</a:t>
            </a:r>
            <a:r>
              <a:rPr kumimoji="0" lang="en-US" b="1" i="0" u="none" strike="noStrike" cap="none" normalizeH="0" baseline="0" dirty="0" smtClean="0">
                <a:ln>
                  <a:noFill/>
                </a:ln>
                <a:effectLst/>
                <a:latin typeface="Arial" pitchFamily="34" charset="0"/>
                <a:cs typeface="Arial" pitchFamily="34" charset="0"/>
              </a:rPr>
              <a:t> </a:t>
            </a:r>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Normal and hypertrophic heart “Gross”</a:t>
            </a:r>
            <a:endParaRPr lang="en-US" dirty="0"/>
          </a:p>
        </p:txBody>
      </p:sp>
      <p:pic>
        <p:nvPicPr>
          <p:cNvPr id="4" name="Content Placeholder 3" descr="3.jpg"/>
          <p:cNvPicPr>
            <a:picLocks noGrp="1" noChangeAspect="1"/>
          </p:cNvPicPr>
          <p:nvPr>
            <p:ph idx="1"/>
          </p:nvPr>
        </p:nvPicPr>
        <p:blipFill>
          <a:blip r:embed="rId2" cstate="print"/>
          <a:stretch>
            <a:fillRect/>
          </a:stretch>
        </p:blipFill>
        <p:spPr>
          <a:xfrm>
            <a:off x="1447800" y="1752600"/>
            <a:ext cx="5480304" cy="34808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097" name="Rectangle 1"/>
          <p:cNvSpPr>
            <a:spLocks noChangeArrowheads="1"/>
          </p:cNvSpPr>
          <p:nvPr/>
        </p:nvSpPr>
        <p:spPr bwMode="auto">
          <a:xfrm>
            <a:off x="0" y="5334000"/>
            <a:ext cx="86868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effectLst/>
                <a:latin typeface="Arial" pitchFamily="34" charset="0"/>
                <a:ea typeface="Times New Roman" pitchFamily="18" charset="0"/>
                <a:cs typeface="Arial" pitchFamily="34" charset="0"/>
              </a:rPr>
              <a:t>Hypertrophy of the heart is an enlargement of the organ, due to an increase in the volume of its muscular fibers, and usually also to dilatation of its cavities.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effectLst/>
                <a:latin typeface="Arial" pitchFamily="34" charset="0"/>
                <a:ea typeface="Times New Roman" pitchFamily="18" charset="0"/>
                <a:cs typeface="Times New Roman" pitchFamily="18" charset="0"/>
              </a:rPr>
              <a:t>because of increased workload. (This increased workload can be due to heart valve disease or high blood pressure, for example.)</a:t>
            </a:r>
            <a:endParaRPr kumimoji="0" lang="en-US" b="1" i="0" u="none" strike="noStrike" cap="none" normalizeH="0" baseline="0" dirty="0" smtClean="0">
              <a:ln>
                <a:noFill/>
              </a:ln>
              <a:effectLst/>
              <a:latin typeface="Arial" pitchFamily="34" charset="0"/>
              <a:cs typeface="Arial" pitchFamily="34" charset="0"/>
            </a:endParaRP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smtClean="0"/>
              <a:t>4- Left ventricle hypertrophy “Gross”</a:t>
            </a:r>
            <a:endParaRPr lang="en-US" dirty="0"/>
          </a:p>
        </p:txBody>
      </p:sp>
      <p:pic>
        <p:nvPicPr>
          <p:cNvPr id="4" name="Content Placeholder 3" descr="4.JPG"/>
          <p:cNvPicPr>
            <a:picLocks noGrp="1" noChangeAspect="1"/>
          </p:cNvPicPr>
          <p:nvPr>
            <p:ph idx="1"/>
          </p:nvPr>
        </p:nvPicPr>
        <p:blipFill>
          <a:blip r:embed="rId2"/>
          <a:stretch>
            <a:fillRect/>
          </a:stretch>
        </p:blipFill>
        <p:spPr>
          <a:xfrm>
            <a:off x="584176" y="1524001"/>
            <a:ext cx="7874024" cy="4190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73" name="Rectangle 1"/>
          <p:cNvSpPr>
            <a:spLocks noChangeArrowheads="1"/>
          </p:cNvSpPr>
          <p:nvPr/>
        </p:nvSpPr>
        <p:spPr bwMode="auto">
          <a:xfrm>
            <a:off x="1" y="5715000"/>
            <a:ext cx="84582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effectLst/>
                <a:latin typeface="Arial" pitchFamily="34" charset="0"/>
                <a:ea typeface="Times New Roman" pitchFamily="18" charset="0"/>
                <a:cs typeface="Arial" pitchFamily="34" charset="0"/>
              </a:rPr>
              <a:t>Ventricular hypertrophy is the enlargement of </a:t>
            </a:r>
            <a:r>
              <a:rPr kumimoji="0" lang="en-US" b="1" i="0" u="none" strike="noStrike" cap="none" normalizeH="0" baseline="0" dirty="0" smtClean="0">
                <a:ln>
                  <a:noFill/>
                </a:ln>
                <a:effectLst/>
                <a:latin typeface="Arial" pitchFamily="34" charset="0"/>
                <a:ea typeface="Times New Roman" pitchFamily="18" charset="0"/>
                <a:cs typeface="Arial" pitchFamily="34" charset="0"/>
                <a:hlinkClick r:id="rId3" tooltip="Ventricle (heart)"/>
              </a:rPr>
              <a:t>ventricles</a:t>
            </a:r>
            <a:r>
              <a:rPr kumimoji="0" lang="en-US" b="1" i="0" u="none" strike="noStrike" cap="none" normalizeH="0" baseline="0" dirty="0" smtClean="0">
                <a:ln>
                  <a:noFill/>
                </a:ln>
                <a:effectLst/>
                <a:latin typeface="Arial" pitchFamily="34" charset="0"/>
                <a:ea typeface="Times New Roman" pitchFamily="18" charset="0"/>
                <a:cs typeface="Arial" pitchFamily="34" charset="0"/>
              </a:rPr>
              <a:t> (lower chambers) in the heart. Although </a:t>
            </a:r>
            <a:r>
              <a:rPr kumimoji="0" lang="en-US" b="1" i="0" u="none" strike="noStrike" cap="none" normalizeH="0" baseline="0" dirty="0" smtClean="0">
                <a:ln>
                  <a:noFill/>
                </a:ln>
                <a:effectLst/>
                <a:latin typeface="Arial" pitchFamily="34" charset="0"/>
                <a:ea typeface="Times New Roman" pitchFamily="18" charset="0"/>
                <a:cs typeface="Arial" pitchFamily="34" charset="0"/>
                <a:hlinkClick r:id="rId4"/>
              </a:rPr>
              <a:t>left ventricular hypertrophy</a:t>
            </a:r>
            <a:r>
              <a:rPr kumimoji="0" lang="en-US" b="1" i="0" u="none" strike="noStrike" cap="none" normalizeH="0" baseline="0" dirty="0" smtClean="0">
                <a:ln>
                  <a:noFill/>
                </a:ln>
                <a:effectLst/>
                <a:latin typeface="Arial" pitchFamily="34" charset="0"/>
                <a:ea typeface="Times New Roman" pitchFamily="18" charset="0"/>
                <a:cs typeface="Arial" pitchFamily="34" charset="0"/>
              </a:rPr>
              <a:t> is more common,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effectLst/>
              <a:latin typeface="Arial" pitchFamily="34" charset="0"/>
              <a:cs typeface="Arial" pitchFamily="34" charset="0"/>
            </a:endParaRP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Atrophy and Hypertrophy of cardiac muscles:</a:t>
            </a:r>
            <a:endParaRPr lang="en-US" dirty="0"/>
          </a:p>
        </p:txBody>
      </p:sp>
      <p:pic>
        <p:nvPicPr>
          <p:cNvPr id="4" name="Content Placeholder 3" descr="5.jpg"/>
          <p:cNvPicPr>
            <a:picLocks noGrp="1" noChangeAspect="1"/>
          </p:cNvPicPr>
          <p:nvPr>
            <p:ph idx="1"/>
          </p:nvPr>
        </p:nvPicPr>
        <p:blipFill>
          <a:blip r:embed="rId2"/>
          <a:stretch>
            <a:fillRect/>
          </a:stretch>
        </p:blipFill>
        <p:spPr>
          <a:xfrm>
            <a:off x="457200" y="1752601"/>
            <a:ext cx="7772400" cy="3809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49" name="Rectangle 1"/>
          <p:cNvSpPr>
            <a:spLocks noChangeArrowheads="1"/>
          </p:cNvSpPr>
          <p:nvPr/>
        </p:nvSpPr>
        <p:spPr bwMode="auto">
          <a:xfrm>
            <a:off x="838200" y="5867400"/>
            <a:ext cx="7120924"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smtClean="0">
                <a:ln>
                  <a:noFill/>
                </a:ln>
                <a:effectLst/>
                <a:latin typeface="Calibri" pitchFamily="34" charset="0"/>
                <a:ea typeface="Times New Roman" pitchFamily="18" charset="0"/>
                <a:cs typeface="Arial" pitchFamily="34" charset="0"/>
              </a:rPr>
              <a:t>Atrophy</a:t>
            </a:r>
            <a:r>
              <a:rPr kumimoji="0" lang="en-US" sz="2000" b="1" i="0" u="none" strike="noStrike" cap="none" normalizeH="0" baseline="0" dirty="0" smtClean="0">
                <a:ln>
                  <a:noFill/>
                </a:ln>
                <a:effectLst/>
                <a:latin typeface="Calibri" pitchFamily="34" charset="0"/>
                <a:ea typeface="Calibri" pitchFamily="34" charset="0"/>
                <a:cs typeface="Arial" pitchFamily="34" charset="0"/>
              </a:rPr>
              <a:t>: thin atrophic muscle ,fibers dark color with small nuclei</a:t>
            </a:r>
            <a:r>
              <a:rPr kumimoji="0" lang="en-US" sz="2000" b="1" i="0" u="none" strike="noStrike" cap="none" normalizeH="0" baseline="0" dirty="0" smtClean="0">
                <a:ln>
                  <a:noFill/>
                </a:ln>
                <a:effectLst/>
                <a:latin typeface="Calibri" pitchFamily="34" charset="0"/>
                <a:ea typeface="Times New Roman" pitchFamily="18" charset="0"/>
                <a:cs typeface="Arial" pitchFamily="34" charset="0"/>
              </a:rPr>
              <a:t>.</a:t>
            </a:r>
            <a:endParaRPr kumimoji="0" lang="en-US" sz="20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sng" strike="noStrike" cap="none" normalizeH="0" baseline="0" dirty="0" smtClean="0">
                <a:ln>
                  <a:noFill/>
                </a:ln>
                <a:effectLst/>
                <a:latin typeface="Calibri" pitchFamily="34" charset="0"/>
                <a:ea typeface="Times New Roman" pitchFamily="18" charset="0"/>
                <a:cs typeface="Arial" pitchFamily="34" charset="0"/>
              </a:rPr>
              <a:t>hypertrophy </a:t>
            </a:r>
            <a:r>
              <a:rPr kumimoji="0" lang="en-US" sz="2000" b="1" i="0" u="none" strike="noStrike" cap="none" normalizeH="0" baseline="0" dirty="0" smtClean="0">
                <a:ln>
                  <a:noFill/>
                </a:ln>
                <a:effectLst/>
                <a:latin typeface="Calibri" pitchFamily="34" charset="0"/>
                <a:ea typeface="Times New Roman" pitchFamily="18" charset="0"/>
                <a:cs typeface="Arial" pitchFamily="34" charset="0"/>
              </a:rPr>
              <a:t>:Larger muscle. fine color of fiber&amp; nucleus. </a:t>
            </a:r>
            <a:endParaRPr kumimoji="0" lang="en-US" sz="2000" b="1" i="0" u="none" strike="noStrike" cap="none" normalizeH="0" baseline="0" dirty="0" smtClean="0">
              <a:ln>
                <a:noFill/>
              </a:ln>
              <a:effectLst/>
              <a:latin typeface="Arial" pitchFamily="34" charset="0"/>
              <a:cs typeface="Arial" pitchFamily="34" charset="0"/>
            </a:endParaRP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rmAutofit fontScale="90000"/>
          </a:bodyPr>
          <a:lstStyle/>
          <a:p>
            <a:r>
              <a:rPr lang="en-US" dirty="0" smtClean="0"/>
              <a:t>6- Senile hyperplasia in prostate:</a:t>
            </a:r>
            <a:endParaRPr lang="en-US" dirty="0"/>
          </a:p>
        </p:txBody>
      </p:sp>
      <p:pic>
        <p:nvPicPr>
          <p:cNvPr id="4" name="Content Placeholder 3" descr="6.jpg"/>
          <p:cNvPicPr>
            <a:picLocks noGrp="1" noChangeAspect="1"/>
          </p:cNvPicPr>
          <p:nvPr>
            <p:ph idx="1"/>
          </p:nvPr>
        </p:nvPicPr>
        <p:blipFill>
          <a:blip r:embed="rId2"/>
          <a:stretch>
            <a:fillRect/>
          </a:stretch>
        </p:blipFill>
        <p:spPr>
          <a:xfrm>
            <a:off x="609600" y="1066800"/>
            <a:ext cx="7391400" cy="403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25" name="Rectangle 1"/>
          <p:cNvSpPr>
            <a:spLocks noChangeArrowheads="1"/>
          </p:cNvSpPr>
          <p:nvPr/>
        </p:nvSpPr>
        <p:spPr bwMode="auto">
          <a:xfrm>
            <a:off x="0" y="5380672"/>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effectLst/>
                <a:latin typeface="Arial" pitchFamily="34" charset="0"/>
                <a:ea typeface="Times New Roman" pitchFamily="18" charset="0"/>
                <a:cs typeface="Arial" pitchFamily="34" charset="0"/>
              </a:rPr>
              <a:t>Benign enlargement of the prostate usually occurs in men over 50 years of age.</a:t>
            </a:r>
            <a:endParaRPr kumimoji="0" lang="en-US" b="1" i="0" u="none" strike="noStrike" cap="none" normalizeH="0" baseline="0" dirty="0" smtClean="0">
              <a:ln>
                <a:noFill/>
              </a:ln>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effectLst/>
                <a:latin typeface="Arial" pitchFamily="34" charset="0"/>
                <a:ea typeface="Calibri" pitchFamily="34" charset="0"/>
                <a:cs typeface="Arial" pitchFamily="34" charset="0"/>
              </a:rPr>
              <a:t>The increase in size is reported to be the result of increased interstitial tissue with the overall amount of epithelium  increasing in amount. The lumen of glands, however, increase in diameter</a:t>
            </a:r>
            <a:r>
              <a:rPr kumimoji="0" lang="en-US" b="1" i="0" u="none" strike="noStrike" cap="none" normalizeH="0" baseline="0" dirty="0" smtClean="0">
                <a:ln>
                  <a:noFill/>
                </a:ln>
                <a:effectLst/>
                <a:latin typeface="Arial" pitchFamily="34" charset="0"/>
                <a:cs typeface="Arial" pitchFamily="34" charset="0"/>
              </a:rPr>
              <a:t> </a:t>
            </a:r>
          </a:p>
        </p:txBody>
      </p:sp>
    </p:spTree>
  </p:cSld>
  <p:clrMapOvr>
    <a:masterClrMapping/>
  </p:clrMapOvr>
  <p:transition>
    <p:dissolve/>
  </p:transition>
</p:sld>
</file>

<file path=ppt/theme/theme1.xml><?xml version="1.0" encoding="utf-8"?>
<a:theme xmlns:a="http://schemas.openxmlformats.org/drawingml/2006/main" name="تقنية">
  <a:themeElements>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تقنية">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تقنية">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53</TotalTime>
  <Words>357</Words>
  <Application>Microsoft Office PowerPoint</Application>
  <PresentationFormat>عرض على الشاشة (3:4)‏</PresentationFormat>
  <Paragraphs>31</Paragraphs>
  <Slides>9</Slides>
  <Notes>1</Notes>
  <HiddenSlides>0</HiddenSlides>
  <MMClips>0</MMClips>
  <ScaleCrop>false</ScaleCrop>
  <HeadingPairs>
    <vt:vector size="4" baseType="variant">
      <vt:variant>
        <vt:lpstr>سمة</vt:lpstr>
      </vt:variant>
      <vt:variant>
        <vt:i4>1</vt:i4>
      </vt:variant>
      <vt:variant>
        <vt:lpstr>عناوين الشرائح</vt:lpstr>
      </vt:variant>
      <vt:variant>
        <vt:i4>9</vt:i4>
      </vt:variant>
    </vt:vector>
  </HeadingPairs>
  <TitlesOfParts>
    <vt:vector size="10" baseType="lpstr">
      <vt:lpstr>تقنية</vt:lpstr>
      <vt:lpstr> Growth Disturbance</vt:lpstr>
      <vt:lpstr> GROWTH DISTURBANCE: </vt:lpstr>
      <vt:lpstr>Changed in structure:</vt:lpstr>
      <vt:lpstr>1- Brown atrophy in the heart “Gross pic.”</vt:lpstr>
      <vt:lpstr>2- Brown atrophy in the heart “Microscopic pic.”</vt:lpstr>
      <vt:lpstr>3- Normal and hypertrophic heart “Gross”</vt:lpstr>
      <vt:lpstr>4- Left ventricle hypertrophy “Gross”</vt:lpstr>
      <vt:lpstr>5- Atrophy and Hypertrophy of cardiac muscles:</vt:lpstr>
      <vt:lpstr>6- Senile hyperplasia in prostate: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 Disturbance</dc:title>
  <dc:creator>dell</dc:creator>
  <cp:lastModifiedBy>user</cp:lastModifiedBy>
  <cp:revision>9</cp:revision>
  <dcterms:created xsi:type="dcterms:W3CDTF">2010-10-04T03:14:56Z</dcterms:created>
  <dcterms:modified xsi:type="dcterms:W3CDTF">2011-10-08T17:49:42Z</dcterms:modified>
</cp:coreProperties>
</file>