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sldIdLst>
    <p:sldId id="256" r:id="rId2"/>
    <p:sldId id="260" r:id="rId3"/>
    <p:sldId id="262" r:id="rId4"/>
    <p:sldId id="265" r:id="rId5"/>
    <p:sldId id="264" r:id="rId6"/>
    <p:sldId id="257" r:id="rId7"/>
    <p:sldId id="258" r:id="rId8"/>
    <p:sldId id="259" r:id="rId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38"/>
    <p:restoredTop sz="94663"/>
  </p:normalViewPr>
  <p:slideViewPr>
    <p:cSldViewPr>
      <p:cViewPr varScale="1">
        <p:scale>
          <a:sx n="117" d="100"/>
          <a:sy n="117" d="100"/>
        </p:scale>
        <p:origin x="19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72AE-B4E4-4881-AB75-59B9658FD950}" type="datetimeFigureOut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26 صفر، 1442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30B2-3858-4C46-A62A-9B435CAF3185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72AE-B4E4-4881-AB75-59B9658FD950}" type="datetimeFigureOut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26 صفر، 1442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30B2-3858-4C46-A62A-9B435CAF3185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72AE-B4E4-4881-AB75-59B9658FD950}" type="datetimeFigureOut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26 صفر، 1442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30B2-3858-4C46-A62A-9B435CAF3185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72AE-B4E4-4881-AB75-59B9658FD950}" type="datetimeFigureOut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26 صفر، 1442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30B2-3858-4C46-A62A-9B435CAF3185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72AE-B4E4-4881-AB75-59B9658FD950}" type="datetimeFigureOut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26 صفر، 1442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90630B2-3858-4C46-A62A-9B435CAF3185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72AE-B4E4-4881-AB75-59B9658FD950}" type="datetimeFigureOut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26 صفر، 1442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30B2-3858-4C46-A62A-9B435CAF3185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72AE-B4E4-4881-AB75-59B9658FD950}" type="datetimeFigureOut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26 صفر، 1442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30B2-3858-4C46-A62A-9B435CAF3185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72AE-B4E4-4881-AB75-59B9658FD950}" type="datetimeFigureOut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26 صفر، 1442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30B2-3858-4C46-A62A-9B435CAF3185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72AE-B4E4-4881-AB75-59B9658FD950}" type="datetimeFigureOut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26 صفر، 1442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30B2-3858-4C46-A62A-9B435CAF3185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72AE-B4E4-4881-AB75-59B9658FD950}" type="datetimeFigureOut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26 صفر، 1442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30B2-3858-4C46-A62A-9B435CAF3185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272AE-B4E4-4881-AB75-59B9658FD950}" type="datetimeFigureOut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26 صفر، 1442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630B2-3858-4C46-A62A-9B435CAF3185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DC272AE-B4E4-4881-AB75-59B9658FD950}" type="datetimeFigureOut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26 صفر، 1442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90630B2-3858-4C46-A62A-9B435CAF3185}" type="slidenum">
              <a:rPr lang="ar-SA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1196753"/>
            <a:ext cx="7117180" cy="86409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Group 2 Chemistry</a:t>
            </a:r>
            <a:endParaRPr lang="ar-S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06347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lkaline and Alkaline Earth Metal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 rot="10800000" flipH="1" flipV="1">
            <a:off x="1043608" y="332656"/>
            <a:ext cx="12313368" cy="746144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ar-SA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06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مستدير الزوايا 10"/>
          <p:cNvSpPr/>
          <p:nvPr/>
        </p:nvSpPr>
        <p:spPr>
          <a:xfrm>
            <a:off x="0" y="404664"/>
            <a:ext cx="9144000" cy="648072"/>
          </a:xfrm>
          <a:prstGeom prst="roundRect">
            <a:avLst>
              <a:gd name="adj" fmla="val 0"/>
            </a:avLst>
          </a:pr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560917" y="476672"/>
            <a:ext cx="6163232" cy="52322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1">
            <a:spAutoFit/>
          </a:bodyPr>
          <a:lstStyle/>
          <a:p>
            <a:pPr algn="ctr"/>
            <a:r>
              <a:rPr lang="en-US" sz="2800" b="1" spc="50" dirty="0">
                <a:ln w="13500">
                  <a:solidFill>
                    <a:srgbClr val="FF388C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What</a:t>
            </a:r>
            <a:r>
              <a:rPr lang="en-US" sz="2800" b="1" spc="50" dirty="0">
                <a:ln w="13500">
                  <a:solidFill>
                    <a:srgbClr val="FF388C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388C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dirty="0">
                <a:ln w="13500">
                  <a:solidFill>
                    <a:srgbClr val="FF388C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are</a:t>
            </a:r>
            <a:r>
              <a:rPr lang="en-US" sz="2800" b="1" spc="50" dirty="0">
                <a:ln w="13500">
                  <a:solidFill>
                    <a:srgbClr val="FF388C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388C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dirty="0">
                <a:ln w="13500">
                  <a:solidFill>
                    <a:srgbClr val="FF388C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the</a:t>
            </a:r>
            <a:r>
              <a:rPr lang="en-US" sz="2800" b="1" spc="50" dirty="0">
                <a:ln w="13500">
                  <a:solidFill>
                    <a:srgbClr val="FF388C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388C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dirty="0">
                <a:ln w="13500">
                  <a:solidFill>
                    <a:srgbClr val="FF388C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second</a:t>
            </a:r>
            <a:r>
              <a:rPr lang="en-US" sz="2800" b="1" spc="50" dirty="0">
                <a:ln w="13500">
                  <a:solidFill>
                    <a:srgbClr val="FF388C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388C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dirty="0">
                <a:ln w="13500">
                  <a:solidFill>
                    <a:srgbClr val="FF388C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group</a:t>
            </a:r>
            <a:r>
              <a:rPr lang="en-US" sz="2800" b="1" spc="50" dirty="0">
                <a:ln w="13500">
                  <a:solidFill>
                    <a:srgbClr val="FF388C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FF388C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en-US" sz="2800" b="1" spc="50" dirty="0">
                <a:ln w="13500">
                  <a:solidFill>
                    <a:srgbClr val="FF388C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?</a:t>
            </a:r>
            <a:endParaRPr lang="ar-SA" sz="2800" b="1" spc="50" dirty="0">
              <a:ln w="13500">
                <a:solidFill>
                  <a:srgbClr val="FF388C">
                    <a:shade val="2500"/>
                    <a:alpha val="6500"/>
                  </a:srgbClr>
                </a:solidFill>
                <a:prstDash val="solid"/>
              </a:ln>
              <a:solidFill>
                <a:schemeClr val="bg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5" name="Picture 11" descr="im2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0999D"/>
              </a:clrFrom>
              <a:clrTo>
                <a:srgbClr val="80999D">
                  <a:alpha val="0"/>
                </a:srgbClr>
              </a:clrTo>
            </a:clrChange>
            <a:lum contrast="-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635896" y="1386706"/>
            <a:ext cx="5468885" cy="4778598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isometricOffAxis1Righ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6" name="Picture 9" descr="Berylliu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2632" y="1628800"/>
            <a:ext cx="1615728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isometricOffAxis1Right"/>
            <a:lightRig rig="threePt" dir="t"/>
          </a:scene3d>
        </p:spPr>
      </p:pic>
      <p:pic>
        <p:nvPicPr>
          <p:cNvPr id="7" name="Picture 10" descr="5ec6a733ab2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78360" y="3190007"/>
            <a:ext cx="1440160" cy="1152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2Left"/>
            <a:lightRig rig="threePt" dir="t"/>
          </a:scene3d>
        </p:spPr>
      </p:pic>
      <p:pic>
        <p:nvPicPr>
          <p:cNvPr id="8" name="Picture 12" descr="Calciu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3573016"/>
            <a:ext cx="1543720" cy="1031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Barium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02103" y="4869160"/>
            <a:ext cx="1584176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1Right"/>
            <a:lightRig rig="threePt" dir="t"/>
          </a:scene3d>
        </p:spPr>
      </p:pic>
      <p:pic>
        <p:nvPicPr>
          <p:cNvPr id="10" name="Picture 11" descr="250px-Strontium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3528" y="5157192"/>
            <a:ext cx="1224136" cy="1299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47958023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335805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i="1" dirty="0">
                <a:solidFill>
                  <a:schemeClr val="bg1"/>
                </a:solidFill>
              </a:rPr>
              <a:t>1) Called earth alkaline metals, same like group 1 metals (Reactivity) but different in</a:t>
            </a:r>
          </a:p>
          <a:p>
            <a:pPr algn="l">
              <a:buNone/>
            </a:pPr>
            <a:r>
              <a:rPr lang="en-US" i="1" dirty="0">
                <a:solidFill>
                  <a:schemeClr val="bg1"/>
                </a:solidFill>
              </a:rPr>
              <a:t> (Hardness, Color, Oxidation states+2,Size).Be is the </a:t>
            </a:r>
            <a:endParaRPr lang="ar-SA" i="1" dirty="0">
              <a:solidFill>
                <a:schemeClr val="bg1"/>
              </a:solidFill>
            </a:endParaRPr>
          </a:p>
          <a:p>
            <a:pPr algn="l">
              <a:buNone/>
            </a:pPr>
            <a:r>
              <a:rPr lang="en-US" i="1" dirty="0">
                <a:solidFill>
                  <a:schemeClr val="bg1"/>
                </a:solidFill>
              </a:rPr>
              <a:t>    hardest</a:t>
            </a:r>
          </a:p>
          <a:p>
            <a:pPr algn="l" rtl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i="1" dirty="0">
                <a:solidFill>
                  <a:schemeClr val="bg1"/>
                </a:solidFill>
              </a:rPr>
              <a:t>2) The electronic configuration, [Core]ns</a:t>
            </a:r>
            <a:r>
              <a:rPr lang="en-US" i="1" baseline="30000" dirty="0">
                <a:solidFill>
                  <a:schemeClr val="bg1"/>
                </a:solidFill>
              </a:rPr>
              <a:t>2</a:t>
            </a:r>
            <a:r>
              <a:rPr lang="en-US" i="1" dirty="0">
                <a:solidFill>
                  <a:schemeClr val="bg1"/>
                </a:solidFill>
              </a:rPr>
              <a:t>.isoelectronic to both noble gases and group 1 metals. They are smaller ions due to large charges.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i="1" dirty="0">
                <a:solidFill>
                  <a:schemeClr val="bg1"/>
                </a:solidFill>
              </a:rPr>
              <a:t>3) Ionic potentials are higher for Be</a:t>
            </a:r>
            <a:r>
              <a:rPr lang="en-US" i="1" baseline="30000" dirty="0">
                <a:solidFill>
                  <a:schemeClr val="bg1"/>
                </a:solidFill>
              </a:rPr>
              <a:t>2+</a:t>
            </a:r>
            <a:r>
              <a:rPr lang="en-US" i="1" dirty="0">
                <a:solidFill>
                  <a:schemeClr val="bg1"/>
                </a:solidFill>
              </a:rPr>
              <a:t> and Mg</a:t>
            </a:r>
            <a:r>
              <a:rPr lang="en-US" i="1" baseline="30000" dirty="0">
                <a:solidFill>
                  <a:schemeClr val="bg1"/>
                </a:solidFill>
              </a:rPr>
              <a:t>2+</a:t>
            </a:r>
            <a:r>
              <a:rPr lang="en-US" i="1" dirty="0">
                <a:solidFill>
                  <a:schemeClr val="bg1"/>
                </a:solidFill>
              </a:rPr>
              <a:t> than for group 1 metals, ɸ= ,Hydrations higher five times, more covalent.</a:t>
            </a:r>
            <a:endParaRPr lang="en-US" dirty="0">
              <a:solidFill>
                <a:schemeClr val="bg1"/>
              </a:solidFill>
            </a:endParaRPr>
          </a:p>
          <a:p>
            <a:pPr algn="l"/>
            <a:endParaRPr lang="en-US" i="1" dirty="0">
              <a:solidFill>
                <a:schemeClr val="bg1"/>
              </a:solidFill>
            </a:endParaRPr>
          </a:p>
          <a:p>
            <a:pPr algn="l"/>
            <a:r>
              <a:rPr lang="en-US" i="1" dirty="0">
                <a:solidFill>
                  <a:schemeClr val="bg1"/>
                </a:solidFill>
              </a:rPr>
              <a:t>4)Be chemistry ,</a:t>
            </a:r>
            <a:r>
              <a:rPr lang="en-US" i="1" baseline="30000" dirty="0">
                <a:solidFill>
                  <a:schemeClr val="bg1"/>
                </a:solidFill>
              </a:rPr>
              <a:t>.</a:t>
            </a:r>
            <a:r>
              <a:rPr lang="en-US" i="1" dirty="0">
                <a:solidFill>
                  <a:schemeClr val="bg1"/>
                </a:solidFill>
              </a:rPr>
              <a:t>BeCl</a:t>
            </a:r>
            <a:r>
              <a:rPr lang="en-US" i="1" baseline="-25000" dirty="0">
                <a:solidFill>
                  <a:schemeClr val="bg1"/>
                </a:solidFill>
              </a:rPr>
              <a:t>2</a:t>
            </a:r>
            <a:r>
              <a:rPr lang="en-US" i="1" dirty="0">
                <a:solidFill>
                  <a:schemeClr val="bg1"/>
                </a:solidFill>
              </a:rPr>
              <a:t> is linear (sp) in solid tetrahedral (sp</a:t>
            </a:r>
            <a:r>
              <a:rPr lang="en-US" i="1" baseline="30000" dirty="0">
                <a:solidFill>
                  <a:schemeClr val="bg1"/>
                </a:solidFill>
              </a:rPr>
              <a:t>3</a:t>
            </a:r>
            <a:r>
              <a:rPr lang="en-US" i="1" dirty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i="1" dirty="0">
                <a:solidFill>
                  <a:schemeClr val="bg1"/>
                </a:solidFill>
              </a:rPr>
              <a:t>Be form complex ion[Be(H</a:t>
            </a:r>
            <a:r>
              <a:rPr lang="en-US" i="1" baseline="-25000" dirty="0">
                <a:solidFill>
                  <a:schemeClr val="bg1"/>
                </a:solidFill>
              </a:rPr>
              <a:t>2</a:t>
            </a:r>
            <a:r>
              <a:rPr lang="en-US" i="1" dirty="0">
                <a:solidFill>
                  <a:schemeClr val="bg1"/>
                </a:solidFill>
              </a:rPr>
              <a:t>O)</a:t>
            </a:r>
            <a:r>
              <a:rPr lang="en-US" i="1" baseline="-25000" dirty="0">
                <a:solidFill>
                  <a:schemeClr val="bg1"/>
                </a:solidFill>
              </a:rPr>
              <a:t>4</a:t>
            </a:r>
            <a:r>
              <a:rPr lang="en-US" i="1" dirty="0">
                <a:solidFill>
                  <a:schemeClr val="bg1"/>
                </a:solidFill>
              </a:rPr>
              <a:t>]</a:t>
            </a:r>
            <a:r>
              <a:rPr lang="en-US" i="1" baseline="30000" dirty="0">
                <a:solidFill>
                  <a:schemeClr val="bg1"/>
                </a:solidFill>
              </a:rPr>
              <a:t>2+, </a:t>
            </a:r>
            <a:r>
              <a:rPr lang="en-US" i="1" dirty="0">
                <a:solidFill>
                  <a:schemeClr val="bg1"/>
                </a:solidFill>
              </a:rPr>
              <a:t>BeF</a:t>
            </a:r>
            <a:r>
              <a:rPr lang="en-US" i="1" baseline="-25000" dirty="0">
                <a:solidFill>
                  <a:schemeClr val="bg1"/>
                </a:solidFill>
              </a:rPr>
              <a:t>4</a:t>
            </a:r>
            <a:r>
              <a:rPr lang="en-US" i="1" baseline="30000" dirty="0">
                <a:solidFill>
                  <a:schemeClr val="bg1"/>
                </a:solidFill>
              </a:rPr>
              <a:t>2- </a:t>
            </a:r>
            <a:r>
              <a:rPr lang="en-US" i="1" dirty="0">
                <a:solidFill>
                  <a:schemeClr val="bg1"/>
                </a:solidFill>
              </a:rPr>
              <a:t>, [Be(OH)</a:t>
            </a:r>
            <a:r>
              <a:rPr lang="en-US" i="1" baseline="-25000" dirty="0">
                <a:solidFill>
                  <a:schemeClr val="bg1"/>
                </a:solidFill>
              </a:rPr>
              <a:t>4</a:t>
            </a:r>
            <a:r>
              <a:rPr lang="en-US" i="1" dirty="0">
                <a:solidFill>
                  <a:schemeClr val="bg1"/>
                </a:solidFill>
              </a:rPr>
              <a:t>]</a:t>
            </a:r>
            <a:r>
              <a:rPr lang="en-US" i="1" baseline="30000" dirty="0">
                <a:solidFill>
                  <a:schemeClr val="bg1"/>
                </a:solidFill>
              </a:rPr>
              <a:t>2-</a:t>
            </a:r>
          </a:p>
          <a:p>
            <a:pPr algn="l"/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i="1" dirty="0">
                <a:solidFill>
                  <a:schemeClr val="bg1"/>
                </a:solidFill>
              </a:rPr>
              <a:t>5) Ba is the strongest reducing agent, Be is the least. </a:t>
            </a:r>
            <a:endParaRPr lang="ar-SA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67853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en-US" sz="2800" dirty="0">
                <a:solidFill>
                  <a:schemeClr val="bg1"/>
                </a:solidFill>
              </a:rPr>
              <a:t>6) The solubility product K</a:t>
            </a:r>
            <a:r>
              <a:rPr lang="en-US" sz="2800" baseline="-25000" dirty="0">
                <a:solidFill>
                  <a:schemeClr val="bg1"/>
                </a:solidFill>
              </a:rPr>
              <a:t>sp</a:t>
            </a:r>
            <a:r>
              <a:rPr lang="en-US" sz="2800" dirty="0">
                <a:solidFill>
                  <a:schemeClr val="bg1"/>
                </a:solidFill>
              </a:rPr>
              <a:t> of this group: Lattice + Hydration. </a:t>
            </a:r>
          </a:p>
          <a:p>
            <a:pPr marL="0" indent="0" algn="l" rtl="0">
              <a:buNone/>
            </a:pPr>
            <a:r>
              <a:rPr lang="en-US" sz="2800" dirty="0">
                <a:solidFill>
                  <a:schemeClr val="bg1"/>
                </a:solidFill>
              </a:rPr>
              <a:t>      a) BeSO</a:t>
            </a:r>
            <a:r>
              <a:rPr lang="en-US" sz="2800" baseline="-25000" dirty="0">
                <a:solidFill>
                  <a:schemeClr val="bg1"/>
                </a:solidFill>
              </a:rPr>
              <a:t>4</a:t>
            </a:r>
            <a:r>
              <a:rPr lang="en-US" sz="2800" dirty="0">
                <a:solidFill>
                  <a:schemeClr val="bg1"/>
                </a:solidFill>
              </a:rPr>
              <a:t> is more soluble than BaSO</a:t>
            </a:r>
            <a:r>
              <a:rPr lang="en-US" sz="2800" baseline="-25000" dirty="0">
                <a:solidFill>
                  <a:schemeClr val="bg1"/>
                </a:solidFill>
              </a:rPr>
              <a:t>4.</a:t>
            </a:r>
          </a:p>
          <a:p>
            <a:pPr marL="0" indent="0" algn="l" rtl="0">
              <a:buNone/>
            </a:pPr>
            <a:r>
              <a:rPr lang="en-US" sz="2800" baseline="-250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      b) Be(OH)</a:t>
            </a:r>
            <a:r>
              <a:rPr lang="en-US" sz="2800" baseline="-25000" dirty="0">
                <a:solidFill>
                  <a:schemeClr val="bg1"/>
                </a:solidFill>
              </a:rPr>
              <a:t>2</a:t>
            </a:r>
            <a:r>
              <a:rPr lang="en-US" sz="2800" dirty="0">
                <a:solidFill>
                  <a:schemeClr val="bg1"/>
                </a:solidFill>
              </a:rPr>
              <a:t> is less soluble than Ba(OH)</a:t>
            </a:r>
            <a:r>
              <a:rPr lang="en-US" sz="2800" baseline="-25000" dirty="0">
                <a:solidFill>
                  <a:schemeClr val="bg1"/>
                </a:solidFill>
              </a:rPr>
              <a:t>2</a:t>
            </a:r>
          </a:p>
          <a:p>
            <a:pPr marL="0" indent="0" algn="l" rtl="0">
              <a:buNone/>
            </a:pPr>
            <a:endParaRPr lang="en-US" sz="2800" baseline="-25000" dirty="0">
              <a:solidFill>
                <a:schemeClr val="bg1"/>
              </a:solidFill>
            </a:endParaRPr>
          </a:p>
          <a:p>
            <a:pPr marL="0" indent="0" algn="l" rtl="0">
              <a:buNone/>
            </a:pPr>
            <a:r>
              <a:rPr lang="en-US" sz="2800" baseline="-250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7) Reactions of group 2 metals; Table 25.6</a:t>
            </a:r>
          </a:p>
          <a:p>
            <a:pPr marL="0" indent="0" algn="l" rtl="0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0" indent="0" algn="l" rtl="0">
              <a:buNone/>
            </a:pPr>
            <a:r>
              <a:rPr lang="en-US" sz="2800" dirty="0">
                <a:solidFill>
                  <a:schemeClr val="bg1"/>
                </a:solidFill>
              </a:rPr>
              <a:t>8) Thermal decomposition of MCO</a:t>
            </a:r>
            <a:r>
              <a:rPr lang="en-US" sz="2800" baseline="-25000" dirty="0">
                <a:solidFill>
                  <a:schemeClr val="bg1"/>
                </a:solidFill>
              </a:rPr>
              <a:t>3</a:t>
            </a:r>
            <a:r>
              <a:rPr lang="en-US" sz="2800" dirty="0">
                <a:solidFill>
                  <a:schemeClr val="bg1"/>
                </a:solidFill>
              </a:rPr>
              <a:t> ; </a:t>
            </a:r>
          </a:p>
          <a:p>
            <a:pPr marL="0" indent="0" algn="l" rtl="0">
              <a:buNone/>
            </a:pPr>
            <a:r>
              <a:rPr lang="en-US" sz="2800" dirty="0">
                <a:solidFill>
                  <a:schemeClr val="bg1"/>
                </a:solidFill>
              </a:rPr>
              <a:t>      Comparison BeCO</a:t>
            </a:r>
            <a:r>
              <a:rPr lang="en-US" sz="2800" baseline="-25000" dirty="0">
                <a:solidFill>
                  <a:schemeClr val="bg1"/>
                </a:solidFill>
              </a:rPr>
              <a:t>3</a:t>
            </a:r>
            <a:r>
              <a:rPr lang="en-US" sz="2800" dirty="0">
                <a:solidFill>
                  <a:schemeClr val="bg1"/>
                </a:solidFill>
              </a:rPr>
              <a:t> and CaCO</a:t>
            </a:r>
            <a:r>
              <a:rPr lang="en-US" sz="2800" baseline="-25000" dirty="0">
                <a:solidFill>
                  <a:schemeClr val="bg1"/>
                </a:solidFill>
              </a:rPr>
              <a:t>3  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 algn="l" rtl="0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0" indent="0" algn="l" rtl="0">
              <a:buNone/>
            </a:pPr>
            <a:r>
              <a:rPr lang="en-US" sz="2800" dirty="0">
                <a:solidFill>
                  <a:schemeClr val="bg1"/>
                </a:solidFill>
              </a:rPr>
              <a:t>9) The Carbides; Be</a:t>
            </a:r>
            <a:r>
              <a:rPr lang="en-US" sz="2800" baseline="-25000" dirty="0">
                <a:solidFill>
                  <a:schemeClr val="bg1"/>
                </a:solidFill>
              </a:rPr>
              <a:t>2</a:t>
            </a:r>
            <a:r>
              <a:rPr lang="en-US" sz="2800" dirty="0">
                <a:solidFill>
                  <a:schemeClr val="bg1"/>
                </a:solidFill>
              </a:rPr>
              <a:t>C + 4H</a:t>
            </a:r>
            <a:r>
              <a:rPr lang="en-US" sz="2800" baseline="-25000" dirty="0">
                <a:solidFill>
                  <a:schemeClr val="bg1"/>
                </a:solidFill>
              </a:rPr>
              <a:t>2</a:t>
            </a:r>
            <a:r>
              <a:rPr lang="en-US" sz="2800" dirty="0">
                <a:solidFill>
                  <a:schemeClr val="bg1"/>
                </a:solidFill>
              </a:rPr>
              <a:t>O → 2Be(OH)</a:t>
            </a:r>
            <a:r>
              <a:rPr lang="en-US" sz="2800" baseline="-25000" dirty="0">
                <a:solidFill>
                  <a:schemeClr val="bg1"/>
                </a:solidFill>
              </a:rPr>
              <a:t>2</a:t>
            </a:r>
            <a:r>
              <a:rPr lang="en-US" sz="2800" dirty="0">
                <a:solidFill>
                  <a:schemeClr val="bg1"/>
                </a:solidFill>
              </a:rPr>
              <a:t> + CH</a:t>
            </a:r>
            <a:r>
              <a:rPr lang="en-US" sz="2800" baseline="-25000" dirty="0">
                <a:solidFill>
                  <a:schemeClr val="bg1"/>
                </a:solidFill>
              </a:rPr>
              <a:t>4 </a:t>
            </a:r>
          </a:p>
          <a:p>
            <a:pPr marL="0" indent="0" algn="l" rtl="0">
              <a:buNone/>
            </a:pPr>
            <a:r>
              <a:rPr lang="en-US" sz="2800" baseline="-25000" dirty="0">
                <a:solidFill>
                  <a:schemeClr val="bg1"/>
                </a:solidFill>
              </a:rPr>
              <a:t>                                      </a:t>
            </a:r>
            <a:r>
              <a:rPr lang="en-US" sz="2800" dirty="0">
                <a:solidFill>
                  <a:schemeClr val="bg1"/>
                </a:solidFill>
              </a:rPr>
              <a:t>Al</a:t>
            </a:r>
            <a:r>
              <a:rPr lang="en-US" sz="2800" baseline="-25000" dirty="0">
                <a:solidFill>
                  <a:schemeClr val="bg1"/>
                </a:solidFill>
              </a:rPr>
              <a:t>4</a:t>
            </a:r>
            <a:r>
              <a:rPr lang="en-US" sz="2800" dirty="0">
                <a:solidFill>
                  <a:schemeClr val="bg1"/>
                </a:solidFill>
              </a:rPr>
              <a:t>C</a:t>
            </a:r>
            <a:r>
              <a:rPr lang="en-US" sz="2800" baseline="-25000" dirty="0">
                <a:solidFill>
                  <a:schemeClr val="bg1"/>
                </a:solidFill>
              </a:rPr>
              <a:t>3</a:t>
            </a:r>
            <a:r>
              <a:rPr lang="en-US" sz="2800" dirty="0">
                <a:solidFill>
                  <a:schemeClr val="bg1"/>
                </a:solidFill>
              </a:rPr>
              <a:t> + 12H</a:t>
            </a:r>
            <a:r>
              <a:rPr lang="en-US" sz="2800" baseline="-25000" dirty="0">
                <a:solidFill>
                  <a:schemeClr val="bg1"/>
                </a:solidFill>
              </a:rPr>
              <a:t>2</a:t>
            </a:r>
            <a:r>
              <a:rPr lang="en-US" sz="2800" dirty="0">
                <a:solidFill>
                  <a:schemeClr val="bg1"/>
                </a:solidFill>
              </a:rPr>
              <a:t>O → 4Al(OH)</a:t>
            </a:r>
            <a:r>
              <a:rPr lang="en-US" sz="2800" baseline="-25000" dirty="0">
                <a:solidFill>
                  <a:schemeClr val="bg1"/>
                </a:solidFill>
              </a:rPr>
              <a:t>3</a:t>
            </a:r>
            <a:r>
              <a:rPr lang="en-US" sz="2800" dirty="0">
                <a:solidFill>
                  <a:schemeClr val="bg1"/>
                </a:solidFill>
              </a:rPr>
              <a:t> + 3CH</a:t>
            </a:r>
            <a:r>
              <a:rPr lang="en-US" sz="2800" baseline="-25000" dirty="0">
                <a:solidFill>
                  <a:schemeClr val="bg1"/>
                </a:solidFill>
              </a:rPr>
              <a:t>4</a:t>
            </a:r>
          </a:p>
          <a:p>
            <a:pPr marL="0" indent="0" algn="l" rtl="0">
              <a:buNone/>
            </a:pPr>
            <a:r>
              <a:rPr lang="en-US" sz="2800" dirty="0">
                <a:solidFill>
                  <a:schemeClr val="bg1"/>
                </a:solidFill>
              </a:rPr>
              <a:t>                             MC</a:t>
            </a:r>
            <a:r>
              <a:rPr lang="en-US" sz="2800" baseline="-25000" dirty="0">
                <a:solidFill>
                  <a:schemeClr val="bg1"/>
                </a:solidFill>
              </a:rPr>
              <a:t>2</a:t>
            </a:r>
            <a:r>
              <a:rPr lang="en-US" sz="2800" dirty="0">
                <a:solidFill>
                  <a:schemeClr val="bg1"/>
                </a:solidFill>
              </a:rPr>
              <a:t> + 2H</a:t>
            </a:r>
            <a:r>
              <a:rPr lang="en-US" sz="2800" baseline="-25000" dirty="0">
                <a:solidFill>
                  <a:schemeClr val="bg1"/>
                </a:solidFill>
              </a:rPr>
              <a:t>2</a:t>
            </a:r>
            <a:r>
              <a:rPr lang="en-US" sz="2800" dirty="0">
                <a:solidFill>
                  <a:schemeClr val="bg1"/>
                </a:solidFill>
              </a:rPr>
              <a:t>O → M(OH)</a:t>
            </a:r>
            <a:r>
              <a:rPr lang="en-US" sz="2800" baseline="-25000" dirty="0">
                <a:solidFill>
                  <a:schemeClr val="bg1"/>
                </a:solidFill>
              </a:rPr>
              <a:t>2</a:t>
            </a:r>
            <a:r>
              <a:rPr lang="en-US" sz="2800" dirty="0">
                <a:solidFill>
                  <a:schemeClr val="bg1"/>
                </a:solidFill>
              </a:rPr>
              <a:t> + C</a:t>
            </a:r>
            <a:r>
              <a:rPr lang="en-US" sz="2800" baseline="-25000" dirty="0">
                <a:solidFill>
                  <a:schemeClr val="bg1"/>
                </a:solidFill>
              </a:rPr>
              <a:t>2</a:t>
            </a:r>
            <a:r>
              <a:rPr lang="en-US" sz="2800" dirty="0">
                <a:solidFill>
                  <a:schemeClr val="bg1"/>
                </a:solidFill>
              </a:rPr>
              <a:t>H</a:t>
            </a:r>
            <a:r>
              <a:rPr lang="en-US" sz="2800" baseline="-25000" dirty="0">
                <a:solidFill>
                  <a:schemeClr val="bg1"/>
                </a:solidFill>
              </a:rPr>
              <a:t>2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pPr marL="0" indent="0" algn="l" rtl="0">
              <a:buNone/>
            </a:pPr>
            <a:endParaRPr lang="en-US" sz="2800" dirty="0"/>
          </a:p>
          <a:p>
            <a:pPr marL="0" indent="0" algn="l" rtl="0">
              <a:buNone/>
            </a:pP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2196056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81" t="18616" r="1858" b="11909"/>
          <a:stretch/>
        </p:blipFill>
        <p:spPr>
          <a:xfrm>
            <a:off x="0" y="804774"/>
            <a:ext cx="9144000" cy="5936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532" y="204609"/>
            <a:ext cx="56166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/>
              <a:t>Table 25.5 Some properties of group 2 metals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3570720014"/>
      </p:ext>
    </p:extLst>
  </p:cSld>
  <p:clrMapOvr>
    <a:masterClrMapping/>
  </p:clrMapOvr>
  <p:transition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3" t="3256" r="1323" b="41699"/>
          <a:stretch/>
        </p:blipFill>
        <p:spPr>
          <a:xfrm>
            <a:off x="2843808" y="30358"/>
            <a:ext cx="3240360" cy="23488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C1C1C1"/>
              </a:clrFrom>
              <a:clrTo>
                <a:srgbClr val="C1C1C1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348880"/>
            <a:ext cx="914400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14232"/>
      </p:ext>
    </p:extLst>
  </p:cSld>
  <p:clrMapOvr>
    <a:masterClrMapping/>
  </p:clrMapOvr>
  <p:transition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8679"/>
            <a:ext cx="9144000" cy="6078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317847"/>
            <a:ext cx="7200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/>
              <a:t>Chemistry of Group 2 metals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3945588937"/>
      </p:ext>
    </p:extLst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357</TotalTime>
  <Words>271</Words>
  <Application>Microsoft Macintosh PowerPoint</Application>
  <PresentationFormat>On-screen Show (4:3)</PresentationFormat>
  <Paragraphs>28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Book Antiqua</vt:lpstr>
      <vt:lpstr>Lucida Sans</vt:lpstr>
      <vt:lpstr>Wingdings</vt:lpstr>
      <vt:lpstr>Wingdings 2</vt:lpstr>
      <vt:lpstr>Wingdings 3</vt:lpstr>
      <vt:lpstr>Apex</vt:lpstr>
      <vt:lpstr>Group 2 Chemistry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عبدالعزيز الرصيص ID 442104808</cp:lastModifiedBy>
  <cp:revision>41</cp:revision>
  <dcterms:created xsi:type="dcterms:W3CDTF">2013-02-10T07:27:24Z</dcterms:created>
  <dcterms:modified xsi:type="dcterms:W3CDTF">2020-10-13T10:07:17Z</dcterms:modified>
</cp:coreProperties>
</file>