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  <p:sldMasterId id="2147483676" r:id="rId2"/>
  </p:sldMasterIdLst>
  <p:notesMasterIdLst>
    <p:notesMasterId r:id="rId21"/>
  </p:notesMasterIdLst>
  <p:handoutMasterIdLst>
    <p:handoutMasterId r:id="rId22"/>
  </p:handoutMasterIdLst>
  <p:sldIdLst>
    <p:sldId id="613" r:id="rId3"/>
    <p:sldId id="618" r:id="rId4"/>
    <p:sldId id="627" r:id="rId5"/>
    <p:sldId id="619" r:id="rId6"/>
    <p:sldId id="621" r:id="rId7"/>
    <p:sldId id="609" r:id="rId8"/>
    <p:sldId id="615" r:id="rId9"/>
    <p:sldId id="614" r:id="rId10"/>
    <p:sldId id="610" r:id="rId11"/>
    <p:sldId id="611" r:id="rId12"/>
    <p:sldId id="616" r:id="rId13"/>
    <p:sldId id="612" r:id="rId14"/>
    <p:sldId id="617" r:id="rId15"/>
    <p:sldId id="622" r:id="rId16"/>
    <p:sldId id="623" r:id="rId17"/>
    <p:sldId id="624" r:id="rId18"/>
    <p:sldId id="625" r:id="rId19"/>
    <p:sldId id="626" r:id="rId2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1pPr>
    <a:lvl2pPr marL="4572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2pPr>
    <a:lvl3pPr marL="9144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3pPr>
    <a:lvl4pPr marL="13716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4pPr>
    <a:lvl5pPr marL="1828800" algn="r" rtl="1" fontAlgn="base">
      <a:spcBef>
        <a:spcPct val="0"/>
      </a:spcBef>
      <a:spcAft>
        <a:spcPct val="0"/>
      </a:spcAft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5pPr>
    <a:lvl6pPr marL="22860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6pPr>
    <a:lvl7pPr marL="27432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7pPr>
    <a:lvl8pPr marL="32004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8pPr>
    <a:lvl9pPr marL="3657600" algn="r" defTabSz="914400" rtl="1" eaLnBrk="1" latinLnBrk="0" hangingPunct="1">
      <a:defRPr sz="2000" b="1" kern="1200">
        <a:solidFill>
          <a:srgbClr val="FF3300"/>
        </a:solidFill>
        <a:latin typeface="Times New Roman" pitchFamily="18" charset="0"/>
        <a:ea typeface="+mn-ea"/>
        <a:cs typeface="Simplified Arabic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66FF"/>
    <a:srgbClr val="339933"/>
    <a:srgbClr val="0000FF"/>
    <a:srgbClr val="FF3300"/>
    <a:srgbClr val="FFCCFF"/>
    <a:srgbClr val="FFFF99"/>
    <a:srgbClr val="99FF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1" autoAdjust="0"/>
    <p:restoredTop sz="94663"/>
  </p:normalViewPr>
  <p:slideViewPr>
    <p:cSldViewPr>
      <p:cViewPr varScale="1">
        <p:scale>
          <a:sx n="107" d="100"/>
          <a:sy n="107" d="100"/>
        </p:scale>
        <p:origin x="1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0F31E7-0DBF-41A5-85F0-0507251EEF69}" type="datetimeFigureOut">
              <a:rPr lang="ar-SA" smtClean="0"/>
              <a:pPr/>
              <a:t>26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0507EE-CDA1-4B14-B93A-48DC5D20119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6AB99B-B2F1-479A-987F-B9B2CD6B329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0FCCC-7B57-4355-BA01-CBB297357447}" type="slidenum">
              <a:rPr lang="en-GB"/>
              <a:pPr/>
              <a:t>14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D6F37-D76D-4A28-AAAB-17245AE50D2F}" type="slidenum">
              <a:rPr lang="en-GB"/>
              <a:pPr/>
              <a:t>15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B4F09-E5E1-49DC-B6F4-E034207643C3}" type="slidenum">
              <a:rPr lang="en-GB"/>
              <a:pPr/>
              <a:t>16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29DB4-EFF4-4786-B087-7A4FD1C71F08}" type="slidenum">
              <a:rPr lang="en-GB"/>
              <a:pPr/>
              <a:t>17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91292-1DB4-4B39-AE26-F05F17244A73}" type="slidenum">
              <a:rPr lang="en-GB"/>
              <a:pPr/>
              <a:t>18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70E7C-8712-43E5-BFED-D394C5F983E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29383-24C0-408A-B7BD-0D8048EAE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0EA6750-24C2-43AC-BA34-473B3213261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373-1482-456A-8AB4-08311363FC7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8929E-681D-49C2-8DA7-B63900AFE43C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D423-6A78-4974-BB58-3F1246CEEF9D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67255-143F-4B96-8003-1E07484809D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A6ECE-EA1A-41E7-B28C-6471A599BB1F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70E7C-8712-43E5-BFED-D394C5F983E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29383-24C0-408A-B7BD-0D8048EAEAD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A6750-24C2-43AC-BA34-473B32132613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F7373-1482-456A-8AB4-08311363FC7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8929E-681D-49C2-8DA7-B63900AFE43C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D423-6A78-4974-BB58-3F1246CEEF9D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67255-143F-4B96-8003-1E07484809D9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A6ECE-EA1A-41E7-B28C-6471A599BB1F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 spd="slow">
    <p:newsfla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0FF7248-C3FE-4606-90C0-31544F4353C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newsflash/>
    <p:sndAc>
      <p:stSnd>
        <p:snd r:embed="rId13" name="camera.wav"/>
      </p:stSnd>
    </p:sndAc>
  </p:transition>
  <p:hf hd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0FF7248-C3FE-4606-90C0-31544F4353C4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newsflash/>
    <p:sndAc>
      <p:stSnd>
        <p:snd r:embed="rId13" name="camera.wav"/>
      </p:stSnd>
    </p:sndAc>
  </p:transition>
  <p:hf hdr="0" dt="0"/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NR=1&amp;v=ceQMs30D16E&amp;feature=endscreen" TargetMode="External"/><Relationship Id="rId4" Type="http://schemas.openxmlformats.org/officeDocument/2006/relationships/hyperlink" Target="http://www.youtube.com/watch?v=QLrofyj6a2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rgon_discharge_tube.jpg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://en.wikipedia.org/wiki/File:NeTube.jpg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3.jpeg"/><Relationship Id="rId7" Type="http://schemas.openxmlformats.org/officeDocument/2006/relationships/image" Target="../media/image6.jpeg"/><Relationship Id="rId12" Type="http://schemas.openxmlformats.org/officeDocument/2006/relationships/hyperlink" Target="http://en.wikipedia.org/wiki/File:Xenon_discharge_tube.jpg" TargetMode="Externa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hyperlink" Target="http://en.wikipedia.org/wiki/File:HeTube.jpg" TargetMode="External"/><Relationship Id="rId20" Type="http://schemas.openxmlformats.org/officeDocument/2006/relationships/hyperlink" Target="http://en.wikipedia.org/wiki/File:ArTub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/upload.wikimedia.org/wikipedia/commons/4/46/Neon_discharge_tube.jpg" TargetMode="External"/><Relationship Id="rId11" Type="http://schemas.openxmlformats.org/officeDocument/2006/relationships/image" Target="../media/image8.jpeg"/><Relationship Id="rId24" Type="http://schemas.openxmlformats.org/officeDocument/2006/relationships/hyperlink" Target="http://en.wikipedia.org/wiki/File:XeTube.jpg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10" Type="http://schemas.openxmlformats.org/officeDocument/2006/relationships/hyperlink" Target="http://en.wikipedia.org/wiki/File:Krypton_discharge_tube.jpg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file:////upload.wikimedia.org/wikipedia/commons/8/82/Helium_discharge_tube.jpg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en.wikipedia.org/wiki/File:Radon.jpg" TargetMode="External"/><Relationship Id="rId22" Type="http://schemas.openxmlformats.org/officeDocument/2006/relationships/hyperlink" Target="http://en.wikipedia.org/wiki/File:KrTub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Group 18 (0) Chemistry</a:t>
            </a:r>
            <a:endParaRPr lang="ar-SA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E1D45-3FD3-4697-BDEA-C6F9A5D7227E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7861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7DBA8998-D476-4658-B029-FC9814AFFF7E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10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2534" name="Subtitle 4"/>
          <p:cNvSpPr txBox="1">
            <a:spLocks/>
          </p:cNvSpPr>
          <p:nvPr/>
        </p:nvSpPr>
        <p:spPr bwMode="auto">
          <a:xfrm>
            <a:off x="611188" y="260350"/>
            <a:ext cx="8280400" cy="56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   b) </a:t>
            </a:r>
            <a:r>
              <a:rPr lang="en-US" sz="3600" b="0" dirty="0">
                <a:solidFill>
                  <a:srgbClr val="FF0000"/>
                </a:solidFill>
              </a:rPr>
              <a:t>XeF</a:t>
            </a:r>
            <a:r>
              <a:rPr lang="en-US" sz="3600" b="0" baseline="-25000" dirty="0">
                <a:solidFill>
                  <a:srgbClr val="FF0000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, </a:t>
            </a:r>
            <a:r>
              <a:rPr lang="en-US" sz="3600" b="0" dirty="0">
                <a:solidFill>
                  <a:srgbClr val="FF0000"/>
                </a:solidFill>
              </a:rPr>
              <a:t>XeF</a:t>
            </a:r>
            <a:r>
              <a:rPr lang="en-US" sz="3600" b="0" baseline="-25000" dirty="0">
                <a:solidFill>
                  <a:srgbClr val="FF0000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, </a:t>
            </a:r>
            <a:r>
              <a:rPr lang="en-US" sz="3600" b="0" dirty="0">
                <a:solidFill>
                  <a:srgbClr val="FF0000"/>
                </a:solidFill>
              </a:rPr>
              <a:t>XeF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Xe + mF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XeF</a:t>
            </a:r>
            <a:r>
              <a:rPr lang="en-US" sz="3600" b="0" baseline="-25000" dirty="0">
                <a:solidFill>
                  <a:schemeClr val="tx1"/>
                </a:solidFill>
              </a:rPr>
              <a:t>m</a:t>
            </a:r>
            <a:r>
              <a:rPr lang="en-US" sz="3600" b="0" dirty="0">
                <a:solidFill>
                  <a:schemeClr val="tx1"/>
                </a:solidFill>
              </a:rPr>
              <a:t>  </a:t>
            </a: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   c) Oxygen containing compounds;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 -</a:t>
            </a:r>
            <a:r>
              <a:rPr lang="en-US" sz="3600" b="0" dirty="0">
                <a:solidFill>
                  <a:srgbClr val="00B050"/>
                </a:solidFill>
              </a:rPr>
              <a:t>By partial hydrolysis of;  </a:t>
            </a:r>
            <a:endParaRPr lang="en-US" sz="3600" dirty="0">
              <a:solidFill>
                <a:srgbClr val="00B050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</a:t>
            </a:r>
            <a:r>
              <a:rPr lang="en-US" sz="3600" b="0" dirty="0">
                <a:solidFill>
                  <a:srgbClr val="FF0000"/>
                </a:solidFill>
              </a:rPr>
              <a:t>XeF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dirty="0">
                <a:solidFill>
                  <a:schemeClr val="tx1"/>
                </a:solidFill>
              </a:rPr>
              <a:t>(s) + 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rgbClr val="0070C0"/>
                </a:solidFill>
              </a:rPr>
              <a:t>XeOF</a:t>
            </a:r>
            <a:r>
              <a:rPr lang="en-US" sz="3600" b="0" baseline="-25000" dirty="0">
                <a:solidFill>
                  <a:srgbClr val="0070C0"/>
                </a:solidFill>
              </a:rPr>
              <a:t>4</a:t>
            </a:r>
            <a:r>
              <a:rPr lang="en-US" sz="3600" b="0" dirty="0">
                <a:solidFill>
                  <a:srgbClr val="0070C0"/>
                </a:solidFill>
              </a:rPr>
              <a:t>(</a:t>
            </a:r>
            <a:r>
              <a:rPr lang="en-US" sz="3600" b="0" dirty="0">
                <a:solidFill>
                  <a:srgbClr val="0070C0"/>
                </a:solidFill>
                <a:latin typeface="Coronet" pitchFamily="66" charset="0"/>
              </a:rPr>
              <a:t>l</a:t>
            </a:r>
            <a:r>
              <a:rPr lang="en-US" sz="3600" b="0" dirty="0">
                <a:solidFill>
                  <a:srgbClr val="0070C0"/>
                </a:solidFill>
              </a:rPr>
              <a:t>)</a:t>
            </a:r>
            <a:r>
              <a:rPr lang="en-US" sz="3600" b="0" dirty="0">
                <a:solidFill>
                  <a:schemeClr val="tx1"/>
                </a:solidFill>
              </a:rPr>
              <a:t> + 2HF</a:t>
            </a: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-</a:t>
            </a:r>
            <a:r>
              <a:rPr lang="en-US" sz="3600" b="0" dirty="0">
                <a:solidFill>
                  <a:srgbClr val="00B050"/>
                </a:solidFill>
              </a:rPr>
              <a:t>Complete hydrolysis:</a:t>
            </a:r>
            <a:endParaRPr lang="en-US" sz="3600" dirty="0">
              <a:solidFill>
                <a:srgbClr val="00B050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</a:t>
            </a:r>
            <a:r>
              <a:rPr lang="en-US" sz="3600" b="0" dirty="0">
                <a:solidFill>
                  <a:srgbClr val="FF0000"/>
                </a:solidFill>
              </a:rPr>
              <a:t>XeF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dirty="0">
                <a:solidFill>
                  <a:schemeClr val="tx1"/>
                </a:solidFill>
              </a:rPr>
              <a:t>(s) + 3H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rgbClr val="7030A0"/>
                </a:solidFill>
              </a:rPr>
              <a:t>XeO</a:t>
            </a:r>
            <a:r>
              <a:rPr lang="en-US" sz="3600" b="0" baseline="-25000" dirty="0">
                <a:solidFill>
                  <a:srgbClr val="7030A0"/>
                </a:solidFill>
              </a:rPr>
              <a:t>3</a:t>
            </a:r>
            <a:r>
              <a:rPr lang="en-US" sz="3600" b="0" dirty="0">
                <a:solidFill>
                  <a:schemeClr val="tx1"/>
                </a:solidFill>
              </a:rPr>
              <a:t>(</a:t>
            </a:r>
            <a:r>
              <a:rPr lang="en-US" sz="3600" b="0" dirty="0" err="1">
                <a:solidFill>
                  <a:schemeClr val="tx1"/>
                </a:solidFill>
              </a:rPr>
              <a:t>aq</a:t>
            </a:r>
            <a:r>
              <a:rPr lang="en-US" sz="3600" b="0" dirty="0">
                <a:solidFill>
                  <a:schemeClr val="tx1"/>
                </a:solidFill>
              </a:rPr>
              <a:t>) + 6HF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</a:t>
            </a:r>
            <a:r>
              <a:rPr lang="en-US" sz="3600" b="0" dirty="0">
                <a:solidFill>
                  <a:srgbClr val="0070C0"/>
                </a:solidFill>
              </a:rPr>
              <a:t>XeOF</a:t>
            </a:r>
            <a:r>
              <a:rPr lang="en-US" sz="3600" b="0" baseline="-25000" dirty="0">
                <a:solidFill>
                  <a:srgbClr val="0070C0"/>
                </a:solidFill>
              </a:rPr>
              <a:t>4</a:t>
            </a:r>
            <a:r>
              <a:rPr lang="en-US" sz="3600" b="0" dirty="0">
                <a:solidFill>
                  <a:srgbClr val="0070C0"/>
                </a:solidFill>
              </a:rPr>
              <a:t>(</a:t>
            </a:r>
            <a:r>
              <a:rPr lang="en-US" sz="3600" b="0" dirty="0">
                <a:solidFill>
                  <a:srgbClr val="0070C0"/>
                </a:solidFill>
                <a:latin typeface="Coronet" pitchFamily="66" charset="0"/>
              </a:rPr>
              <a:t>l</a:t>
            </a:r>
            <a:r>
              <a:rPr lang="en-US" sz="3600" b="0" dirty="0">
                <a:solidFill>
                  <a:srgbClr val="0070C0"/>
                </a:solidFill>
              </a:rPr>
              <a:t>)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+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2H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rgbClr val="7030A0"/>
                </a:solidFill>
              </a:rPr>
              <a:t>XeO</a:t>
            </a:r>
            <a:r>
              <a:rPr lang="en-US" sz="3600" b="0" baseline="-25000" dirty="0">
                <a:solidFill>
                  <a:srgbClr val="7030A0"/>
                </a:solidFill>
              </a:rPr>
              <a:t>3</a:t>
            </a:r>
            <a:r>
              <a:rPr lang="en-US" sz="3600" b="0" dirty="0">
                <a:solidFill>
                  <a:schemeClr val="tx1"/>
                </a:solidFill>
              </a:rPr>
              <a:t>(</a:t>
            </a:r>
            <a:r>
              <a:rPr lang="en-US" sz="3600" b="0" dirty="0" err="1">
                <a:solidFill>
                  <a:schemeClr val="tx1"/>
                </a:solidFill>
              </a:rPr>
              <a:t>aq</a:t>
            </a:r>
            <a:r>
              <a:rPr lang="en-US" sz="3600" b="0" dirty="0">
                <a:solidFill>
                  <a:schemeClr val="tx1"/>
                </a:solidFill>
              </a:rPr>
              <a:t>)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+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4HF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M. Monshi, Chem. Dep., College of Science, KSU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 b="2462"/>
          <a:stretch/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3459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7F0AB8F-B76A-4A1C-A80F-A3A5690B46E8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12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3558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d) oxidation state </a:t>
            </a:r>
            <a:r>
              <a:rPr lang="en-US" sz="3600" b="0" dirty="0">
                <a:solidFill>
                  <a:srgbClr val="FF0000"/>
                </a:solidFill>
              </a:rPr>
              <a:t>(+8);</a:t>
            </a:r>
            <a:r>
              <a:rPr lang="en-US" sz="3600" b="0" dirty="0">
                <a:solidFill>
                  <a:schemeClr val="tx1"/>
                </a:solidFill>
              </a:rPr>
              <a:t> XeO</a:t>
            </a:r>
            <a:r>
              <a:rPr lang="en-US" sz="3600" b="0" baseline="-25000" dirty="0">
                <a:solidFill>
                  <a:schemeClr val="tx1"/>
                </a:solidFill>
              </a:rPr>
              <a:t>4</a:t>
            </a:r>
            <a:r>
              <a:rPr lang="en-US" sz="3600" b="0" dirty="0">
                <a:solidFill>
                  <a:schemeClr val="tx1"/>
                </a:solidFill>
              </a:rPr>
              <a:t> or </a:t>
            </a:r>
            <a:r>
              <a:rPr lang="en-US" sz="3600" b="0" dirty="0">
                <a:solidFill>
                  <a:srgbClr val="FF0000"/>
                </a:solidFill>
              </a:rPr>
              <a:t>XeO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4-</a:t>
            </a:r>
            <a:r>
              <a:rPr lang="en-US" sz="3600" b="0" dirty="0">
                <a:solidFill>
                  <a:schemeClr val="tx1"/>
                </a:solidFill>
              </a:rPr>
              <a:t>    no </a:t>
            </a:r>
            <a:r>
              <a:rPr lang="en-US" sz="3600" b="0" dirty="0">
                <a:solidFill>
                  <a:srgbClr val="C00000"/>
                </a:solidFill>
              </a:rPr>
              <a:t>H</a:t>
            </a:r>
            <a:r>
              <a:rPr lang="en-US" sz="3600" b="0" baseline="-25000" dirty="0">
                <a:solidFill>
                  <a:srgbClr val="C00000"/>
                </a:solidFill>
              </a:rPr>
              <a:t>4</a:t>
            </a:r>
            <a:r>
              <a:rPr lang="en-US" sz="3600" b="0" dirty="0">
                <a:solidFill>
                  <a:srgbClr val="C00000"/>
                </a:solidFill>
              </a:rPr>
              <a:t>XeO</a:t>
            </a:r>
            <a:r>
              <a:rPr lang="en-US" sz="3600" b="0" baseline="-25000" dirty="0">
                <a:solidFill>
                  <a:srgbClr val="C00000"/>
                </a:solidFill>
              </a:rPr>
              <a:t>6</a:t>
            </a:r>
            <a:r>
              <a:rPr lang="en-US" sz="3600" b="0" dirty="0">
                <a:solidFill>
                  <a:schemeClr val="tx1"/>
                </a:solidFill>
              </a:rPr>
              <a:t> but salt yes.</a:t>
            </a: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    </a:t>
            </a:r>
          </a:p>
          <a:p>
            <a:pPr marL="685800" indent="-685800" algn="just" rtl="0" hangingPunct="0"/>
            <a:r>
              <a:rPr lang="en-US" sz="3600" b="0" dirty="0">
                <a:solidFill>
                  <a:srgbClr val="0000FF"/>
                </a:solidFill>
              </a:rPr>
              <a:t>Preparation of; </a:t>
            </a:r>
            <a:r>
              <a:rPr lang="en-US" sz="3600" b="0" dirty="0">
                <a:solidFill>
                  <a:srgbClr val="FF0000"/>
                </a:solidFill>
              </a:rPr>
              <a:t>XeO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4-</a:t>
            </a:r>
            <a:endParaRPr lang="en-US" sz="3600" b="0" dirty="0">
              <a:solidFill>
                <a:schemeClr val="tx1"/>
              </a:solidFill>
            </a:endParaRP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  <a:p>
            <a:pPr marL="685800" indent="-685800" algn="ctr" rtl="0" hangingPunct="0"/>
            <a:r>
              <a:rPr lang="en-US" sz="3600" b="0" dirty="0">
                <a:solidFill>
                  <a:schemeClr val="tx1"/>
                </a:solidFill>
              </a:rPr>
              <a:t>12OH</a:t>
            </a:r>
            <a:r>
              <a:rPr lang="en-US" sz="3600" b="0" baseline="3000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+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3XeO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+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</a:rPr>
              <a:t>3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3</a:t>
            </a:r>
            <a:r>
              <a:rPr lang="en-US" sz="3600" b="0" dirty="0">
                <a:solidFill>
                  <a:srgbClr val="FF0000"/>
                </a:solidFill>
              </a:rPr>
              <a:t>XeO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baseline="30000" dirty="0">
                <a:solidFill>
                  <a:srgbClr val="FF0000"/>
                </a:solidFill>
              </a:rPr>
              <a:t>4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+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6H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95736" y="1628800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1628800"/>
            <a:ext cx="57606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541892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6)The structures of </a:t>
            </a:r>
            <a:r>
              <a:rPr lang="en-US" dirty="0">
                <a:solidFill>
                  <a:srgbClr val="FF0000"/>
                </a:solidFill>
              </a:rPr>
              <a:t>XeF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XeOF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XeO</a:t>
            </a:r>
            <a:r>
              <a:rPr lang="en-US" baseline="-25000" dirty="0">
                <a:solidFill>
                  <a:srgbClr val="FF0000"/>
                </a:solidFill>
              </a:rPr>
              <a:t>6</a:t>
            </a:r>
            <a:r>
              <a:rPr lang="en-US" baseline="30000" dirty="0">
                <a:solidFill>
                  <a:srgbClr val="FF0000"/>
                </a:solidFill>
              </a:rPr>
              <a:t>4-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/>
          <a:stretch/>
        </p:blipFill>
        <p:spPr>
          <a:xfrm>
            <a:off x="395536" y="1196752"/>
            <a:ext cx="83529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88974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032432" y="620688"/>
            <a:ext cx="30008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74103" y="0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5" name="Picture 5" descr="im42 helium ballo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1389063"/>
            <a:ext cx="4445000" cy="2857500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1412776"/>
            <a:ext cx="3352800" cy="3391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Even though hydrogen is lighter than helium, helium is preferred for these purposes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552" y="4302125"/>
            <a:ext cx="56945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because helium will not burn.</a:t>
            </a:r>
          </a:p>
        </p:txBody>
      </p:sp>
    </p:spTree>
  </p:cSld>
  <p:clrMapOvr>
    <a:masterClrMapping/>
  </p:clrMapOvr>
  <p:transition spd="slow">
    <p:newsflash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68450" y="685800"/>
            <a:ext cx="50101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Uses for the Noble Gases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3581400" cy="27515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The “neon” lights you see in advertising signs can contain any of the noble gases, not just neon.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4518025"/>
            <a:ext cx="76962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Electricity is passed through the glass tubes that make up the sign. </a:t>
            </a:r>
          </a:p>
        </p:txBody>
      </p:sp>
      <p:pic>
        <p:nvPicPr>
          <p:cNvPr id="6151" name="Picture 7" descr="im43 neon si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1725613"/>
            <a:ext cx="4495800" cy="2389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Uses for the Noble Gases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36576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The electricity causes the gas to glow.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3089275"/>
            <a:ext cx="35814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Each noble gas produces a unique color.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4746625"/>
            <a:ext cx="81534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Helium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glows </a:t>
            </a:r>
            <a:r>
              <a:rPr lang="en-US" sz="3200" b="0" dirty="0">
                <a:solidFill>
                  <a:srgbClr val="FFFF00"/>
                </a:solidFill>
                <a:latin typeface="Times New Roman" pitchFamily="18" charset="0"/>
              </a:rPr>
              <a:t>yellow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neon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glows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-orange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, and </a:t>
            </a:r>
            <a:r>
              <a:rPr lang="en-US" sz="3200" b="0" dirty="0">
                <a:solidFill>
                  <a:srgbClr val="6666FF"/>
                </a:solidFill>
                <a:latin typeface="Times New Roman" pitchFamily="18" charset="0"/>
              </a:rPr>
              <a:t>argon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produces a </a:t>
            </a:r>
            <a:r>
              <a:rPr lang="en-US" sz="3200" b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bluish</a:t>
            </a:r>
            <a:r>
              <a:rPr lang="en-US" sz="3200" b="0" dirty="0">
                <a:solidFill>
                  <a:srgbClr val="6666FF"/>
                </a:solidFill>
                <a:latin typeface="Times New Roman" pitchFamily="18" charset="0"/>
              </a:rPr>
              <a:t>-violet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color.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176" name="Picture 8" descr="im43 neon si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1725613"/>
            <a:ext cx="4495800" cy="2389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Uses for the Noble Gases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308100"/>
            <a:ext cx="7620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rgbClr val="FF6600"/>
                </a:solidFill>
                <a:latin typeface="Times New Roman" pitchFamily="18" charset="0"/>
              </a:rPr>
              <a:t>Argon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, the most abundant of the noble gases on Earth, was first found in 1894.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311400"/>
            <a:ext cx="76962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rgbClr val="00B0F0"/>
                </a:solidFill>
                <a:latin typeface="Times New Roman" pitchFamily="18" charset="0"/>
              </a:rPr>
              <a:t>Krypton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is used with nitrogen in ordinary light bulbs because these gases keep the glowing filament from burning out.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3759200"/>
            <a:ext cx="79248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rgbClr val="00B0F0"/>
                </a:solidFill>
                <a:latin typeface="Times New Roman" pitchFamily="18" charset="0"/>
              </a:rPr>
              <a:t>Krypton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lights are used to illuminate landing strips at airports, and xenon is used in strobe lights and was once used in photographic flash cubes. </a:t>
            </a:r>
          </a:p>
        </p:txBody>
      </p:sp>
    </p:spTree>
  </p:cSld>
  <p:clrMapOvr>
    <a:masterClrMapping/>
  </p:clrMapOvr>
  <p:transition spd="slow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8" grpId="0"/>
      <p:bldP spid="81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Uses for the Noble Gases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435100"/>
            <a:ext cx="77724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At the bottom of the group is </a:t>
            </a:r>
            <a:r>
              <a:rPr lang="en-US" sz="3200" b="0" dirty="0">
                <a:solidFill>
                  <a:srgbClr val="339933"/>
                </a:solidFill>
                <a:latin typeface="Times New Roman" pitchFamily="18" charset="0"/>
              </a:rPr>
              <a:t>radon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, a radioactive gas produced naturally as uranium decays in rocks and soil.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3048000"/>
            <a:ext cx="8305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If </a:t>
            </a:r>
            <a:r>
              <a:rPr lang="en-US" sz="3200" b="0" dirty="0">
                <a:solidFill>
                  <a:srgbClr val="339933"/>
                </a:solidFill>
                <a:latin typeface="Times New Roman" pitchFamily="18" charset="0"/>
              </a:rPr>
              <a:t>radon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seeps into a home, the gas can be harmful because it continues to emit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radiation.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4213225"/>
            <a:ext cx="77724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When people breathe the gas over a period of time, it can cause lung cancer.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9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89163" y="795338"/>
            <a:ext cx="4419600" cy="304800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2290763" algn="l"/>
              </a:tabLst>
            </a:pPr>
            <a:r>
              <a:rPr lang="en-US" sz="1600"/>
              <a:t>Nonmetals, Metals, Metalloids, Noble gases </a:t>
            </a:r>
          </a:p>
        </p:txBody>
      </p:sp>
      <p:pic>
        <p:nvPicPr>
          <p:cNvPr id="30725" name="Picture 5" descr="PTClassification.jpg                                           00021E64FG-Data                        B5393160: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8352928" cy="6013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/>
          <a:lstStyle/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>
                <a:hlinkClick r:id="rId4"/>
              </a:rPr>
              <a:t>http://www.youtube.com/watch?v=QLrofyj6a2s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>
                <a:hlinkClick r:id="rId5"/>
              </a:rPr>
              <a:t>http://www.youtube.com/watch?NR=1&amp;v=ceQMs30D16E&amp;feature=endscreen</a:t>
            </a:r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 descr="File:Helium discharge tub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2952328" cy="2160240"/>
          </a:xfrm>
          <a:prstGeom prst="rect">
            <a:avLst/>
          </a:prstGeom>
          <a:noFill/>
        </p:spPr>
      </p:pic>
      <p:pic>
        <p:nvPicPr>
          <p:cNvPr id="1028" name="Picture 4" descr="File:Neon discharge 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4664"/>
            <a:ext cx="2664296" cy="2160240"/>
          </a:xfrm>
          <a:prstGeom prst="rect">
            <a:avLst/>
          </a:prstGeom>
          <a:noFill/>
        </p:spPr>
      </p:pic>
      <p:pic>
        <p:nvPicPr>
          <p:cNvPr id="1030" name="Picture 6" descr="Image: Argon discharge tube">
            <a:hlinkClick r:id="rId8" tooltip="Argon discharge tub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4664"/>
            <a:ext cx="2304256" cy="2160240"/>
          </a:xfrm>
          <a:prstGeom prst="rect">
            <a:avLst/>
          </a:prstGeom>
          <a:noFill/>
        </p:spPr>
      </p:pic>
      <p:pic>
        <p:nvPicPr>
          <p:cNvPr id="1032" name="Picture 8" descr="Image: Krypton discharge tube">
            <a:hlinkClick r:id="rId10" tooltip="Krypton discharge tub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3861048"/>
            <a:ext cx="2000250" cy="1333501"/>
          </a:xfrm>
          <a:prstGeom prst="rect">
            <a:avLst/>
          </a:prstGeom>
          <a:noFill/>
        </p:spPr>
      </p:pic>
      <p:pic>
        <p:nvPicPr>
          <p:cNvPr id="1034" name="Picture 10" descr="Image: Xenon discharge tube">
            <a:hlinkClick r:id="rId12" tooltip="Xenon discharge tub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3861048"/>
            <a:ext cx="2000250" cy="1333501"/>
          </a:xfrm>
          <a:prstGeom prst="rect">
            <a:avLst/>
          </a:prstGeom>
          <a:noFill/>
        </p:spPr>
      </p:pic>
      <p:pic>
        <p:nvPicPr>
          <p:cNvPr id="1036" name="Picture 12" descr="Image: Radon, glowing gas">
            <a:hlinkClick r:id="rId14" tooltip="Radon, glowing gas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3861047"/>
            <a:ext cx="2000250" cy="1296145"/>
          </a:xfrm>
          <a:prstGeom prst="rect">
            <a:avLst/>
          </a:prstGeom>
          <a:noFill/>
        </p:spPr>
      </p:pic>
      <p:pic>
        <p:nvPicPr>
          <p:cNvPr id="1038" name="Picture 14" descr="Illuminated light red gas discharge tubes shaped as letters H and 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2564904"/>
            <a:ext cx="1524000" cy="1143001"/>
          </a:xfrm>
          <a:prstGeom prst="rect">
            <a:avLst/>
          </a:prstGeom>
          <a:noFill/>
        </p:spPr>
      </p:pic>
      <p:pic>
        <p:nvPicPr>
          <p:cNvPr id="1040" name="Picture 16" descr="Illuminated orange gas discharge tubes shaped as letters N and 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39952" y="2564904"/>
            <a:ext cx="1524000" cy="1143001"/>
          </a:xfrm>
          <a:prstGeom prst="rect">
            <a:avLst/>
          </a:prstGeom>
          <a:noFill/>
        </p:spPr>
      </p:pic>
      <p:pic>
        <p:nvPicPr>
          <p:cNvPr id="1042" name="Picture 18" descr="Illuminated light blue gas discharge tubes shaped as letters A and r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76256" y="2564904"/>
            <a:ext cx="1524000" cy="1143001"/>
          </a:xfrm>
          <a:prstGeom prst="rect">
            <a:avLst/>
          </a:prstGeom>
          <a:noFill/>
        </p:spPr>
      </p:pic>
      <p:pic>
        <p:nvPicPr>
          <p:cNvPr id="1044" name="Picture 20" descr="Illuminated white gas discharge tubes shaped as letters K and r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03648" y="5157192"/>
            <a:ext cx="1524000" cy="1143001"/>
          </a:xfrm>
          <a:prstGeom prst="rect">
            <a:avLst/>
          </a:prstGeom>
          <a:noFill/>
        </p:spPr>
      </p:pic>
      <p:pic>
        <p:nvPicPr>
          <p:cNvPr id="1046" name="Picture 22" descr="Illuminated violet gas discharge tubes shaped as letters X and 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39952" y="5157192"/>
            <a:ext cx="152400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27784" y="2132856"/>
          <a:ext cx="4968552" cy="3374261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30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helium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He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1s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1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neon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Ne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[He]2s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2p</a:t>
                      </a:r>
                      <a:r>
                        <a:rPr lang="en-US" sz="2000" baseline="30000" dirty="0">
                          <a:latin typeface="Arial"/>
                        </a:rPr>
                        <a:t>6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1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argon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Ar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[Ne]3s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3p</a:t>
                      </a:r>
                      <a:r>
                        <a:rPr lang="en-US" sz="2000" baseline="30000" dirty="0">
                          <a:latin typeface="Arial"/>
                        </a:rPr>
                        <a:t>6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1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krypton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Kr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[Ar]3d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4s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4p</a:t>
                      </a:r>
                      <a:r>
                        <a:rPr lang="en-US" sz="2000" baseline="30000" dirty="0">
                          <a:latin typeface="Arial"/>
                        </a:rPr>
                        <a:t>6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1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xenon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Xe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[Kr]4d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5s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5p</a:t>
                      </a:r>
                      <a:r>
                        <a:rPr lang="en-US" sz="2000" baseline="30000" dirty="0">
                          <a:latin typeface="Arial"/>
                        </a:rPr>
                        <a:t>6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21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</a:rPr>
                        <a:t>radon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Arial"/>
                        </a:rPr>
                        <a:t>Rn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/>
                        </a:rPr>
                        <a:t>[Xe]4f</a:t>
                      </a:r>
                      <a:r>
                        <a:rPr lang="en-US" sz="2000" baseline="30000" dirty="0">
                          <a:latin typeface="Arial"/>
                        </a:rPr>
                        <a:t>14</a:t>
                      </a:r>
                      <a:r>
                        <a:rPr lang="en-US" sz="2000" dirty="0">
                          <a:latin typeface="Arial"/>
                        </a:rPr>
                        <a:t>5d</a:t>
                      </a:r>
                      <a:r>
                        <a:rPr lang="en-US" sz="2000" baseline="30000" dirty="0">
                          <a:latin typeface="Arial"/>
                        </a:rPr>
                        <a:t>10</a:t>
                      </a:r>
                      <a:r>
                        <a:rPr lang="en-US" sz="2000" dirty="0">
                          <a:latin typeface="Arial"/>
                        </a:rPr>
                        <a:t>6s</a:t>
                      </a:r>
                      <a:r>
                        <a:rPr lang="en-US" sz="2000" baseline="30000" dirty="0">
                          <a:latin typeface="Arial"/>
                        </a:rPr>
                        <a:t>2</a:t>
                      </a:r>
                      <a:r>
                        <a:rPr lang="en-US" sz="2000" dirty="0">
                          <a:latin typeface="Arial"/>
                        </a:rPr>
                        <a:t>6p</a:t>
                      </a:r>
                      <a:r>
                        <a:rPr lang="en-US" sz="2000" baseline="30000" dirty="0">
                          <a:latin typeface="Arial"/>
                        </a:rPr>
                        <a:t>6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1700808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dirty="0"/>
              <a:t>Symbol</a:t>
            </a:r>
            <a:endParaRPr lang="ar-S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700808"/>
            <a:ext cx="27363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Electron configuration</a:t>
            </a:r>
            <a:endParaRPr lang="ar-SA" dirty="0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85123022-2267-485B-83EC-BBFD757791FB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6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9462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>
              <a:defRPr/>
            </a:pPr>
            <a:r>
              <a:rPr lang="en-US" sz="3600" b="0" i="1" u="sng" dirty="0">
                <a:solidFill>
                  <a:schemeClr val="tx1"/>
                </a:solidFill>
                <a:cs typeface="Simplified Arabic" pitchFamily="18" charset="-78"/>
              </a:rPr>
              <a:t>The elements;</a:t>
            </a:r>
          </a:p>
          <a:p>
            <a:pPr algn="just" rtl="0" hangingPunct="0">
              <a:defRPr/>
            </a:pPr>
            <a:endParaRPr lang="en-US" sz="3600" b="0" i="1" u="sng" dirty="0">
              <a:solidFill>
                <a:srgbClr val="0000FF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1) 	</a:t>
            </a:r>
            <a:r>
              <a:rPr lang="en-US" sz="3600" b="0" dirty="0">
                <a:solidFill>
                  <a:srgbClr val="FF0000"/>
                </a:solidFill>
                <a:cs typeface="Simplified Arabic" pitchFamily="18" charset="-78"/>
              </a:rPr>
              <a:t>Group (0);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 </a:t>
            </a:r>
            <a:r>
              <a:rPr lang="en-US" sz="3600" b="0" dirty="0">
                <a:solidFill>
                  <a:srgbClr val="92D050"/>
                </a:solidFill>
                <a:cs typeface="Simplified Arabic" pitchFamily="18" charset="-78"/>
              </a:rPr>
              <a:t>low order of reactivity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600" b="0" dirty="0">
                <a:solidFill>
                  <a:srgbClr val="00B0F0"/>
                </a:solidFill>
                <a:cs typeface="Simplified Arabic" pitchFamily="18" charset="-78"/>
              </a:rPr>
              <a:t>no compounds till 1962</a:t>
            </a:r>
            <a:r>
              <a:rPr lang="en-US" sz="3600" b="0" dirty="0">
                <a:solidFill>
                  <a:schemeClr val="tx1"/>
                </a:solidFill>
                <a:cs typeface="Simplified Arabic" pitchFamily="18" charset="-78"/>
              </a:rPr>
              <a:t>, </a:t>
            </a:r>
            <a:r>
              <a:rPr lang="en-US" sz="3600" b="0" dirty="0">
                <a:solidFill>
                  <a:srgbClr val="002060"/>
                </a:solidFill>
                <a:cs typeface="Simplified Arabic" pitchFamily="18" charset="-78"/>
              </a:rPr>
              <a:t>after that 30 compounds of heavier members.</a:t>
            </a:r>
            <a:endParaRPr lang="en-US" sz="3600" dirty="0">
              <a:solidFill>
                <a:srgbClr val="002060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  <a:p>
            <a:pPr marL="685800" indent="-685800" algn="just" rtl="0" hangingPunct="0">
              <a:defRPr/>
            </a:pPr>
            <a:endParaRPr lang="en-US" sz="3600" dirty="0">
              <a:solidFill>
                <a:schemeClr val="tx1"/>
              </a:solidFill>
              <a:cs typeface="Simplified Arabic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cs typeface="Simplified Arabic" pitchFamily="18" charset="-78"/>
              </a:rPr>
              <a:t>2) Properties; 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Table 24.5</a:t>
            </a:r>
            <a:r>
              <a:rPr lang="en-US" dirty="0">
                <a:cs typeface="Simplified Arabic" pitchFamily="18" charset="-78"/>
              </a:rPr>
              <a:t>, atoms,</a:t>
            </a:r>
          </a:p>
          <a:p>
            <a:pPr marL="0" indent="0" algn="l" rtl="0">
              <a:buNone/>
            </a:pPr>
            <a:r>
              <a:rPr lang="en-US" dirty="0">
                <a:cs typeface="Simplified Arabic" pitchFamily="18" charset="-78"/>
              </a:rPr>
              <a:t>    ionization energy, low m.p., and b.p.;</a:t>
            </a:r>
          </a:p>
          <a:p>
            <a:pPr marL="0" indent="0" algn="l" rtl="0">
              <a:buNone/>
            </a:pPr>
            <a:endParaRPr lang="en-US" dirty="0">
              <a:cs typeface="Simplified Arabic" pitchFamily="18" charset="-78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/>
          <a:stretch/>
        </p:blipFill>
        <p:spPr>
          <a:xfrm>
            <a:off x="395536" y="1556792"/>
            <a:ext cx="8352928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6650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5346920"/>
          </a:xfrm>
        </p:spPr>
        <p:txBody>
          <a:bodyPr/>
          <a:lstStyle/>
          <a:p>
            <a:pPr marL="0" indent="0" algn="just" rtl="0" hangingPunct="0">
              <a:buNone/>
              <a:defRPr/>
            </a:pPr>
            <a:endParaRPr lang="en-US" dirty="0">
              <a:solidFill>
                <a:srgbClr val="FFC000"/>
              </a:solidFill>
              <a:cs typeface="Simplified Arabic" pitchFamily="18" charset="-78"/>
            </a:endParaRP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3) Exist in atmosphere, He as deposit,     Isotopes of Radon(</a:t>
            </a:r>
            <a:r>
              <a:rPr lang="en-US" dirty="0" err="1">
                <a:cs typeface="Simplified Arabic" pitchFamily="18" charset="-78"/>
              </a:rPr>
              <a:t>Rn</a:t>
            </a:r>
            <a:r>
              <a:rPr lang="en-US" dirty="0">
                <a:cs typeface="Simplified Arabic" pitchFamily="18" charset="-78"/>
              </a:rPr>
              <a:t>) all from Radium (Ra)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cs typeface="Simplified Arabic" pitchFamily="18" charset="-78"/>
              </a:rPr>
              <a:t> </a:t>
            </a:r>
          </a:p>
          <a:p>
            <a:pPr marL="0" indent="0" algn="just" rtl="0" hangingPunct="0">
              <a:buNone/>
              <a:defRPr/>
            </a:pP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t</a:t>
            </a:r>
            <a:r>
              <a:rPr lang="en-US" baseline="-25000" dirty="0">
                <a:solidFill>
                  <a:srgbClr val="FF0000"/>
                </a:solidFill>
                <a:cs typeface="Simplified Arabic" pitchFamily="18" charset="-78"/>
              </a:rPr>
              <a:t>1/2</a:t>
            </a:r>
            <a:r>
              <a:rPr lang="en-US" dirty="0">
                <a:solidFill>
                  <a:srgbClr val="FF0000"/>
                </a:solidFill>
                <a:cs typeface="Simplified Arabic" pitchFamily="18" charset="-78"/>
              </a:rPr>
              <a:t> = 3.82 d</a:t>
            </a:r>
            <a:r>
              <a:rPr lang="en-US" dirty="0">
                <a:cs typeface="Simplified Arabic" pitchFamily="18" charset="-78"/>
              </a:rPr>
              <a:t>,           from 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4)	</a:t>
            </a:r>
            <a:r>
              <a:rPr lang="en-US" dirty="0">
                <a:solidFill>
                  <a:srgbClr val="FF0000"/>
                </a:solidFill>
              </a:rPr>
              <a:t>Ar</a:t>
            </a:r>
            <a:r>
              <a:rPr lang="en-US" dirty="0"/>
              <a:t> in bulbs, no reaction with filaments but conduct heat away from it. </a:t>
            </a:r>
          </a:p>
          <a:p>
            <a:pPr marL="0" indent="0" algn="l" rtl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5EDBC-181E-467B-96B1-E806D13905A9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" name="Picture 5" descr="D:\Prof. Mah. Monsi\Prof. Monshi\6 a.jpg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3848" y="213285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Prof. Mah. Monsi\Prof. Monshi\6 b.jpg"/>
          <p:cNvPicPr/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8104" y="2132856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392526"/>
      </p:ext>
    </p:extLst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532D55F-8A7D-42BF-92F1-EA61652EDCB4}" type="slidenum">
              <a:rPr lang="ar-SA" sz="1400" b="0">
                <a:solidFill>
                  <a:schemeClr val="tx1"/>
                </a:solidFill>
                <a:latin typeface="+mn-lt"/>
                <a:cs typeface="+mn-cs"/>
              </a:rPr>
              <a:pPr algn="l">
                <a:defRPr/>
              </a:pPr>
              <a:t>9</a:t>
            </a:fld>
            <a:endParaRPr lang="en-GB" sz="14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1510" name="Subtitle 4"/>
          <p:cNvSpPr txBox="1">
            <a:spLocks/>
          </p:cNvSpPr>
          <p:nvPr/>
        </p:nvSpPr>
        <p:spPr bwMode="auto">
          <a:xfrm>
            <a:off x="611188" y="404813"/>
            <a:ext cx="8280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5) </a:t>
            </a:r>
            <a:r>
              <a:rPr lang="en-US" sz="3600" b="0" dirty="0">
                <a:solidFill>
                  <a:srgbClr val="0000FF"/>
                </a:solidFill>
              </a:rPr>
              <a:t>The first chemical reaction; </a:t>
            </a:r>
          </a:p>
          <a:p>
            <a:pPr algn="just" rtl="0" hangingPunct="0"/>
            <a:r>
              <a:rPr lang="en-US" sz="3600" b="0" dirty="0">
                <a:solidFill>
                  <a:schemeClr val="tx1"/>
                </a:solidFill>
              </a:rPr>
              <a:t>       </a:t>
            </a:r>
            <a:r>
              <a:rPr lang="en-US" sz="3600" b="0" dirty="0">
                <a:solidFill>
                  <a:srgbClr val="FF0000"/>
                </a:solidFill>
              </a:rPr>
              <a:t>[Xe]</a:t>
            </a:r>
            <a:r>
              <a:rPr lang="en-US" sz="3600" b="0" baseline="30000" dirty="0">
                <a:solidFill>
                  <a:srgbClr val="FF0000"/>
                </a:solidFill>
              </a:rPr>
              <a:t>+</a:t>
            </a:r>
            <a:r>
              <a:rPr lang="en-US" sz="3600" b="0" dirty="0">
                <a:solidFill>
                  <a:srgbClr val="FF0000"/>
                </a:solidFill>
              </a:rPr>
              <a:t> [PtF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dirty="0">
                <a:solidFill>
                  <a:srgbClr val="FF0000"/>
                </a:solidFill>
              </a:rPr>
              <a:t>]</a:t>
            </a:r>
            <a:r>
              <a:rPr lang="en-US" sz="3600" b="0" baseline="30000" dirty="0">
                <a:solidFill>
                  <a:srgbClr val="FF0000"/>
                </a:solidFill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in </a:t>
            </a:r>
            <a:r>
              <a:rPr lang="en-US" sz="3600" b="0" dirty="0">
                <a:solidFill>
                  <a:srgbClr val="FF0000"/>
                </a:solidFill>
              </a:rPr>
              <a:t>1962;</a:t>
            </a:r>
          </a:p>
          <a:p>
            <a:pPr algn="just" rtl="0" hangingPunct="0"/>
            <a:endParaRPr lang="en-US" sz="3600" dirty="0">
              <a:solidFill>
                <a:srgbClr val="FF0000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</a:t>
            </a:r>
            <a:r>
              <a:rPr lang="en-US" sz="3600" dirty="0">
                <a:solidFill>
                  <a:schemeClr val="tx1"/>
                </a:solidFill>
              </a:rPr>
              <a:t>a) </a:t>
            </a:r>
            <a:r>
              <a:rPr lang="en-US" sz="3600" b="0" dirty="0">
                <a:solidFill>
                  <a:schemeClr val="tx1"/>
                </a:solidFill>
              </a:rPr>
              <a:t>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O</a:t>
            </a:r>
            <a:r>
              <a:rPr lang="en-US" sz="3600" b="0" baseline="-25000" dirty="0">
                <a:solidFill>
                  <a:schemeClr val="tx1"/>
                </a:solidFill>
              </a:rPr>
              <a:t>2</a:t>
            </a:r>
            <a:r>
              <a:rPr lang="en-US" sz="3600" b="0" baseline="30000" dirty="0">
                <a:solidFill>
                  <a:schemeClr val="tx1"/>
                </a:solidFill>
              </a:rPr>
              <a:t>+</a:t>
            </a:r>
            <a:r>
              <a:rPr lang="en-US" sz="3600" b="0" dirty="0">
                <a:solidFill>
                  <a:schemeClr val="tx1"/>
                </a:solidFill>
              </a:rPr>
              <a:t> + e	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600" b="0" dirty="0">
                <a:solidFill>
                  <a:schemeClr val="tx1"/>
                </a:solidFill>
              </a:rPr>
              <a:t>H = </a:t>
            </a:r>
            <a:r>
              <a:rPr lang="en-US" sz="3600" b="0" dirty="0">
                <a:solidFill>
                  <a:srgbClr val="7030A0"/>
                </a:solidFill>
              </a:rPr>
              <a:t>+1180 kJ</a:t>
            </a:r>
            <a:endParaRPr lang="en-US" sz="3600" dirty="0">
              <a:solidFill>
                <a:srgbClr val="7030A0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	   Xe </a:t>
            </a:r>
            <a:r>
              <a:rPr lang="en-US" sz="3600" b="0" dirty="0">
                <a:solidFill>
                  <a:schemeClr val="tx1"/>
                </a:solidFill>
                <a:sym typeface="Symbol" pitchFamily="18" charset="2"/>
              </a:rPr>
              <a:t></a:t>
            </a:r>
            <a:r>
              <a:rPr lang="en-US" sz="3600" b="0" dirty="0">
                <a:solidFill>
                  <a:schemeClr val="tx1"/>
                </a:solidFill>
              </a:rPr>
              <a:t> Xe</a:t>
            </a:r>
            <a:r>
              <a:rPr lang="en-US" sz="3600" b="0" baseline="30000" dirty="0">
                <a:solidFill>
                  <a:schemeClr val="tx1"/>
                </a:solidFill>
              </a:rPr>
              <a:t>+</a:t>
            </a:r>
            <a:r>
              <a:rPr lang="en-US" sz="3600" b="0" dirty="0">
                <a:solidFill>
                  <a:schemeClr val="tx1"/>
                </a:solidFill>
              </a:rPr>
              <a:t> + e	</a:t>
            </a:r>
            <a:r>
              <a:rPr lang="en-US" sz="3600" b="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600" b="0" dirty="0">
                <a:solidFill>
                  <a:schemeClr val="tx1"/>
                </a:solidFill>
              </a:rPr>
              <a:t>H = </a:t>
            </a:r>
            <a:r>
              <a:rPr lang="en-US" sz="3600" b="0" dirty="0">
                <a:solidFill>
                  <a:srgbClr val="7030A0"/>
                </a:solidFill>
              </a:rPr>
              <a:t>+1170 kJ</a:t>
            </a: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r>
              <a:rPr lang="en-US" sz="3600" b="0" dirty="0">
                <a:solidFill>
                  <a:schemeClr val="tx1"/>
                </a:solidFill>
              </a:rPr>
              <a:t>	So, it is possible to form </a:t>
            </a:r>
            <a:r>
              <a:rPr lang="en-US" sz="3600" b="0" dirty="0">
                <a:solidFill>
                  <a:srgbClr val="FF0000"/>
                </a:solidFill>
              </a:rPr>
              <a:t>[Xe]</a:t>
            </a:r>
            <a:r>
              <a:rPr lang="en-US" sz="3600" b="0" baseline="30000" dirty="0">
                <a:solidFill>
                  <a:srgbClr val="FF0000"/>
                </a:solidFill>
              </a:rPr>
              <a:t>+</a:t>
            </a:r>
            <a:r>
              <a:rPr lang="en-US" sz="3600" b="0" dirty="0">
                <a:solidFill>
                  <a:srgbClr val="FF0000"/>
                </a:solidFill>
              </a:rPr>
              <a:t>[PtF</a:t>
            </a:r>
            <a:r>
              <a:rPr lang="en-US" sz="3600" b="0" baseline="-25000" dirty="0">
                <a:solidFill>
                  <a:srgbClr val="FF0000"/>
                </a:solidFill>
              </a:rPr>
              <a:t>6</a:t>
            </a:r>
            <a:r>
              <a:rPr lang="en-US" sz="3600" b="0" dirty="0">
                <a:solidFill>
                  <a:srgbClr val="FF0000"/>
                </a:solidFill>
              </a:rPr>
              <a:t>]</a:t>
            </a:r>
            <a:r>
              <a:rPr lang="en-US" sz="3600" b="0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like </a:t>
            </a:r>
            <a:r>
              <a:rPr lang="en-US" sz="3600" b="0" dirty="0">
                <a:solidFill>
                  <a:srgbClr val="00B050"/>
                </a:solidFill>
              </a:rPr>
              <a:t>[O</a:t>
            </a:r>
            <a:r>
              <a:rPr lang="en-US" sz="3600" b="0" baseline="-25000" dirty="0">
                <a:solidFill>
                  <a:srgbClr val="00B050"/>
                </a:solidFill>
              </a:rPr>
              <a:t>2</a:t>
            </a:r>
            <a:r>
              <a:rPr lang="en-US" sz="3600" b="0" baseline="30000" dirty="0">
                <a:solidFill>
                  <a:srgbClr val="00B050"/>
                </a:solidFill>
              </a:rPr>
              <a:t>+</a:t>
            </a:r>
            <a:r>
              <a:rPr lang="en-US" sz="3600" b="0" dirty="0">
                <a:solidFill>
                  <a:srgbClr val="00B050"/>
                </a:solidFill>
              </a:rPr>
              <a:t>][PtF</a:t>
            </a:r>
            <a:r>
              <a:rPr lang="en-US" sz="3600" b="0" baseline="-25000" dirty="0">
                <a:solidFill>
                  <a:srgbClr val="00B050"/>
                </a:solidFill>
              </a:rPr>
              <a:t>6</a:t>
            </a:r>
            <a:r>
              <a:rPr lang="en-US" sz="3600" b="0" dirty="0">
                <a:solidFill>
                  <a:srgbClr val="00B050"/>
                </a:solidFill>
              </a:rPr>
              <a:t>]</a:t>
            </a:r>
            <a:r>
              <a:rPr lang="en-US" sz="3600" b="0" baseline="30000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sz="3600" b="0" dirty="0">
                <a:solidFill>
                  <a:srgbClr val="00B050"/>
                </a:solidFill>
              </a:rPr>
              <a:t> </a:t>
            </a:r>
            <a:r>
              <a:rPr lang="en-US" sz="3600" b="0" dirty="0">
                <a:solidFill>
                  <a:schemeClr val="tx1"/>
                </a:solidFill>
              </a:rPr>
              <a:t>;</a:t>
            </a:r>
            <a:r>
              <a:rPr lang="en-US" sz="3600" b="0" dirty="0">
                <a:solidFill>
                  <a:srgbClr val="FF0000"/>
                </a:solidFill>
              </a:rPr>
              <a:t>solid, </a:t>
            </a:r>
            <a:r>
              <a:rPr lang="en-US" sz="3600" b="0" dirty="0">
                <a:solidFill>
                  <a:schemeClr val="accent1">
                    <a:lumMod val="75000"/>
                  </a:schemeClr>
                </a:solidFill>
              </a:rPr>
              <a:t>yellow orange</a:t>
            </a:r>
            <a:r>
              <a:rPr lang="en-US" sz="3600" b="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marL="685800" indent="-685800" algn="just" rtl="0" hangingPunct="0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12853-9B2C-4432-94FD-FF8F316F428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3038</TotalTime>
  <Words>643</Words>
  <Application>Microsoft Macintosh PowerPoint</Application>
  <PresentationFormat>On-screen Show (4:3)</PresentationFormat>
  <Paragraphs>103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Book Antiqua</vt:lpstr>
      <vt:lpstr>Coronet</vt:lpstr>
      <vt:lpstr>Lucida Sans</vt:lpstr>
      <vt:lpstr>Symbol</vt:lpstr>
      <vt:lpstr>Times New Roman</vt:lpstr>
      <vt:lpstr>Verdana</vt:lpstr>
      <vt:lpstr>Wingdings</vt:lpstr>
      <vt:lpstr>Wingdings 2</vt:lpstr>
      <vt:lpstr>Wingdings 3</vt:lpstr>
      <vt:lpstr>Aspect</vt:lpstr>
      <vt:lpstr>Apex</vt:lpstr>
      <vt:lpstr>Group 18 (0)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 تقدير الكوليسترول باستخدام HPLC</dc:title>
  <dc:creator>حسني حسن</dc:creator>
  <cp:lastModifiedBy>عبدالعزيز الرصيص ID 442104808</cp:lastModifiedBy>
  <cp:revision>392</cp:revision>
  <dcterms:created xsi:type="dcterms:W3CDTF">2004-05-18T18:59:11Z</dcterms:created>
  <dcterms:modified xsi:type="dcterms:W3CDTF">2020-10-13T11:41:06Z</dcterms:modified>
</cp:coreProperties>
</file>