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4" r:id="rId1"/>
  </p:sldMasterIdLst>
  <p:notesMasterIdLst>
    <p:notesMasterId r:id="rId22"/>
  </p:notesMasterIdLst>
  <p:sldIdLst>
    <p:sldId id="631" r:id="rId2"/>
    <p:sldId id="632" r:id="rId3"/>
    <p:sldId id="634" r:id="rId4"/>
    <p:sldId id="635" r:id="rId5"/>
    <p:sldId id="636" r:id="rId6"/>
    <p:sldId id="624" r:id="rId7"/>
    <p:sldId id="625" r:id="rId8"/>
    <p:sldId id="626" r:id="rId9"/>
    <p:sldId id="627" r:id="rId10"/>
    <p:sldId id="637" r:id="rId11"/>
    <p:sldId id="638" r:id="rId12"/>
    <p:sldId id="628" r:id="rId13"/>
    <p:sldId id="639" r:id="rId14"/>
    <p:sldId id="629" r:id="rId15"/>
    <p:sldId id="640" r:id="rId16"/>
    <p:sldId id="630" r:id="rId17"/>
    <p:sldId id="643" r:id="rId18"/>
    <p:sldId id="641" r:id="rId19"/>
    <p:sldId id="642" r:id="rId20"/>
    <p:sldId id="644" r:id="rId2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1pPr>
    <a:lvl2pPr marL="457200" algn="r" rtl="1" fontAlgn="base">
      <a:spcBef>
        <a:spcPct val="0"/>
      </a:spcBef>
      <a:spcAft>
        <a:spcPct val="0"/>
      </a:spcAft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2pPr>
    <a:lvl3pPr marL="914400" algn="r" rtl="1" fontAlgn="base">
      <a:spcBef>
        <a:spcPct val="0"/>
      </a:spcBef>
      <a:spcAft>
        <a:spcPct val="0"/>
      </a:spcAft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3pPr>
    <a:lvl4pPr marL="1371600" algn="r" rtl="1" fontAlgn="base">
      <a:spcBef>
        <a:spcPct val="0"/>
      </a:spcBef>
      <a:spcAft>
        <a:spcPct val="0"/>
      </a:spcAft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4pPr>
    <a:lvl5pPr marL="1828800" algn="r" rtl="1" fontAlgn="base">
      <a:spcBef>
        <a:spcPct val="0"/>
      </a:spcBef>
      <a:spcAft>
        <a:spcPct val="0"/>
      </a:spcAft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5pPr>
    <a:lvl6pPr marL="2286000" algn="r" defTabSz="914400" rtl="1" eaLnBrk="1" latinLnBrk="0" hangingPunct="1"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6pPr>
    <a:lvl7pPr marL="2743200" algn="r" defTabSz="914400" rtl="1" eaLnBrk="1" latinLnBrk="0" hangingPunct="1"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7pPr>
    <a:lvl8pPr marL="3200400" algn="r" defTabSz="914400" rtl="1" eaLnBrk="1" latinLnBrk="0" hangingPunct="1"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8pPr>
    <a:lvl9pPr marL="3657600" algn="r" defTabSz="914400" rtl="1" eaLnBrk="1" latinLnBrk="0" hangingPunct="1"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339933"/>
    <a:srgbClr val="996633"/>
    <a:srgbClr val="FFCCFF"/>
    <a:srgbClr val="FFFF99"/>
    <a:srgbClr val="99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01" autoAdjust="0"/>
    <p:restoredTop sz="94663"/>
  </p:normalViewPr>
  <p:slideViewPr>
    <p:cSldViewPr>
      <p:cViewPr varScale="1">
        <p:scale>
          <a:sx n="107" d="100"/>
          <a:sy n="107" d="100"/>
        </p:scale>
        <p:origin x="17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6AB99B-B2F1-479A-987F-B9B2CD6B329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476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E1D45-3FD3-4697-BDEA-C6F9A5D7227E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70E7C-8712-43E5-BFED-D394C5F983E0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29383-24C0-408A-B7BD-0D8048EAE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5EDBC-181E-467B-96B1-E806D13905A9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A6750-24C2-43AC-BA34-473B3213261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F7373-1482-456A-8AB4-08311363FC74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8929E-681D-49C2-8DA7-B63900AFE43C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4D423-6A78-4974-BB58-3F1246CEEF9D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67255-143F-4B96-8003-1E07484809D9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A6ECE-EA1A-41E7-B28C-6471A599BB1F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0FF7248-C3FE-4606-90C0-31544F4353C4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>
    <p:newsflash/>
    <p:sndAc>
      <p:stSnd>
        <p:snd r:embed="rId13" name="camera.wav"/>
      </p:stSnd>
    </p:sndAc>
  </p:transition>
  <p:hf hdr="0" dt="0"/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usRGfhsnLUc&amp;NR=1&amp;feature=endscree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Bromine_25ml.jpg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hyperlink" Target="http://en.wikipedia.org/wiki/File:Electron_shell_085_Astatine_-_no_label.sv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Chlorine_ampoule.jp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://en.wikipedia.org/wiki/File:Iod_kristall.jpg" TargetMode="External"/><Relationship Id="rId4" Type="http://schemas.openxmlformats.org/officeDocument/2006/relationships/hyperlink" Target="http://en.wikipedia.org/wiki/File:Liquid_fluorine_tighter_crop.jpg" TargetMode="Externa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Group 17 Chemistry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4D423-6A78-4974-BB58-3F1246CEEF9D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32656"/>
            <a:ext cx="8183880" cy="5544616"/>
          </a:xfrm>
        </p:spPr>
        <p:txBody>
          <a:bodyPr>
            <a:normAutofit fontScale="92500" lnSpcReduction="10000"/>
          </a:bodyPr>
          <a:lstStyle/>
          <a:p>
            <a:pPr marL="0" indent="0" algn="just" rtl="0" hangingPunct="0">
              <a:buNone/>
              <a:defRPr/>
            </a:pPr>
            <a:r>
              <a:rPr lang="en-US" sz="4300" u="sng" dirty="0">
                <a:cs typeface="Simplified Arabic" pitchFamily="18" charset="-78"/>
              </a:rPr>
              <a:t>The halogen: (</a:t>
            </a:r>
            <a:r>
              <a:rPr lang="en-US" sz="4300" u="sng" dirty="0">
                <a:solidFill>
                  <a:srgbClr val="FF0000"/>
                </a:solidFill>
                <a:cs typeface="Simplified Arabic" pitchFamily="18" charset="-78"/>
              </a:rPr>
              <a:t>salt former</a:t>
            </a:r>
            <a:r>
              <a:rPr lang="en-US" sz="4300" u="sng" dirty="0">
                <a:cs typeface="Simplified Arabic" pitchFamily="18" charset="-78"/>
              </a:rPr>
              <a:t>)  </a:t>
            </a:r>
          </a:p>
          <a:p>
            <a:pPr marL="0" indent="0" algn="just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 </a:t>
            </a:r>
          </a:p>
          <a:p>
            <a:pPr marL="0" indent="0" algn="just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	1.Electronic</a:t>
            </a:r>
            <a:r>
              <a:rPr lang="en-US" sz="14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configuration; </a:t>
            </a:r>
            <a:r>
              <a:rPr lang="en-US" dirty="0">
                <a:solidFill>
                  <a:srgbClr val="FF0000"/>
                </a:solidFill>
                <a:cs typeface="Simplified Arabic" pitchFamily="18" charset="-78"/>
              </a:rPr>
              <a:t>[core]ns</a:t>
            </a:r>
            <a:r>
              <a:rPr lang="en-US" baseline="30000" dirty="0">
                <a:solidFill>
                  <a:srgbClr val="FF0000"/>
                </a:solidFill>
                <a:cs typeface="Simplified Arabic" pitchFamily="18" charset="-78"/>
              </a:rPr>
              <a:t>2</a:t>
            </a:r>
            <a:r>
              <a:rPr lang="en-US" sz="1400" dirty="0">
                <a:solidFill>
                  <a:srgbClr val="FF0000"/>
                </a:solidFill>
                <a:cs typeface="Simplified Arabic" pitchFamily="18" charset="-78"/>
              </a:rPr>
              <a:t>  </a:t>
            </a:r>
            <a:r>
              <a:rPr lang="en-US" dirty="0">
                <a:solidFill>
                  <a:srgbClr val="FF0000"/>
                </a:solidFill>
                <a:cs typeface="Simplified Arabic" pitchFamily="18" charset="-78"/>
              </a:rPr>
              <a:t>np</a:t>
            </a:r>
            <a:r>
              <a:rPr lang="en-US" baseline="30000" dirty="0">
                <a:solidFill>
                  <a:srgbClr val="FF0000"/>
                </a:solidFill>
                <a:cs typeface="Simplified Arabic" pitchFamily="18" charset="-78"/>
              </a:rPr>
              <a:t>5</a:t>
            </a:r>
          </a:p>
          <a:p>
            <a:pPr marL="0" indent="0" algn="just" rtl="0" hangingPunct="0">
              <a:buNone/>
              <a:defRPr/>
            </a:pPr>
            <a:endParaRPr lang="en-US" dirty="0">
              <a:solidFill>
                <a:srgbClr val="FF0000"/>
              </a:solidFill>
              <a:cs typeface="Simplified Arabic" pitchFamily="18" charset="-78"/>
            </a:endParaRPr>
          </a:p>
          <a:p>
            <a:pPr marL="0" indent="0" algn="just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	2. Physical state: gas, liquid, solid </a:t>
            </a:r>
          </a:p>
          <a:p>
            <a:pPr marL="0" indent="0" algn="just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	    (</a:t>
            </a:r>
            <a:r>
              <a:rPr lang="en-US" dirty="0">
                <a:solidFill>
                  <a:srgbClr val="FF0000"/>
                </a:solidFill>
                <a:cs typeface="Simplified Arabic" pitchFamily="18" charset="-78"/>
              </a:rPr>
              <a:t>Intermolecular force</a:t>
            </a:r>
            <a:r>
              <a:rPr lang="en-US" dirty="0">
                <a:cs typeface="Simplified Arabic" pitchFamily="18" charset="-78"/>
              </a:rPr>
              <a:t>).</a:t>
            </a:r>
          </a:p>
          <a:p>
            <a:pPr marL="0" indent="0" algn="just" rtl="0" hangingPunct="0">
              <a:buNone/>
              <a:defRPr/>
            </a:pPr>
            <a:endParaRPr lang="en-US" dirty="0">
              <a:cs typeface="Simplified Arabic" pitchFamily="18" charset="-78"/>
            </a:endParaRPr>
          </a:p>
          <a:p>
            <a:pPr marL="0" indent="0" algn="just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3. 1</a:t>
            </a:r>
            <a:r>
              <a:rPr lang="en-US" baseline="30000" dirty="0">
                <a:cs typeface="Simplified Arabic" pitchFamily="18" charset="-78"/>
              </a:rPr>
              <a:t>st</a:t>
            </a:r>
            <a:r>
              <a:rPr lang="en-US" dirty="0">
                <a:cs typeface="Simplified Arabic" pitchFamily="18" charset="-78"/>
              </a:rPr>
              <a:t> ionization energy: I</a:t>
            </a:r>
            <a:r>
              <a:rPr lang="en-US" baseline="-25000" dirty="0">
                <a:cs typeface="Simplified Arabic" pitchFamily="18" charset="-78"/>
              </a:rPr>
              <a:t>2</a:t>
            </a:r>
            <a:r>
              <a:rPr lang="en-US" baseline="30000" dirty="0">
                <a:cs typeface="Simplified Arabic" pitchFamily="18" charset="-78"/>
              </a:rPr>
              <a:t>+</a:t>
            </a:r>
            <a:r>
              <a:rPr lang="en-US" dirty="0">
                <a:cs typeface="Simplified Arabic" pitchFamily="18" charset="-78"/>
              </a:rPr>
              <a:t>, … exist not I</a:t>
            </a:r>
            <a:r>
              <a:rPr lang="en-US" baseline="30000" dirty="0">
                <a:cs typeface="Simplified Arabic" pitchFamily="18" charset="-78"/>
              </a:rPr>
              <a:t>+</a:t>
            </a:r>
            <a:r>
              <a:rPr lang="en-US" dirty="0">
                <a:cs typeface="Simplified Arabic" pitchFamily="18" charset="-78"/>
              </a:rPr>
              <a:t>.</a:t>
            </a:r>
          </a:p>
          <a:p>
            <a:pPr marL="0" indent="0" algn="just" rtl="0" hangingPunct="0">
              <a:buNone/>
              <a:defRPr/>
            </a:pPr>
            <a:endParaRPr lang="en-US" dirty="0">
              <a:cs typeface="Simplified Arabic" pitchFamily="18" charset="-78"/>
            </a:endParaRPr>
          </a:p>
          <a:p>
            <a:pPr marL="0" indent="0" algn="just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4. Electronegativity: </a:t>
            </a:r>
            <a:r>
              <a:rPr lang="en-US" dirty="0">
                <a:solidFill>
                  <a:srgbClr val="FF0000"/>
                </a:solidFill>
                <a:cs typeface="Simplified Arabic" pitchFamily="18" charset="-78"/>
              </a:rPr>
              <a:t>4</a:t>
            </a:r>
            <a:r>
              <a:rPr lang="en-US" dirty="0">
                <a:cs typeface="Simplified Arabic" pitchFamily="18" charset="-78"/>
              </a:rPr>
              <a:t> to </a:t>
            </a:r>
            <a:r>
              <a:rPr lang="en-US" dirty="0">
                <a:solidFill>
                  <a:srgbClr val="FF0000"/>
                </a:solidFill>
                <a:cs typeface="Simplified Arabic" pitchFamily="18" charset="-78"/>
              </a:rPr>
              <a:t>2.7</a:t>
            </a:r>
          </a:p>
          <a:p>
            <a:pPr marL="0" indent="0" algn="just" rtl="0" hangingPunct="0">
              <a:buNone/>
              <a:defRPr/>
            </a:pPr>
            <a:endParaRPr lang="en-US" dirty="0">
              <a:cs typeface="Simplified Arabic" pitchFamily="18" charset="-78"/>
            </a:endParaRPr>
          </a:p>
          <a:p>
            <a:pPr marL="0" indent="0" algn="just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5. Bond energy: </a:t>
            </a:r>
            <a:r>
              <a:rPr lang="en-US" dirty="0">
                <a:solidFill>
                  <a:srgbClr val="FF0000"/>
                </a:solidFill>
                <a:cs typeface="Simplified Arabic" pitchFamily="18" charset="-78"/>
              </a:rPr>
              <a:t>F</a:t>
            </a:r>
            <a:r>
              <a:rPr lang="en-US" baseline="-25000" dirty="0">
                <a:solidFill>
                  <a:srgbClr val="FF0000"/>
                </a:solidFill>
                <a:cs typeface="Simplified Arabic" pitchFamily="18" charset="-78"/>
              </a:rPr>
              <a:t>2</a:t>
            </a:r>
            <a:r>
              <a:rPr lang="en-US" dirty="0">
                <a:cs typeface="Simplified Arabic" pitchFamily="18" charset="-78"/>
              </a:rPr>
              <a:t> is weak, but </a:t>
            </a:r>
            <a:r>
              <a:rPr lang="en-US" dirty="0">
                <a:solidFill>
                  <a:srgbClr val="FF0000"/>
                </a:solidFill>
                <a:cs typeface="Simplified Arabic" pitchFamily="18" charset="-78"/>
              </a:rPr>
              <a:t>HF</a:t>
            </a:r>
            <a:r>
              <a:rPr lang="en-US" dirty="0">
                <a:cs typeface="Simplified Arabic" pitchFamily="18" charset="-78"/>
              </a:rPr>
              <a:t> is the strongest, so it is very reactive.</a:t>
            </a:r>
          </a:p>
          <a:p>
            <a:pPr algn="l" rtl="0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5EDBC-181E-467B-96B1-E806D13905A9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757675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2" r="2356" b="19143"/>
          <a:stretch/>
        </p:blipFill>
        <p:spPr>
          <a:xfrm>
            <a:off x="338472" y="173757"/>
            <a:ext cx="849694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33703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0748F54A-C42F-4819-836C-73F6FF6262C9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12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7414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7415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468313" y="404813"/>
            <a:ext cx="8280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7)</a:t>
            </a:r>
            <a:r>
              <a:rPr lang="en-US" sz="3200" b="0" dirty="0">
                <a:solidFill>
                  <a:srgbClr val="0000FF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Occurrence</a:t>
            </a:r>
            <a:r>
              <a:rPr lang="en-US" sz="32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t="15920" r="3696" b="7146"/>
          <a:stretch/>
        </p:blipFill>
        <p:spPr>
          <a:xfrm>
            <a:off x="1259631" y="1124743"/>
            <a:ext cx="7489081" cy="512048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90936"/>
            <a:ext cx="8496944" cy="5418928"/>
          </a:xfrm>
        </p:spPr>
        <p:txBody>
          <a:bodyPr>
            <a:normAutofit/>
          </a:bodyPr>
          <a:lstStyle/>
          <a:p>
            <a:pPr marL="0" indent="0" algn="just" rtl="0" hangingPunct="0">
              <a:buNone/>
              <a:defRPr/>
            </a:pPr>
            <a:r>
              <a:rPr lang="en-US" u="sng" dirty="0">
                <a:cs typeface="Simplified Arabic" pitchFamily="18" charset="-78"/>
              </a:rPr>
              <a:t>Industrial</a:t>
            </a:r>
            <a:r>
              <a:rPr lang="en-US" sz="2400" u="sng" dirty="0">
                <a:cs typeface="Simplified Arabic" pitchFamily="18" charset="-78"/>
              </a:rPr>
              <a:t> </a:t>
            </a:r>
            <a:r>
              <a:rPr lang="en-US" u="sng" dirty="0">
                <a:cs typeface="Simplified Arabic" pitchFamily="18" charset="-78"/>
              </a:rPr>
              <a:t>preparation</a:t>
            </a:r>
            <a:r>
              <a:rPr lang="en-US" sz="2400" u="sng" dirty="0">
                <a:cs typeface="Simplified Arabic" pitchFamily="18" charset="-78"/>
              </a:rPr>
              <a:t> </a:t>
            </a:r>
            <a:r>
              <a:rPr lang="en-US" u="sng" dirty="0">
                <a:cs typeface="Simplified Arabic" pitchFamily="18" charset="-78"/>
              </a:rPr>
              <a:t>of the halogen: </a:t>
            </a:r>
          </a:p>
          <a:p>
            <a:pPr marL="0" indent="0" algn="just" rtl="0" hangingPunct="0">
              <a:buNone/>
              <a:defRPr/>
            </a:pPr>
            <a:endParaRPr lang="en-US" u="sng" dirty="0">
              <a:cs typeface="Simplified Arabic" pitchFamily="18" charset="-78"/>
            </a:endParaRPr>
          </a:p>
          <a:p>
            <a:pPr marL="0" indent="0" algn="just" rtl="0" hangingPunct="0">
              <a:buNone/>
              <a:defRPr/>
            </a:pPr>
            <a:r>
              <a:rPr lang="en-US" dirty="0">
                <a:solidFill>
                  <a:srgbClr val="FFFF00"/>
                </a:solidFill>
                <a:cs typeface="Simplified Arabic" pitchFamily="18" charset="-78"/>
              </a:rPr>
              <a:t>1. Fluorine</a:t>
            </a:r>
            <a:r>
              <a:rPr lang="en-US" dirty="0">
                <a:cs typeface="Simplified Arabic" pitchFamily="18" charset="-78"/>
              </a:rPr>
              <a:t>: KF + HF </a:t>
            </a:r>
            <a:r>
              <a:rPr lang="en-US" dirty="0">
                <a:cs typeface="Simplified Arabic" pitchFamily="18" charset="-78"/>
                <a:sym typeface="Symbol"/>
              </a:rPr>
              <a:t> </a:t>
            </a:r>
            <a:r>
              <a:rPr lang="en-US" dirty="0">
                <a:cs typeface="Simplified Arabic" pitchFamily="18" charset="-78"/>
              </a:rPr>
              <a:t>KHF</a:t>
            </a:r>
            <a:r>
              <a:rPr lang="en-US" baseline="-25000" dirty="0">
                <a:cs typeface="Simplified Arabic" pitchFamily="18" charset="-78"/>
              </a:rPr>
              <a:t>2</a:t>
            </a:r>
            <a:r>
              <a:rPr lang="en-US" dirty="0">
                <a:cs typeface="Simplified Arabic" pitchFamily="18" charset="-78"/>
              </a:rPr>
              <a:t> (K</a:t>
            </a:r>
            <a:r>
              <a:rPr lang="en-US" baseline="30000" dirty="0">
                <a:cs typeface="Simplified Arabic" pitchFamily="18" charset="-78"/>
              </a:rPr>
              <a:t>+</a:t>
            </a:r>
            <a:r>
              <a:rPr lang="en-US" dirty="0">
                <a:cs typeface="Simplified Arabic" pitchFamily="18" charset="-78"/>
              </a:rPr>
              <a:t> HF</a:t>
            </a:r>
            <a:r>
              <a:rPr lang="en-US" baseline="-25000" dirty="0">
                <a:cs typeface="Simplified Arabic" pitchFamily="18" charset="-78"/>
              </a:rPr>
              <a:t>2</a:t>
            </a:r>
            <a:r>
              <a:rPr lang="en-US" baseline="30000" dirty="0">
                <a:cs typeface="Simplified Arabic" pitchFamily="18" charset="-78"/>
              </a:rPr>
              <a:t>-</a:t>
            </a:r>
            <a:r>
              <a:rPr lang="en-US" dirty="0">
                <a:cs typeface="Simplified Arabic" pitchFamily="18" charset="-78"/>
              </a:rPr>
              <a:t>)</a:t>
            </a:r>
          </a:p>
          <a:p>
            <a:pPr marL="0" indent="0" algn="just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		  2KHF</a:t>
            </a:r>
            <a:r>
              <a:rPr lang="en-US" baseline="-25000" dirty="0">
                <a:cs typeface="Simplified Arabic" pitchFamily="18" charset="-78"/>
              </a:rPr>
              <a:t>2</a:t>
            </a:r>
            <a:r>
              <a:rPr lang="en-US" dirty="0">
                <a:cs typeface="Simplified Arabic" pitchFamily="18" charset="-78"/>
              </a:rPr>
              <a:t>(</a:t>
            </a:r>
            <a:r>
              <a:rPr lang="en-US" dirty="0">
                <a:latin typeface="Coronet" pitchFamily="66" charset="0"/>
                <a:cs typeface="Simplified Arabic" pitchFamily="18" charset="-78"/>
              </a:rPr>
              <a:t>l</a:t>
            </a:r>
            <a:r>
              <a:rPr lang="en-US" dirty="0">
                <a:cs typeface="Simplified Arabic" pitchFamily="18" charset="-78"/>
              </a:rPr>
              <a:t>)        H</a:t>
            </a:r>
            <a:r>
              <a:rPr lang="en-US" baseline="-25000" dirty="0">
                <a:cs typeface="Simplified Arabic" pitchFamily="18" charset="-78"/>
              </a:rPr>
              <a:t>2</a:t>
            </a:r>
            <a:r>
              <a:rPr lang="en-US" dirty="0">
                <a:cs typeface="Simplified Arabic" pitchFamily="18" charset="-78"/>
              </a:rPr>
              <a:t> + </a:t>
            </a:r>
            <a:r>
              <a:rPr lang="en-US" b="1" dirty="0">
                <a:solidFill>
                  <a:srgbClr val="FFFF00"/>
                </a:solidFill>
                <a:cs typeface="Simplified Arabic" pitchFamily="18" charset="-78"/>
              </a:rPr>
              <a:t>F</a:t>
            </a:r>
            <a:r>
              <a:rPr lang="en-US" b="1" baseline="-25000" dirty="0">
                <a:solidFill>
                  <a:srgbClr val="FFFF00"/>
                </a:solidFill>
                <a:cs typeface="Simplified Arabic" pitchFamily="18" charset="-78"/>
              </a:rPr>
              <a:t>2</a:t>
            </a:r>
            <a:r>
              <a:rPr lang="en-US" dirty="0">
                <a:cs typeface="Simplified Arabic" pitchFamily="18" charset="-78"/>
              </a:rPr>
              <a:t> + 2KF(</a:t>
            </a:r>
            <a:r>
              <a:rPr lang="en-US" dirty="0">
                <a:latin typeface="Coronet" pitchFamily="66" charset="0"/>
                <a:cs typeface="Simplified Arabic" pitchFamily="18" charset="-78"/>
              </a:rPr>
              <a:t>l</a:t>
            </a:r>
            <a:r>
              <a:rPr lang="en-US" dirty="0">
                <a:cs typeface="Simplified Arabic" pitchFamily="18" charset="-78"/>
              </a:rPr>
              <a:t>)</a:t>
            </a:r>
          </a:p>
          <a:p>
            <a:pPr marL="0" indent="0" algn="just" rtl="0" hangingPunct="0">
              <a:buNone/>
              <a:defRPr/>
            </a:pPr>
            <a:r>
              <a:rPr lang="en-US" b="1" dirty="0">
                <a:solidFill>
                  <a:srgbClr val="92D050"/>
                </a:solidFill>
                <a:cs typeface="Simplified Arabic" pitchFamily="18" charset="-78"/>
              </a:rPr>
              <a:t>2. Chlorine</a:t>
            </a:r>
            <a:r>
              <a:rPr lang="en-US" dirty="0">
                <a:cs typeface="Simplified Arabic" pitchFamily="18" charset="-78"/>
              </a:rPr>
              <a:t>: </a:t>
            </a:r>
          </a:p>
          <a:p>
            <a:pPr marL="0" indent="0" algn="just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2Na</a:t>
            </a:r>
            <a:r>
              <a:rPr lang="en-US" baseline="30000" dirty="0">
                <a:cs typeface="Simplified Arabic" pitchFamily="18" charset="-78"/>
              </a:rPr>
              <a:t>+</a:t>
            </a:r>
            <a:r>
              <a:rPr lang="en-US" sz="14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+</a:t>
            </a:r>
            <a:r>
              <a:rPr lang="en-US" sz="14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2Cl</a:t>
            </a:r>
            <a:r>
              <a:rPr lang="en-US" baseline="30000" dirty="0">
                <a:latin typeface="Symbol" pitchFamily="18" charset="2"/>
                <a:cs typeface="Simplified Arabic" pitchFamily="18" charset="-78"/>
              </a:rPr>
              <a:t>-</a:t>
            </a:r>
            <a:r>
              <a:rPr lang="en-US" sz="14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+</a:t>
            </a:r>
            <a:r>
              <a:rPr lang="en-US" sz="14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2H</a:t>
            </a:r>
            <a:r>
              <a:rPr lang="en-US" baseline="-25000" dirty="0">
                <a:cs typeface="Simplified Arabic" pitchFamily="18" charset="-78"/>
              </a:rPr>
              <a:t>2</a:t>
            </a:r>
            <a:r>
              <a:rPr lang="en-US" dirty="0">
                <a:cs typeface="Simplified Arabic" pitchFamily="18" charset="-78"/>
              </a:rPr>
              <a:t>O</a:t>
            </a:r>
            <a:r>
              <a:rPr lang="en-US" sz="14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 </a:t>
            </a:r>
            <a:r>
              <a:rPr lang="en-US" sz="1400" dirty="0">
                <a:cs typeface="Simplified Arabic" pitchFamily="18" charset="-78"/>
              </a:rPr>
              <a:t>       </a:t>
            </a:r>
            <a:r>
              <a:rPr lang="en-US" dirty="0">
                <a:cs typeface="Simplified Arabic" pitchFamily="18" charset="-78"/>
              </a:rPr>
              <a:t>H</a:t>
            </a:r>
            <a:r>
              <a:rPr lang="en-US" baseline="-25000" dirty="0">
                <a:cs typeface="Simplified Arabic" pitchFamily="18" charset="-78"/>
              </a:rPr>
              <a:t>2</a:t>
            </a:r>
            <a:r>
              <a:rPr lang="en-US" sz="14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+</a:t>
            </a:r>
            <a:r>
              <a:rPr lang="en-US" sz="1400" dirty="0">
                <a:cs typeface="Simplified Arabic" pitchFamily="18" charset="-78"/>
              </a:rPr>
              <a:t> </a:t>
            </a:r>
            <a:r>
              <a:rPr lang="en-US" b="1" dirty="0">
                <a:solidFill>
                  <a:srgbClr val="92D050"/>
                </a:solidFill>
                <a:cs typeface="Simplified Arabic" pitchFamily="18" charset="-78"/>
              </a:rPr>
              <a:t>Cl</a:t>
            </a:r>
            <a:r>
              <a:rPr lang="en-US" b="1" baseline="-25000" dirty="0">
                <a:solidFill>
                  <a:srgbClr val="92D050"/>
                </a:solidFill>
                <a:cs typeface="Simplified Arabic" pitchFamily="18" charset="-78"/>
              </a:rPr>
              <a:t>2</a:t>
            </a:r>
            <a:r>
              <a:rPr lang="en-US" sz="14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+</a:t>
            </a:r>
            <a:r>
              <a:rPr lang="en-US" sz="14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2Na</a:t>
            </a:r>
            <a:r>
              <a:rPr lang="en-US" baseline="30000" dirty="0">
                <a:cs typeface="Simplified Arabic" pitchFamily="18" charset="-78"/>
              </a:rPr>
              <a:t>+</a:t>
            </a:r>
            <a:r>
              <a:rPr lang="en-US" sz="14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+</a:t>
            </a:r>
            <a:r>
              <a:rPr lang="en-US" sz="14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2OH</a:t>
            </a:r>
            <a:r>
              <a:rPr lang="en-US" baseline="30000" dirty="0">
                <a:latin typeface="Symbol" pitchFamily="18" charset="2"/>
                <a:cs typeface="Simplified Arabic" pitchFamily="18" charset="-78"/>
              </a:rPr>
              <a:t>-</a:t>
            </a:r>
          </a:p>
          <a:p>
            <a:pPr marL="0" indent="0" algn="just" rtl="0" hangingPunct="0">
              <a:buNone/>
              <a:defRPr/>
            </a:pPr>
            <a:endParaRPr lang="en-US" dirty="0">
              <a:latin typeface="Symbol" pitchFamily="18" charset="2"/>
              <a:cs typeface="Simplified Arabic" pitchFamily="18" charset="-78"/>
            </a:endParaRPr>
          </a:p>
          <a:p>
            <a:pPr marL="0" indent="0" algn="just" rtl="0" hangingPunct="0">
              <a:buNone/>
              <a:defRPr/>
            </a:pPr>
            <a:r>
              <a:rPr lang="en-US" dirty="0">
                <a:solidFill>
                  <a:srgbClr val="7030A0"/>
                </a:solidFill>
                <a:cs typeface="Simplified Arabic" pitchFamily="18" charset="-78"/>
              </a:rPr>
              <a:t>3.</a:t>
            </a:r>
            <a:r>
              <a:rPr lang="en-US" sz="2000" dirty="0">
                <a:solidFill>
                  <a:srgbClr val="7030A0"/>
                </a:solidFill>
                <a:cs typeface="Simplified Arabic" pitchFamily="18" charset="-78"/>
              </a:rPr>
              <a:t> </a:t>
            </a:r>
            <a:r>
              <a:rPr lang="en-US" dirty="0">
                <a:solidFill>
                  <a:srgbClr val="7030A0"/>
                </a:solidFill>
                <a:cs typeface="Simplified Arabic" pitchFamily="18" charset="-78"/>
              </a:rPr>
              <a:t>Bromine</a:t>
            </a:r>
            <a:r>
              <a:rPr lang="en-US" dirty="0">
                <a:cs typeface="Simplified Arabic" pitchFamily="18" charset="-78"/>
              </a:rPr>
              <a:t>:</a:t>
            </a:r>
            <a:r>
              <a:rPr lang="en-US" sz="20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Cl</a:t>
            </a:r>
            <a:r>
              <a:rPr lang="en-US" baseline="-25000" dirty="0">
                <a:cs typeface="Simplified Arabic" pitchFamily="18" charset="-78"/>
              </a:rPr>
              <a:t>2</a:t>
            </a:r>
            <a:r>
              <a:rPr lang="en-US" sz="20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+</a:t>
            </a:r>
            <a:r>
              <a:rPr lang="en-US" sz="20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2Br</a:t>
            </a:r>
            <a:r>
              <a:rPr lang="en-US" baseline="30000" dirty="0">
                <a:cs typeface="Simplified Arabic" pitchFamily="18" charset="-78"/>
              </a:rPr>
              <a:t>-</a:t>
            </a:r>
            <a:r>
              <a:rPr lang="en-US" sz="2000" dirty="0">
                <a:cs typeface="Simplified Arabic" pitchFamily="18" charset="-78"/>
              </a:rPr>
              <a:t> </a:t>
            </a:r>
            <a:r>
              <a:rPr lang="en-US" sz="2400" dirty="0">
                <a:cs typeface="Simplified Arabic" pitchFamily="18" charset="-78"/>
                <a:sym typeface="Symbol"/>
              </a:rPr>
              <a:t></a:t>
            </a:r>
            <a:r>
              <a:rPr lang="en-US" sz="20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2Cl</a:t>
            </a:r>
            <a:r>
              <a:rPr lang="en-US" baseline="30000" dirty="0">
                <a:latin typeface="Symbol" pitchFamily="18" charset="2"/>
                <a:cs typeface="Simplified Arabic" pitchFamily="18" charset="-78"/>
              </a:rPr>
              <a:t>-</a:t>
            </a:r>
            <a:r>
              <a:rPr lang="en-US" sz="20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+</a:t>
            </a:r>
            <a:r>
              <a:rPr lang="en-US" sz="2000" dirty="0">
                <a:cs typeface="Simplified Arabic" pitchFamily="18" charset="-78"/>
              </a:rPr>
              <a:t> </a:t>
            </a:r>
            <a:r>
              <a:rPr lang="en-US" b="1" dirty="0">
                <a:solidFill>
                  <a:srgbClr val="7030A0"/>
                </a:solidFill>
                <a:cs typeface="Simplified Arabic" pitchFamily="18" charset="-78"/>
              </a:rPr>
              <a:t>Br</a:t>
            </a:r>
            <a:r>
              <a:rPr lang="en-US" b="1" baseline="-25000" dirty="0">
                <a:solidFill>
                  <a:srgbClr val="7030A0"/>
                </a:solidFill>
                <a:cs typeface="Simplified Arabic" pitchFamily="18" charset="-78"/>
              </a:rPr>
              <a:t>2</a:t>
            </a:r>
            <a:r>
              <a:rPr lang="en-US" dirty="0">
                <a:cs typeface="Simplified Arabic" pitchFamily="18" charset="-78"/>
              </a:rPr>
              <a:t>(</a:t>
            </a:r>
            <a:r>
              <a:rPr lang="en-US" dirty="0">
                <a:latin typeface="Coronet" pitchFamily="66" charset="0"/>
                <a:cs typeface="Simplified Arabic" pitchFamily="18" charset="-78"/>
              </a:rPr>
              <a:t>l</a:t>
            </a:r>
            <a:r>
              <a:rPr lang="en-US" dirty="0">
                <a:cs typeface="Simplified Arabic" pitchFamily="18" charset="-78"/>
              </a:rPr>
              <a:t>)</a:t>
            </a:r>
          </a:p>
          <a:p>
            <a:pPr marL="0" indent="0" algn="just" rtl="0" hangingPunct="0">
              <a:buNone/>
              <a:defRPr/>
            </a:pPr>
            <a:endParaRPr lang="en-US" dirty="0">
              <a:cs typeface="Simplified Arabic" pitchFamily="18" charset="-78"/>
            </a:endParaRPr>
          </a:p>
          <a:p>
            <a:pPr marL="0" indent="0" algn="just" rtl="0" hangingPunct="0">
              <a:buNone/>
              <a:defRPr/>
            </a:pPr>
            <a:r>
              <a:rPr lang="en-US" b="1" dirty="0">
                <a:cs typeface="Simplified Arabic" pitchFamily="18" charset="-78"/>
              </a:rPr>
              <a:t>4. Iodine</a:t>
            </a:r>
            <a:r>
              <a:rPr lang="en-US" dirty="0">
                <a:cs typeface="Simplified Arabic" pitchFamily="18" charset="-78"/>
              </a:rPr>
              <a:t>: Cl</a:t>
            </a:r>
            <a:r>
              <a:rPr lang="en-US" baseline="-25000" dirty="0">
                <a:cs typeface="Simplified Arabic" pitchFamily="18" charset="-78"/>
              </a:rPr>
              <a:t>2</a:t>
            </a:r>
            <a:r>
              <a:rPr lang="en-US" dirty="0">
                <a:cs typeface="Simplified Arabic" pitchFamily="18" charset="-78"/>
              </a:rPr>
              <a:t> + 2I</a:t>
            </a:r>
            <a:r>
              <a:rPr lang="en-US" baseline="30000" dirty="0">
                <a:latin typeface="Symbol" pitchFamily="18" charset="2"/>
                <a:cs typeface="Simplified Arabic" pitchFamily="18" charset="-78"/>
              </a:rPr>
              <a:t>-</a:t>
            </a:r>
            <a:r>
              <a:rPr lang="en-US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  <a:sym typeface="Symbol"/>
              </a:rPr>
              <a:t></a:t>
            </a:r>
            <a:r>
              <a:rPr lang="en-US" dirty="0">
                <a:cs typeface="Simplified Arabic" pitchFamily="18" charset="-78"/>
              </a:rPr>
              <a:t> 2Cl</a:t>
            </a:r>
            <a:r>
              <a:rPr lang="en-US" baseline="30000" dirty="0">
                <a:cs typeface="Simplified Arabic" pitchFamily="18" charset="-78"/>
              </a:rPr>
              <a:t>-</a:t>
            </a:r>
            <a:r>
              <a:rPr lang="en-US" dirty="0">
                <a:cs typeface="Simplified Arabic" pitchFamily="18" charset="-78"/>
              </a:rPr>
              <a:t> + </a:t>
            </a:r>
            <a:r>
              <a:rPr lang="en-US" b="1" dirty="0">
                <a:cs typeface="Simplified Arabic" pitchFamily="18" charset="-78"/>
              </a:rPr>
              <a:t>I</a:t>
            </a:r>
            <a:r>
              <a:rPr lang="en-US" b="1" baseline="-25000" dirty="0">
                <a:cs typeface="Simplified Arabic" pitchFamily="18" charset="-78"/>
              </a:rPr>
              <a:t>2</a:t>
            </a:r>
            <a:r>
              <a:rPr lang="en-US" dirty="0">
                <a:cs typeface="Simplified Arabic" pitchFamily="18" charset="-78"/>
              </a:rPr>
              <a:t>(</a:t>
            </a:r>
            <a:r>
              <a:rPr lang="en-US" dirty="0">
                <a:latin typeface="Coronet" pitchFamily="66" charset="0"/>
                <a:cs typeface="Simplified Arabic" pitchFamily="18" charset="-78"/>
              </a:rPr>
              <a:t>l</a:t>
            </a:r>
            <a:r>
              <a:rPr lang="en-US" dirty="0">
                <a:cs typeface="Simplified Arabic" pitchFamily="18" charset="-78"/>
              </a:rPr>
              <a:t>)</a:t>
            </a:r>
          </a:p>
          <a:p>
            <a:pPr marL="0" indent="0" algn="just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	In laboratory, oxidation of acids.</a:t>
            </a:r>
          </a:p>
          <a:p>
            <a:pPr marL="0" indent="0" algn="l" rtl="0">
              <a:buNone/>
            </a:pP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5EDBC-181E-467B-96B1-E806D13905A9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5" name="Picture 4" descr="D:\Prof. Mah. Monsi\Prof. Monshi\5 c.jpg"/>
          <p:cNvPicPr/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1988840"/>
            <a:ext cx="76351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Prof. Mah. Monsi\Prof. Monshi\5 c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2672" y="2971800"/>
            <a:ext cx="6629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3299620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B2DFDD17-45C1-4AA0-B600-33F3DF719A64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14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8438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439" name="Subtitle 4"/>
          <p:cNvSpPr txBox="1">
            <a:spLocks/>
          </p:cNvSpPr>
          <p:nvPr/>
        </p:nvSpPr>
        <p:spPr bwMode="auto">
          <a:xfrm>
            <a:off x="1187624" y="862013"/>
            <a:ext cx="7873826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468313" y="404813"/>
            <a:ext cx="8280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6125" indent="-746125" algn="just" rtl="0" hangingPunct="0">
              <a:buAutoNum type="arabicParenR" startAt="8"/>
              <a:defRPr/>
            </a:pPr>
            <a:r>
              <a:rPr lang="en-US" sz="3600" b="0" i="1" u="sng" dirty="0">
                <a:solidFill>
                  <a:schemeClr val="tx1"/>
                </a:solidFill>
                <a:cs typeface="Simplified Arabic" pitchFamily="18" charset="-78"/>
              </a:rPr>
              <a:t>The inter halogen compounds:</a:t>
            </a:r>
          </a:p>
          <a:p>
            <a:pPr marL="746125" indent="-7461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X</a:t>
            </a:r>
            <a:r>
              <a:rPr lang="en-US" sz="3600" b="0" dirty="0">
                <a:cs typeface="Simplified Arabic" pitchFamily="18" charset="-78"/>
              </a:rPr>
              <a:t>X'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(Br</a:t>
            </a:r>
            <a:r>
              <a:rPr lang="en-US" sz="3600" b="0" dirty="0">
                <a:cs typeface="Simplified Arabic" pitchFamily="18" charset="-78"/>
              </a:rPr>
              <a:t>Cl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) </a:t>
            </a:r>
            <a:r>
              <a:rPr lang="en-US" sz="3600" b="0" dirty="0">
                <a:cs typeface="Simplified Arabic" pitchFamily="18" charset="-78"/>
              </a:rPr>
              <a:t>no IF</a:t>
            </a:r>
            <a:endParaRPr lang="en-US" sz="3600" dirty="0">
              <a:cs typeface="Simplified Arabic" pitchFamily="18" charset="-78"/>
            </a:endParaRPr>
          </a:p>
          <a:p>
            <a:pPr marL="746125" indent="-7461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X</a:t>
            </a:r>
            <a:r>
              <a:rPr lang="en-US" sz="3600" b="0" dirty="0">
                <a:cs typeface="Simplified Arabic" pitchFamily="18" charset="-78"/>
              </a:rPr>
              <a:t>X</a:t>
            </a:r>
            <a:r>
              <a:rPr lang="en-US" sz="3600" b="0" baseline="-25000" dirty="0">
                <a:cs typeface="Simplified Arabic" pitchFamily="18" charset="-78"/>
              </a:rPr>
              <a:t>3</a:t>
            </a:r>
            <a:r>
              <a:rPr lang="en-US" sz="3600" b="0" dirty="0">
                <a:cs typeface="Simplified Arabic" pitchFamily="18" charset="-78"/>
              </a:rPr>
              <a:t>'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(Cl</a:t>
            </a:r>
            <a:r>
              <a:rPr lang="en-US" sz="3600" b="0" dirty="0">
                <a:cs typeface="Simplified Arabic" pitchFamily="18" charset="-78"/>
              </a:rPr>
              <a:t>F</a:t>
            </a:r>
            <a:r>
              <a:rPr lang="en-US" sz="3600" b="0" baseline="-25000" dirty="0"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, Br</a:t>
            </a:r>
            <a:r>
              <a:rPr lang="en-US" sz="3600" b="0" dirty="0">
                <a:cs typeface="Simplified Arabic" pitchFamily="18" charset="-78"/>
              </a:rPr>
              <a:t>F</a:t>
            </a:r>
            <a:r>
              <a:rPr lang="en-US" sz="3600" b="0" baseline="-25000" dirty="0"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and I</a:t>
            </a:r>
            <a:r>
              <a:rPr lang="en-US" sz="3600" b="0" dirty="0">
                <a:cs typeface="Simplified Arabic" pitchFamily="18" charset="-78"/>
              </a:rPr>
              <a:t>F</a:t>
            </a:r>
            <a:r>
              <a:rPr lang="en-US" sz="3600" b="0" baseline="-25000" dirty="0"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)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6125" indent="-7461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X</a:t>
            </a:r>
            <a:r>
              <a:rPr lang="en-US" sz="3600" b="0" dirty="0">
                <a:cs typeface="Simplified Arabic" pitchFamily="18" charset="-78"/>
              </a:rPr>
              <a:t>X</a:t>
            </a:r>
            <a:r>
              <a:rPr lang="en-US" sz="3600" b="0" baseline="-25000" dirty="0">
                <a:cs typeface="Simplified Arabic" pitchFamily="18" charset="-78"/>
              </a:rPr>
              <a:t>5</a:t>
            </a:r>
            <a:r>
              <a:rPr lang="en-US" sz="3600" b="0" dirty="0">
                <a:cs typeface="Simplified Arabic" pitchFamily="18" charset="-78"/>
              </a:rPr>
              <a:t>'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(Cl</a:t>
            </a:r>
            <a:r>
              <a:rPr lang="en-US" sz="3600" b="0" dirty="0">
                <a:cs typeface="Simplified Arabic" pitchFamily="18" charset="-78"/>
              </a:rPr>
              <a:t>F</a:t>
            </a:r>
            <a:r>
              <a:rPr lang="en-US" sz="3600" b="0" baseline="-25000" dirty="0">
                <a:cs typeface="Simplified Arabic" pitchFamily="18" charset="-78"/>
              </a:rPr>
              <a:t>5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, Br</a:t>
            </a:r>
            <a:r>
              <a:rPr lang="en-US" sz="3600" b="0" dirty="0">
                <a:cs typeface="Simplified Arabic" pitchFamily="18" charset="-78"/>
              </a:rPr>
              <a:t>F</a:t>
            </a:r>
            <a:r>
              <a:rPr lang="en-US" sz="3600" b="0" baseline="-25000" dirty="0">
                <a:cs typeface="Simplified Arabic" pitchFamily="18" charset="-78"/>
              </a:rPr>
              <a:t>5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and I</a:t>
            </a:r>
            <a:r>
              <a:rPr lang="en-US" sz="3600" b="0" dirty="0">
                <a:cs typeface="Simplified Arabic" pitchFamily="18" charset="-78"/>
              </a:rPr>
              <a:t>F</a:t>
            </a:r>
            <a:r>
              <a:rPr lang="en-US" sz="3600" b="0" baseline="-25000" dirty="0">
                <a:cs typeface="Simplified Arabic" pitchFamily="18" charset="-78"/>
              </a:rPr>
              <a:t>5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)</a:t>
            </a:r>
            <a:r>
              <a:rPr lang="en-US" sz="3600" dirty="0">
                <a:solidFill>
                  <a:schemeClr val="tx1"/>
                </a:solidFill>
                <a:cs typeface="Simplified Arabic" pitchFamily="18" charset="-78"/>
              </a:rPr>
              <a:t>  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only I</a:t>
            </a:r>
            <a:r>
              <a:rPr lang="en-US" sz="3600" b="0" dirty="0">
                <a:solidFill>
                  <a:srgbClr val="00B050"/>
                </a:solidFill>
                <a:cs typeface="Simplified Arabic" pitchFamily="18" charset="-78"/>
              </a:rPr>
              <a:t>F</a:t>
            </a:r>
            <a:r>
              <a:rPr lang="en-US" sz="3600" b="0" baseline="-25000" dirty="0">
                <a:solidFill>
                  <a:srgbClr val="00B050"/>
                </a:solidFill>
                <a:cs typeface="Simplified Arabic" pitchFamily="18" charset="-78"/>
              </a:rPr>
              <a:t>7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</a:p>
          <a:p>
            <a:pPr marL="746125" indent="-746125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780928"/>
            <a:ext cx="7561090" cy="324045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0" hangingPunct="0">
              <a:buNone/>
              <a:defRPr/>
            </a:pPr>
            <a:endParaRPr lang="en-US" dirty="0">
              <a:solidFill>
                <a:srgbClr val="0000FF"/>
              </a:solidFill>
              <a:cs typeface="Simplified Arabic" pitchFamily="18" charset="-78"/>
            </a:endParaRPr>
          </a:p>
          <a:p>
            <a:pPr marL="0" indent="0" algn="just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9) </a:t>
            </a:r>
            <a:r>
              <a:rPr lang="en-US" i="1" u="sng" dirty="0">
                <a:cs typeface="Simplified Arabic" pitchFamily="18" charset="-78"/>
              </a:rPr>
              <a:t>The Metal Halides:</a:t>
            </a:r>
          </a:p>
          <a:p>
            <a:pPr marL="0" indent="0" algn="just" rtl="0" hangingPunct="0">
              <a:buNone/>
              <a:defRPr/>
            </a:pPr>
            <a:endParaRPr lang="en-US" dirty="0">
              <a:solidFill>
                <a:srgbClr val="0000FF"/>
              </a:solidFill>
              <a:cs typeface="Simplified Arabic" pitchFamily="18" charset="-78"/>
            </a:endParaRPr>
          </a:p>
          <a:p>
            <a:pPr marL="0" indent="0" algn="just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K</a:t>
            </a:r>
            <a:r>
              <a:rPr lang="en-US" baseline="-25000" dirty="0">
                <a:cs typeface="Simplified Arabic" pitchFamily="18" charset="-78"/>
              </a:rPr>
              <a:t>2</a:t>
            </a:r>
            <a:r>
              <a:rPr lang="en-US" dirty="0">
                <a:cs typeface="Simplified Arabic" pitchFamily="18" charset="-78"/>
              </a:rPr>
              <a:t>CO</a:t>
            </a:r>
            <a:r>
              <a:rPr lang="en-US" baseline="-25000" dirty="0">
                <a:cs typeface="Simplified Arabic" pitchFamily="18" charset="-78"/>
              </a:rPr>
              <a:t>3</a:t>
            </a:r>
            <a:r>
              <a:rPr lang="en-US" sz="18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+</a:t>
            </a:r>
            <a:r>
              <a:rPr lang="en-US" sz="18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2HF(</a:t>
            </a:r>
            <a:r>
              <a:rPr lang="en-US" dirty="0">
                <a:latin typeface="Coronet" pitchFamily="66" charset="0"/>
                <a:cs typeface="Simplified Arabic" pitchFamily="18" charset="-78"/>
              </a:rPr>
              <a:t>l</a:t>
            </a:r>
            <a:r>
              <a:rPr lang="en-US" dirty="0">
                <a:cs typeface="Simplified Arabic" pitchFamily="18" charset="-78"/>
              </a:rPr>
              <a:t>)</a:t>
            </a:r>
            <a:r>
              <a:rPr lang="en-US" sz="18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  <a:sym typeface="Symbol"/>
              </a:rPr>
              <a:t></a:t>
            </a:r>
            <a:r>
              <a:rPr lang="en-US" sz="18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2</a:t>
            </a:r>
            <a:r>
              <a:rPr lang="en-US" dirty="0">
                <a:solidFill>
                  <a:srgbClr val="FF0000"/>
                </a:solidFill>
                <a:cs typeface="Simplified Arabic" pitchFamily="18" charset="-78"/>
              </a:rPr>
              <a:t>KF</a:t>
            </a:r>
            <a:r>
              <a:rPr lang="en-US" sz="18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+</a:t>
            </a:r>
            <a:r>
              <a:rPr lang="en-US" sz="18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CO</a:t>
            </a:r>
            <a:r>
              <a:rPr lang="en-US" baseline="-25000" dirty="0">
                <a:cs typeface="Simplified Arabic" pitchFamily="18" charset="-78"/>
              </a:rPr>
              <a:t>2</a:t>
            </a:r>
            <a:r>
              <a:rPr lang="en-US" sz="18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+</a:t>
            </a:r>
            <a:r>
              <a:rPr lang="en-US" sz="1800" dirty="0">
                <a:cs typeface="Simplified Arabic" pitchFamily="18" charset="-78"/>
              </a:rPr>
              <a:t> </a:t>
            </a:r>
            <a:r>
              <a:rPr lang="en-US" dirty="0">
                <a:cs typeface="Simplified Arabic" pitchFamily="18" charset="-78"/>
              </a:rPr>
              <a:t>H</a:t>
            </a:r>
            <a:r>
              <a:rPr lang="en-US" baseline="-25000" dirty="0">
                <a:cs typeface="Simplified Arabic" pitchFamily="18" charset="-78"/>
              </a:rPr>
              <a:t>2</a:t>
            </a:r>
            <a:r>
              <a:rPr lang="en-US" dirty="0">
                <a:cs typeface="Simplified Arabic" pitchFamily="18" charset="-78"/>
              </a:rPr>
              <a:t>O</a:t>
            </a:r>
          </a:p>
          <a:p>
            <a:pPr marL="0" indent="0" algn="just" rtl="0" hangingPunct="0">
              <a:buNone/>
              <a:defRPr/>
            </a:pPr>
            <a:endParaRPr lang="en-US" dirty="0">
              <a:cs typeface="Simplified Arabic" pitchFamily="18" charset="-78"/>
            </a:endParaRPr>
          </a:p>
          <a:p>
            <a:pPr marL="0" indent="0" algn="just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				Some ionic </a:t>
            </a:r>
            <a:r>
              <a:rPr lang="en-US" dirty="0">
                <a:solidFill>
                  <a:srgbClr val="FF0000"/>
                </a:solidFill>
                <a:cs typeface="Simplified Arabic" pitchFamily="18" charset="-78"/>
              </a:rPr>
              <a:t>KCl</a:t>
            </a:r>
          </a:p>
          <a:p>
            <a:pPr marL="0" indent="0" algn="just" rtl="0" hangingPunct="0">
              <a:buNone/>
              <a:defRPr/>
            </a:pPr>
            <a:endParaRPr lang="en-US" dirty="0">
              <a:cs typeface="Simplified Arabic" pitchFamily="18" charset="-78"/>
            </a:endParaRPr>
          </a:p>
          <a:p>
            <a:pPr marL="0" indent="0" algn="just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				Some covalent </a:t>
            </a:r>
            <a:r>
              <a:rPr lang="en-US" dirty="0">
                <a:solidFill>
                  <a:srgbClr val="00B050"/>
                </a:solidFill>
                <a:cs typeface="Simplified Arabic" pitchFamily="18" charset="-78"/>
              </a:rPr>
              <a:t>TiCl</a:t>
            </a:r>
            <a:r>
              <a:rPr lang="en-US" baseline="-25000" dirty="0">
                <a:solidFill>
                  <a:srgbClr val="00B050"/>
                </a:solidFill>
                <a:cs typeface="Simplified Arabic" pitchFamily="18" charset="-78"/>
              </a:rPr>
              <a:t>4</a:t>
            </a:r>
            <a:endParaRPr lang="en-US" dirty="0">
              <a:solidFill>
                <a:srgbClr val="00B050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endParaRPr lang="en-US" dirty="0">
              <a:cs typeface="Simplified Arabic" pitchFamily="18" charset="-78"/>
            </a:endParaRPr>
          </a:p>
          <a:p>
            <a:pPr marL="0" indent="0" algn="l" rtl="0">
              <a:buNone/>
            </a:pP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5EDBC-181E-467B-96B1-E806D13905A9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01156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F6BF3A88-7B65-4B5C-95E3-6F298150205F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16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9462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9463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468313" y="404813"/>
            <a:ext cx="8280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>
              <a:buAutoNum type="arabicParenR" startAt="10"/>
              <a:defRPr/>
            </a:pPr>
            <a:r>
              <a:rPr lang="en-US" sz="3600" b="0" i="1" u="sng" dirty="0">
                <a:solidFill>
                  <a:schemeClr val="tx1"/>
                </a:solidFill>
                <a:cs typeface="Simplified Arabic" pitchFamily="18" charset="-78"/>
              </a:rPr>
              <a:t>Oxyacid's of the halogen:</a:t>
            </a:r>
          </a:p>
          <a:p>
            <a:pPr algn="just" rtl="0" hangingPunct="0">
              <a:defRPr/>
            </a:pPr>
            <a:endParaRPr lang="en-US" sz="3600" b="0" i="1" u="sng" dirty="0">
              <a:solidFill>
                <a:srgbClr val="0000FF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HClO,   HClO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,   HClO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,   HClO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(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Table 21.5, p. 599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)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Hypochlorous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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chloric acid 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per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2950" indent="-742950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53889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http://www.youtube.com/watch?v=usRGfhsnLUc&amp;NR=1&amp;feature=endscreen</a:t>
            </a:r>
            <a:endParaRPr lang="en-US" dirty="0"/>
          </a:p>
          <a:p>
            <a:endParaRPr lang="ar-S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t="6825" r="2170" b="14862"/>
          <a:stretch/>
        </p:blipFill>
        <p:spPr>
          <a:xfrm>
            <a:off x="323528" y="404664"/>
            <a:ext cx="849694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55508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66"/>
          <a:stretch/>
        </p:blipFill>
        <p:spPr>
          <a:xfrm>
            <a:off x="221155" y="356320"/>
            <a:ext cx="870169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75626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2493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45011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idx="1"/>
          </p:nvPr>
        </p:nvSpPr>
        <p:spPr>
          <a:xfrm>
            <a:off x="2189163" y="795338"/>
            <a:ext cx="4419600" cy="304800"/>
          </a:xfrm>
          <a:noFill/>
          <a:ln/>
        </p:spPr>
        <p:txBody>
          <a:bodyPr>
            <a:normAutofit fontScale="77500" lnSpcReduction="20000"/>
          </a:bodyPr>
          <a:lstStyle/>
          <a:p>
            <a:pPr>
              <a:tabLst>
                <a:tab pos="2290763" algn="l"/>
              </a:tabLst>
            </a:pPr>
            <a:r>
              <a:rPr lang="en-US" sz="1600" dirty="0"/>
              <a:t>Nonmetals, Metals, Metalloids, Noble gases </a:t>
            </a:r>
          </a:p>
        </p:txBody>
      </p:sp>
      <p:pic>
        <p:nvPicPr>
          <p:cNvPr id="30725" name="Picture 5" descr="PTClassification.jpg                                           00021E64FG-Data                        B5393160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600" y="332656"/>
            <a:ext cx="8352928" cy="608560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4779B-3DC2-4D36-A68F-433363B02F76}" type="slidenum">
              <a:rPr lang="ar-SA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i="1" dirty="0">
                <a:solidFill>
                  <a:srgbClr val="0000FF"/>
                </a:solidFill>
                <a:cs typeface="Simplified Arabic" pitchFamily="18" charset="-78"/>
              </a:rPr>
              <a:t>11) </a:t>
            </a:r>
            <a:r>
              <a:rPr lang="en-US" i="1" u="sng" dirty="0">
                <a:solidFill>
                  <a:srgbClr val="0000FF"/>
                </a:solidFill>
                <a:cs typeface="Simplified Arabic" pitchFamily="18" charset="-78"/>
              </a:rPr>
              <a:t>Industrial uses of the halogens: </a:t>
            </a:r>
          </a:p>
          <a:p>
            <a:pPr marL="0" indent="0" algn="l" rtl="0">
              <a:buNone/>
            </a:pP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5EDBC-181E-467B-96B1-E806D13905A9}" type="slidenum">
              <a:rPr lang="ar-SA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91680" y="1772816"/>
            <a:ext cx="995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just" rtl="0" hangingPunct="0">
              <a:defRPr/>
            </a:pPr>
            <a:r>
              <a:rPr lang="en-US" b="0" dirty="0">
                <a:solidFill>
                  <a:schemeClr val="tx1"/>
                </a:solidFill>
                <a:cs typeface="Simplified Arabic" pitchFamily="18" charset="-78"/>
              </a:rPr>
              <a:t>(p. 604)</a:t>
            </a:r>
            <a:endParaRPr lang="en-US" dirty="0">
              <a:solidFill>
                <a:schemeClr val="tx1"/>
              </a:solidFill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0300646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233065"/>
            <a:ext cx="5693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79712" y="1323644"/>
          <a:ext cx="5976664" cy="4278789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632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"/>
                        </a:rPr>
                        <a:t>fluorine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Arial"/>
                        </a:rPr>
                        <a:t>F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/>
                        </a:rPr>
                        <a:t>[He]2s</a:t>
                      </a:r>
                      <a:r>
                        <a:rPr lang="en-US" sz="2800" baseline="30000" dirty="0">
                          <a:latin typeface="Arial"/>
                        </a:rPr>
                        <a:t>2</a:t>
                      </a:r>
                      <a:r>
                        <a:rPr lang="en-US" sz="2800" dirty="0">
                          <a:latin typeface="Arial"/>
                        </a:rPr>
                        <a:t>2p</a:t>
                      </a:r>
                      <a:r>
                        <a:rPr lang="en-US" sz="2800" baseline="30000" dirty="0">
                          <a:latin typeface="Arial"/>
                        </a:rPr>
                        <a:t>5</a:t>
                      </a:r>
                      <a:r>
                        <a:rPr lang="en-US" sz="2800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972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"/>
                        </a:rPr>
                        <a:t>chlorine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Arial"/>
                        </a:rPr>
                        <a:t>Cl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/>
                        </a:rPr>
                        <a:t>[Ne]3s</a:t>
                      </a:r>
                      <a:r>
                        <a:rPr lang="en-US" sz="2800" baseline="30000" dirty="0">
                          <a:latin typeface="Arial"/>
                        </a:rPr>
                        <a:t>2</a:t>
                      </a:r>
                      <a:r>
                        <a:rPr lang="en-US" sz="2800" dirty="0">
                          <a:latin typeface="Arial"/>
                        </a:rPr>
                        <a:t>3p</a:t>
                      </a:r>
                      <a:r>
                        <a:rPr lang="en-US" sz="2800" baseline="30000" dirty="0">
                          <a:latin typeface="Arial"/>
                        </a:rPr>
                        <a:t>5</a:t>
                      </a:r>
                      <a:r>
                        <a:rPr lang="en-US" sz="2800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"/>
                        </a:rPr>
                        <a:t>bromine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Arial"/>
                        </a:rPr>
                        <a:t>Br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/>
                        </a:rPr>
                        <a:t>[Ar]3d</a:t>
                      </a:r>
                      <a:r>
                        <a:rPr lang="en-US" sz="2800" baseline="30000" dirty="0">
                          <a:latin typeface="Arial"/>
                        </a:rPr>
                        <a:t>10</a:t>
                      </a:r>
                      <a:r>
                        <a:rPr lang="en-US" sz="2800" dirty="0">
                          <a:latin typeface="Arial"/>
                        </a:rPr>
                        <a:t>4s</a:t>
                      </a:r>
                      <a:r>
                        <a:rPr lang="en-US" sz="2800" baseline="30000" dirty="0">
                          <a:latin typeface="Arial"/>
                        </a:rPr>
                        <a:t>2</a:t>
                      </a:r>
                      <a:r>
                        <a:rPr lang="en-US" sz="2800" dirty="0">
                          <a:latin typeface="Arial"/>
                        </a:rPr>
                        <a:t> 4p</a:t>
                      </a:r>
                      <a:r>
                        <a:rPr lang="en-US" sz="2800" baseline="30000" dirty="0">
                          <a:latin typeface="Arial"/>
                        </a:rPr>
                        <a:t>5</a:t>
                      </a:r>
                      <a:r>
                        <a:rPr lang="en-US" sz="2800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"/>
                        </a:rPr>
                        <a:t>iodine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Arial"/>
                        </a:rPr>
                        <a:t>I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/>
                        </a:rPr>
                        <a:t>[Kr]4d</a:t>
                      </a:r>
                      <a:r>
                        <a:rPr lang="en-US" sz="2800" baseline="30000" dirty="0">
                          <a:latin typeface="Arial"/>
                        </a:rPr>
                        <a:t>10</a:t>
                      </a:r>
                      <a:r>
                        <a:rPr lang="en-US" sz="2800" dirty="0">
                          <a:latin typeface="Arial"/>
                        </a:rPr>
                        <a:t>5s</a:t>
                      </a:r>
                      <a:r>
                        <a:rPr lang="en-US" sz="2800" baseline="30000" dirty="0">
                          <a:latin typeface="Arial"/>
                        </a:rPr>
                        <a:t>2</a:t>
                      </a:r>
                      <a:r>
                        <a:rPr lang="en-US" sz="2800" dirty="0">
                          <a:latin typeface="Arial"/>
                        </a:rPr>
                        <a:t> 5p</a:t>
                      </a:r>
                      <a:r>
                        <a:rPr lang="en-US" sz="2800" baseline="30000" dirty="0">
                          <a:latin typeface="Arial"/>
                        </a:rPr>
                        <a:t>5</a:t>
                      </a:r>
                      <a:r>
                        <a:rPr lang="en-US" sz="2800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381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"/>
                        </a:rPr>
                        <a:t>astatine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Arial"/>
                        </a:rPr>
                        <a:t>At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/>
                        </a:rPr>
                        <a:t>[Xe]4f</a:t>
                      </a:r>
                      <a:r>
                        <a:rPr lang="en-US" sz="2800" baseline="30000" dirty="0">
                          <a:latin typeface="Arial"/>
                        </a:rPr>
                        <a:t>14</a:t>
                      </a:r>
                      <a:r>
                        <a:rPr lang="en-US" sz="2800" dirty="0">
                          <a:latin typeface="Arial"/>
                        </a:rPr>
                        <a:t> 5d</a:t>
                      </a:r>
                      <a:r>
                        <a:rPr lang="en-US" sz="2800" baseline="30000" dirty="0">
                          <a:latin typeface="Arial"/>
                        </a:rPr>
                        <a:t>10</a:t>
                      </a:r>
                      <a:r>
                        <a:rPr lang="en-US" sz="2800" dirty="0">
                          <a:latin typeface="Arial"/>
                        </a:rPr>
                        <a:t>6s</a:t>
                      </a:r>
                      <a:r>
                        <a:rPr lang="en-US" sz="2800" baseline="30000" dirty="0">
                          <a:latin typeface="Arial"/>
                        </a:rPr>
                        <a:t>2</a:t>
                      </a:r>
                      <a:r>
                        <a:rPr lang="en-US" sz="2800" dirty="0">
                          <a:latin typeface="Arial"/>
                        </a:rPr>
                        <a:t> 6p</a:t>
                      </a:r>
                      <a:r>
                        <a:rPr lang="en-US" sz="2800" baseline="30000" dirty="0">
                          <a:latin typeface="Arial"/>
                        </a:rPr>
                        <a:t>5</a:t>
                      </a:r>
                      <a:r>
                        <a:rPr lang="en-US" sz="2800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880" y="908720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/>
              <a:t>Symbol</a:t>
            </a:r>
            <a:endParaRPr lang="ar-SA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908720"/>
            <a:ext cx="31683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Electron configuration</a:t>
            </a:r>
            <a:endParaRPr lang="ar-SA" dirty="0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i="1" u="sng" dirty="0">
                <a:solidFill>
                  <a:srgbClr val="0000FF"/>
                </a:solidFill>
              </a:rPr>
              <a:t>Appearance;</a:t>
            </a:r>
          </a:p>
          <a:p>
            <a:pPr algn="l" rtl="0">
              <a:buNone/>
            </a:pPr>
            <a:r>
              <a:rPr lang="en-US" dirty="0"/>
              <a:t> 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Fluorine</a:t>
            </a:r>
            <a:r>
              <a:rPr lang="en-US" dirty="0"/>
              <a:t> is a poisonous pale </a:t>
            </a:r>
            <a:r>
              <a:rPr lang="en-US" dirty="0">
                <a:solidFill>
                  <a:srgbClr val="FFFF00"/>
                </a:solidFill>
              </a:rPr>
              <a:t>yellow gas</a:t>
            </a:r>
            <a:r>
              <a:rPr lang="en-US" dirty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</a:t>
            </a:r>
            <a:r>
              <a:rPr lang="en-US" dirty="0">
                <a:solidFill>
                  <a:srgbClr val="339933"/>
                </a:solidFill>
              </a:rPr>
              <a:t>chlorine</a:t>
            </a:r>
            <a:r>
              <a:rPr lang="en-US" dirty="0"/>
              <a:t> is a poisonous pale </a:t>
            </a:r>
            <a:r>
              <a:rPr lang="en-US" dirty="0">
                <a:solidFill>
                  <a:srgbClr val="339933"/>
                </a:solidFill>
              </a:rPr>
              <a:t>green gas</a:t>
            </a:r>
            <a:r>
              <a:rPr lang="en-US" dirty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</a:t>
            </a:r>
            <a:r>
              <a:rPr lang="en-US" dirty="0">
                <a:solidFill>
                  <a:srgbClr val="996633"/>
                </a:solidFill>
              </a:rPr>
              <a:t>bromine</a:t>
            </a:r>
            <a:r>
              <a:rPr lang="en-US" dirty="0"/>
              <a:t> is a toxic and caustic </a:t>
            </a:r>
            <a:r>
              <a:rPr lang="en-US" dirty="0">
                <a:solidFill>
                  <a:srgbClr val="996633"/>
                </a:solidFill>
              </a:rPr>
              <a:t>brown volatile liquid</a:t>
            </a:r>
            <a:r>
              <a:rPr lang="en-US" dirty="0"/>
              <a:t>. </a:t>
            </a:r>
            <a:r>
              <a:rPr lang="en-US" sz="2000" dirty="0">
                <a:solidFill>
                  <a:srgbClr val="FF0000"/>
                </a:solidFill>
              </a:rPr>
              <a:t>(The only liquid nonmetal)</a:t>
            </a:r>
            <a:endParaRPr lang="en-US" dirty="0">
              <a:solidFill>
                <a:srgbClr val="FF0000"/>
              </a:solidFill>
            </a:endParaRPr>
          </a:p>
          <a:p>
            <a:pPr algn="l" rtl="0"/>
            <a:endParaRPr lang="en-US" dirty="0"/>
          </a:p>
          <a:p>
            <a:pPr algn="l" rtl="0"/>
            <a:r>
              <a:rPr lang="en-US" b="1" i="1" dirty="0"/>
              <a:t>iodine</a:t>
            </a:r>
            <a:r>
              <a:rPr lang="en-US" dirty="0"/>
              <a:t> is a shiny </a:t>
            </a:r>
            <a:r>
              <a:rPr lang="en-US" b="1" i="1" dirty="0"/>
              <a:t>black solid </a:t>
            </a:r>
            <a:r>
              <a:rPr lang="en-US" dirty="0"/>
              <a:t>which easily sublimes to form a violet vapor on heating. </a:t>
            </a:r>
          </a:p>
          <a:p>
            <a:pPr algn="l" rtl="0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5EDBC-181E-467B-96B1-E806D13905A9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43010" name="Picture 2" descr="Image: Liquid fluorine at cryogenic temperatures">
            <a:hlinkClick r:id="rId4" tooltip="Liquid fluorine at cryogenic temperature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620688"/>
            <a:ext cx="2000250" cy="2297808"/>
          </a:xfrm>
          <a:prstGeom prst="rect">
            <a:avLst/>
          </a:prstGeom>
          <a:noFill/>
        </p:spPr>
      </p:pic>
      <p:pic>
        <p:nvPicPr>
          <p:cNvPr id="43012" name="Picture 4" descr="Image: Chlorine gas">
            <a:hlinkClick r:id="rId6" tooltip="Chlorine gas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700808"/>
            <a:ext cx="2000250" cy="800100"/>
          </a:xfrm>
          <a:prstGeom prst="rect">
            <a:avLst/>
          </a:prstGeom>
          <a:noFill/>
        </p:spPr>
      </p:pic>
      <p:pic>
        <p:nvPicPr>
          <p:cNvPr id="43014" name="Picture 6" descr="Image: Liquid bromine">
            <a:hlinkClick r:id="rId8" tooltip="Liquid bromin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620689"/>
            <a:ext cx="2000250" cy="2088231"/>
          </a:xfrm>
          <a:prstGeom prst="rect">
            <a:avLst/>
          </a:prstGeom>
          <a:noFill/>
        </p:spPr>
      </p:pic>
      <p:pic>
        <p:nvPicPr>
          <p:cNvPr id="43016" name="Picture 8" descr="Image: Iodine crystal">
            <a:hlinkClick r:id="rId10" tooltip="Iodine crystal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672" y="4221088"/>
            <a:ext cx="2000250" cy="1066801"/>
          </a:xfrm>
          <a:prstGeom prst="rect">
            <a:avLst/>
          </a:prstGeom>
          <a:noFill/>
        </p:spPr>
      </p:pic>
      <p:pic>
        <p:nvPicPr>
          <p:cNvPr id="43018" name="Picture 10" descr="Electron shells of astatine (2, 8, 18, 32, 18, 7)">
            <a:hlinkClick r:id="rId12" tooltip="Electron shells of astatine (2, 8, 18, 32, 18, 7)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8184" y="3861048"/>
            <a:ext cx="1457325" cy="14573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5616" y="3212976"/>
            <a:ext cx="1512168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Fluorine</a:t>
            </a: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3140968"/>
            <a:ext cx="18002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339933"/>
                </a:solidFill>
              </a:rPr>
              <a:t>chlorine</a:t>
            </a:r>
            <a:endParaRPr lang="ar-SA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3140968"/>
            <a:ext cx="165618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996633"/>
                </a:solidFill>
              </a:rPr>
              <a:t>bromine</a:t>
            </a:r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5445224"/>
            <a:ext cx="1872208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iodine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5301208"/>
            <a:ext cx="230425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Astatine </a:t>
            </a:r>
            <a:r>
              <a:rPr lang="en-US" dirty="0"/>
              <a:t>t</a:t>
            </a:r>
            <a:r>
              <a:rPr lang="en-US" baseline="-25000" dirty="0"/>
              <a:t>0.5 </a:t>
            </a:r>
            <a:r>
              <a:rPr lang="en-US" dirty="0"/>
              <a:t> = 8.1 d </a:t>
            </a:r>
            <a:endParaRPr lang="ar-SA" dirty="0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A6915C8F-1687-4BCA-AC1D-146B00B9718B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6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3318" name="Subtitle 4"/>
          <p:cNvSpPr txBox="1">
            <a:spLocks/>
          </p:cNvSpPr>
          <p:nvPr/>
        </p:nvSpPr>
        <p:spPr bwMode="auto">
          <a:xfrm>
            <a:off x="628650" y="709613"/>
            <a:ext cx="8280400" cy="552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319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3320" name="Subtitle 4"/>
          <p:cNvSpPr txBox="1">
            <a:spLocks/>
          </p:cNvSpPr>
          <p:nvPr/>
        </p:nvSpPr>
        <p:spPr bwMode="auto">
          <a:xfrm>
            <a:off x="468313" y="404813"/>
            <a:ext cx="8280400" cy="604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>
              <a:buFontTx/>
              <a:buAutoNum type="arabicParenR"/>
              <a:defRPr/>
            </a:pP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Hydrogen with halogen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?!</a:t>
            </a:r>
          </a:p>
          <a:p>
            <a:pPr marL="742950" indent="-742950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B.P. </a:t>
            </a:r>
            <a:r>
              <a:rPr lang="en-US" sz="3600" b="0" dirty="0">
                <a:solidFill>
                  <a:schemeClr val="tx1"/>
                </a:solidFill>
                <a:latin typeface="Symbol" pitchFamily="18" charset="2"/>
                <a:cs typeface="Simplified Arabic" pitchFamily="18" charset="-78"/>
              </a:rPr>
              <a:t>-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252.7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0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C; </a:t>
            </a:r>
            <a:r>
              <a:rPr lang="en-US" sz="3600" b="0" baseline="30000" dirty="0">
                <a:solidFill>
                  <a:srgbClr val="FF0000"/>
                </a:solidFill>
                <a:cs typeface="Simplified Arabic" pitchFamily="18" charset="-78"/>
              </a:rPr>
              <a:t>1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H, </a:t>
            </a:r>
            <a:r>
              <a:rPr lang="en-US" sz="3600" b="0" baseline="30000" dirty="0">
                <a:solidFill>
                  <a:srgbClr val="FF0000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D, </a:t>
            </a:r>
            <a:r>
              <a:rPr lang="en-US" sz="3600" b="0" baseline="30000" dirty="0">
                <a:solidFill>
                  <a:srgbClr val="FF0000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T.</a:t>
            </a:r>
          </a:p>
          <a:p>
            <a:pPr marL="742950" indent="-742950" algn="just" rtl="0" hangingPunct="0">
              <a:defRPr/>
            </a:pP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Facts; </a:t>
            </a:r>
            <a:r>
              <a:rPr lang="en-US" b="0" dirty="0">
                <a:solidFill>
                  <a:srgbClr val="339933"/>
                </a:solidFill>
                <a:cs typeface="Simplified Arabic" pitchFamily="18" charset="-78"/>
              </a:rPr>
              <a:t>15% of all atoms, </a:t>
            </a:r>
            <a:r>
              <a:rPr lang="en-US" b="0" dirty="0">
                <a:solidFill>
                  <a:srgbClr val="996633"/>
                </a:solidFill>
                <a:cs typeface="Simplified Arabic" pitchFamily="18" charset="-78"/>
              </a:rPr>
              <a:t>1% by mass</a:t>
            </a:r>
            <a:r>
              <a:rPr lang="en-US" b="0" dirty="0">
                <a:solidFill>
                  <a:srgbClr val="339933"/>
                </a:solidFill>
                <a:cs typeface="Simplified Arabic" pitchFamily="18" charset="-78"/>
              </a:rPr>
              <a:t>, water, </a:t>
            </a:r>
            <a:r>
              <a:rPr lang="en-US" b="0" dirty="0">
                <a:solidFill>
                  <a:srgbClr val="996633"/>
                </a:solidFill>
                <a:cs typeface="Simplified Arabic" pitchFamily="18" charset="-78"/>
              </a:rPr>
              <a:t>hydrocarbons</a:t>
            </a:r>
            <a:r>
              <a:rPr lang="en-US" b="0" dirty="0">
                <a:solidFill>
                  <a:srgbClr val="339933"/>
                </a:solidFill>
                <a:cs typeface="Simplified Arabic" pitchFamily="18" charset="-78"/>
              </a:rPr>
              <a:t>, at STP         </a:t>
            </a:r>
            <a:r>
              <a:rPr lang="en-US" b="0" dirty="0">
                <a:solidFill>
                  <a:srgbClr val="996633"/>
                </a:solidFill>
                <a:cs typeface="Simplified Arabic" pitchFamily="18" charset="-78"/>
              </a:rPr>
              <a:t>1L = 0.0899 g</a:t>
            </a:r>
            <a:r>
              <a:rPr lang="en-US" b="0" dirty="0">
                <a:solidFill>
                  <a:srgbClr val="339933"/>
                </a:solidFill>
                <a:cs typeface="Simplified Arabic" pitchFamily="18" charset="-78"/>
              </a:rPr>
              <a:t>, colorless, </a:t>
            </a:r>
            <a:r>
              <a:rPr lang="en-US" b="0" dirty="0">
                <a:solidFill>
                  <a:srgbClr val="996633"/>
                </a:solidFill>
                <a:cs typeface="Simplified Arabic" pitchFamily="18" charset="-78"/>
              </a:rPr>
              <a:t>odorless</a:t>
            </a:r>
            <a:r>
              <a:rPr lang="en-US" b="0" dirty="0">
                <a:solidFill>
                  <a:srgbClr val="339933"/>
                </a:solidFill>
                <a:cs typeface="Simplified Arabic" pitchFamily="18" charset="-78"/>
              </a:rPr>
              <a:t>, tasteless </a:t>
            </a:r>
            <a:endParaRPr lang="en-US" sz="3600" b="0" dirty="0">
              <a:solidFill>
                <a:srgbClr val="339933"/>
              </a:solidFill>
              <a:cs typeface="Simplified Arabic" pitchFamily="18" charset="-78"/>
            </a:endParaRPr>
          </a:p>
          <a:p>
            <a:pPr marL="742950" indent="-742950" algn="just" rtl="0" hangingPunct="0">
              <a:buFontTx/>
              <a:buAutoNum type="arabicParenR" startAt="2"/>
              <a:defRPr/>
            </a:pP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Industrial production of hydrogen: 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a)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Steam reformer process: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CH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+ 2H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(g)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CO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+ 4H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CH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O(g)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CO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+ 3H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endParaRPr lang="en-US" sz="3600" b="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2800" b="0" dirty="0">
                <a:solidFill>
                  <a:srgbClr val="FF0000"/>
                </a:solidFill>
                <a:cs typeface="Simplified Arabic" pitchFamily="18" charset="-78"/>
              </a:rPr>
              <a:t>            </a:t>
            </a:r>
            <a:r>
              <a:rPr lang="en-US" sz="2800" b="0" dirty="0">
                <a:solidFill>
                  <a:schemeClr val="tx1"/>
                </a:solidFill>
                <a:cs typeface="Simplified Arabic" pitchFamily="18" charset="-78"/>
              </a:rPr>
              <a:t>H</a:t>
            </a:r>
            <a:r>
              <a:rPr lang="en-US" sz="28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2800" b="0" dirty="0">
                <a:solidFill>
                  <a:srgbClr val="FF0000"/>
                </a:solidFill>
                <a:cs typeface="Simplified Arabic" pitchFamily="18" charset="-78"/>
              </a:rPr>
              <a:t>, CO, </a:t>
            </a:r>
            <a:r>
              <a:rPr lang="en-US" sz="2800" b="0" dirty="0">
                <a:solidFill>
                  <a:schemeClr val="tx1"/>
                </a:solidFill>
                <a:cs typeface="Simplified Arabic" pitchFamily="18" charset="-78"/>
              </a:rPr>
              <a:t>CO</a:t>
            </a:r>
            <a:r>
              <a:rPr lang="en-US" sz="28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2800" b="0" dirty="0">
                <a:solidFill>
                  <a:srgbClr val="FF0000"/>
                </a:solidFill>
                <a:cs typeface="Simplified Arabic" pitchFamily="18" charset="-78"/>
              </a:rPr>
              <a:t> ; </a:t>
            </a:r>
            <a:r>
              <a:rPr lang="en-US" sz="2800" b="0" dirty="0">
                <a:solidFill>
                  <a:srgbClr val="339933"/>
                </a:solidFill>
                <a:cs typeface="Simplified Arabic" pitchFamily="18" charset="-78"/>
              </a:rPr>
              <a:t>into shift converter at 450</a:t>
            </a:r>
            <a:r>
              <a:rPr lang="en-US" sz="2800" b="0" baseline="30000" dirty="0">
                <a:solidFill>
                  <a:srgbClr val="339933"/>
                </a:solidFill>
                <a:cs typeface="Simplified Arabic" pitchFamily="18" charset="-78"/>
              </a:rPr>
              <a:t>0</a:t>
            </a:r>
            <a:r>
              <a:rPr lang="en-US" sz="2800" b="0" dirty="0">
                <a:solidFill>
                  <a:srgbClr val="339933"/>
                </a:solidFill>
                <a:cs typeface="Simplified Arabic" pitchFamily="18" charset="-78"/>
              </a:rPr>
              <a:t>C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         CO +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CO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+ 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     </a:t>
            </a:r>
            <a:r>
              <a:rPr lang="en-US" sz="2400" dirty="0">
                <a:solidFill>
                  <a:schemeClr val="tx1"/>
                </a:solidFill>
                <a:cs typeface="Simplified Arabic" pitchFamily="18" charset="-78"/>
              </a:rPr>
              <a:t>CO</a:t>
            </a:r>
            <a:r>
              <a:rPr lang="en-US" sz="240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2400" dirty="0">
                <a:solidFill>
                  <a:schemeClr val="tx1"/>
                </a:solidFill>
                <a:cs typeface="Simplified Arabic" pitchFamily="18" charset="-78"/>
              </a:rPr>
              <a:t> + H</a:t>
            </a:r>
            <a:r>
              <a:rPr lang="en-US" sz="240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240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2400" b="0" dirty="0">
                <a:solidFill>
                  <a:srgbClr val="FF0000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2400" b="0" dirty="0">
                <a:solidFill>
                  <a:srgbClr val="FF0000"/>
                </a:solidFill>
                <a:cs typeface="Simplified Arabic" pitchFamily="18" charset="-78"/>
              </a:rPr>
              <a:t> cold water, high pressure </a:t>
            </a:r>
            <a:r>
              <a:rPr lang="en-US" sz="2400" b="0" dirty="0">
                <a:solidFill>
                  <a:srgbClr val="FF0000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2400" b="0" dirty="0">
                <a:solidFill>
                  <a:srgbClr val="FF0000"/>
                </a:solidFill>
                <a:cs typeface="Simplified Arabic" pitchFamily="18" charset="-78"/>
              </a:rPr>
              <a:t> CO</a:t>
            </a:r>
            <a:r>
              <a:rPr lang="en-US" sz="2400" b="0" baseline="-25000" dirty="0">
                <a:solidFill>
                  <a:srgbClr val="FF0000"/>
                </a:solidFill>
                <a:cs typeface="Simplified Arabic" pitchFamily="18" charset="-78"/>
              </a:rPr>
              <a:t>2(</a:t>
            </a:r>
            <a:r>
              <a:rPr lang="en-US" sz="2400" b="0" baseline="-25000" dirty="0" err="1">
                <a:solidFill>
                  <a:srgbClr val="FF0000"/>
                </a:solidFill>
                <a:cs typeface="Simplified Arabic" pitchFamily="18" charset="-78"/>
              </a:rPr>
              <a:t>aq</a:t>
            </a:r>
            <a:r>
              <a:rPr lang="en-US" sz="2400" b="0" baseline="-25000" dirty="0">
                <a:solidFill>
                  <a:srgbClr val="FF0000"/>
                </a:solidFill>
                <a:cs typeface="Simplified Arabic" pitchFamily="18" charset="-78"/>
              </a:rPr>
              <a:t>)</a:t>
            </a:r>
            <a:r>
              <a:rPr lang="en-US" sz="2400" b="0" dirty="0">
                <a:solidFill>
                  <a:srgbClr val="FF0000"/>
                </a:solidFill>
                <a:cs typeface="Simplified Arabic" pitchFamily="18" charset="-78"/>
              </a:rPr>
              <a:t> + </a:t>
            </a:r>
            <a:r>
              <a:rPr lang="en-US" sz="2400" b="0" dirty="0">
                <a:solidFill>
                  <a:schemeClr val="tx1"/>
                </a:solidFill>
                <a:cs typeface="Simplified Arabic" pitchFamily="18" charset="-78"/>
              </a:rPr>
              <a:t>H</a:t>
            </a:r>
            <a:r>
              <a:rPr lang="en-US" sz="24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endParaRPr lang="en-US" sz="18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2950" indent="-742950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604448" y="536182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316291" y="4961716"/>
            <a:ext cx="5763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gas</a:t>
            </a:r>
            <a:endParaRPr lang="ar-S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3BBBED2C-2EF9-4292-9A9E-47A16F95EA81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7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4342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343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468313" y="404813"/>
            <a:ext cx="8280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b) water gas; c) Fe and steam;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d) cracking; e) electrolysis NaCl brine;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f) 2NaCl</a:t>
            </a:r>
            <a:r>
              <a:rPr lang="en-US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+</a:t>
            </a:r>
            <a:r>
              <a:rPr lang="en-US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2H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</a:t>
            </a:r>
            <a:r>
              <a:rPr lang="en-US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0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2NaOH</a:t>
            </a:r>
            <a:r>
              <a:rPr lang="en-US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+</a:t>
            </a:r>
            <a:r>
              <a:rPr lang="en-US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Cl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+</a:t>
            </a:r>
            <a:r>
              <a:rPr lang="en-US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g) 2H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          2H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3)	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from displacement reaction: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ctr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M + 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MOH + 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2950" indent="-742950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  <p:pic>
        <p:nvPicPr>
          <p:cNvPr id="9" name="Picture 8" descr="D:\Prof. Mah. Monsi\Prof. Monshi\4 c.jpg"/>
          <p:cNvPicPr/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789040"/>
            <a:ext cx="1127760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AFDE3B41-121C-4790-9075-AA8B8ED622CF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8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5366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5367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5368" name="Subtitle 4"/>
          <p:cNvSpPr txBox="1">
            <a:spLocks/>
          </p:cNvSpPr>
          <p:nvPr/>
        </p:nvSpPr>
        <p:spPr bwMode="auto">
          <a:xfrm>
            <a:off x="395288" y="260350"/>
            <a:ext cx="82804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4)</a:t>
            </a:r>
            <a:r>
              <a:rPr lang="en-US" sz="3600" dirty="0">
                <a:solidFill>
                  <a:schemeClr val="tx1"/>
                </a:solidFill>
              </a:rPr>
              <a:t>	</a:t>
            </a:r>
            <a:r>
              <a:rPr lang="en-US" sz="3600" b="0" i="1" u="sng" dirty="0">
                <a:solidFill>
                  <a:schemeClr val="tx1"/>
                </a:solidFill>
              </a:rPr>
              <a:t>Reaction of hydrogen:</a:t>
            </a: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	a) salt like hydride: </a:t>
            </a:r>
            <a:r>
              <a:rPr lang="en-US" sz="3600" b="0" dirty="0">
                <a:solidFill>
                  <a:srgbClr val="FFC000"/>
                </a:solidFill>
              </a:rPr>
              <a:t>	</a:t>
            </a: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    </a:t>
            </a:r>
            <a:r>
              <a:rPr lang="en-US" sz="3600" b="0" dirty="0">
                <a:solidFill>
                  <a:srgbClr val="FF0000"/>
                </a:solidFill>
              </a:rPr>
              <a:t>H-H</a:t>
            </a:r>
            <a:r>
              <a:rPr lang="en-US" sz="3600" b="0" dirty="0">
                <a:solidFill>
                  <a:schemeClr val="tx1"/>
                </a:solidFill>
              </a:rPr>
              <a:t> bond energy </a:t>
            </a:r>
            <a:r>
              <a:rPr lang="en-US" sz="3600" b="0" dirty="0">
                <a:solidFill>
                  <a:srgbClr val="FF0000"/>
                </a:solidFill>
              </a:rPr>
              <a:t>431 kJ/</a:t>
            </a:r>
            <a:r>
              <a:rPr lang="en-US" sz="3600" b="0" dirty="0" err="1">
                <a:solidFill>
                  <a:srgbClr val="FF0000"/>
                </a:solidFill>
              </a:rPr>
              <a:t>mol</a:t>
            </a:r>
            <a:r>
              <a:rPr lang="en-US" sz="3600" b="0" dirty="0">
                <a:solidFill>
                  <a:schemeClr val="tx1"/>
                </a:solidFill>
              </a:rPr>
              <a:t>, High temp. </a:t>
            </a: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	   (very high and low electron affinity).</a:t>
            </a:r>
            <a:endParaRPr lang="en-US" sz="3600" dirty="0">
              <a:solidFill>
                <a:schemeClr val="tx1"/>
              </a:solidFill>
            </a:endParaRP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	   </a:t>
            </a:r>
            <a:r>
              <a:rPr lang="en-US" sz="3600" b="0" dirty="0">
                <a:solidFill>
                  <a:srgbClr val="FF0000"/>
                </a:solidFill>
              </a:rPr>
              <a:t>2Na(s) + H</a:t>
            </a:r>
            <a:r>
              <a:rPr lang="en-US" sz="3600" b="0" baseline="-25000" dirty="0">
                <a:solidFill>
                  <a:srgbClr val="FF0000"/>
                </a:solidFill>
              </a:rPr>
              <a:t>2</a:t>
            </a:r>
            <a:r>
              <a:rPr lang="en-US" sz="3600" b="0" dirty="0">
                <a:solidFill>
                  <a:srgbClr val="FF0000"/>
                </a:solidFill>
              </a:rPr>
              <a:t> </a:t>
            </a:r>
            <a:r>
              <a:rPr lang="en-US" sz="3600" b="0" dirty="0">
                <a:solidFill>
                  <a:srgbClr val="FF0000"/>
                </a:solidFill>
                <a:sym typeface="Symbol" pitchFamily="18" charset="2"/>
              </a:rPr>
              <a:t></a:t>
            </a:r>
            <a:r>
              <a:rPr lang="en-US" sz="3600" b="0" dirty="0">
                <a:solidFill>
                  <a:srgbClr val="FF0000"/>
                </a:solidFill>
              </a:rPr>
              <a:t> 2NaH </a:t>
            </a: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	  (</a:t>
            </a:r>
            <a:r>
              <a:rPr lang="en-US" sz="3600" b="0" dirty="0">
                <a:solidFill>
                  <a:srgbClr val="FF0000"/>
                </a:solidFill>
              </a:rPr>
              <a:t>H</a:t>
            </a:r>
            <a:r>
              <a:rPr lang="en-US" sz="3600" b="0" baseline="30000" dirty="0">
                <a:solidFill>
                  <a:srgbClr val="FF0000"/>
                </a:solidFill>
              </a:rPr>
              <a:t>-</a:t>
            </a:r>
            <a:r>
              <a:rPr lang="en-US" sz="3600" b="0" dirty="0">
                <a:solidFill>
                  <a:schemeClr val="tx1"/>
                </a:solidFill>
              </a:rPr>
              <a:t> like He, isoelectronic)</a:t>
            </a:r>
            <a:endParaRPr lang="en-US" sz="3600" dirty="0">
              <a:solidFill>
                <a:schemeClr val="tx1"/>
              </a:solidFill>
            </a:endParaRP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	  </a:t>
            </a:r>
            <a:r>
              <a:rPr lang="en-US" sz="3600" b="0" dirty="0">
                <a:solidFill>
                  <a:srgbClr val="FF0000"/>
                </a:solidFill>
              </a:rPr>
              <a:t>Ca(s) + H</a:t>
            </a:r>
            <a:r>
              <a:rPr lang="en-US" sz="3600" b="0" baseline="-25000" dirty="0">
                <a:solidFill>
                  <a:srgbClr val="FF0000"/>
                </a:solidFill>
              </a:rPr>
              <a:t>2</a:t>
            </a:r>
            <a:r>
              <a:rPr lang="en-US" sz="3600" b="0" dirty="0">
                <a:solidFill>
                  <a:srgbClr val="FF0000"/>
                </a:solidFill>
              </a:rPr>
              <a:t> </a:t>
            </a:r>
            <a:r>
              <a:rPr lang="en-US" sz="3600" b="0" dirty="0">
                <a:solidFill>
                  <a:srgbClr val="FF0000"/>
                </a:solidFill>
                <a:sym typeface="Symbol" pitchFamily="18" charset="2"/>
              </a:rPr>
              <a:t></a:t>
            </a:r>
            <a:r>
              <a:rPr lang="en-US" sz="3600" b="0" dirty="0">
                <a:solidFill>
                  <a:srgbClr val="FF0000"/>
                </a:solidFill>
              </a:rPr>
              <a:t> CaH</a:t>
            </a:r>
            <a:r>
              <a:rPr lang="en-US" sz="3600" b="0" baseline="-25000" dirty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  <a:p>
            <a:pPr algn="just" rtl="0" hangingPunct="0"/>
            <a:r>
              <a:rPr lang="en-US" sz="3600" b="0" dirty="0">
                <a:solidFill>
                  <a:srgbClr val="FF0000"/>
                </a:solidFill>
              </a:rPr>
              <a:t>	  H</a:t>
            </a:r>
            <a:r>
              <a:rPr lang="en-US" sz="3600" b="0" baseline="30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3600" b="0" dirty="0">
                <a:solidFill>
                  <a:srgbClr val="FF0000"/>
                </a:solidFill>
              </a:rPr>
              <a:t> + H</a:t>
            </a:r>
            <a:r>
              <a:rPr lang="en-US" sz="3600" b="0" baseline="-25000" dirty="0">
                <a:solidFill>
                  <a:srgbClr val="FF0000"/>
                </a:solidFill>
              </a:rPr>
              <a:t>2</a:t>
            </a:r>
            <a:r>
              <a:rPr lang="en-US" sz="3600" b="0" dirty="0">
                <a:solidFill>
                  <a:srgbClr val="FF0000"/>
                </a:solidFill>
              </a:rPr>
              <a:t>O </a:t>
            </a:r>
            <a:r>
              <a:rPr lang="en-US" sz="3600" b="0" dirty="0">
                <a:solidFill>
                  <a:srgbClr val="FF0000"/>
                </a:solidFill>
                <a:sym typeface="Symbol" pitchFamily="18" charset="2"/>
              </a:rPr>
              <a:t></a:t>
            </a:r>
            <a:r>
              <a:rPr lang="en-US" sz="3600" b="0" dirty="0">
                <a:solidFill>
                  <a:srgbClr val="FF0000"/>
                </a:solidFill>
              </a:rPr>
              <a:t> H</a:t>
            </a:r>
            <a:r>
              <a:rPr lang="en-US" sz="3600" b="0" baseline="-25000" dirty="0">
                <a:solidFill>
                  <a:srgbClr val="FF0000"/>
                </a:solidFill>
              </a:rPr>
              <a:t>2</a:t>
            </a:r>
            <a:r>
              <a:rPr lang="en-US" sz="3600" b="0" dirty="0">
                <a:solidFill>
                  <a:srgbClr val="FF0000"/>
                </a:solidFill>
              </a:rPr>
              <a:t> + OH</a:t>
            </a:r>
            <a:r>
              <a:rPr lang="en-US" sz="3600" b="0" baseline="30000" dirty="0">
                <a:solidFill>
                  <a:srgbClr val="FF0000"/>
                </a:solidFill>
                <a:latin typeface="Symbol" pitchFamily="18" charset="2"/>
              </a:rPr>
              <a:t>-</a:t>
            </a:r>
            <a:endParaRPr lang="en-US" sz="3600" dirty="0">
              <a:solidFill>
                <a:srgbClr val="FF0000"/>
              </a:solidFill>
              <a:latin typeface="Symbol" pitchFamily="18" charset="2"/>
            </a:endParaRP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	b) complex hydrides: NaBH</a:t>
            </a:r>
            <a:r>
              <a:rPr lang="en-US" sz="3600" b="0" baseline="-25000" dirty="0">
                <a:solidFill>
                  <a:schemeClr val="tx1"/>
                </a:solidFill>
              </a:rPr>
              <a:t>4</a:t>
            </a:r>
            <a:r>
              <a:rPr lang="en-US" sz="3600" b="0" dirty="0">
                <a:solidFill>
                  <a:schemeClr val="tx1"/>
                </a:solidFill>
              </a:rPr>
              <a:t>, LiAlH</a:t>
            </a:r>
            <a:r>
              <a:rPr lang="en-US" sz="3600" b="0" baseline="-25000" dirty="0">
                <a:solidFill>
                  <a:schemeClr val="tx1"/>
                </a:solidFill>
              </a:rPr>
              <a:t>4</a:t>
            </a:r>
            <a:endParaRPr lang="en-US" sz="3600" dirty="0">
              <a:solidFill>
                <a:schemeClr val="tx1"/>
              </a:solidFill>
            </a:endParaRP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		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926A05E-B7BD-BD48-A6D2-3F7F67DBEF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36" y="5292044"/>
            <a:ext cx="1346200" cy="889000"/>
          </a:xfrm>
          <a:prstGeom prst="rect">
            <a:avLst/>
          </a:prstGeom>
        </p:spPr>
      </p:pic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37035CB-E0B6-8E44-8611-2561EBB64F2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69" y="5370513"/>
            <a:ext cx="1371600" cy="9144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B5299C03-7A8B-4A17-B7C5-FD441776B366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9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6390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6391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6392" name="Subtitle 4"/>
          <p:cNvSpPr txBox="1">
            <a:spLocks/>
          </p:cNvSpPr>
          <p:nvPr/>
        </p:nvSpPr>
        <p:spPr bwMode="auto">
          <a:xfrm>
            <a:off x="468313" y="404813"/>
            <a:ext cx="8280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>
              <a:buFontTx/>
              <a:buAutoNum type="arabicParenR" startAt="5"/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Industrial uses of hydrogen: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 </a:t>
            </a:r>
          </a:p>
          <a:p>
            <a:pPr marL="742950" indent="-742950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 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01"/>
          <a:stretch/>
        </p:blipFill>
        <p:spPr>
          <a:xfrm>
            <a:off x="961886" y="1031405"/>
            <a:ext cx="7713488" cy="3312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7" y="4210805"/>
            <a:ext cx="7577411" cy="233427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3134</TotalTime>
  <Words>714</Words>
  <Application>Microsoft Macintosh PowerPoint</Application>
  <PresentationFormat>On-screen Show (4:3)</PresentationFormat>
  <Paragraphs>143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Coronet</vt:lpstr>
      <vt:lpstr>Symbol</vt:lpstr>
      <vt:lpstr>Times New Roman</vt:lpstr>
      <vt:lpstr>Verdana</vt:lpstr>
      <vt:lpstr>Wingdings 2</vt:lpstr>
      <vt:lpstr>Aspect</vt:lpstr>
      <vt:lpstr>Group 17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الثالث تقدير الكوليسترول باستخدام HPLC</dc:title>
  <dc:creator>حسني حسن</dc:creator>
  <cp:lastModifiedBy>عبدالعزيز الرصيص ID 442104808</cp:lastModifiedBy>
  <cp:revision>417</cp:revision>
  <dcterms:created xsi:type="dcterms:W3CDTF">2004-05-18T18:59:11Z</dcterms:created>
  <dcterms:modified xsi:type="dcterms:W3CDTF">2020-10-13T11:26:16Z</dcterms:modified>
</cp:coreProperties>
</file>