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</p:sldMasterIdLst>
  <p:notesMasterIdLst>
    <p:notesMasterId r:id="rId24"/>
  </p:notesMasterIdLst>
  <p:sldIdLst>
    <p:sldId id="624" r:id="rId2"/>
    <p:sldId id="625" r:id="rId3"/>
    <p:sldId id="626" r:id="rId4"/>
    <p:sldId id="633" r:id="rId5"/>
    <p:sldId id="634" r:id="rId6"/>
    <p:sldId id="308" r:id="rId7"/>
    <p:sldId id="342" r:id="rId8"/>
    <p:sldId id="628" r:id="rId9"/>
    <p:sldId id="606" r:id="rId10"/>
    <p:sldId id="607" r:id="rId11"/>
    <p:sldId id="608" r:id="rId12"/>
    <p:sldId id="619" r:id="rId13"/>
    <p:sldId id="629" r:id="rId14"/>
    <p:sldId id="620" r:id="rId15"/>
    <p:sldId id="630" r:id="rId16"/>
    <p:sldId id="621" r:id="rId17"/>
    <p:sldId id="627" r:id="rId18"/>
    <p:sldId id="632" r:id="rId19"/>
    <p:sldId id="622" r:id="rId20"/>
    <p:sldId id="618" r:id="rId21"/>
    <p:sldId id="631" r:id="rId22"/>
    <p:sldId id="623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1pPr>
    <a:lvl2pPr marL="4572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2pPr>
    <a:lvl3pPr marL="9144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3pPr>
    <a:lvl4pPr marL="13716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4pPr>
    <a:lvl5pPr marL="18288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5pPr>
    <a:lvl6pPr marL="22860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6pPr>
    <a:lvl7pPr marL="27432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7pPr>
    <a:lvl8pPr marL="32004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8pPr>
    <a:lvl9pPr marL="36576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6633"/>
    <a:srgbClr val="0000FF"/>
    <a:srgbClr val="FF3300"/>
    <a:srgbClr val="FFCCFF"/>
    <a:srgbClr val="FFFF99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1" autoAdjust="0"/>
    <p:restoredTop sz="94663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6AB99B-B2F1-479A-987F-B9B2CD6B329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12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70E7C-8712-43E5-BFED-D394C5F983E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29383-24C0-408A-B7BD-0D8048EAE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6750-24C2-43AC-BA34-473B3213261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373-1482-456A-8AB4-08311363FC7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8929E-681D-49C2-8DA7-B63900AFE43C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D423-6A78-4974-BB58-3F1246CEEF9D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67255-143F-4B96-8003-1E07484809D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A6ECE-EA1A-41E7-B28C-6471A599BB1F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M. Monshi, Chemistry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0FF7248-C3FE-4606-90C0-31544F4353C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newsflash/>
    <p:sndAc>
      <p:stSnd>
        <p:snd r:embed="rId13" name="camera.wav"/>
      </p:stSnd>
    </p:sndAc>
  </p:transition>
  <p:hf hd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A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Acetamide-3D-balls.pn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en.wikipedia.org/wiki/File:Acetamide_skeletal.svg" TargetMode="Externa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16 Chemistry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EE445257-38AB-495F-818C-8878BE1F131C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10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26" name="Subtitle 4"/>
          <p:cNvSpPr txBox="1">
            <a:spLocks/>
          </p:cNvSpPr>
          <p:nvPr/>
        </p:nvSpPr>
        <p:spPr bwMode="auto">
          <a:xfrm>
            <a:off x="628650" y="709612"/>
            <a:ext cx="8280400" cy="502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FontTx/>
              <a:buAutoNum type="arabicParenR" startAt="4"/>
              <a:defRPr/>
            </a:pPr>
            <a:r>
              <a:rPr lang="en-US" sz="3600" dirty="0">
                <a:solidFill>
                  <a:srgbClr val="0000FF"/>
                </a:solidFill>
                <a:cs typeface="Simplified Arabic" pitchFamily="18" charset="-78"/>
              </a:rPr>
              <a:t>Reaction of oxygen: 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At high temperature because of  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We have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, 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,        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 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and    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  <a:cs typeface="Simplified Arabic" pitchFamily="18" charset="-78"/>
              </a:rPr>
              <a:t>-</a:t>
            </a:r>
            <a:endParaRPr lang="en-US" sz="3600" dirty="0">
              <a:solidFill>
                <a:srgbClr val="FF0000"/>
              </a:solidFill>
              <a:latin typeface="Symbol" pitchFamily="18" charset="2"/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400" b="0" dirty="0">
                <a:solidFill>
                  <a:schemeClr val="tx1"/>
                </a:solidFill>
                <a:cs typeface="Simplified Arabic" pitchFamily="18" charset="-78"/>
              </a:rPr>
              <a:t>			 </a:t>
            </a:r>
            <a:r>
              <a:rPr lang="en-US" sz="3400" b="0" dirty="0">
                <a:solidFill>
                  <a:srgbClr val="C00000"/>
                </a:solidFill>
                <a:cs typeface="Simplified Arabic" pitchFamily="18" charset="-78"/>
              </a:rPr>
              <a:t>oxide</a:t>
            </a:r>
            <a:r>
              <a:rPr lang="en-US" sz="34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400" b="0" dirty="0">
                <a:solidFill>
                  <a:srgbClr val="0000FF"/>
                </a:solidFill>
                <a:cs typeface="Simplified Arabic" pitchFamily="18" charset="-78"/>
              </a:rPr>
              <a:t>superoxide</a:t>
            </a:r>
            <a:r>
              <a:rPr lang="en-US" sz="3400" b="0" dirty="0">
                <a:solidFill>
                  <a:schemeClr val="tx1"/>
                </a:solidFill>
                <a:cs typeface="Simplified Arabic" pitchFamily="18" charset="-78"/>
              </a:rPr>
              <a:t> and </a:t>
            </a:r>
            <a:r>
              <a:rPr lang="en-US" sz="3400" b="0" dirty="0">
                <a:solidFill>
                  <a:srgbClr val="339933"/>
                </a:solidFill>
                <a:cs typeface="Simplified Arabic" pitchFamily="18" charset="-78"/>
              </a:rPr>
              <a:t>ozonide</a:t>
            </a:r>
            <a:r>
              <a:rPr lang="en-US" sz="3400" b="0" dirty="0">
                <a:solidFill>
                  <a:schemeClr val="tx1"/>
                </a:solidFill>
                <a:cs typeface="Simplified Arabic" pitchFamily="18" charset="-78"/>
              </a:rPr>
              <a:t> ions</a:t>
            </a:r>
          </a:p>
          <a:p>
            <a:pPr marL="746125" indent="-746125" algn="just" rtl="0" hangingPunct="0">
              <a:defRPr/>
            </a:pPr>
            <a:endParaRPr lang="en-US" sz="34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300" b="0" dirty="0">
                <a:solidFill>
                  <a:schemeClr val="tx1"/>
                </a:solidFill>
                <a:cs typeface="Simplified Arabic" pitchFamily="18" charset="-78"/>
              </a:rPr>
              <a:t>	form oxides with most metals: </a:t>
            </a:r>
            <a:r>
              <a:rPr lang="en-US" sz="3300" b="0" dirty="0">
                <a:solidFill>
                  <a:srgbClr val="0000FF"/>
                </a:solidFill>
                <a:cs typeface="Simplified Arabic" pitchFamily="18" charset="-78"/>
              </a:rPr>
              <a:t>Na</a:t>
            </a:r>
            <a:r>
              <a:rPr lang="en-US" sz="3300" b="0" baseline="-25000" dirty="0">
                <a:solidFill>
                  <a:srgbClr val="0000FF"/>
                </a:solidFill>
                <a:cs typeface="Simplified Arabic" pitchFamily="18" charset="-78"/>
              </a:rPr>
              <a:t>2</a:t>
            </a:r>
            <a:r>
              <a:rPr lang="en-US" sz="3300" b="0" dirty="0">
                <a:solidFill>
                  <a:srgbClr val="0000FF"/>
                </a:solidFill>
                <a:cs typeface="Simplified Arabic" pitchFamily="18" charset="-78"/>
              </a:rPr>
              <a:t>O, MgO</a:t>
            </a:r>
            <a:endParaRPr lang="en-US" sz="3300" dirty="0">
              <a:solidFill>
                <a:srgbClr val="0000FF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form oxides with most nonmetals 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CO, CO</a:t>
            </a:r>
            <a:r>
              <a:rPr lang="en-US" sz="3600" b="0" baseline="-25000" dirty="0">
                <a:solidFill>
                  <a:srgbClr val="FFC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 and N</a:t>
            </a:r>
            <a:r>
              <a:rPr lang="en-US" sz="3600" b="0" baseline="-25000" dirty="0">
                <a:solidFill>
                  <a:srgbClr val="FFC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etc.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517525" indent="-517525"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1" name="Picture 10" descr="D:\Prof. Mah. Monsi\Prof. Monshi\4 f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268760"/>
            <a:ext cx="122413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2C612F27-1229-4CFB-BF63-2CE32E9FFBF3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11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dirty="0"/>
          </a:p>
        </p:txBody>
      </p:sp>
      <p:sp>
        <p:nvSpPr>
          <p:cNvPr id="6150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1" name="Subtitle 4"/>
          <p:cNvSpPr txBox="1">
            <a:spLocks/>
          </p:cNvSpPr>
          <p:nvPr/>
        </p:nvSpPr>
        <p:spPr bwMode="auto">
          <a:xfrm>
            <a:off x="323528" y="404664"/>
            <a:ext cx="8496944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FontTx/>
              <a:buAutoNum type="arabicParenR" startAt="5"/>
              <a:defRPr/>
            </a:pPr>
            <a:r>
              <a:rPr lang="en-US" sz="3600" dirty="0">
                <a:solidFill>
                  <a:srgbClr val="0000FF"/>
                </a:solidFill>
                <a:cs typeface="Simplified Arabic" pitchFamily="18" charset="-78"/>
              </a:rPr>
              <a:t>Industrial uses of oxygen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: 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Support combustion and sustain life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1.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oxidizer for rocket fuels.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2.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oxyacetylene tourch.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3.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biological treatment of water.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4.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life support in medicine.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6192025D-368E-4726-ADCE-305A4BB5BFCA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12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717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5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176" name="Subtitle 4"/>
          <p:cNvSpPr txBox="1">
            <a:spLocks/>
          </p:cNvSpPr>
          <p:nvPr/>
        </p:nvSpPr>
        <p:spPr bwMode="auto">
          <a:xfrm>
            <a:off x="468313" y="404813"/>
            <a:ext cx="82804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Ozone: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allotrope: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1/2O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O		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  <a:cs typeface="Simplified Arabic" pitchFamily="18" charset="-78"/>
              </a:rPr>
              <a:t>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H = +247 kJ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O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  <a:cs typeface="Simplified Arabic" pitchFamily="18" charset="-78"/>
              </a:rPr>
              <a:t>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H = 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105 kJ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Overall endothermic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3/2O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</a:t>
            </a:r>
            <a:r>
              <a:rPr lang="en-US" sz="3600" b="0" dirty="0">
                <a:latin typeface="Symbol" pitchFamily="18" charset="2"/>
                <a:cs typeface="Simplified Arabic" pitchFamily="18" charset="-78"/>
              </a:rPr>
              <a:t>D</a:t>
            </a:r>
            <a:r>
              <a:rPr lang="en-US" sz="3600" b="0" dirty="0">
                <a:cs typeface="Simplified Arabic" pitchFamily="18" charset="-78"/>
              </a:rPr>
              <a:t>H</a:t>
            </a:r>
            <a:r>
              <a:rPr lang="en-US" sz="3600" b="0" baseline="-25000" dirty="0">
                <a:cs typeface="Simplified Arabic" pitchFamily="18" charset="-78"/>
              </a:rPr>
              <a:t>f</a:t>
            </a:r>
            <a:r>
              <a:rPr lang="en-US" sz="3600" b="0" dirty="0">
                <a:cs typeface="Simplified Arabic" pitchFamily="18" charset="-78"/>
              </a:rPr>
              <a:t> = +142 kJ</a:t>
            </a:r>
            <a:endParaRPr lang="en-US" sz="3600" dirty="0"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" t="2480" r="6724"/>
          <a:stretch/>
        </p:blipFill>
        <p:spPr>
          <a:xfrm>
            <a:off x="368710" y="332656"/>
            <a:ext cx="845176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8932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59EAF8D-FE63-43D9-8815-9DA42F5FF4CC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14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198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9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200" name="Subtitle 4"/>
          <p:cNvSpPr txBox="1">
            <a:spLocks/>
          </p:cNvSpPr>
          <p:nvPr/>
        </p:nvSpPr>
        <p:spPr bwMode="auto">
          <a:xfrm>
            <a:off x="323528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FontTx/>
              <a:buAutoNum type="arabicParenR" startAt="6"/>
            </a:pPr>
            <a:r>
              <a:rPr lang="en-US" sz="3600" b="0" dirty="0">
                <a:solidFill>
                  <a:srgbClr val="0000FF"/>
                </a:solidFill>
              </a:rPr>
              <a:t>Air pollution: The air pollutants: </a:t>
            </a: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    </a:t>
            </a:r>
            <a:r>
              <a:rPr lang="en-US" sz="3600" b="0" dirty="0">
                <a:solidFill>
                  <a:srgbClr val="FF0000"/>
                </a:solidFill>
              </a:rPr>
              <a:t>CO</a:t>
            </a:r>
            <a:r>
              <a:rPr lang="en-US" sz="3600" b="0" dirty="0">
                <a:solidFill>
                  <a:schemeClr val="tx1"/>
                </a:solidFill>
              </a:rPr>
              <a:t>,     (</a:t>
            </a:r>
            <a:r>
              <a:rPr lang="en-US" sz="3600" b="0" dirty="0">
                <a:solidFill>
                  <a:srgbClr val="FFC000"/>
                </a:solidFill>
              </a:rPr>
              <a:t>SO</a:t>
            </a:r>
            <a:r>
              <a:rPr lang="en-US" sz="3600" b="0" baseline="-25000" dirty="0">
                <a:solidFill>
                  <a:srgbClr val="FFC000"/>
                </a:solidFill>
              </a:rPr>
              <a:t>2</a:t>
            </a:r>
            <a:r>
              <a:rPr lang="en-US" sz="3600" b="0" dirty="0">
                <a:solidFill>
                  <a:srgbClr val="FFC000"/>
                </a:solidFill>
              </a:rPr>
              <a:t>, SO</a:t>
            </a:r>
            <a:r>
              <a:rPr lang="en-US" sz="3600" b="0" baseline="-25000" dirty="0">
                <a:solidFill>
                  <a:srgbClr val="FFC000"/>
                </a:solidFill>
              </a:rPr>
              <a:t>3</a:t>
            </a:r>
            <a:r>
              <a:rPr lang="en-US" sz="3600" b="0" dirty="0">
                <a:solidFill>
                  <a:schemeClr val="tx1"/>
                </a:solidFill>
              </a:rPr>
              <a:t>),   (</a:t>
            </a:r>
            <a:r>
              <a:rPr lang="en-US" sz="3600" b="0" dirty="0">
                <a:solidFill>
                  <a:srgbClr val="339933"/>
                </a:solidFill>
              </a:rPr>
              <a:t>NO, NO</a:t>
            </a:r>
            <a:r>
              <a:rPr lang="en-US" sz="3600" b="0" baseline="-25000" dirty="0">
                <a:solidFill>
                  <a:srgbClr val="339933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rgbClr val="FF0000"/>
                </a:solidFill>
              </a:rPr>
              <a:t>Poisonous</a:t>
            </a:r>
            <a:r>
              <a:rPr lang="en-US" sz="3600" b="0" dirty="0">
                <a:solidFill>
                  <a:schemeClr val="tx1"/>
                </a:solidFill>
              </a:rPr>
              <a:t>, </a:t>
            </a:r>
            <a:r>
              <a:rPr lang="en-US" sz="3600" b="0" dirty="0">
                <a:solidFill>
                  <a:srgbClr val="FFC000"/>
                </a:solidFill>
              </a:rPr>
              <a:t>acid rain</a:t>
            </a:r>
            <a:r>
              <a:rPr lang="en-US" sz="3600" b="0" dirty="0">
                <a:solidFill>
                  <a:schemeClr val="tx1"/>
                </a:solidFill>
              </a:rPr>
              <a:t>,  </a:t>
            </a:r>
            <a:r>
              <a:rPr lang="en-US" sz="3600" b="0" dirty="0">
                <a:solidFill>
                  <a:srgbClr val="339933"/>
                </a:solidFill>
              </a:rPr>
              <a:t>with hydrocarbon</a:t>
            </a:r>
          </a:p>
          <a:p>
            <a:pPr marL="746125" indent="-746125" algn="just" rtl="0" hangingPunct="0"/>
            <a:r>
              <a:rPr lang="en-US" sz="3600" b="0" dirty="0">
                <a:solidFill>
                  <a:srgbClr val="339933"/>
                </a:solidFill>
              </a:rPr>
              <a:t>        NO</a:t>
            </a:r>
            <a:r>
              <a:rPr lang="en-US" sz="3600" b="0" baseline="-25000" dirty="0">
                <a:solidFill>
                  <a:srgbClr val="339933"/>
                </a:solidFill>
              </a:rPr>
              <a:t>2 </a:t>
            </a:r>
            <a:r>
              <a:rPr lang="en-US" sz="3600" b="0" dirty="0">
                <a:solidFill>
                  <a:srgbClr val="339933"/>
                </a:solidFill>
              </a:rPr>
              <a:t>       NO + O</a:t>
            </a:r>
          </a:p>
          <a:p>
            <a:pPr marL="746125" indent="-746125" algn="just" rtl="0" hangingPunct="0"/>
            <a:r>
              <a:rPr lang="en-US" sz="3600" b="0" dirty="0">
                <a:solidFill>
                  <a:srgbClr val="339933"/>
                </a:solidFill>
              </a:rPr>
              <a:t>         O + O</a:t>
            </a:r>
            <a:r>
              <a:rPr lang="en-US" sz="3600" b="0" baseline="-25000" dirty="0">
                <a:solidFill>
                  <a:srgbClr val="339933"/>
                </a:solidFill>
              </a:rPr>
              <a:t>2</a:t>
            </a:r>
            <a:r>
              <a:rPr lang="en-US" sz="3600" b="0" dirty="0">
                <a:solidFill>
                  <a:srgbClr val="339933"/>
                </a:solidFill>
              </a:rPr>
              <a:t>    O</a:t>
            </a:r>
            <a:r>
              <a:rPr lang="en-US" sz="3600" b="0" baseline="-25000" dirty="0">
                <a:solidFill>
                  <a:srgbClr val="339933"/>
                </a:solidFill>
              </a:rPr>
              <a:t>3</a:t>
            </a:r>
          </a:p>
          <a:p>
            <a:pPr marL="746125" indent="-746125" algn="just" rtl="0" hangingPunct="0"/>
            <a:r>
              <a:rPr lang="en-US" sz="3600" b="0" baseline="-25000" dirty="0">
                <a:solidFill>
                  <a:srgbClr val="339933"/>
                </a:solidFill>
              </a:rPr>
              <a:t> </a:t>
            </a:r>
            <a:r>
              <a:rPr lang="en-US" sz="3600" b="0" dirty="0">
                <a:solidFill>
                  <a:srgbClr val="339933"/>
                </a:solidFill>
              </a:rPr>
              <a:t>        O</a:t>
            </a:r>
            <a:r>
              <a:rPr lang="en-US" sz="3600" b="0" baseline="-25000" dirty="0">
                <a:solidFill>
                  <a:srgbClr val="339933"/>
                </a:solidFill>
              </a:rPr>
              <a:t>3 </a:t>
            </a:r>
            <a:r>
              <a:rPr lang="en-US" sz="3600" b="0" dirty="0">
                <a:solidFill>
                  <a:srgbClr val="339933"/>
                </a:solidFill>
              </a:rPr>
              <a:t> + hydrocarbon     oxygen cont. H.C.</a:t>
            </a:r>
          </a:p>
          <a:p>
            <a:pPr marL="746125" indent="-746125" algn="just" rtl="0" hangingPunct="0"/>
            <a:r>
              <a:rPr lang="en-US" sz="3600" dirty="0">
                <a:solidFill>
                  <a:schemeClr val="tx1"/>
                </a:solidFill>
              </a:rPr>
              <a:t>              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(photochemical smog) </a:t>
            </a:r>
          </a:p>
          <a:p>
            <a:pPr marL="746125" indent="-746125" algn="just" rtl="0" hangingPunct="0">
              <a:buFontTx/>
              <a:buAutoNum type="arabicParenR" startAt="7"/>
            </a:pPr>
            <a:r>
              <a:rPr lang="en-US" sz="3600" b="0" dirty="0">
                <a:solidFill>
                  <a:srgbClr val="0000FF"/>
                </a:solidFill>
              </a:rPr>
              <a:t>Occurrence and preparation of S, Se and Te; </a:t>
            </a: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rgbClr val="FF0000"/>
                </a:solidFill>
              </a:rPr>
              <a:t>Table 22.4 </a:t>
            </a:r>
            <a:r>
              <a:rPr lang="en-US" sz="3600" b="0" dirty="0">
                <a:solidFill>
                  <a:schemeClr val="tx1"/>
                </a:solidFill>
              </a:rPr>
              <a:t>for minerals sulfur from earth (The </a:t>
            </a:r>
            <a:r>
              <a:rPr lang="en-US" sz="3600" b="0" dirty="0" err="1">
                <a:solidFill>
                  <a:schemeClr val="tx1"/>
                </a:solidFill>
              </a:rPr>
              <a:t>Frasch</a:t>
            </a:r>
            <a:r>
              <a:rPr lang="en-US" sz="3600" b="0" dirty="0">
                <a:solidFill>
                  <a:schemeClr val="tx1"/>
                </a:solidFill>
              </a:rPr>
              <a:t> process) p. 620.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7744" y="23488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99792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8024" y="34290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991992" cy="547260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1400" b="5398"/>
          <a:stretch/>
        </p:blipFill>
        <p:spPr>
          <a:xfrm>
            <a:off x="3419872" y="404664"/>
            <a:ext cx="5400600" cy="554461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373-1482-456A-8AB4-08311363FC7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452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6E3BAEF9-D6B3-45A1-8CF3-8A39471119D3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222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23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224" name="Subtitle 4"/>
          <p:cNvSpPr txBox="1">
            <a:spLocks/>
          </p:cNvSpPr>
          <p:nvPr/>
        </p:nvSpPr>
        <p:spPr bwMode="auto">
          <a:xfrm>
            <a:off x="468313" y="260350"/>
            <a:ext cx="828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 startAt="8"/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Hydrogen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compounds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of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S,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Se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and</a:t>
            </a:r>
            <a:r>
              <a:rPr lang="en-US" sz="32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Te: 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 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Table 22.5</a:t>
            </a:r>
          </a:p>
          <a:p>
            <a:pPr marL="742950" indent="-742950" algn="just" rtl="0" hangingPunct="0">
              <a:defRPr/>
            </a:pP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 FeS + 2H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Fe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2+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S</a:t>
            </a:r>
            <a:endParaRPr lang="en-US" sz="3600" dirty="0">
              <a:solidFill>
                <a:srgbClr val="339933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or from thioacetamide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ctr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        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S, 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Se, 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Te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are weak acids.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28674" name="Picture 2" descr="http://upload.wikimedia.org/wikipedia/commons/thumb/c/cf/Acetamide_skeletal.svg/100px-Acetamide_skeletal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952500" cy="733426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7/70/Acetamide-3D-balls.png/120px-Acetamide-3D-ball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653136"/>
            <a:ext cx="1143000" cy="904876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thumb/5/53/TA.png/140px-TA.png">
            <a:hlinkClick r:id="rId8" tooltip="Structural formula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924944"/>
            <a:ext cx="1333500" cy="1019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4221088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thioacetamide</a:t>
            </a:r>
            <a:endParaRPr lang="ar-S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7824" y="350100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9912" y="422108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acetamide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3275856" y="3068960"/>
            <a:ext cx="641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cs typeface="Simplified Arabic" pitchFamily="18" charset="-78"/>
              </a:rPr>
              <a:t>H</a:t>
            </a:r>
            <a:r>
              <a:rPr lang="en-US" b="0" baseline="-25000" dirty="0">
                <a:solidFill>
                  <a:srgbClr val="0000FF"/>
                </a:solidFill>
                <a:cs typeface="Simplified Arabic" pitchFamily="18" charset="-78"/>
              </a:rPr>
              <a:t>2</a:t>
            </a:r>
            <a:r>
              <a:rPr lang="en-US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6096" y="3212976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cs typeface="Simplified Arabic" pitchFamily="18" charset="-78"/>
              </a:rPr>
              <a:t>+     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H</a:t>
            </a:r>
            <a:r>
              <a:rPr lang="en-US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b="0" dirty="0">
                <a:solidFill>
                  <a:srgbClr val="339933"/>
                </a:solidFill>
                <a:cs typeface="Simplified Arabic" pitchFamily="18" charset="-78"/>
              </a:rPr>
              <a:t>S</a:t>
            </a:r>
            <a:endParaRPr lang="ar-SA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7792" r="2659" b="2598"/>
          <a:stretch/>
        </p:blipFill>
        <p:spPr>
          <a:xfrm>
            <a:off x="323528" y="404664"/>
            <a:ext cx="848125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1280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20BDBC2B-77FA-4963-9970-6C5E4D590C0A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246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7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323528" y="620688"/>
            <a:ext cx="8496943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9)	The 4+ of S, Se and Te: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Preparation: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	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burning S 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b)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2ZnS + 3O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2ZnO + 2SO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(roasting ore)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There is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SeO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TeO</a:t>
            </a:r>
            <a:r>
              <a:rPr lang="en-US" sz="3600" b="0" baseline="-25000" dirty="0">
                <a:solidFill>
                  <a:srgbClr val="339933"/>
                </a:solidFill>
                <a:cs typeface="Simplified Arabic" pitchFamily="18" charset="-78"/>
              </a:rPr>
              <a:t>3</a:t>
            </a:r>
            <a:endParaRPr lang="en-US" sz="3600" dirty="0">
              <a:solidFill>
                <a:srgbClr val="339933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(</a:t>
            </a:r>
            <a:r>
              <a:rPr lang="en-US" sz="3600" b="0" dirty="0" err="1">
                <a:solidFill>
                  <a:srgbClr val="FF0000"/>
                </a:solidFill>
                <a:cs typeface="Simplified Arabic" pitchFamily="18" charset="-78"/>
              </a:rPr>
              <a:t>selenous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acid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   (</a:t>
            </a:r>
            <a:r>
              <a:rPr lang="en-US" sz="3600" b="0" dirty="0" err="1">
                <a:solidFill>
                  <a:srgbClr val="339933"/>
                </a:solidFill>
                <a:cs typeface="Simplified Arabic" pitchFamily="18" charset="-78"/>
              </a:rPr>
              <a:t>tellurous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 acid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2290763" algn="l"/>
              </a:tabLst>
            </a:pPr>
            <a:r>
              <a:rPr lang="en-US" sz="1600" dirty="0"/>
              <a:t>Nonmetals, Metals, Metalloids, Noble gases </a:t>
            </a:r>
          </a:p>
        </p:txBody>
      </p:sp>
      <p:pic>
        <p:nvPicPr>
          <p:cNvPr id="30725" name="Picture 5" descr="PTClassification.jpg                                           00021E64FG-Data                        B5393160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8352928" cy="608560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1D682D2-0A49-4DC6-8F3D-518CA1D69B6E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20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1270" name="Subtitle 4"/>
          <p:cNvSpPr txBox="1">
            <a:spLocks/>
          </p:cNvSpPr>
          <p:nvPr/>
        </p:nvSpPr>
        <p:spPr bwMode="auto">
          <a:xfrm>
            <a:off x="628650" y="404665"/>
            <a:ext cx="828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271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/>
            <a:r>
              <a:rPr lang="en-US" sz="3600" b="0" dirty="0">
                <a:solidFill>
                  <a:srgbClr val="0000FF"/>
                </a:solidFill>
              </a:rPr>
              <a:t>10)	The 6+ of S, Se and Te:.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2SO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+ 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2SO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SO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  <a:r>
              <a:rPr lang="en-US" sz="3600" b="0" dirty="0">
                <a:solidFill>
                  <a:schemeClr val="tx1"/>
                </a:solidFill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SO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SO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 + SO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rgbClr val="FF0000"/>
                </a:solidFill>
              </a:rPr>
              <a:t>H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S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rgbClr val="FF0000"/>
                </a:solidFill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</a:rPr>
              <a:t>7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			(</a:t>
            </a:r>
            <a:r>
              <a:rPr lang="en-US" sz="3600" b="0" dirty="0" err="1">
                <a:solidFill>
                  <a:srgbClr val="FF0000"/>
                </a:solidFill>
              </a:rPr>
              <a:t>pyrosulfuric</a:t>
            </a:r>
            <a:r>
              <a:rPr lang="en-US" sz="3600" b="0" dirty="0">
                <a:solidFill>
                  <a:srgbClr val="FF0000"/>
                </a:solidFill>
              </a:rPr>
              <a:t> acid</a:t>
            </a:r>
            <a:r>
              <a:rPr lang="en-US" sz="3600" b="0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</a:rPr>
              <a:t>7</a:t>
            </a:r>
            <a:r>
              <a:rPr lang="en-US" sz="3600" b="0" dirty="0">
                <a:solidFill>
                  <a:schemeClr val="tx1"/>
                </a:solidFill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2H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SO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</a:p>
          <a:p>
            <a:pPr algn="just" rtl="0" hangingPunct="0"/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rgbClr val="339933"/>
                </a:solidFill>
              </a:rPr>
              <a:t>H</a:t>
            </a:r>
            <a:r>
              <a:rPr lang="en-US" sz="3600" b="0" baseline="-25000" dirty="0">
                <a:solidFill>
                  <a:srgbClr val="339933"/>
                </a:solidFill>
              </a:rPr>
              <a:t>2</a:t>
            </a:r>
            <a:r>
              <a:rPr lang="en-US" sz="3600" b="0" dirty="0">
                <a:solidFill>
                  <a:srgbClr val="339933"/>
                </a:solidFill>
              </a:rPr>
              <a:t>SeO</a:t>
            </a:r>
            <a:r>
              <a:rPr lang="en-US" sz="3600" b="0" baseline="-25000" dirty="0">
                <a:solidFill>
                  <a:srgbClr val="339933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 ,         </a:t>
            </a:r>
            <a:r>
              <a:rPr lang="en-US" sz="3600" b="0" dirty="0">
                <a:solidFill>
                  <a:srgbClr val="996633"/>
                </a:solidFill>
              </a:rPr>
              <a:t>H</a:t>
            </a:r>
            <a:r>
              <a:rPr lang="en-US" sz="3600" b="0" baseline="-25000" dirty="0">
                <a:solidFill>
                  <a:srgbClr val="996633"/>
                </a:solidFill>
              </a:rPr>
              <a:t>6</a:t>
            </a:r>
            <a:r>
              <a:rPr lang="en-US" sz="3600" b="0" dirty="0">
                <a:solidFill>
                  <a:srgbClr val="996633"/>
                </a:solidFill>
              </a:rPr>
              <a:t>TeO</a:t>
            </a:r>
            <a:r>
              <a:rPr lang="en-US" sz="3600" b="0" baseline="-25000" dirty="0">
                <a:solidFill>
                  <a:srgbClr val="996633"/>
                </a:solidFill>
              </a:rPr>
              <a:t>6</a:t>
            </a:r>
            <a:r>
              <a:rPr lang="en-US" sz="3600" b="0" dirty="0">
                <a:solidFill>
                  <a:schemeClr val="tx1"/>
                </a:solidFill>
              </a:rPr>
              <a:t>  and no </a:t>
            </a:r>
            <a:r>
              <a:rPr lang="en-US" sz="3600" b="0" i="1" dirty="0">
                <a:solidFill>
                  <a:schemeClr val="tx1"/>
                </a:solidFill>
              </a:rPr>
              <a:t>H</a:t>
            </a:r>
            <a:r>
              <a:rPr lang="en-US" sz="3600" b="0" i="1" baseline="-25000" dirty="0">
                <a:solidFill>
                  <a:schemeClr val="tx1"/>
                </a:solidFill>
              </a:rPr>
              <a:t>2</a:t>
            </a:r>
            <a:r>
              <a:rPr lang="en-US" sz="3600" b="0" i="1" dirty="0">
                <a:solidFill>
                  <a:schemeClr val="tx1"/>
                </a:solidFill>
              </a:rPr>
              <a:t>TeO</a:t>
            </a:r>
            <a:r>
              <a:rPr lang="en-US" sz="3600" b="0" i="1" baseline="-25000" dirty="0">
                <a:solidFill>
                  <a:schemeClr val="tx1"/>
                </a:solidFill>
              </a:rPr>
              <a:t>4</a:t>
            </a:r>
            <a:endParaRPr lang="en-US" sz="3600" i="1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rgbClr val="339933"/>
                </a:solidFill>
              </a:rPr>
              <a:t>Selenic acid  </a:t>
            </a:r>
            <a:r>
              <a:rPr lang="en-US" sz="3600" b="0" dirty="0">
                <a:solidFill>
                  <a:srgbClr val="996633"/>
                </a:solidFill>
              </a:rPr>
              <a:t>telluric acid</a:t>
            </a:r>
            <a:endParaRPr lang="en-US" sz="3600" dirty="0">
              <a:solidFill>
                <a:srgbClr val="9966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308304" y="4365104"/>
            <a:ext cx="115212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80312" y="4365104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2435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5EDC3061-7086-4FFB-8397-31A97BBD25CA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22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229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AutoNum type="arabicParenR" startAt="11"/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Industrial uses of S, Se and Te:</a:t>
            </a:r>
          </a:p>
          <a:p>
            <a:pPr marL="742950" indent="-742950" algn="just" rtl="0" hangingPunct="0">
              <a:defRPr/>
            </a:pPr>
            <a:endParaRPr lang="en-US" sz="3600" dirty="0">
              <a:solidFill>
                <a:srgbClr val="0000FF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1. Sulfur: 80% of it as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SO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(p. 630)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		   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in industry.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2. Selenium: p. 630.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3. Tellurium: few uses.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688" y="1395805"/>
          <a:ext cx="5616624" cy="3944471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235">
                <a:tc>
                  <a:txBody>
                    <a:bodyPr/>
                    <a:lstStyle/>
                    <a:p>
                      <a:endParaRPr lang="ar-SA" sz="1200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symbol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electron configuration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oxygen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[He]2s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2p</a:t>
                      </a:r>
                      <a:r>
                        <a:rPr lang="en-US" sz="2000" baseline="30000" dirty="0">
                          <a:latin typeface="Arial"/>
                        </a:rPr>
                        <a:t>4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sulfur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[Ne]3s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3p</a:t>
                      </a:r>
                      <a:r>
                        <a:rPr lang="en-US" sz="2000" baseline="30000" dirty="0">
                          <a:latin typeface="Arial"/>
                        </a:rPr>
                        <a:t>4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selenium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Se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[Ar]3d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4s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 4p</a:t>
                      </a:r>
                      <a:r>
                        <a:rPr lang="en-US" sz="2000" baseline="30000" dirty="0">
                          <a:latin typeface="Arial"/>
                        </a:rPr>
                        <a:t>4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tellurium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[Kr]4d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5s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 5p</a:t>
                      </a:r>
                      <a:r>
                        <a:rPr lang="en-US" sz="2000" baseline="30000" dirty="0">
                          <a:latin typeface="Arial"/>
                        </a:rPr>
                        <a:t>4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2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Arial"/>
                        </a:rPr>
                        <a:t>polonium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Po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[Xe]4f</a:t>
                      </a:r>
                      <a:r>
                        <a:rPr lang="en-US" sz="2000" baseline="30000" dirty="0">
                          <a:latin typeface="Arial"/>
                        </a:rPr>
                        <a:t>14</a:t>
                      </a:r>
                      <a:r>
                        <a:rPr lang="en-US" sz="2000" dirty="0">
                          <a:latin typeface="Arial"/>
                        </a:rPr>
                        <a:t> 5d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6s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 6p</a:t>
                      </a:r>
                      <a:r>
                        <a:rPr lang="en-US" sz="2000" baseline="30000" dirty="0">
                          <a:latin typeface="Arial"/>
                        </a:rPr>
                        <a:t>4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247750"/>
            <a:ext cx="6552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ar-S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The elements of Group </a:t>
            </a:r>
            <a:r>
              <a:rPr lang="en-US" sz="2800" b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are: 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9" t="13080" r="4988" b="8655"/>
          <a:stretch/>
        </p:blipFill>
        <p:spPr>
          <a:xfrm>
            <a:off x="323528" y="332656"/>
            <a:ext cx="8568952" cy="5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817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 descr="Image: Liquid oxy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002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: Sulf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Two allotropes of selenium: black and 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000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: Tellurium in metallic for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: A thin film of polonium on a stainless steel dis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2000250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a/a3/Chalkogene.jpg/220px-Chalkoge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95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2708920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/>
              </a:rPr>
              <a:t>oxygen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708920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/>
              </a:rPr>
              <a:t>sulfur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636912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/>
              </a:rPr>
              <a:t>selenium</a:t>
            </a:r>
            <a:r>
              <a:rPr lang="en-US" dirty="0">
                <a:solidFill>
                  <a:srgbClr val="FFC000"/>
                </a:solidFill>
                <a:latin typeface="Arial"/>
              </a:rPr>
              <a:t> </a:t>
            </a:r>
          </a:p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661248"/>
            <a:ext cx="16561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339933"/>
                </a:solidFill>
                <a:latin typeface="Arial"/>
              </a:rPr>
              <a:t>tellurium</a:t>
            </a:r>
            <a:endParaRPr lang="ar-SA" dirty="0">
              <a:solidFill>
                <a:srgbClr val="33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5661248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/>
              </a:rPr>
              <a:t>polonium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56866203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9DFAE-B865-4C43-A4DF-D095CDAE23C5}" type="slidenum">
              <a:rPr lang="ar-SA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323850" y="404812"/>
            <a:ext cx="8280400" cy="554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6125" indent="-746125" algn="just" rtl="0" hangingPunct="0">
              <a:buAutoNum type="arabicParenR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Oxygen is different and </a:t>
            </a:r>
            <a:r>
              <a:rPr lang="en-US" sz="3600" b="0" baseline="-25000" dirty="0">
                <a:solidFill>
                  <a:srgbClr val="FFC000"/>
                </a:solidFill>
                <a:cs typeface="Simplified Arabic" pitchFamily="18" charset="-78"/>
              </a:rPr>
              <a:t>84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Po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is radioactive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t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1/2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= 138.7 d</a:t>
            </a: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2)	The electronic configuration: Two short from noble gas.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2Na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,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2-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        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and      </a:t>
            </a:r>
            <a:endParaRPr lang="en-US" sz="3600" b="0" baseline="-250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Less active nonmetal than the halogen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 SeO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  OF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b="0" kern="0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just" rtl="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ar-SA" sz="3200" b="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4" descr="D:\Prof. Mah. Monsi\Prof. Monshi\4 a.jpg"/>
          <p:cNvPicPr/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140968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Prof. Mah. Monsi\Prof. Monshi\4 b.jpg"/>
          <p:cNvPicPr/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967208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C972-DBCF-4617-9C32-E181FD4E037C}" type="slidenum">
              <a:rPr lang="ar-SA"/>
              <a:pPr>
                <a:defRPr/>
              </a:pPr>
              <a:t>7</a:t>
            </a:fld>
            <a:endParaRPr lang="en-GB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3076" name="Subtitle 4"/>
          <p:cNvSpPr txBox="1">
            <a:spLocks/>
          </p:cNvSpPr>
          <p:nvPr/>
        </p:nvSpPr>
        <p:spPr bwMode="auto">
          <a:xfrm>
            <a:off x="476250" y="557212"/>
            <a:ext cx="8280400" cy="532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>
              <a:defRPr/>
            </a:pPr>
            <a:r>
              <a:rPr lang="en-US" sz="3400" b="0" dirty="0">
                <a:solidFill>
                  <a:srgbClr val="0000FF"/>
                </a:solidFill>
                <a:cs typeface="Times New Roman" pitchFamily="18" charset="0"/>
              </a:rPr>
              <a:t>3)	</a:t>
            </a:r>
            <a:r>
              <a:rPr lang="en-US" sz="3400" b="0" dirty="0">
                <a:solidFill>
                  <a:srgbClr val="0000FF"/>
                </a:solidFill>
                <a:cs typeface="Simplified Arabic" pitchFamily="18" charset="-78"/>
              </a:rPr>
              <a:t>Occurrence and industrial production of oxygen.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   </a:t>
            </a:r>
            <a:r>
              <a:rPr lang="en-US" sz="3600" b="0" dirty="0">
                <a:solidFill>
                  <a:srgbClr val="7030A0"/>
                </a:solidFill>
                <a:cs typeface="Simplified Arabic" pitchFamily="18" charset="-78"/>
              </a:rPr>
              <a:t>21%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by volume </a:t>
            </a:r>
            <a:r>
              <a:rPr lang="en-US" sz="3600" b="0" dirty="0">
                <a:solidFill>
                  <a:srgbClr val="7030A0"/>
                </a:solidFill>
                <a:cs typeface="Simplified Arabic" pitchFamily="18" charset="-78"/>
              </a:rPr>
              <a:t>23%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by mass, </a:t>
            </a:r>
          </a:p>
          <a:p>
            <a:pPr algn="just" rtl="0" hangingPunct="0">
              <a:defRPr/>
            </a:pP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	    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16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O,        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18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     and   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17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O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99.759%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600" b="0" dirty="0">
                <a:solidFill>
                  <a:srgbClr val="00B050"/>
                </a:solidFill>
                <a:cs typeface="Simplified Arabic" pitchFamily="18" charset="-78"/>
              </a:rPr>
              <a:t>0.204%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</a:t>
            </a:r>
            <a:r>
              <a:rPr lang="en-US" sz="3600" b="0" dirty="0">
                <a:solidFill>
                  <a:srgbClr val="996633"/>
                </a:solidFill>
                <a:cs typeface="Simplified Arabic" pitchFamily="18" charset="-78"/>
              </a:rPr>
              <a:t>0.037%</a:t>
            </a:r>
            <a:endParaRPr lang="en-US" sz="3200" dirty="0">
              <a:solidFill>
                <a:srgbClr val="996633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996633"/>
                </a:solidFill>
                <a:cs typeface="Simplified Arabic" pitchFamily="18" charset="-78"/>
              </a:rPr>
              <a:t>Preparation;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Commercially: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fractional distillation 99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 0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b)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         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579438" indent="-579438"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7" descr="D:\Prof. Mah. Monsi\Prof. Monshi\4 c.jpg"/>
          <p:cNvPicPr/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941168"/>
            <a:ext cx="112776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r="4013" b="2854"/>
          <a:stretch/>
        </p:blipFill>
        <p:spPr>
          <a:xfrm>
            <a:off x="323528" y="332656"/>
            <a:ext cx="85689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1329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9895F7B-99A7-4C52-A28E-532C77139BDB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102" name="Subtitle 4"/>
          <p:cNvSpPr txBox="1">
            <a:spLocks/>
          </p:cNvSpPr>
          <p:nvPr/>
        </p:nvSpPr>
        <p:spPr bwMode="auto">
          <a:xfrm>
            <a:off x="611188" y="549275"/>
            <a:ext cx="82804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/>
            <a:r>
              <a:rPr lang="en-US" sz="3600" b="0" i="1" u="sng" dirty="0">
                <a:solidFill>
                  <a:srgbClr val="0000FF"/>
                </a:solidFill>
              </a:rPr>
              <a:t>Laboratory: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	</a:t>
            </a:r>
          </a:p>
          <a:p>
            <a:pPr algn="just" rtl="0" hangingPunct="0"/>
            <a:r>
              <a:rPr lang="en-US" sz="3600" b="0" dirty="0">
                <a:solidFill>
                  <a:srgbClr val="FFC000"/>
                </a:solidFill>
              </a:rPr>
              <a:t> a) </a:t>
            </a:r>
            <a:r>
              <a:rPr lang="en-US" sz="3600" b="0" dirty="0">
                <a:solidFill>
                  <a:schemeClr val="tx1"/>
                </a:solidFill>
              </a:rPr>
              <a:t>2HgO       2Hg + </a:t>
            </a:r>
            <a:r>
              <a:rPr lang="en-US" sz="3600" b="0" dirty="0">
                <a:solidFill>
                  <a:srgbClr val="FF0000"/>
                </a:solidFill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 also Ag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O, Au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</a:p>
          <a:p>
            <a:pPr algn="just" rtl="0" hangingPunct="0"/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rgbClr val="FFC000"/>
                </a:solidFill>
              </a:rPr>
              <a:t> b) </a:t>
            </a:r>
            <a:r>
              <a:rPr lang="en-US" sz="3600" b="0" dirty="0">
                <a:solidFill>
                  <a:schemeClr val="tx1"/>
                </a:solidFill>
              </a:rPr>
              <a:t>2Na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      2Na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+ </a:t>
            </a:r>
            <a:r>
              <a:rPr lang="en-US" sz="3600" b="0" dirty="0">
                <a:solidFill>
                  <a:srgbClr val="FF0000"/>
                </a:solidFill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</a:p>
          <a:p>
            <a:pPr algn="just" rtl="0" hangingPunct="0"/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     2BaO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       2BaO + </a:t>
            </a:r>
            <a:r>
              <a:rPr lang="en-US" sz="3600" b="0" dirty="0">
                <a:solidFill>
                  <a:srgbClr val="FF0000"/>
                </a:solidFill>
              </a:rPr>
              <a:t>O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2" name="Picture 11" descr="D:\Prof. Mah. Monsi\Prof. Monshi\4 d.jpg"/>
          <p:cNvPicPr/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700808"/>
            <a:ext cx="864096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:\Prof. Mah. Monsi\Prof. Monshi\4 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852936"/>
            <a:ext cx="692656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:\Prof. Mah. Monsi\Prof. Monshi\4 d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933056"/>
            <a:ext cx="692656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3109</TotalTime>
  <Words>655</Words>
  <Application>Microsoft Macintosh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Symbol</vt:lpstr>
      <vt:lpstr>Times New Roman</vt:lpstr>
      <vt:lpstr>Verdana</vt:lpstr>
      <vt:lpstr>Wingdings 2</vt:lpstr>
      <vt:lpstr>Aspect</vt:lpstr>
      <vt:lpstr>Group 16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 تقدير الكوليسترول باستخدام HPLC</dc:title>
  <dc:creator>حسني حسن</dc:creator>
  <cp:lastModifiedBy>عبدالعزيز الرصيص ID 442104808</cp:lastModifiedBy>
  <cp:revision>415</cp:revision>
  <dcterms:created xsi:type="dcterms:W3CDTF">2004-05-18T18:59:11Z</dcterms:created>
  <dcterms:modified xsi:type="dcterms:W3CDTF">2020-10-13T11:11:52Z</dcterms:modified>
</cp:coreProperties>
</file>