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4" r:id="rId1"/>
  </p:sldMasterIdLst>
  <p:notesMasterIdLst>
    <p:notesMasterId r:id="rId22"/>
  </p:notesMasterIdLst>
  <p:sldIdLst>
    <p:sldId id="620" r:id="rId2"/>
    <p:sldId id="622" r:id="rId3"/>
    <p:sldId id="623" r:id="rId4"/>
    <p:sldId id="619" r:id="rId5"/>
    <p:sldId id="609" r:id="rId6"/>
    <p:sldId id="624" r:id="rId7"/>
    <p:sldId id="610" r:id="rId8"/>
    <p:sldId id="626" r:id="rId9"/>
    <p:sldId id="627" r:id="rId10"/>
    <p:sldId id="611" r:id="rId11"/>
    <p:sldId id="629" r:id="rId12"/>
    <p:sldId id="625" r:id="rId13"/>
    <p:sldId id="612" r:id="rId14"/>
    <p:sldId id="628" r:id="rId15"/>
    <p:sldId id="554" r:id="rId16"/>
    <p:sldId id="613" r:id="rId17"/>
    <p:sldId id="614" r:id="rId18"/>
    <p:sldId id="615" r:id="rId19"/>
    <p:sldId id="616" r:id="rId20"/>
    <p:sldId id="617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1pPr>
    <a:lvl2pPr marL="4572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2pPr>
    <a:lvl3pPr marL="9144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3pPr>
    <a:lvl4pPr marL="13716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4pPr>
    <a:lvl5pPr marL="18288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5pPr>
    <a:lvl6pPr marL="22860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6pPr>
    <a:lvl7pPr marL="27432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7pPr>
    <a:lvl8pPr marL="32004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8pPr>
    <a:lvl9pPr marL="36576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FF3300"/>
    <a:srgbClr val="339933"/>
    <a:srgbClr val="99FF99"/>
    <a:srgbClr val="FFCC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1" autoAdjust="0"/>
    <p:restoredTop sz="94663"/>
  </p:normalViewPr>
  <p:slideViewPr>
    <p:cSldViewPr>
      <p:cViewPr varScale="1">
        <p:scale>
          <a:sx n="107" d="100"/>
          <a:sy n="107" d="100"/>
        </p:scale>
        <p:origin x="1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BF925E-C4EB-473C-9DC2-EE7803FC2BE8}" type="slidenum">
              <a:rPr lang="ar-SA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56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94A77-70B9-4323-B199-BD186F1ED71C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CD49A-1ED0-4069-9B6D-0E27DFE0F87F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A4B5E-E956-4E6E-8489-64D77BA0C285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77741-A5A4-465A-8AB3-504FF3CD7AA6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6CC5B-F2C0-47DE-96F3-FD9EE77B896C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E4F89-2B74-48CD-A9DB-92DFC4BB7A06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BD721-1BD9-4AF5-9BB3-257CD0E0091B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5F902-69B2-4AC6-96B8-5A05480BE312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ACC32-9B52-4E11-8C3D-C89F7E97528A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M. Monshi, Chemistry Dep., Scienc College, KSU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832202-F9EB-44F2-A9C4-CB4532198487}" type="slidenum">
              <a:rPr lang="ar-SA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newsflash/>
    <p:sndAc>
      <p:stSnd>
        <p:snd r:embed="rId13" name="camera.wav"/>
      </p:stSnd>
    </p:sndAc>
  </p:transition>
  <p:hf hd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sszone.com/books/ml_science_share/vis_sim/em05_pg20_nitrogen/em05_pg20_nitrogen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5760640" cy="1224136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Group 15 chemistry</a:t>
            </a:r>
            <a:endParaRPr lang="ar-SA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E2A8671-0250-4694-9404-5C5E0606DDF7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10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260350"/>
            <a:ext cx="8280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8)	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The nitrogen cycle;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Part of protein, nitrogen-fixation.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a)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Simplified Arabic" pitchFamily="18" charset="-78"/>
              </a:rPr>
              <a:t>N</a:t>
            </a:r>
            <a:r>
              <a:rPr lang="en-US" sz="360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(g) +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(g)  2NO(g)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    2NO +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2NO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 3NO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2HNO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</a:t>
            </a:r>
            <a:r>
              <a:rPr lang="en-US" sz="3600" b="0" i="1" dirty="0">
                <a:solidFill>
                  <a:schemeClr val="tx1"/>
                </a:solidFill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) + NO(g)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    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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nitrates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nutrient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 b)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Industrially: N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2NH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					</a:t>
            </a:r>
            <a:r>
              <a:rPr lang="en-US" sz="3600" b="0" dirty="0">
                <a:solidFill>
                  <a:srgbClr val="339933"/>
                </a:solidFill>
                <a:cs typeface="Simplified Arabic" pitchFamily="18" charset="-78"/>
              </a:rPr>
              <a:t>(Haber process)</a:t>
            </a:r>
            <a:endParaRPr lang="en-US" sz="3600" dirty="0">
              <a:solidFill>
                <a:srgbClr val="339933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From plants and animals;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1539875" indent="-565150" algn="just" rtl="0" hangingPunct="0">
              <a:defRPr/>
            </a:pP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    *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The death of all will produce </a:t>
            </a:r>
            <a:r>
              <a:rPr lang="en-US" sz="3600" dirty="0">
                <a:cs typeface="Simplified Arabic" pitchFamily="18" charset="-78"/>
              </a:rPr>
              <a:t>N</a:t>
            </a:r>
            <a:r>
              <a:rPr lang="en-US" sz="3600" baseline="-25000" dirty="0"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to the atmosphere.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Nitrogen Cycle;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hlinkClick r:id="rId4"/>
              </a:rPr>
              <a:t>https://www.classzone.com/books/ml_science_share/vis_sim/em05_pg20_nitrogen/em05_pg20_nitrogen.swf</a:t>
            </a:r>
            <a:endParaRPr lang="en-US" dirty="0"/>
          </a:p>
          <a:p>
            <a:pPr algn="l" rtl="0"/>
            <a:endParaRPr lang="en-US" dirty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" t="7323"/>
          <a:stretch/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12657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85513AA3-91AD-40BC-9211-7BD6333CCD8B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13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260648"/>
            <a:ext cx="8280400" cy="622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FontTx/>
              <a:buAutoNum type="arabicParenR" startAt="9"/>
              <a:defRPr/>
            </a:pPr>
            <a:r>
              <a:rPr lang="en-US" sz="3600" dirty="0">
                <a:solidFill>
                  <a:srgbClr val="0000FF"/>
                </a:solidFill>
                <a:cs typeface="Simplified Arabic" pitchFamily="18" charset="-78"/>
              </a:rPr>
              <a:t>Occurrence and preparation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: 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u="sng" dirty="0">
                <a:cs typeface="Simplified Arabic" pitchFamily="18" charset="-78"/>
              </a:rPr>
              <a:t>Table 23.3</a:t>
            </a:r>
          </a:p>
          <a:p>
            <a:pPr marL="746125" indent="-746125" algn="just" rtl="0" hangingPunct="0">
              <a:defRPr/>
            </a:pPr>
            <a:endParaRPr lang="en-US" sz="3600" u="sng" dirty="0"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a)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NO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cs typeface="Simplified Arabic" pitchFamily="18" charset="-78"/>
              </a:rPr>
              <a:t>N</a:t>
            </a:r>
            <a:r>
              <a:rPr lang="en-US" sz="3600" b="0" baseline="-25000" dirty="0"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b)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As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6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+ 6C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cs typeface="Simplified Arabic" pitchFamily="18" charset="-78"/>
              </a:rPr>
              <a:t>As(g)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+ 6CO(g)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c)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Oxides by roasting sulfide in air;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    2Sb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S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+ 9O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Sb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6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+ 6SO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(g)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algn="just" rtl="0" hangingPunct="0">
              <a:defRPr/>
            </a:pPr>
            <a:endParaRPr lang="en-US" dirty="0">
              <a:solidFill>
                <a:srgbClr val="0000FF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dirty="0">
                <a:solidFill>
                  <a:srgbClr val="0000FF"/>
                </a:solidFill>
                <a:cs typeface="Simplified Arabic" pitchFamily="18" charset="-78"/>
              </a:rPr>
              <a:t>10)	Nitrides and phosphides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          N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baseline="30000" dirty="0">
                <a:cs typeface="Simplified Arabic" pitchFamily="18" charset="-78"/>
              </a:rPr>
              <a:t>-</a:t>
            </a:r>
            <a:r>
              <a:rPr lang="en-US" dirty="0">
                <a:cs typeface="Simplified Arabic" pitchFamily="18" charset="-78"/>
              </a:rPr>
              <a:t>; M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N</a:t>
            </a:r>
            <a:r>
              <a:rPr lang="en-US" baseline="-25000" dirty="0">
                <a:cs typeface="Simplified Arabic" pitchFamily="18" charset="-78"/>
              </a:rPr>
              <a:t>2</a:t>
            </a:r>
            <a:r>
              <a:rPr lang="en-US" dirty="0">
                <a:cs typeface="Simplified Arabic" pitchFamily="18" charset="-78"/>
              </a:rPr>
              <a:t> (M = Be, Mg, </a:t>
            </a:r>
            <a:r>
              <a:rPr lang="en-US" dirty="0" err="1">
                <a:cs typeface="Simplified Arabic" pitchFamily="18" charset="-78"/>
              </a:rPr>
              <a:t>Ca</a:t>
            </a:r>
            <a:r>
              <a:rPr lang="en-US" dirty="0">
                <a:cs typeface="Simplified Arabic" pitchFamily="18" charset="-78"/>
              </a:rPr>
              <a:t>, </a:t>
            </a:r>
            <a:r>
              <a:rPr lang="en-US" dirty="0" err="1">
                <a:cs typeface="Simplified Arabic" pitchFamily="18" charset="-78"/>
              </a:rPr>
              <a:t>Sr</a:t>
            </a:r>
            <a:r>
              <a:rPr lang="en-US" dirty="0">
                <a:cs typeface="Simplified Arabic" pitchFamily="18" charset="-78"/>
              </a:rPr>
              <a:t>, …)</a:t>
            </a:r>
          </a:p>
          <a:p>
            <a:pPr marL="0" indent="0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	</a:t>
            </a:r>
            <a:r>
              <a:rPr lang="en-US" sz="2400" dirty="0">
                <a:cs typeface="Simplified Arabic" pitchFamily="18" charset="-78"/>
              </a:rPr>
              <a:t>Ca</a:t>
            </a:r>
            <a:r>
              <a:rPr lang="en-US" sz="2400" baseline="-25000" dirty="0">
                <a:cs typeface="Simplified Arabic" pitchFamily="18" charset="-78"/>
              </a:rPr>
              <a:t>3</a:t>
            </a:r>
            <a:r>
              <a:rPr lang="en-US" sz="2400" dirty="0">
                <a:cs typeface="Simplified Arabic" pitchFamily="18" charset="-78"/>
              </a:rPr>
              <a:t>N</a:t>
            </a:r>
            <a:r>
              <a:rPr lang="en-US" sz="2400" baseline="-25000" dirty="0">
                <a:cs typeface="Simplified Arabic" pitchFamily="18" charset="-78"/>
              </a:rPr>
              <a:t>2</a:t>
            </a:r>
            <a:r>
              <a:rPr lang="en-US" sz="2400" dirty="0">
                <a:cs typeface="Simplified Arabic" pitchFamily="18" charset="-78"/>
              </a:rPr>
              <a:t> + 6H</a:t>
            </a:r>
            <a:r>
              <a:rPr lang="en-US" sz="2400" baseline="-25000" dirty="0">
                <a:cs typeface="Simplified Arabic" pitchFamily="18" charset="-78"/>
              </a:rPr>
              <a:t>2</a:t>
            </a:r>
            <a:r>
              <a:rPr lang="en-US" sz="2400" dirty="0">
                <a:cs typeface="Simplified Arabic" pitchFamily="18" charset="-78"/>
              </a:rPr>
              <a:t>O </a:t>
            </a:r>
            <a:r>
              <a:rPr lang="en-US" sz="2400" dirty="0">
                <a:cs typeface="Simplified Arabic" pitchFamily="18" charset="-78"/>
                <a:sym typeface="Symbol"/>
              </a:rPr>
              <a:t></a:t>
            </a:r>
            <a:r>
              <a:rPr lang="en-US" sz="2400" dirty="0">
                <a:cs typeface="Simplified Arabic" pitchFamily="18" charset="-78"/>
              </a:rPr>
              <a:t> 3Ca</a:t>
            </a:r>
            <a:r>
              <a:rPr lang="en-US" sz="2400" baseline="30000" dirty="0">
                <a:cs typeface="Simplified Arabic" pitchFamily="18" charset="-78"/>
              </a:rPr>
              <a:t>2+</a:t>
            </a:r>
            <a:r>
              <a:rPr lang="en-US" sz="2400" dirty="0">
                <a:cs typeface="Simplified Arabic" pitchFamily="18" charset="-78"/>
              </a:rPr>
              <a:t> + 6OH</a:t>
            </a:r>
            <a:r>
              <a:rPr lang="en-US" sz="2400" baseline="30000" dirty="0">
                <a:cs typeface="Simplified Arabic" pitchFamily="18" charset="-78"/>
              </a:rPr>
              <a:t>-</a:t>
            </a:r>
            <a:r>
              <a:rPr lang="en-US" sz="2400" dirty="0">
                <a:cs typeface="Simplified Arabic" pitchFamily="18" charset="-78"/>
              </a:rPr>
              <a:t> + 2NH</a:t>
            </a:r>
            <a:r>
              <a:rPr lang="en-US" sz="2400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 	</a:t>
            </a:r>
            <a:r>
              <a:rPr lang="en-US" dirty="0">
                <a:solidFill>
                  <a:srgbClr val="FF3300"/>
                </a:solidFill>
                <a:cs typeface="Simplified Arabic" pitchFamily="18" charset="-78"/>
              </a:rPr>
              <a:t>(ionic nitride)</a:t>
            </a:r>
          </a:p>
          <a:p>
            <a:pPr marL="0" indent="0" algn="l" rtl="0" hangingPunct="0">
              <a:buNone/>
              <a:defRPr/>
            </a:pPr>
            <a:endParaRPr lang="en-US" dirty="0">
              <a:solidFill>
                <a:srgbClr val="FF3300"/>
              </a:solidFill>
              <a:cs typeface="Simplified Arabic" pitchFamily="18" charset="-78"/>
            </a:endParaRPr>
          </a:p>
          <a:p>
            <a:pPr marL="0" indent="0" algn="l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Some covalent nitride; P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N</a:t>
            </a:r>
            <a:r>
              <a:rPr lang="en-US" baseline="-25000" dirty="0">
                <a:cs typeface="Simplified Arabic" pitchFamily="18" charset="-78"/>
              </a:rPr>
              <a:t>5</a:t>
            </a:r>
            <a:r>
              <a:rPr lang="en-US" dirty="0">
                <a:cs typeface="Simplified Arabic" pitchFamily="18" charset="-78"/>
              </a:rPr>
              <a:t>, Si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N</a:t>
            </a:r>
            <a:r>
              <a:rPr lang="en-US" baseline="-25000" dirty="0">
                <a:cs typeface="Simplified Arabic" pitchFamily="18" charset="-78"/>
              </a:rPr>
              <a:t>4</a:t>
            </a:r>
            <a:endParaRPr lang="en-US" dirty="0">
              <a:cs typeface="Simplified Arabic" pitchFamily="18" charset="-78"/>
            </a:endParaRPr>
          </a:p>
          <a:p>
            <a:pPr marL="0" indent="0" algn="l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marL="0" indent="0" algn="l" rtl="0" hangingPunct="0">
              <a:buNone/>
              <a:defRPr/>
            </a:pPr>
            <a:r>
              <a:rPr lang="en-US" dirty="0">
                <a:solidFill>
                  <a:srgbClr val="0000FF"/>
                </a:solidFill>
                <a:cs typeface="Simplified Arabic" pitchFamily="18" charset="-78"/>
              </a:rPr>
              <a:t>Phosphides;</a:t>
            </a:r>
          </a:p>
          <a:p>
            <a:pPr marL="0" indent="0" algn="l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                 a) Ionic phosphides; Li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P, Ca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P</a:t>
            </a:r>
          </a:p>
          <a:p>
            <a:pPr marL="0" indent="0" algn="l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                 b) covalent phosphides; BP, </a:t>
            </a:r>
            <a:r>
              <a:rPr lang="en-US" dirty="0" err="1">
                <a:cs typeface="Simplified Arabic" pitchFamily="18" charset="-78"/>
              </a:rPr>
              <a:t>AlP</a:t>
            </a:r>
            <a:endParaRPr lang="en-US" dirty="0">
              <a:cs typeface="Simplified Arabic" pitchFamily="18" charset="-78"/>
            </a:endParaRPr>
          </a:p>
          <a:p>
            <a:pPr marL="0" indent="0" algn="l" rtl="0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91530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CF2E3-C67B-4FCF-BF70-7F0C985FA0E4}" type="slidenum">
              <a:rPr lang="ar-SA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11)	Hydrogen compounds: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cs typeface="Simplified Arabic" pitchFamily="18" charset="-78"/>
              </a:rPr>
              <a:t>  NH</a:t>
            </a:r>
            <a:r>
              <a:rPr lang="en-US" sz="3600" b="0" baseline="-25000" dirty="0"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N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2NH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(commercially)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   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OH</a:t>
            </a:r>
            <a:r>
              <a:rPr lang="en-US" sz="3600" b="0" baseline="30000" dirty="0">
                <a:solidFill>
                  <a:schemeClr val="tx1"/>
                </a:solidFill>
                <a:latin typeface="Symbol" pitchFamily="18" charset="2"/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(in Lab.)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Structure: </a:t>
            </a:r>
            <a:r>
              <a:rPr lang="en-US" sz="3600" b="0" dirty="0">
                <a:cs typeface="Simplified Arabic" pitchFamily="18" charset="-78"/>
              </a:rPr>
              <a:t>NH</a:t>
            </a:r>
            <a:r>
              <a:rPr lang="en-US" sz="3600" b="0" baseline="-25000" dirty="0"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C00000"/>
                </a:solidFill>
                <a:cs typeface="Simplified Arabic" pitchFamily="18" charset="-78"/>
              </a:rPr>
              <a:t>Trigonal pyramidal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Amphoteric;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OH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-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HCl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Cl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cs typeface="Simplified Arabic" pitchFamily="18" charset="-78"/>
              </a:rPr>
              <a:t>NH</a:t>
            </a:r>
            <a:r>
              <a:rPr lang="en-US" sz="3600" b="0" baseline="-25000" dirty="0">
                <a:cs typeface="Simplified Arabic" pitchFamily="18" charset="-78"/>
              </a:rPr>
              <a:t>4</a:t>
            </a:r>
            <a:r>
              <a:rPr lang="en-US" sz="3600" b="0" baseline="30000" dirty="0">
                <a:cs typeface="Simplified Arabic" pitchFamily="18" charset="-78"/>
              </a:rPr>
              <a:t>+</a:t>
            </a:r>
            <a:r>
              <a:rPr lang="en-US" sz="3600" b="0" dirty="0"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C00000"/>
                </a:solidFill>
                <a:cs typeface="Simplified Arabic" pitchFamily="18" charset="-78"/>
              </a:rPr>
              <a:t>is</a:t>
            </a:r>
            <a:r>
              <a:rPr lang="en-US" sz="3600" b="0" dirty="0"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C00000"/>
                </a:solidFill>
                <a:cs typeface="Simplified Arabic" pitchFamily="18" charset="-78"/>
              </a:rPr>
              <a:t>tetrahedral</a:t>
            </a:r>
            <a:endParaRPr lang="en-US" sz="3600" dirty="0">
              <a:solidFill>
                <a:srgbClr val="C0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1D6F-A608-4733-89C0-7791E9BC2BCD}" type="slidenum">
              <a:rPr lang="ar-SA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N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Hydrazine; 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-H +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	</a:t>
            </a:r>
            <a:r>
              <a:rPr lang="en-US" sz="36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Phosphine;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P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(s)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3OH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-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(g)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24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PO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-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	 </a:t>
            </a:r>
            <a:r>
              <a:rPr lang="en-US" sz="2800" b="0" dirty="0">
                <a:solidFill>
                  <a:srgbClr val="C00000"/>
                </a:solidFill>
                <a:cs typeface="Simplified Arabic" pitchFamily="18" charset="-78"/>
              </a:rPr>
              <a:t>(hypophosphite ion)</a:t>
            </a:r>
            <a:endParaRPr lang="en-US" sz="2800" dirty="0">
              <a:solidFill>
                <a:srgbClr val="C0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 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pyramidal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no hydrogen bonding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AsH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arsino, SbH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stibnite, BiH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Bismuthine are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(poisonous gases)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B3155-1B14-4740-AEB8-32A8913D10B9}" type="slidenum">
              <a:rPr lang="ar-SA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404813"/>
            <a:ext cx="8280400" cy="59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AutoNum type="arabicParenR" startAt="12"/>
              <a:defRPr/>
            </a:pPr>
            <a:r>
              <a:rPr lang="en-US" sz="3600" dirty="0">
                <a:solidFill>
                  <a:srgbClr val="0000FF"/>
                </a:solidFill>
                <a:cs typeface="Simplified Arabic" pitchFamily="18" charset="-78"/>
              </a:rPr>
              <a:t>Halogen compounds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: The trihalides are known;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NCl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</a:t>
            </a:r>
            <a:r>
              <a:rPr lang="en-US" sz="3600" b="0" dirty="0">
                <a:solidFill>
                  <a:schemeClr val="tx1"/>
                </a:solidFill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) + 3H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+ 3HOCl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       </a:t>
            </a:r>
            <a:r>
              <a:rPr lang="en-US" sz="2800" b="0" dirty="0">
                <a:solidFill>
                  <a:srgbClr val="FF0000"/>
                </a:solidFill>
                <a:cs typeface="Simplified Arabic" pitchFamily="18" charset="-78"/>
              </a:rPr>
              <a:t>-3</a:t>
            </a:r>
            <a:r>
              <a:rPr lang="en-US" sz="2800" b="0" dirty="0">
                <a:solidFill>
                  <a:schemeClr val="tx1"/>
                </a:solidFill>
                <a:cs typeface="Simplified Arabic" pitchFamily="18" charset="-78"/>
              </a:rPr>
              <a:t>	            </a:t>
            </a:r>
            <a:r>
              <a:rPr lang="en-US" sz="2800" b="0" dirty="0">
                <a:solidFill>
                  <a:srgbClr val="FF0000"/>
                </a:solidFill>
                <a:cs typeface="Simplified Arabic" pitchFamily="18" charset="-78"/>
              </a:rPr>
              <a:t>+1</a:t>
            </a:r>
            <a:endParaRPr lang="en-US" sz="28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PCl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</a:t>
            </a:r>
            <a:r>
              <a:rPr lang="en-US" sz="3600" b="0" dirty="0">
                <a:solidFill>
                  <a:schemeClr val="tx1"/>
                </a:solidFill>
                <a:latin typeface="Coronet" pitchFamily="66" charset="0"/>
                <a:cs typeface="Simplified Arabic" pitchFamily="18" charset="-78"/>
              </a:rPr>
              <a:t>l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) + 3H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PO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+ 3H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+ 3Cl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-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	 </a:t>
            </a:r>
            <a:r>
              <a:rPr lang="en-US" sz="2400" b="0" dirty="0">
                <a:solidFill>
                  <a:srgbClr val="FF0000"/>
                </a:solidFill>
                <a:cs typeface="Simplified Arabic" pitchFamily="18" charset="-78"/>
              </a:rPr>
              <a:t> +3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         </a:t>
            </a:r>
            <a:r>
              <a:rPr lang="en-US" sz="2800" b="0" dirty="0">
                <a:solidFill>
                  <a:srgbClr val="FF0000"/>
                </a:solidFill>
                <a:cs typeface="Simplified Arabic" pitchFamily="18" charset="-78"/>
              </a:rPr>
              <a:t>-1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*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The pentahalides series is not complete because of lack of </a:t>
            </a:r>
            <a:r>
              <a:rPr lang="en-US" sz="3600" b="0" dirty="0">
                <a:solidFill>
                  <a:srgbClr val="C00000"/>
                </a:solidFill>
                <a:cs typeface="Simplified Arabic" pitchFamily="18" charset="-78"/>
              </a:rPr>
              <a:t>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orbital in nitrogen.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PCl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is </a:t>
            </a:r>
            <a:r>
              <a:rPr lang="en-US" sz="3600" b="0" dirty="0">
                <a:solidFill>
                  <a:srgbClr val="C00000"/>
                </a:solidFill>
                <a:cs typeface="Simplified Arabic" pitchFamily="18" charset="-78"/>
              </a:rPr>
              <a:t>Trigonal bipyramidal</a:t>
            </a:r>
            <a:endParaRPr lang="en-US" sz="3600" dirty="0">
              <a:solidFill>
                <a:srgbClr val="C00000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FBAB5-20F7-4FAE-BB93-A821A2E45A57}" type="slidenum">
              <a:rPr lang="ar-SA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13)	Oxides and oxyacid's of nitrogen:</a:t>
            </a:r>
            <a:endParaRPr lang="en-US" sz="3600" dirty="0">
              <a:solidFill>
                <a:srgbClr val="0000FF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N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O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dinitrogen oxide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(laughing gas)			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+1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NO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nitrogen oxide			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N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dinitrogen trioxide	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N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dinitrogen tetroxide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2NO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 ⇌ N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+4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N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	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+5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2792A-D005-47FA-806E-49FF6081A4CD}" type="slidenum">
              <a:rPr lang="ar-SA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Acids: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	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nitric acid </a:t>
            </a:r>
            <a:r>
              <a:rPr lang="en-US" sz="3600" b="0" dirty="0">
                <a:solidFill>
                  <a:srgbClr val="996633"/>
                </a:solidFill>
                <a:cs typeface="Simplified Arabic" pitchFamily="18" charset="-78"/>
              </a:rPr>
              <a:t>HNO</a:t>
            </a:r>
            <a:r>
              <a:rPr lang="en-US" sz="3600" b="0" baseline="-25000" dirty="0">
                <a:solidFill>
                  <a:srgbClr val="996633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NaNO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SO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NaHSO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HNO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rgbClr val="996633"/>
                </a:solidFill>
                <a:cs typeface="Simplified Arabic" pitchFamily="18" charset="-78"/>
              </a:rPr>
              <a:t>HNO</a:t>
            </a:r>
            <a:r>
              <a:rPr lang="en-US" sz="3600" b="0" baseline="-25000" dirty="0">
                <a:solidFill>
                  <a:srgbClr val="996633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nitrous acid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P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6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); Phosphorous (III) oxide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P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10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+5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); Phosphorous (V) oxide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(many acids)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PO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(Phosphoric),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PO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(Phosphorous),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PO</a:t>
            </a:r>
            <a:r>
              <a:rPr lang="en-US" sz="3600" b="0" baseline="-25000" dirty="0">
                <a:solidFill>
                  <a:srgbClr val="0000FF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(hypo phosphorous)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2189163" y="795338"/>
            <a:ext cx="4419600" cy="304800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2290763" algn="l"/>
              </a:tabLst>
            </a:pPr>
            <a:r>
              <a:rPr lang="en-US" sz="1600" dirty="0"/>
              <a:t>Nonmetals, Metals, Metalloids, Noble gases </a:t>
            </a:r>
          </a:p>
        </p:txBody>
      </p:sp>
      <p:pic>
        <p:nvPicPr>
          <p:cNvPr id="30725" name="Picture 5" descr="PTClassification.jpg                                           00021E64FG-Data                        B5393160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8352928" cy="608560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9288F-A972-478F-9AE6-F71B447455A3}" type="slidenum">
              <a:rPr lang="ar-SA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395536" y="404813"/>
            <a:ext cx="828092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FontTx/>
              <a:buAutoNum type="arabicParenR" startAt="14"/>
              <a:defRPr/>
            </a:pP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Industrial uses of the group:</a:t>
            </a:r>
            <a:endParaRPr lang="en-US" sz="3600" dirty="0">
              <a:solidFill>
                <a:srgbClr val="0000FF"/>
              </a:solidFill>
              <a:cs typeface="Simplified Arabic" pitchFamily="18" charset="-78"/>
            </a:endParaRPr>
          </a:p>
          <a:p>
            <a:pPr marL="1657350" indent="-742950" algn="just" rtl="0" hangingPunct="0">
              <a:buAutoNum type="alphaLcParenR"/>
              <a:defRPr/>
            </a:pPr>
            <a:r>
              <a:rPr lang="en-US" sz="3600" b="0" dirty="0">
                <a:solidFill>
                  <a:srgbClr val="7030A0"/>
                </a:solidFill>
                <a:cs typeface="Simplified Arabic" pitchFamily="18" charset="-78"/>
              </a:rPr>
              <a:t>N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ammonia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nitric acid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nitrates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fertilizers</a:t>
            </a:r>
          </a:p>
          <a:p>
            <a:pPr marL="1657350" indent="-742950" algn="just" rtl="0" hangingPunct="0">
              <a:buAutoNum type="alphaLcParenR"/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1431925" indent="-5175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b) </a:t>
            </a:r>
            <a:r>
              <a:rPr lang="en-US" sz="3600" b="0" dirty="0">
                <a:solidFill>
                  <a:srgbClr val="0000FF"/>
                </a:solidFill>
                <a:cs typeface="Simplified Arabic" pitchFamily="18" charset="-78"/>
              </a:rPr>
              <a:t>P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P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phosphoric acid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matches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rodent poisons</a:t>
            </a:r>
          </a:p>
          <a:p>
            <a:pPr marL="1431925" indent="-5175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1431925" indent="-5175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c) 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As, Sb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and </a:t>
            </a:r>
            <a:r>
              <a:rPr lang="en-US" sz="3600" b="0" dirty="0">
                <a:solidFill>
                  <a:srgbClr val="FFC000"/>
                </a:solidFill>
                <a:cs typeface="Simplified Arabic" pitchFamily="18" charset="-78"/>
              </a:rPr>
              <a:t>Bi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no much uses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alloys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30722" name="Picture 2" descr="Image: Liquid nitrogen being pou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736304" cy="2304256"/>
          </a:xfrm>
          <a:prstGeom prst="rect">
            <a:avLst/>
          </a:prstGeom>
          <a:noFill/>
        </p:spPr>
      </p:pic>
      <p:pic>
        <p:nvPicPr>
          <p:cNvPr id="30724" name="Picture 4" descr="Image: Some allotropes of phospho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620688"/>
            <a:ext cx="2808312" cy="1800200"/>
          </a:xfrm>
          <a:prstGeom prst="rect">
            <a:avLst/>
          </a:prstGeom>
          <a:noFill/>
        </p:spPr>
      </p:pic>
      <p:pic>
        <p:nvPicPr>
          <p:cNvPr id="30726" name="Picture 6" descr="Image: Arsenic in metallic f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4664"/>
            <a:ext cx="2000250" cy="2088232"/>
          </a:xfrm>
          <a:prstGeom prst="rect">
            <a:avLst/>
          </a:prstGeom>
          <a:noFill/>
        </p:spPr>
      </p:pic>
      <p:pic>
        <p:nvPicPr>
          <p:cNvPr id="30728" name="Picture 8" descr="Image: Antimony cryst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356992"/>
            <a:ext cx="2000250" cy="2000251"/>
          </a:xfrm>
          <a:prstGeom prst="rect">
            <a:avLst/>
          </a:prstGeom>
          <a:noFill/>
        </p:spPr>
      </p:pic>
      <p:pic>
        <p:nvPicPr>
          <p:cNvPr id="30730" name="Picture 10" descr="Image: Bismuth crystals stripped of the oxide lay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356992"/>
            <a:ext cx="2000250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5936" y="2564904"/>
            <a:ext cx="1728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phosphorus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852936"/>
            <a:ext cx="15841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Nitrogen (l)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2636912"/>
            <a:ext cx="11521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arsenic</a:t>
            </a:r>
          </a:p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530120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92D050"/>
                </a:solidFill>
              </a:rPr>
              <a:t>antimony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5301208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bismuth</a:t>
            </a: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1720" y="1920240"/>
          <a:ext cx="5544616" cy="246888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ar-SA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electron configuration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nitrogen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[He]2s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2p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phosphorus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[Ne]3s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3p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arsenic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[Ar]3d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4s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 4p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antimony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[Kr]4d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5s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 5p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bismuth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[Xe]4f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 5d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6s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 6p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224936"/>
            <a:ext cx="57606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ar-S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The elements of Group </a:t>
            </a:r>
            <a:r>
              <a:rPr lang="en-US" sz="3200" b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are: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7F85F30-B085-49D8-9412-BB906AC322D6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5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332656"/>
            <a:ext cx="828040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1)	Wider range of properties.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2)	Metallic character and nonmetallic character.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buFontTx/>
              <a:buAutoNum type="arabicParenR" startAt="3"/>
              <a:defRPr/>
            </a:pPr>
            <a:endParaRPr lang="en-US" sz="3600" b="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buFontTx/>
              <a:buAutoNum type="arabicParenR" startAt="3"/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The electronic configuration: </a:t>
            </a:r>
          </a:p>
          <a:p>
            <a:pPr marL="742950" indent="-74295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N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3-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P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3-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to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+5 also exist but covalent.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Sb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3+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Bi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3+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exist.</a:t>
            </a:r>
          </a:p>
          <a:p>
            <a:pPr marL="685800" indent="-685800" algn="just" rtl="0" hangingPunct="0">
              <a:defRPr/>
            </a:pPr>
            <a:endParaRPr lang="en-US" sz="3600" b="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4)	Oxides of N, P and As are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acidic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Ex.: N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P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6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As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6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	but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Sb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6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amphoteric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Bi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3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is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basic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6" r="2820" b="12055"/>
          <a:stretch/>
        </p:blipFill>
        <p:spPr>
          <a:xfrm>
            <a:off x="353415" y="-99392"/>
            <a:ext cx="84969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0685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96CE90E-A3A6-4711-849A-B5D8F1F6A215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7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AutoNum type="arabicParenR" startAt="5"/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:N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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N: is unreactive.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buFontTx/>
              <a:buAutoNum type="arabicParenR" startAt="6"/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Empty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orbitals for others 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P to Bi form six covalent bonds;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PCl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, SbCl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-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, BiCl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5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2-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.</a:t>
            </a: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7)	Allotropes for P, As, Sb, (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P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;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red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n-US" sz="3600" b="0" dirty="0">
                <a:solidFill>
                  <a:schemeClr val="tx1"/>
                </a:solidFill>
              </a:rPr>
              <a:t>white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and black) The white P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very toxic.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0" y="1153228"/>
            <a:ext cx="2880320" cy="4608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51125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9254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i="1" u="sng" dirty="0">
                <a:solidFill>
                  <a:srgbClr val="FF0000"/>
                </a:solidFill>
              </a:rPr>
              <a:t>Red</a:t>
            </a:r>
            <a:r>
              <a:rPr lang="en-US" i="1" u="sng" dirty="0"/>
              <a:t> phosphorous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White (P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>
                <a:latin typeface="Book Antiqua"/>
              </a:rPr>
              <a:t>→ </a:t>
            </a:r>
            <a:r>
              <a:rPr lang="en-US" dirty="0">
                <a:solidFill>
                  <a:srgbClr val="FF0000"/>
                </a:solidFill>
                <a:latin typeface="Book Antiqua"/>
              </a:rPr>
              <a:t>Red P</a:t>
            </a:r>
          </a:p>
          <a:p>
            <a:pPr marL="0" indent="0" algn="l" rtl="0">
              <a:buNone/>
            </a:pPr>
            <a:endParaRPr lang="en-US" dirty="0">
              <a:latin typeface="Book Antiqua"/>
            </a:endParaRPr>
          </a:p>
          <a:p>
            <a:pPr marL="0" indent="0" algn="l" rtl="0">
              <a:buNone/>
            </a:pPr>
            <a:r>
              <a:rPr lang="en-US" dirty="0">
                <a:latin typeface="Book Antiqua"/>
              </a:rPr>
              <a:t>Heating to 250 </a:t>
            </a:r>
            <a:r>
              <a:rPr lang="en-US" baseline="30000" dirty="0">
                <a:latin typeface="Book Antiqua"/>
              </a:rPr>
              <a:t>0</a:t>
            </a:r>
            <a:r>
              <a:rPr lang="en-US" dirty="0">
                <a:latin typeface="Book Antiqua"/>
              </a:rPr>
              <a:t>C, not toxic, not soluble, not reactive.</a:t>
            </a:r>
          </a:p>
          <a:p>
            <a:pPr marL="0" indent="0" algn="l" rtl="0">
              <a:buNone/>
            </a:pPr>
            <a:endParaRPr lang="en-US" dirty="0">
              <a:latin typeface="Book Antiqua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FF3300"/>
                </a:solidFill>
                <a:latin typeface="Book Antiqua"/>
              </a:rPr>
              <a:t>*</a:t>
            </a:r>
            <a:r>
              <a:rPr lang="en-US" dirty="0">
                <a:solidFill>
                  <a:srgbClr val="339933"/>
                </a:solidFill>
                <a:latin typeface="Book Antiqua"/>
              </a:rPr>
              <a:t>there are As</a:t>
            </a:r>
            <a:r>
              <a:rPr lang="en-US" baseline="-25000" dirty="0">
                <a:solidFill>
                  <a:srgbClr val="339933"/>
                </a:solidFill>
                <a:latin typeface="Book Antiqua"/>
              </a:rPr>
              <a:t>4</a:t>
            </a:r>
            <a:r>
              <a:rPr lang="en-US" dirty="0">
                <a:solidFill>
                  <a:srgbClr val="339933"/>
                </a:solidFill>
                <a:latin typeface="Book Antiqua"/>
              </a:rPr>
              <a:t> and Sb</a:t>
            </a:r>
            <a:r>
              <a:rPr lang="en-US" baseline="-25000" dirty="0">
                <a:solidFill>
                  <a:srgbClr val="339933"/>
                </a:solidFill>
                <a:latin typeface="Book Antiqua"/>
              </a:rPr>
              <a:t>4</a:t>
            </a:r>
            <a:endParaRPr lang="ar-SA" dirty="0">
              <a:solidFill>
                <a:srgbClr val="3399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i="1" u="sng" dirty="0"/>
              <a:t>Black phosphorous</a:t>
            </a:r>
          </a:p>
          <a:p>
            <a:pPr marL="0" indent="0" algn="l" rtl="0">
              <a:buNone/>
            </a:pPr>
            <a:endParaRPr lang="en-US" i="1" u="sng" dirty="0"/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White (P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>
                <a:latin typeface="Book Antiqua"/>
              </a:rPr>
              <a:t>→ Black P</a:t>
            </a:r>
          </a:p>
          <a:p>
            <a:pPr algn="l" rtl="0"/>
            <a:endParaRPr lang="en-US" dirty="0">
              <a:latin typeface="Book Antiqua"/>
            </a:endParaRPr>
          </a:p>
          <a:p>
            <a:pPr marL="0" indent="0" algn="l" rtl="0">
              <a:buNone/>
            </a:pPr>
            <a:r>
              <a:rPr lang="en-US" dirty="0">
                <a:latin typeface="Book Antiqua"/>
              </a:rPr>
              <a:t>High pressure, Hg catalyst, (covalent and London forces)</a:t>
            </a:r>
          </a:p>
          <a:p>
            <a:pPr algn="l" rtl="0"/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6CC5B-F2C0-47DE-96F3-FD9EE77B896C}" type="slidenum">
              <a:rPr lang="ar-SA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610695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3017</TotalTime>
  <Words>905</Words>
  <Application>Microsoft Macintosh PowerPoint</Application>
  <PresentationFormat>On-screen Show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Coronet</vt:lpstr>
      <vt:lpstr>Symbol</vt:lpstr>
      <vt:lpstr>Times New Roman</vt:lpstr>
      <vt:lpstr>Verdana</vt:lpstr>
      <vt:lpstr>Wingdings 2</vt:lpstr>
      <vt:lpstr>Aspect</vt:lpstr>
      <vt:lpstr>Group 15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 تقدير الكوليسترول باستخدام HPLC</dc:title>
  <dc:creator>حسني حسن</dc:creator>
  <cp:lastModifiedBy>عبدالعزيز الرصيص ID 442104808</cp:lastModifiedBy>
  <cp:revision>390</cp:revision>
  <dcterms:created xsi:type="dcterms:W3CDTF">2004-05-18T18:59:11Z</dcterms:created>
  <dcterms:modified xsi:type="dcterms:W3CDTF">2020-10-13T11:02:31Z</dcterms:modified>
</cp:coreProperties>
</file>