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76" r:id="rId4"/>
    <p:sldId id="261" r:id="rId5"/>
    <p:sldId id="274" r:id="rId6"/>
    <p:sldId id="262" r:id="rId7"/>
    <p:sldId id="263" r:id="rId8"/>
    <p:sldId id="264" r:id="rId9"/>
    <p:sldId id="265" r:id="rId10"/>
    <p:sldId id="267" r:id="rId11"/>
    <p:sldId id="275" r:id="rId12"/>
    <p:sldId id="268" r:id="rId13"/>
    <p:sldId id="269" r:id="rId14"/>
    <p:sldId id="270" r:id="rId15"/>
    <p:sldId id="277" r:id="rId16"/>
    <p:sldId id="271" r:id="rId17"/>
    <p:sldId id="272" r:id="rId18"/>
    <p:sldId id="278" r:id="rId19"/>
    <p:sldId id="273" r:id="rId20"/>
    <p:sldId id="279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8"/>
    <p:restoredTop sz="94663"/>
  </p:normalViewPr>
  <p:slideViewPr>
    <p:cSldViewPr>
      <p:cViewPr varScale="1">
        <p:scale>
          <a:sx n="117" d="100"/>
          <a:sy n="117" d="100"/>
        </p:scale>
        <p:origin x="1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34666A-2543-4815-A729-4AF693CFCCC4}" type="datetimeFigureOut">
              <a:rPr lang="ar-SA" smtClean="0"/>
              <a:t>26 صفر، 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83688C-553D-417F-9EDA-5991A860E714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5BB3-4A78-43F1-8F10-0CD1BC599755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1B0A-0A45-4583-8EE1-4B72AF303DB2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B42-ECAA-4BE4-BEAA-1C02B67B4922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9779-5AC7-4018-AAA5-7269382F74BA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CE96-D83C-4EEF-8187-16511006F5BE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A502-659C-4D2D-8BA0-DAC78F50B1BB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B78-5A28-434A-B74F-DCC447D102BA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BD61-8CBF-4893-88C3-13D6DD5DBB59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FBB4-AA1F-47C5-9774-1A51FEC9023A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419-4107-4F04-B858-9D3731AA1752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ED41-0470-4EC8-B864-94D29E7CD88C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7D733A-295A-44B6-A19F-1BE5BCFA6381}" type="datetime1">
              <a:rPr lang="ar-SA" smtClean="0"/>
              <a:t>26 صفر، 1442</a:t>
            </a:fld>
            <a:endParaRPr lang="ar-S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/>
              <a:t>Prof. M. Monshi, Chemistry Dep., College of Science, KSU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9F06F2-263E-4055-9314-63ADD044F7C9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  <a:effectLst/>
              </a:rPr>
              <a:t>Group 14 Chemistry</a:t>
            </a:r>
            <a:endParaRPr lang="ar-SA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F23BF099-F56B-4D5C-8D7D-36B0E6BBF33F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10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2294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295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57200" y="404813"/>
            <a:ext cx="8291513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dirty="0">
                <a:solidFill>
                  <a:srgbClr val="0000FF"/>
                </a:solidFill>
                <a:cs typeface="Simplified Arabic" pitchFamily="18" charset="-78"/>
              </a:rPr>
              <a:t>Occurrence and preparation of carbon and silicon</a:t>
            </a: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11)	Three allotropes; diamond,   graphite, and fullerene (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C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60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in 1985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)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1" t="-115" b="6002"/>
          <a:stretch/>
        </p:blipFill>
        <p:spPr>
          <a:xfrm>
            <a:off x="323528" y="3212976"/>
            <a:ext cx="4632421" cy="3544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27759" r="15886" b="13909"/>
          <a:stretch/>
        </p:blipFill>
        <p:spPr>
          <a:xfrm>
            <a:off x="4955949" y="3212976"/>
            <a:ext cx="3864523" cy="35084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 lnSpcReduction="10000"/>
          </a:bodyPr>
          <a:lstStyle/>
          <a:p>
            <a:pPr algn="just" rtl="0" hangingPunct="0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US" dirty="0">
                <a:cs typeface="Simplified Arabic" pitchFamily="18" charset="-78"/>
              </a:rPr>
              <a:t>For diamond; (154 pm, sp</a:t>
            </a:r>
            <a:r>
              <a:rPr lang="en-US" baseline="30000" dirty="0">
                <a:cs typeface="Simplified Arabic" pitchFamily="18" charset="-78"/>
              </a:rPr>
              <a:t>3</a:t>
            </a:r>
            <a:r>
              <a:rPr lang="en-US" dirty="0">
                <a:cs typeface="Simplified Arabic" pitchFamily="18" charset="-78"/>
              </a:rPr>
              <a:t> )</a:t>
            </a:r>
          </a:p>
          <a:p>
            <a:pPr algn="just" rtl="0" hangingPunct="0">
              <a:defRPr/>
            </a:pPr>
            <a:endParaRPr lang="en-US" dirty="0">
              <a:cs typeface="Simplified Arabic" pitchFamily="18" charset="-78"/>
            </a:endParaRPr>
          </a:p>
          <a:p>
            <a:pPr algn="just" rtl="0" hangingPunct="0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US" dirty="0">
                <a:cs typeface="Simplified Arabic" pitchFamily="18" charset="-78"/>
              </a:rPr>
              <a:t>For graphite: (141 pm, 335 pm, resonance, layers, conductors)</a:t>
            </a:r>
          </a:p>
          <a:p>
            <a:pPr algn="just" rtl="0" hangingPunct="0">
              <a:defRPr/>
            </a:pPr>
            <a:endParaRPr lang="en-US" dirty="0">
              <a:cs typeface="Simplified Arabic" pitchFamily="18" charset="-78"/>
            </a:endParaRPr>
          </a:p>
          <a:p>
            <a:pPr algn="just" rtl="0" hangingPunct="0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US" dirty="0">
                <a:cs typeface="Simplified Arabic" pitchFamily="18" charset="-78"/>
              </a:rPr>
              <a:t>For fullerene (heating graphite to 10,000 C</a:t>
            </a:r>
            <a:r>
              <a:rPr lang="en-US" baseline="30000" dirty="0">
                <a:cs typeface="Simplified Arabic" pitchFamily="18" charset="-78"/>
              </a:rPr>
              <a:t>0</a:t>
            </a:r>
            <a:r>
              <a:rPr lang="en-US" dirty="0">
                <a:cs typeface="Simplified Arabic" pitchFamily="18" charset="-78"/>
              </a:rPr>
              <a:t> )</a:t>
            </a:r>
          </a:p>
          <a:p>
            <a:pPr algn="just" rtl="0" hangingPunct="0">
              <a:defRPr/>
            </a:pPr>
            <a:endParaRPr lang="en-US" dirty="0">
              <a:cs typeface="Simplified Arabic" pitchFamily="18" charset="-78"/>
            </a:endParaRPr>
          </a:p>
          <a:p>
            <a:pPr algn="just" rtl="0" hangingPunct="0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n-US" dirty="0">
                <a:cs typeface="Simplified Arabic" pitchFamily="18" charset="-78"/>
              </a:rPr>
              <a:t> Some minerals; Limestone, CaCO</a:t>
            </a:r>
            <a:r>
              <a:rPr lang="en-US" baseline="-25000" dirty="0">
                <a:cs typeface="Simplified Arabic" pitchFamily="18" charset="-78"/>
              </a:rPr>
              <a:t>3</a:t>
            </a:r>
            <a:r>
              <a:rPr lang="en-US" dirty="0">
                <a:cs typeface="Simplified Arabic" pitchFamily="18" charset="-78"/>
              </a:rPr>
              <a:t> , 0.03% crust.</a:t>
            </a:r>
          </a:p>
          <a:p>
            <a:pPr marL="137160" indent="0" algn="just" hangingPunct="0">
              <a:buNone/>
              <a:defRPr/>
            </a:pPr>
            <a:endParaRPr lang="en-US" dirty="0">
              <a:cs typeface="Simplified Arabic" pitchFamily="18" charset="-78"/>
            </a:endParaRPr>
          </a:p>
          <a:p>
            <a:pPr algn="r" hangingPunct="0">
              <a:defRPr/>
            </a:pPr>
            <a:r>
              <a:rPr lang="en-US" dirty="0">
                <a:cs typeface="Simplified Arabic" pitchFamily="18" charset="-78"/>
              </a:rPr>
              <a:t>				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890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F04A8425-5BFF-4894-BCCC-F563B60D987E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12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3318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319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FontTx/>
              <a:buAutoNum type="arabicParenR" startAt="12"/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a) Silicon; 28% of the crust; 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is number one then Si in the crust		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1431925" indent="-68580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b)</a:t>
            </a:r>
            <a:r>
              <a:rPr lang="en-US" sz="3600" b="0" dirty="0" err="1">
                <a:solidFill>
                  <a:schemeClr val="tx1"/>
                </a:solidFill>
                <a:cs typeface="Simplified Arabic" pitchFamily="18" charset="-78"/>
              </a:rPr>
              <a:t>Conductionband,semiconductor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not like carbon.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l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c) preparation of pure silicon;</a:t>
            </a:r>
          </a:p>
          <a:p>
            <a:pPr algn="l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     </a:t>
            </a:r>
            <a:r>
              <a:rPr lang="en-US" sz="3600" b="0" dirty="0">
                <a:cs typeface="Simplified Arabic" pitchFamily="18" charset="-78"/>
              </a:rPr>
              <a:t>1) </a:t>
            </a:r>
            <a:r>
              <a:rPr lang="en-US" sz="3600" dirty="0">
                <a:solidFill>
                  <a:srgbClr val="FF0000"/>
                </a:solidFill>
                <a:cs typeface="Simplified Arabic" pitchFamily="18" charset="-78"/>
              </a:rPr>
              <a:t>impure Si </a:t>
            </a:r>
            <a:r>
              <a:rPr lang="en-US" sz="3600" dirty="0">
                <a:cs typeface="Simplified Arabic" pitchFamily="18" charset="-78"/>
              </a:rPr>
              <a:t>+ 2Cl</a:t>
            </a:r>
            <a:r>
              <a:rPr lang="en-US" sz="3600" baseline="-25000" dirty="0">
                <a:cs typeface="Simplified Arabic" pitchFamily="18" charset="-78"/>
              </a:rPr>
              <a:t>2</a:t>
            </a:r>
            <a:r>
              <a:rPr lang="en-US" sz="3600" dirty="0">
                <a:cs typeface="Simplified Arabic" pitchFamily="18" charset="-78"/>
              </a:rPr>
              <a:t> </a:t>
            </a:r>
            <a:r>
              <a:rPr lang="en-US" sz="3600" dirty="0">
                <a:cs typeface="Simplified Arabic" pitchFamily="18" charset="-78"/>
                <a:sym typeface="Symbol"/>
              </a:rPr>
              <a:t></a:t>
            </a:r>
            <a:r>
              <a:rPr lang="en-US" sz="3600" dirty="0">
                <a:cs typeface="Simplified Arabic" pitchFamily="18" charset="-78"/>
              </a:rPr>
              <a:t> SiCl</a:t>
            </a:r>
            <a:r>
              <a:rPr lang="en-US" sz="3600" baseline="-25000" dirty="0">
                <a:cs typeface="Simplified Arabic" pitchFamily="18" charset="-78"/>
              </a:rPr>
              <a:t>4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      SiCl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Si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+ 4HCl</a:t>
            </a:r>
          </a:p>
          <a:p>
            <a:pPr algn="l" rtl="0" hangingPunct="0">
              <a:defRPr/>
            </a:pPr>
            <a:r>
              <a:rPr lang="en-US" sz="3600" dirty="0">
                <a:cs typeface="Simplified Arabic" pitchFamily="18" charset="-78"/>
              </a:rPr>
              <a:t>             2) SiO</a:t>
            </a:r>
            <a:r>
              <a:rPr lang="en-US" sz="3600" baseline="-25000" dirty="0">
                <a:cs typeface="Simplified Arabic" pitchFamily="18" charset="-78"/>
              </a:rPr>
              <a:t>2</a:t>
            </a:r>
            <a:r>
              <a:rPr lang="en-US" sz="3600" dirty="0">
                <a:cs typeface="Simplified Arabic" pitchFamily="18" charset="-78"/>
              </a:rPr>
              <a:t> + 2C </a:t>
            </a:r>
            <a:r>
              <a:rPr lang="en-US" sz="3600" dirty="0">
                <a:cs typeface="Simplified Arabic" pitchFamily="18" charset="-78"/>
                <a:sym typeface="Symbol"/>
              </a:rPr>
              <a:t></a:t>
            </a:r>
            <a:r>
              <a:rPr lang="en-US" sz="3600" dirty="0">
                <a:cs typeface="Simplified Arabic" pitchFamily="18" charset="-78"/>
              </a:rPr>
              <a:t> </a:t>
            </a:r>
            <a:r>
              <a:rPr lang="en-US" sz="3600" dirty="0">
                <a:solidFill>
                  <a:srgbClr val="FF0000"/>
                </a:solidFill>
                <a:cs typeface="Simplified Arabic" pitchFamily="18" charset="-78"/>
              </a:rPr>
              <a:t>Si</a:t>
            </a:r>
            <a:r>
              <a:rPr lang="en-US" sz="3600" dirty="0">
                <a:cs typeface="Simplified Arabic" pitchFamily="18" charset="-78"/>
              </a:rPr>
              <a:t> + 2CO      (reduction of SiO</a:t>
            </a:r>
            <a:r>
              <a:rPr lang="en-US" sz="3600" baseline="-25000" dirty="0">
                <a:cs typeface="Simplified Arabic" pitchFamily="18" charset="-78"/>
              </a:rPr>
              <a:t>2</a:t>
            </a:r>
            <a:r>
              <a:rPr lang="en-US" sz="3600" dirty="0">
                <a:cs typeface="Simplified Arabic" pitchFamily="18" charset="-78"/>
              </a:rPr>
              <a:t>)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22819C4E-7C5A-4D9F-8630-02C2C979B203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13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4342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343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604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dirty="0">
                <a:solidFill>
                  <a:srgbClr val="0070C0"/>
                </a:solidFill>
                <a:cs typeface="Simplified Arabic" pitchFamily="18" charset="-78"/>
              </a:rPr>
              <a:t>13)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dirty="0">
                <a:solidFill>
                  <a:srgbClr val="0070C0"/>
                </a:solidFill>
                <a:cs typeface="Simplified Arabic" pitchFamily="18" charset="-78"/>
              </a:rPr>
              <a:t>Carbides and Silicides</a:t>
            </a: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cs typeface="Simplified Arabic" pitchFamily="18" charset="-78"/>
              </a:rPr>
              <a:t>a)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Carbon with G1 and G2 metal   elements: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        M or MO + C or CO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MC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It may named acetylide because it   gives acetylenes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[:C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  <a:sym typeface="Symbol"/>
              </a:rPr>
              <a:t>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C:]</a:t>
            </a:r>
            <a:r>
              <a:rPr lang="en-US" sz="3600" b="0" baseline="30000" dirty="0">
                <a:solidFill>
                  <a:srgbClr val="FF0000"/>
                </a:solidFill>
                <a:cs typeface="Simplified Arabic" pitchFamily="18" charset="-78"/>
              </a:rPr>
              <a:t>2-  </a:t>
            </a:r>
            <a:r>
              <a:rPr lang="en-US" sz="3600" dirty="0">
                <a:solidFill>
                  <a:srgbClr val="FF0000"/>
                </a:solidFill>
                <a:cs typeface="Simplified Arabic" pitchFamily="18" charset="-78"/>
              </a:rPr>
              <a:t> </a:t>
            </a:r>
            <a:r>
              <a:rPr lang="en-US" sz="3600" dirty="0">
                <a:cs typeface="Simplified Arabic" pitchFamily="18" charset="-78"/>
              </a:rPr>
              <a:t>when hydrolyzed;</a:t>
            </a: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CaC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+ 2H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Ca(OH)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C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H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2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59ACC966-81E0-46B4-A9B9-94BCB561950C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14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5366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7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5368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/>
            <a:endParaRPr lang="en-US" sz="3600" b="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/>
              <a:t>b) </a:t>
            </a:r>
            <a:r>
              <a:rPr lang="en-US" sz="3600" b="0" dirty="0">
                <a:solidFill>
                  <a:schemeClr val="tx1"/>
                </a:solidFill>
              </a:rPr>
              <a:t>Si + molten metal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Mg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Si, Ca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Si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(silicides)</a:t>
            </a:r>
          </a:p>
          <a:p>
            <a:pPr algn="just" rtl="0" hangingPunct="0"/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Silicides + 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Silanes (Si</a:t>
            </a:r>
            <a:r>
              <a:rPr lang="en-US" sz="3600" b="0" baseline="-25000" dirty="0">
                <a:solidFill>
                  <a:schemeClr val="tx1"/>
                </a:solidFill>
              </a:rPr>
              <a:t>n</a:t>
            </a:r>
            <a:r>
              <a:rPr lang="en-US" sz="3600" b="0" dirty="0">
                <a:solidFill>
                  <a:schemeClr val="tx1"/>
                </a:solidFill>
              </a:rPr>
              <a:t>H</a:t>
            </a:r>
            <a:r>
              <a:rPr lang="en-US" sz="3600" b="0" baseline="-25000" dirty="0">
                <a:solidFill>
                  <a:schemeClr val="tx1"/>
                </a:solidFill>
              </a:rPr>
              <a:t>2n+2</a:t>
            </a:r>
            <a:r>
              <a:rPr lang="en-US" sz="3600" b="0" dirty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         n = 1 – 6 	    </a:t>
            </a:r>
            <a:r>
              <a:rPr lang="en-US" sz="3600" b="0" dirty="0">
                <a:solidFill>
                  <a:srgbClr val="FF0000"/>
                </a:solidFill>
              </a:rPr>
              <a:t>(Alkanes)</a:t>
            </a:r>
            <a:endParaRPr lang="en-US" sz="3600" dirty="0">
              <a:solidFill>
                <a:srgbClr val="FF0000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         Limited number of Si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2000" detail="1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" r="28687"/>
          <a:stretch/>
        </p:blipFill>
        <p:spPr>
          <a:xfrm>
            <a:off x="2843808" y="116632"/>
            <a:ext cx="396044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970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3C4C9E4B-60FD-47EE-AC2A-8DD76DF68DB3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16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6390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391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6392" name="Subtitle 4"/>
          <p:cNvSpPr txBox="1">
            <a:spLocks/>
          </p:cNvSpPr>
          <p:nvPr/>
        </p:nvSpPr>
        <p:spPr bwMode="auto">
          <a:xfrm>
            <a:off x="468313" y="404813"/>
            <a:ext cx="8280400" cy="583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AutoNum type="arabicParenR" startAt="15"/>
            </a:pPr>
            <a:r>
              <a:rPr lang="en-US" sz="3600" b="0" dirty="0">
                <a:solidFill>
                  <a:srgbClr val="0070C0"/>
                </a:solidFill>
              </a:rPr>
              <a:t>Oxides and oxyacids of C and Si</a:t>
            </a:r>
            <a:endParaRPr lang="en-US" sz="3600" dirty="0">
              <a:solidFill>
                <a:srgbClr val="0070C0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/>
              <a:t>a) </a:t>
            </a:r>
            <a:r>
              <a:rPr lang="en-US" sz="3600" b="0" dirty="0">
                <a:solidFill>
                  <a:schemeClr val="tx1"/>
                </a:solidFill>
              </a:rPr>
              <a:t>2C + 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2CO		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dirty="0"/>
              <a:t> :</a:t>
            </a:r>
            <a:r>
              <a:rPr lang="en-US" sz="3600" baseline="30000" dirty="0"/>
              <a:t>-</a:t>
            </a:r>
            <a:r>
              <a:rPr lang="en-US" sz="3600" dirty="0"/>
              <a:t>C</a:t>
            </a:r>
            <a:r>
              <a:rPr lang="en-US" sz="3600" dirty="0">
                <a:sym typeface="Symbol" pitchFamily="18" charset="2"/>
              </a:rPr>
              <a:t></a:t>
            </a:r>
            <a:r>
              <a:rPr lang="en-US" sz="3600" dirty="0"/>
              <a:t>O</a:t>
            </a:r>
            <a:r>
              <a:rPr lang="en-US" sz="3600" baseline="30000" dirty="0"/>
              <a:t>+</a:t>
            </a:r>
            <a:r>
              <a:rPr lang="en-US" sz="3600" dirty="0"/>
              <a:t>: is </a:t>
            </a:r>
            <a:r>
              <a:rPr lang="en-US" sz="3600" b="0" dirty="0">
                <a:solidFill>
                  <a:srgbClr val="FF0000"/>
                </a:solidFill>
              </a:rPr>
              <a:t>isoelectronic with :N</a:t>
            </a:r>
            <a:r>
              <a:rPr lang="en-US" sz="3600" b="0" dirty="0">
                <a:solidFill>
                  <a:srgbClr val="FF0000"/>
                </a:solidFill>
                <a:sym typeface="Symbol" pitchFamily="18" charset="2"/>
              </a:rPr>
              <a:t></a:t>
            </a:r>
            <a:r>
              <a:rPr lang="en-US" sz="3600" b="0" dirty="0">
                <a:solidFill>
                  <a:srgbClr val="FF0000"/>
                </a:solidFill>
              </a:rPr>
              <a:t>N: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/>
              <a:t>b) </a:t>
            </a:r>
            <a:r>
              <a:rPr lang="en-US" sz="3600" b="0" dirty="0">
                <a:solidFill>
                  <a:schemeClr val="tx1"/>
                </a:solidFill>
              </a:rPr>
              <a:t>2CO + 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2CO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	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  <a:latin typeface="Symbol" pitchFamily="18" charset="2"/>
              </a:rPr>
              <a:t>	</a:t>
            </a:r>
            <a:r>
              <a:rPr lang="en-US" sz="3600" b="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3600" b="0" dirty="0">
                <a:solidFill>
                  <a:srgbClr val="FF0000"/>
                </a:solidFill>
              </a:rPr>
              <a:t>H = -283 kJ 	used in fuel</a:t>
            </a:r>
            <a:endParaRPr lang="en-US" sz="3600" dirty="0">
              <a:solidFill>
                <a:schemeClr val="tx1"/>
              </a:solidFill>
            </a:endParaRP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/>
              <a:t>c) </a:t>
            </a:r>
            <a:r>
              <a:rPr lang="en-US" sz="3600" b="0" dirty="0">
                <a:solidFill>
                  <a:schemeClr val="tx1"/>
                </a:solidFill>
              </a:rPr>
              <a:t>FeO + CO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CO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+ Fe(</a:t>
            </a:r>
            <a:r>
              <a:rPr lang="en-US" sz="3600" b="0" dirty="0">
                <a:solidFill>
                  <a:schemeClr val="tx1"/>
                </a:solidFill>
                <a:latin typeface="Coronet" pitchFamily="66" charset="0"/>
              </a:rPr>
              <a:t>l</a:t>
            </a:r>
            <a:r>
              <a:rPr lang="en-US" sz="3600" b="0" dirty="0">
                <a:solidFill>
                  <a:schemeClr val="tx1"/>
                </a:solidFill>
              </a:rPr>
              <a:t> );	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>
                <a:solidFill>
                  <a:srgbClr val="FF0000"/>
                </a:solidFill>
              </a:rPr>
              <a:t>CO is reducing agent</a:t>
            </a:r>
            <a:endParaRPr lang="en-US" sz="3600" dirty="0">
              <a:solidFill>
                <a:srgbClr val="FF0000"/>
              </a:solidFill>
            </a:endParaRPr>
          </a:p>
          <a:p>
            <a:pPr algn="just" rtl="0" hangingPunct="0"/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99F9EE73-74B4-48C5-BB36-2A4812B06C5C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17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7414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415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indent="-91440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16)	</a:t>
            </a:r>
            <a:r>
              <a:rPr lang="en-US" sz="3600" b="0" dirty="0">
                <a:cs typeface="Simplified Arabic" pitchFamily="18" charset="-78"/>
              </a:rPr>
              <a:t>a)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Only one SiO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very stable (mp. 1700 </a:t>
            </a:r>
            <a:r>
              <a:rPr lang="en-US" sz="3600" b="0" baseline="30000" dirty="0">
                <a:solidFill>
                  <a:schemeClr val="tx1"/>
                </a:solidFill>
                <a:cs typeface="Simplified Arabic" pitchFamily="18" charset="-78"/>
              </a:rPr>
              <a:t>0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C) compared to CO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(volatile, London forces)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b="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b="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cs typeface="Simplified Arabic" pitchFamily="18" charset="-78"/>
              </a:rPr>
              <a:t>b)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The basic unit of all silicates             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SiO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group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like in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ZrSiO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 , </a:t>
            </a:r>
            <a:r>
              <a:rPr lang="en-US" sz="3600" dirty="0">
                <a:cs typeface="Simplified Arabic" pitchFamily="18" charset="-78"/>
              </a:rPr>
              <a:t>fig. 24.6</a:t>
            </a:r>
            <a:endParaRPr lang="en-US" sz="3600" dirty="0">
              <a:solidFill>
                <a:srgbClr val="FF0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			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78497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91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896 0.10651" pathEditMode="relative" ptsTypes="AA">
                                      <p:cBhvr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896 0.10651 L -0.24086 0.32238" pathEditMode="relative" ptsTypes="AA">
                                      <p:cBhvr>
                                        <p:cTn id="11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086 0.32238 L 0.04211 -0.25979" pathEditMode="relative" ptsTypes="AA">
                                      <p:cBhvr>
                                        <p:cTn id="14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4211 -0.25979 L 0.24896 -0.47508" pathEditMode="relative" ptsTypes="AA">
                                      <p:cBhvr>
                                        <p:cTn id="17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896 -0.47508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C7EDD14B-963D-47C4-902C-C25A8EE79B15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19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8438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439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404813"/>
            <a:ext cx="8280400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buAutoNum type="arabicParenR" startAt="17"/>
              <a:defRPr/>
            </a:pPr>
            <a:r>
              <a:rPr lang="en-US" sz="3600" b="0" dirty="0">
                <a:solidFill>
                  <a:srgbClr val="0070C0"/>
                </a:solidFill>
                <a:cs typeface="Simplified Arabic" pitchFamily="18" charset="-78"/>
              </a:rPr>
              <a:t>Sulfur, halogen and nitrogen compound of carbon</a:t>
            </a:r>
            <a:endParaRPr lang="en-US" sz="3600" dirty="0">
              <a:solidFill>
                <a:srgbClr val="0070C0"/>
              </a:solidFill>
              <a:cs typeface="Simplified Arabic" pitchFamily="18" charset="-78"/>
            </a:endParaRPr>
          </a:p>
          <a:p>
            <a:pPr algn="l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cs typeface="Simplified Arabic" pitchFamily="18" charset="-78"/>
              </a:rPr>
              <a:t>a)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CS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dirty="0">
                <a:cs typeface="Simplified Arabic" pitchFamily="18" charset="-78"/>
              </a:rPr>
              <a:t> , volatile, structure similar to CO</a:t>
            </a:r>
            <a:r>
              <a:rPr lang="en-US" sz="3600" baseline="-25000" dirty="0">
                <a:cs typeface="Simplified Arabic" pitchFamily="18" charset="-78"/>
              </a:rPr>
              <a:t>2;</a:t>
            </a:r>
            <a:r>
              <a:rPr lang="en-US" sz="3600" dirty="0">
                <a:cs typeface="Simplified Arabic" pitchFamily="18" charset="-78"/>
              </a:rPr>
              <a:t> </a:t>
            </a:r>
            <a:r>
              <a:rPr lang="en-US" sz="3600" dirty="0">
                <a:solidFill>
                  <a:srgbClr val="FFC000"/>
                </a:solidFill>
                <a:cs typeface="Simplified Arabic" pitchFamily="18" charset="-78"/>
              </a:rPr>
              <a:t>S=C=S, </a:t>
            </a:r>
            <a:r>
              <a:rPr lang="en-US" sz="3600" dirty="0">
                <a:cs typeface="Simplified Arabic" pitchFamily="18" charset="-78"/>
              </a:rPr>
              <a:t>solvent for nonpolar comp. (waxes, grease) toxic flammable.</a:t>
            </a:r>
            <a:endParaRPr lang="en-US" sz="3600" dirty="0">
              <a:solidFill>
                <a:srgbClr val="FFC000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r>
              <a:rPr lang="en-US" sz="3600" b="0" dirty="0">
                <a:cs typeface="Simplified Arabic" pitchFamily="18" charset="-78"/>
              </a:rPr>
              <a:t>b) 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CCl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; CS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+ 3Cl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→ 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CCl</a:t>
            </a:r>
            <a:r>
              <a:rPr lang="en-US" sz="3600" b="0" baseline="-25000" dirty="0">
                <a:solidFill>
                  <a:srgbClr val="FF0000"/>
                </a:solidFill>
                <a:cs typeface="Simplified Arabic" pitchFamily="18" charset="-78"/>
              </a:rPr>
              <a:t>4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+ S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Cl</a:t>
            </a:r>
            <a:r>
              <a:rPr lang="en-US" sz="3600" b="0" baseline="-25000" dirty="0">
                <a:solidFill>
                  <a:schemeClr val="tx1"/>
                </a:solidFill>
                <a:cs typeface="Simplified Arabic" pitchFamily="18" charset="-78"/>
              </a:rPr>
              <a:t>2 </a:t>
            </a:r>
          </a:p>
          <a:p>
            <a:pPr algn="just" rtl="0" hangingPunct="0">
              <a:defRPr/>
            </a:pPr>
            <a:r>
              <a:rPr lang="en-US" sz="3600" dirty="0">
                <a:cs typeface="Simplified Arabic" pitchFamily="18" charset="-78"/>
              </a:rPr>
              <a:t>Toxic not to be used as before (fire extinguishers, dry cleaning)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	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2189163" y="795338"/>
            <a:ext cx="4419600" cy="304800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tabLst>
                <a:tab pos="2290763" algn="l"/>
              </a:tabLst>
            </a:pPr>
            <a:r>
              <a:rPr lang="en-US" sz="1600" dirty="0"/>
              <a:t>Nonmetals, Metals, Metalloids, Noble gases </a:t>
            </a:r>
          </a:p>
        </p:txBody>
      </p:sp>
      <p:pic>
        <p:nvPicPr>
          <p:cNvPr id="30725" name="Picture 5" descr="PTClassification.jpg                                           00021E64FG-Data                        B5393160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" y="757238"/>
            <a:ext cx="7899400" cy="5661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264696"/>
          </a:xfrm>
        </p:spPr>
        <p:txBody>
          <a:bodyPr/>
          <a:lstStyle/>
          <a:p>
            <a:pPr marL="137160" indent="0" algn="l" rtl="0">
              <a:buNone/>
            </a:pPr>
            <a:r>
              <a:rPr lang="en-US" dirty="0"/>
              <a:t>      CF</a:t>
            </a:r>
            <a:r>
              <a:rPr lang="en-US" baseline="-25000" dirty="0"/>
              <a:t>4</a:t>
            </a:r>
            <a:r>
              <a:rPr lang="en-US" dirty="0"/>
              <a:t> ; any carbon compound + F</a:t>
            </a:r>
            <a:r>
              <a:rPr lang="en-US" baseline="-25000" dirty="0"/>
              <a:t>2</a:t>
            </a:r>
            <a:r>
              <a:rPr lang="en-US" dirty="0"/>
              <a:t> → </a:t>
            </a:r>
            <a:r>
              <a:rPr lang="en-US" dirty="0">
                <a:solidFill>
                  <a:srgbClr val="FF0000"/>
                </a:solidFill>
              </a:rPr>
              <a:t>CF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137160" indent="0" algn="l" rtl="0">
              <a:buNone/>
            </a:pPr>
            <a:r>
              <a:rPr lang="en-US" dirty="0"/>
              <a:t>(very stable gas, CCl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called </a:t>
            </a:r>
            <a:r>
              <a:rPr lang="en-US" dirty="0">
                <a:solidFill>
                  <a:srgbClr val="FF0000"/>
                </a:solidFill>
              </a:rPr>
              <a:t>“Freon” </a:t>
            </a:r>
            <a:r>
              <a:rPr lang="en-US" dirty="0"/>
              <a:t>used as refrigerants. </a:t>
            </a:r>
          </a:p>
          <a:p>
            <a:pPr marL="13716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      CBr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CI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/>
              <a:t> are solids (unstable because carbon is small to hold four large atoms around itself) </a:t>
            </a:r>
          </a:p>
          <a:p>
            <a:pPr marL="137160" indent="0" algn="l" rtl="0">
              <a:buNone/>
            </a:pPr>
            <a:endParaRPr lang="en-US" dirty="0"/>
          </a:p>
          <a:p>
            <a:pPr marL="137160" indent="0" algn="l" rtl="0">
              <a:buNone/>
            </a:pPr>
            <a:r>
              <a:rPr lang="en-US" dirty="0"/>
              <a:t>    C) HCN; 2CH</a:t>
            </a:r>
            <a:r>
              <a:rPr lang="en-US" baseline="-25000" dirty="0"/>
              <a:t>4 </a:t>
            </a:r>
            <a:r>
              <a:rPr lang="en-US" dirty="0"/>
              <a:t> + 2NH</a:t>
            </a:r>
            <a:r>
              <a:rPr lang="en-US" baseline="-25000" dirty="0"/>
              <a:t>3 </a:t>
            </a:r>
            <a:r>
              <a:rPr lang="en-US" dirty="0"/>
              <a:t> + 3O</a:t>
            </a:r>
            <a:r>
              <a:rPr lang="en-US" baseline="-25000" dirty="0"/>
              <a:t>2 </a:t>
            </a: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2HCN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137160" indent="0" algn="l" rtl="0">
              <a:buNone/>
            </a:pPr>
            <a:r>
              <a:rPr lang="en-US" baseline="-25000" dirty="0"/>
              <a:t>     (</a:t>
            </a:r>
            <a:r>
              <a:rPr lang="en-US" dirty="0"/>
              <a:t> poisonous) ,  </a:t>
            </a:r>
            <a:r>
              <a:rPr lang="en-US" dirty="0">
                <a:solidFill>
                  <a:srgbClr val="FF0000"/>
                </a:solidFill>
              </a:rPr>
              <a:t>[:C    N:]</a:t>
            </a:r>
            <a:r>
              <a:rPr lang="en-US" baseline="30000" dirty="0">
                <a:solidFill>
                  <a:srgbClr val="FF0000"/>
                </a:solidFill>
              </a:rPr>
              <a:t>-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, is isoelectronic to N</a:t>
            </a:r>
            <a:r>
              <a:rPr lang="en-US" baseline="-25000" dirty="0"/>
              <a:t>2</a:t>
            </a:r>
            <a:r>
              <a:rPr lang="en-US" dirty="0"/>
              <a:t> and CO .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24128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7904" y="450912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07904" y="436510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07904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0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: Diamond and graphite, two allotropes of carb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648322" cy="2160240"/>
          </a:xfrm>
          <a:prstGeom prst="rect">
            <a:avLst/>
          </a:prstGeom>
          <a:noFill/>
        </p:spPr>
      </p:pic>
      <p:pic>
        <p:nvPicPr>
          <p:cNvPr id="1028" name="Picture 4" descr="Image: Purified sil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0648"/>
            <a:ext cx="2000250" cy="2160240"/>
          </a:xfrm>
          <a:prstGeom prst="rect">
            <a:avLst/>
          </a:prstGeom>
          <a:noFill/>
        </p:spPr>
      </p:pic>
      <p:pic>
        <p:nvPicPr>
          <p:cNvPr id="1030" name="Picture 6" descr="Image: Polycrystallline german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0648"/>
            <a:ext cx="2520280" cy="2088232"/>
          </a:xfrm>
          <a:prstGeom prst="rect">
            <a:avLst/>
          </a:prstGeom>
          <a:noFill/>
        </p:spPr>
      </p:pic>
      <p:pic>
        <p:nvPicPr>
          <p:cNvPr id="1032" name="Picture 8" descr="Image: Alpha- and beta-tin, two allotropes of t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501008"/>
            <a:ext cx="2520280" cy="2016224"/>
          </a:xfrm>
          <a:prstGeom prst="rect">
            <a:avLst/>
          </a:prstGeom>
          <a:noFill/>
        </p:spPr>
      </p:pic>
      <p:pic>
        <p:nvPicPr>
          <p:cNvPr id="1034" name="Picture 10" descr="Image: Lead cryst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573016"/>
            <a:ext cx="2448272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2708920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Carbon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2708920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Silicon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2708920"/>
            <a:ext cx="18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Germanium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80526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Tin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5733256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Lead</a:t>
            </a:r>
            <a:endParaRPr lang="ar-SA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56244"/>
              </p:ext>
            </p:extLst>
          </p:nvPr>
        </p:nvGraphicFramePr>
        <p:xfrm>
          <a:off x="2438400" y="1920240"/>
          <a:ext cx="4725888" cy="3017520"/>
        </p:xfrm>
        <a:graphic>
          <a:graphicData uri="http://schemas.openxmlformats.org/drawingml/2006/table">
            <a:tbl>
              <a:tblPr/>
              <a:tblGrid>
                <a:gridCol w="155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ar-SA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1" u="sng" dirty="0">
                          <a:solidFill>
                            <a:srgbClr val="FF0000"/>
                          </a:solidFill>
                        </a:rPr>
                        <a:t>symbol</a:t>
                      </a:r>
                      <a:endParaRPr lang="en-US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1" u="sng" dirty="0">
                          <a:solidFill>
                            <a:srgbClr val="FF0000"/>
                          </a:solidFill>
                        </a:rPr>
                        <a:t>electron configuration</a:t>
                      </a:r>
                      <a:endParaRPr lang="en-US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carbon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[He]2s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2p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silicon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[Ne]3s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3p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germanium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Ge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[</a:t>
                      </a:r>
                      <a:r>
                        <a:rPr lang="en-US" dirty="0" err="1"/>
                        <a:t>Ar</a:t>
                      </a:r>
                      <a:r>
                        <a:rPr lang="en-US" dirty="0"/>
                        <a:t>]3d</a:t>
                      </a:r>
                      <a:r>
                        <a:rPr lang="en-US" baseline="30000" dirty="0"/>
                        <a:t>10</a:t>
                      </a:r>
                      <a:r>
                        <a:rPr lang="en-US" dirty="0"/>
                        <a:t>4s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 4p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[Kr]4d</a:t>
                      </a:r>
                      <a:r>
                        <a:rPr lang="en-US" baseline="30000" dirty="0"/>
                        <a:t>10</a:t>
                      </a:r>
                      <a:r>
                        <a:rPr lang="en-US" dirty="0"/>
                        <a:t>5s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 5p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lead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[</a:t>
                      </a:r>
                      <a:r>
                        <a:rPr lang="en-US" dirty="0" err="1"/>
                        <a:t>Xe</a:t>
                      </a:r>
                      <a:r>
                        <a:rPr lang="en-US" dirty="0"/>
                        <a:t>]4f</a:t>
                      </a:r>
                      <a:r>
                        <a:rPr lang="en-US" baseline="30000" dirty="0"/>
                        <a:t>14</a:t>
                      </a:r>
                      <a:r>
                        <a:rPr lang="en-US" dirty="0"/>
                        <a:t> 5d</a:t>
                      </a:r>
                      <a:r>
                        <a:rPr lang="en-US" baseline="30000" dirty="0"/>
                        <a:t>10</a:t>
                      </a:r>
                      <a:r>
                        <a:rPr lang="en-US" dirty="0"/>
                        <a:t>6s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 6p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327720"/>
            <a:ext cx="526778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ar-S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The elements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Group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14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are: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8172400" y="55172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 b="17161"/>
          <a:stretch/>
        </p:blipFill>
        <p:spPr>
          <a:xfrm>
            <a:off x="0" y="383458"/>
            <a:ext cx="9143999" cy="66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0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D4D9E015-7A09-4830-94C1-5B8D02DD8588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6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7174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5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7176" name="Subtitle 4"/>
          <p:cNvSpPr txBox="1">
            <a:spLocks/>
          </p:cNvSpPr>
          <p:nvPr/>
        </p:nvSpPr>
        <p:spPr bwMode="auto">
          <a:xfrm>
            <a:off x="468313" y="404812"/>
            <a:ext cx="8280400" cy="61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1) 	The elements of the group.</a:t>
            </a:r>
            <a:r>
              <a:rPr lang="en-US" sz="3600" b="0" dirty="0">
                <a:solidFill>
                  <a:schemeClr val="tx1"/>
                </a:solidFill>
                <a:hlinkClick r:id="rId3" action="ppaction://hlinksldjump"/>
              </a:rPr>
              <a:t>*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2)	C (nonmetal) graphite conductors; 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Si (nonmetal) but semi metallic in properties.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 err="1">
                <a:solidFill>
                  <a:schemeClr val="tx1"/>
                </a:solidFill>
              </a:rPr>
              <a:t>Ge</a:t>
            </a:r>
            <a:r>
              <a:rPr lang="en-US" sz="3600" b="0" dirty="0">
                <a:solidFill>
                  <a:schemeClr val="tx1"/>
                </a:solidFill>
              </a:rPr>
              <a:t> (semimetal), more metallic than nonmetallic.</a:t>
            </a:r>
            <a:r>
              <a:rPr lang="en-US" sz="3600" b="0" dirty="0">
                <a:solidFill>
                  <a:schemeClr val="tx1"/>
                </a:solidFill>
                <a:hlinkClick r:id="rId4" action="ppaction://hlinksldjump"/>
              </a:rPr>
              <a:t>*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 err="1">
                <a:solidFill>
                  <a:schemeClr val="tx1"/>
                </a:solidFill>
              </a:rPr>
              <a:t>Sn</a:t>
            </a:r>
            <a:r>
              <a:rPr lang="en-US" sz="3600" b="0" dirty="0">
                <a:solidFill>
                  <a:schemeClr val="tx1"/>
                </a:solidFill>
              </a:rPr>
              <a:t> and </a:t>
            </a:r>
            <a:r>
              <a:rPr lang="en-US" sz="3600" b="0" dirty="0" err="1">
                <a:solidFill>
                  <a:schemeClr val="tx1"/>
                </a:solidFill>
              </a:rPr>
              <a:t>Pb</a:t>
            </a:r>
            <a:r>
              <a:rPr lang="en-US" sz="3600" b="0" dirty="0">
                <a:solidFill>
                  <a:schemeClr val="tx1"/>
                </a:solidFill>
              </a:rPr>
              <a:t> are metallic.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3)	The crystalline forms of Si and </a:t>
            </a:r>
            <a:r>
              <a:rPr lang="en-US" sz="3600" b="0" dirty="0" err="1">
                <a:solidFill>
                  <a:schemeClr val="tx1"/>
                </a:solidFill>
              </a:rPr>
              <a:t>Ge</a:t>
            </a:r>
            <a:r>
              <a:rPr lang="en-US" sz="3600" b="0" dirty="0">
                <a:solidFill>
                  <a:schemeClr val="tx1"/>
                </a:solidFill>
              </a:rPr>
              <a:t> like diamond but are semiconductors diamond is not.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731EC989-2701-4DEB-A53C-FDBA73889428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7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198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99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200" name="Subtitle 4"/>
          <p:cNvSpPr txBox="1">
            <a:spLocks/>
          </p:cNvSpPr>
          <p:nvPr/>
        </p:nvSpPr>
        <p:spPr bwMode="auto">
          <a:xfrm>
            <a:off x="468313" y="765175"/>
            <a:ext cx="82804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4)	Si and </a:t>
            </a:r>
            <a:r>
              <a:rPr lang="en-US" sz="3600" b="0" dirty="0" err="1">
                <a:solidFill>
                  <a:schemeClr val="tx1"/>
                </a:solidFill>
              </a:rPr>
              <a:t>Ge</a:t>
            </a:r>
            <a:r>
              <a:rPr lang="en-US" sz="3600" b="0" dirty="0">
                <a:solidFill>
                  <a:schemeClr val="tx1"/>
                </a:solidFill>
              </a:rPr>
              <a:t> used as impurity for transistors.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5)	The electronic configuration:</a:t>
            </a:r>
            <a:r>
              <a:rPr lang="en-US" sz="3600" b="0" dirty="0">
                <a:solidFill>
                  <a:schemeClr val="tx1"/>
                </a:solidFill>
                <a:hlinkClick r:id="rId3" action="ppaction://hlinksldjump"/>
              </a:rPr>
              <a:t>*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No </a:t>
            </a:r>
            <a:r>
              <a:rPr lang="en-US" sz="3600" b="0" dirty="0">
                <a:solidFill>
                  <a:srgbClr val="FF0000"/>
                </a:solidFill>
              </a:rPr>
              <a:t>4-</a:t>
            </a:r>
            <a:r>
              <a:rPr lang="en-US" sz="3600" b="0" dirty="0">
                <a:solidFill>
                  <a:schemeClr val="tx1"/>
                </a:solidFill>
              </a:rPr>
              <a:t> except for C; no </a:t>
            </a:r>
            <a:r>
              <a:rPr lang="en-US" sz="3600" b="0" dirty="0">
                <a:solidFill>
                  <a:srgbClr val="FF0000"/>
                </a:solidFill>
              </a:rPr>
              <a:t>4+</a:t>
            </a:r>
            <a:r>
              <a:rPr lang="en-US" sz="3600" b="0" dirty="0">
                <a:solidFill>
                  <a:schemeClr val="tx1"/>
                </a:solidFill>
              </a:rPr>
              <a:t> for C due to high IE.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b="0" dirty="0" err="1">
                <a:solidFill>
                  <a:schemeClr val="tx1"/>
                </a:solidFill>
              </a:rPr>
              <a:t>Ge</a:t>
            </a:r>
            <a:r>
              <a:rPr lang="en-US" sz="3600" b="0" dirty="0">
                <a:solidFill>
                  <a:schemeClr val="tx1"/>
                </a:solidFill>
              </a:rPr>
              <a:t>, </a:t>
            </a:r>
            <a:r>
              <a:rPr lang="en-US" sz="3600" b="0" dirty="0" err="1">
                <a:solidFill>
                  <a:schemeClr val="tx1"/>
                </a:solidFill>
              </a:rPr>
              <a:t>Sn</a:t>
            </a:r>
            <a:r>
              <a:rPr lang="en-US" sz="3600" b="0" dirty="0">
                <a:solidFill>
                  <a:schemeClr val="tx1"/>
                </a:solidFill>
              </a:rPr>
              <a:t> and </a:t>
            </a:r>
            <a:r>
              <a:rPr lang="en-US" sz="3600" b="0" dirty="0" err="1">
                <a:solidFill>
                  <a:schemeClr val="tx1"/>
                </a:solidFill>
              </a:rPr>
              <a:t>Pb</a:t>
            </a:r>
            <a:r>
              <a:rPr lang="en-US" sz="3600" b="0" dirty="0">
                <a:solidFill>
                  <a:schemeClr val="tx1"/>
                </a:solidFill>
              </a:rPr>
              <a:t> can have </a:t>
            </a:r>
            <a:r>
              <a:rPr lang="en-US" sz="3600" b="0" dirty="0">
                <a:solidFill>
                  <a:srgbClr val="FF0000"/>
                </a:solidFill>
              </a:rPr>
              <a:t>2+</a:t>
            </a:r>
            <a:r>
              <a:rPr lang="en-US" sz="3600" b="0" dirty="0">
                <a:solidFill>
                  <a:schemeClr val="tx1"/>
                </a:solidFill>
              </a:rPr>
              <a:t> (d</a:t>
            </a:r>
            <a:r>
              <a:rPr lang="en-US" sz="3600" b="0" baseline="30000" dirty="0">
                <a:solidFill>
                  <a:schemeClr val="tx1"/>
                </a:solidFill>
              </a:rPr>
              <a:t>10</a:t>
            </a:r>
            <a:r>
              <a:rPr lang="en-US" sz="3600" b="0" dirty="0">
                <a:solidFill>
                  <a:schemeClr val="tx1"/>
                </a:solidFill>
              </a:rPr>
              <a:t> s</a:t>
            </a:r>
            <a:r>
              <a:rPr lang="en-US" sz="3600" b="0" baseline="30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Pb</a:t>
            </a:r>
            <a:r>
              <a:rPr lang="en-US" sz="3600" b="0" baseline="30000" dirty="0">
                <a:solidFill>
                  <a:schemeClr val="tx1"/>
                </a:solidFill>
              </a:rPr>
              <a:t>2+</a:t>
            </a:r>
            <a:r>
              <a:rPr lang="en-US" sz="3600" b="0" dirty="0">
                <a:solidFill>
                  <a:schemeClr val="tx1"/>
                </a:solidFill>
              </a:rPr>
              <a:t> (PbF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, PbCl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) are ionic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r>
              <a:rPr lang="en-US" sz="3600" b="0" dirty="0">
                <a:solidFill>
                  <a:schemeClr val="tx1"/>
                </a:solidFill>
              </a:rPr>
              <a:t>	Ge</a:t>
            </a:r>
            <a:r>
              <a:rPr lang="en-US" sz="3600" b="0" baseline="30000" dirty="0">
                <a:solidFill>
                  <a:schemeClr val="tx1"/>
                </a:solidFill>
              </a:rPr>
              <a:t>2+</a:t>
            </a:r>
            <a:r>
              <a:rPr lang="en-US" sz="3600" b="0" dirty="0">
                <a:solidFill>
                  <a:schemeClr val="tx1"/>
                </a:solidFill>
              </a:rPr>
              <a:t>, Sn</a:t>
            </a:r>
            <a:r>
              <a:rPr lang="en-US" sz="3600" b="0" baseline="30000" dirty="0">
                <a:solidFill>
                  <a:schemeClr val="tx1"/>
                </a:solidFill>
              </a:rPr>
              <a:t>2+</a:t>
            </a:r>
            <a:r>
              <a:rPr lang="en-US" sz="3600" b="0" dirty="0">
                <a:solidFill>
                  <a:schemeClr val="tx1"/>
                </a:solidFill>
              </a:rPr>
              <a:t> are covalent</a:t>
            </a:r>
            <a:endParaRPr lang="en-US" sz="3600" dirty="0">
              <a:solidFill>
                <a:schemeClr val="tx1"/>
              </a:solidFill>
            </a:endParaRPr>
          </a:p>
          <a:p>
            <a:pPr marL="746125" indent="-746125" algn="just" rtl="0" hangingPunct="0"/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2BECD7FD-9929-4283-911B-B5D13BC6CED9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8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9222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23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9224" name="Subtitle 4"/>
          <p:cNvSpPr txBox="1">
            <a:spLocks/>
          </p:cNvSpPr>
          <p:nvPr/>
        </p:nvSpPr>
        <p:spPr bwMode="auto">
          <a:xfrm>
            <a:off x="468313" y="260350"/>
            <a:ext cx="8280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6)	The majority covalent, four bonds, attain noble gas configuration. AB</a:t>
            </a:r>
            <a:r>
              <a:rPr lang="en-US" sz="3600" b="0" baseline="-25000" dirty="0">
                <a:solidFill>
                  <a:schemeClr val="tx1"/>
                </a:solidFill>
              </a:rPr>
              <a:t>4</a:t>
            </a:r>
            <a:r>
              <a:rPr lang="en-US" sz="3600" b="0" dirty="0">
                <a:solidFill>
                  <a:schemeClr val="tx1"/>
                </a:solidFill>
              </a:rPr>
              <a:t> tetrahedral, </a:t>
            </a:r>
            <a:r>
              <a:rPr lang="en-US" sz="3600" b="0" dirty="0">
                <a:solidFill>
                  <a:srgbClr val="FF0000"/>
                </a:solidFill>
              </a:rPr>
              <a:t>PbF</a:t>
            </a:r>
            <a:r>
              <a:rPr lang="en-US" sz="3600" b="0" baseline="-25000" dirty="0">
                <a:solidFill>
                  <a:srgbClr val="FF0000"/>
                </a:solidFill>
              </a:rPr>
              <a:t>4</a:t>
            </a:r>
            <a:r>
              <a:rPr lang="en-US" sz="3600" b="0" dirty="0">
                <a:solidFill>
                  <a:srgbClr val="FF0000"/>
                </a:solidFill>
              </a:rPr>
              <a:t>, PbCl</a:t>
            </a:r>
            <a:r>
              <a:rPr lang="en-US" sz="3600" b="0" baseline="-25000" dirty="0">
                <a:solidFill>
                  <a:srgbClr val="FF0000"/>
                </a:solidFill>
              </a:rPr>
              <a:t>4</a:t>
            </a:r>
            <a:r>
              <a:rPr lang="en-US" sz="3600" b="0" dirty="0">
                <a:solidFill>
                  <a:srgbClr val="FF0000"/>
                </a:solidFill>
              </a:rPr>
              <a:t>, PbH</a:t>
            </a:r>
            <a:r>
              <a:rPr lang="en-US" sz="3600" b="0" baseline="-25000" dirty="0">
                <a:solidFill>
                  <a:srgbClr val="FF0000"/>
                </a:solidFill>
              </a:rPr>
              <a:t>4</a:t>
            </a:r>
            <a:r>
              <a:rPr lang="en-US" sz="3600" b="0" dirty="0">
                <a:solidFill>
                  <a:srgbClr val="FF0000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known. Last two thermally unstable.</a:t>
            </a:r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7)	Four bonds for carbon saturate the valence. The rest has empty (d), so they form, </a:t>
            </a:r>
            <a:r>
              <a:rPr lang="en-US" sz="3600" b="0" dirty="0">
                <a:solidFill>
                  <a:srgbClr val="FF0000"/>
                </a:solidFill>
              </a:rPr>
              <a:t>SiF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</a:rPr>
              <a:t>2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3600" b="0" dirty="0">
                <a:solidFill>
                  <a:srgbClr val="FF0000"/>
                </a:solidFill>
              </a:rPr>
              <a:t>, GeCl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</a:rPr>
              <a:t>2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3600" b="0" dirty="0">
                <a:solidFill>
                  <a:srgbClr val="FF0000"/>
                </a:solidFill>
              </a:rPr>
              <a:t>, SnBr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</a:rPr>
              <a:t>2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3600" b="0" dirty="0">
                <a:solidFill>
                  <a:srgbClr val="FF0000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and </a:t>
            </a:r>
            <a:r>
              <a:rPr lang="en-US" sz="3600" b="0" dirty="0" err="1">
                <a:solidFill>
                  <a:srgbClr val="FF0000"/>
                </a:solidFill>
              </a:rPr>
              <a:t>Pb</a:t>
            </a:r>
            <a:r>
              <a:rPr lang="en-US" sz="3600" b="0" dirty="0">
                <a:solidFill>
                  <a:srgbClr val="FF0000"/>
                </a:solidFill>
              </a:rPr>
              <a:t>(OH)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</a:rPr>
              <a:t>2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3600" b="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8)	Catenation for C, B, Si, P, O, </a:t>
            </a:r>
            <a:r>
              <a:rPr lang="en-US" sz="3600" b="0" dirty="0" err="1">
                <a:solidFill>
                  <a:schemeClr val="tx1"/>
                </a:solidFill>
              </a:rPr>
              <a:t>Ge</a:t>
            </a:r>
            <a:r>
              <a:rPr lang="en-US" sz="3600" b="0" dirty="0">
                <a:solidFill>
                  <a:schemeClr val="tx1"/>
                </a:solidFill>
              </a:rPr>
              <a:t> and </a:t>
            </a:r>
            <a:r>
              <a:rPr lang="en-US" sz="3600" b="0" dirty="0" err="1">
                <a:solidFill>
                  <a:schemeClr val="tx1"/>
                </a:solidFill>
              </a:rPr>
              <a:t>Sn</a:t>
            </a:r>
            <a:r>
              <a:rPr lang="en-US" sz="3600" b="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595B54E2-001F-4A65-A528-87D80742BE77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9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246" name="Subtitle 4"/>
          <p:cNvSpPr txBox="1">
            <a:spLocks/>
          </p:cNvSpPr>
          <p:nvPr/>
        </p:nvSpPr>
        <p:spPr bwMode="auto">
          <a:xfrm>
            <a:off x="628650" y="7096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just" rtl="0" hangingPunct="0"/>
            <a:endParaRPr lang="en-US" sz="3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47" name="Subtitle 4"/>
          <p:cNvSpPr txBox="1">
            <a:spLocks/>
          </p:cNvSpPr>
          <p:nvPr/>
        </p:nvSpPr>
        <p:spPr bwMode="auto">
          <a:xfrm>
            <a:off x="781050" y="8620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468313" y="765175"/>
            <a:ext cx="82804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9)	</a:t>
            </a:r>
            <a:r>
              <a:rPr lang="en-US" sz="4000" b="0" dirty="0">
                <a:solidFill>
                  <a:schemeClr val="tx1"/>
                </a:solidFill>
                <a:cs typeface="Simplified Arabic" pitchFamily="18" charset="-78"/>
              </a:rPr>
              <a:t>Carbon from this group use p orbitals to form multiple bond (</a:t>
            </a:r>
            <a:r>
              <a:rPr lang="el-GR" sz="4000" b="0" dirty="0">
                <a:solidFill>
                  <a:schemeClr val="tx1"/>
                </a:solidFill>
                <a:cs typeface="Simplified Arabic" pitchFamily="18" charset="-78"/>
              </a:rPr>
              <a:t>σ</a:t>
            </a:r>
            <a:r>
              <a:rPr lang="en-US" sz="4000" b="0" dirty="0">
                <a:solidFill>
                  <a:schemeClr val="tx1"/>
                </a:solidFill>
                <a:cs typeface="Simplified Arabic" pitchFamily="18" charset="-78"/>
              </a:rPr>
              <a:t>, </a:t>
            </a:r>
            <a:r>
              <a:rPr lang="el-GR" sz="4000" b="0" dirty="0">
                <a:solidFill>
                  <a:schemeClr val="tx1"/>
                </a:solidFill>
                <a:cs typeface="Simplified Arabic" pitchFamily="18" charset="-78"/>
              </a:rPr>
              <a:t>π</a:t>
            </a:r>
            <a:r>
              <a:rPr lang="en-US" sz="4000" b="0" dirty="0">
                <a:solidFill>
                  <a:schemeClr val="tx1"/>
                </a:solidFill>
                <a:cs typeface="Simplified Arabic" pitchFamily="18" charset="-78"/>
              </a:rPr>
              <a:t>);  </a:t>
            </a:r>
            <a:endParaRPr lang="en-US" sz="40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algn="just" rtl="0" hangingPunct="0">
              <a:defRPr/>
            </a:pPr>
            <a:endParaRPr lang="en-US" sz="3600" b="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6125" indent="-7461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10)	The chemistry of C and Si: Nonmetals.</a:t>
            </a: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742950" indent="-74295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148064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9816" r="29327" b="62737"/>
          <a:stretch/>
        </p:blipFill>
        <p:spPr>
          <a:xfrm>
            <a:off x="2590801" y="2014334"/>
            <a:ext cx="6013648" cy="109161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343</TotalTime>
  <Words>820</Words>
  <Application>Microsoft Macintosh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Coronet</vt:lpstr>
      <vt:lpstr>Symbol</vt:lpstr>
      <vt:lpstr>Verdana</vt:lpstr>
      <vt:lpstr>Wingdings</vt:lpstr>
      <vt:lpstr>Wingdings 2</vt:lpstr>
      <vt:lpstr>Aspect</vt:lpstr>
      <vt:lpstr>Group 14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14 Chemistry</dc:title>
  <dc:creator>Prof. Mahmoud Monshi</dc:creator>
  <cp:lastModifiedBy>عبدالعزيز الرصيص ID 442104808</cp:lastModifiedBy>
  <cp:revision>62</cp:revision>
  <dcterms:created xsi:type="dcterms:W3CDTF">2013-02-17T11:38:48Z</dcterms:created>
  <dcterms:modified xsi:type="dcterms:W3CDTF">2020-10-13T10:49:48Z</dcterms:modified>
</cp:coreProperties>
</file>