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av" ContentType="audio/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996" r:id="rId1"/>
  </p:sldMasterIdLst>
  <p:notesMasterIdLst>
    <p:notesMasterId r:id="rId12"/>
  </p:notesMasterIdLst>
  <p:sldIdLst>
    <p:sldId id="466" r:id="rId2"/>
    <p:sldId id="467" r:id="rId3"/>
    <p:sldId id="470" r:id="rId4"/>
    <p:sldId id="468" r:id="rId5"/>
    <p:sldId id="471" r:id="rId6"/>
    <p:sldId id="472" r:id="rId7"/>
    <p:sldId id="461" r:id="rId8"/>
    <p:sldId id="463" r:id="rId9"/>
    <p:sldId id="462" r:id="rId10"/>
    <p:sldId id="465" r:id="rId11"/>
  </p:sldIdLst>
  <p:sldSz cx="9144000" cy="6858000" type="screen4x3"/>
  <p:notesSz cx="6858000" cy="9144000"/>
  <p:defaultTextStyle>
    <a:defPPr>
      <a:defRPr lang="ar-SA"/>
    </a:defPPr>
    <a:lvl1pPr algn="r" rtl="1" fontAlgn="base">
      <a:spcBef>
        <a:spcPct val="0"/>
      </a:spcBef>
      <a:spcAft>
        <a:spcPct val="0"/>
      </a:spcAft>
      <a:defRPr kern="1200">
        <a:solidFill>
          <a:schemeClr val="tx1"/>
        </a:solidFill>
        <a:latin typeface="Garamond" pitchFamily="18" charset="0"/>
        <a:ea typeface="+mn-ea"/>
        <a:cs typeface="Arial" pitchFamily="34" charset="0"/>
      </a:defRPr>
    </a:lvl1pPr>
    <a:lvl2pPr marL="457200" algn="r" rtl="1" fontAlgn="base">
      <a:spcBef>
        <a:spcPct val="0"/>
      </a:spcBef>
      <a:spcAft>
        <a:spcPct val="0"/>
      </a:spcAft>
      <a:defRPr kern="1200">
        <a:solidFill>
          <a:schemeClr val="tx1"/>
        </a:solidFill>
        <a:latin typeface="Garamond" pitchFamily="18" charset="0"/>
        <a:ea typeface="+mn-ea"/>
        <a:cs typeface="Arial" pitchFamily="34" charset="0"/>
      </a:defRPr>
    </a:lvl2pPr>
    <a:lvl3pPr marL="914400" algn="r" rtl="1" fontAlgn="base">
      <a:spcBef>
        <a:spcPct val="0"/>
      </a:spcBef>
      <a:spcAft>
        <a:spcPct val="0"/>
      </a:spcAft>
      <a:defRPr kern="1200">
        <a:solidFill>
          <a:schemeClr val="tx1"/>
        </a:solidFill>
        <a:latin typeface="Garamond" pitchFamily="18" charset="0"/>
        <a:ea typeface="+mn-ea"/>
        <a:cs typeface="Arial" pitchFamily="34" charset="0"/>
      </a:defRPr>
    </a:lvl3pPr>
    <a:lvl4pPr marL="1371600" algn="r" rtl="1" fontAlgn="base">
      <a:spcBef>
        <a:spcPct val="0"/>
      </a:spcBef>
      <a:spcAft>
        <a:spcPct val="0"/>
      </a:spcAft>
      <a:defRPr kern="1200">
        <a:solidFill>
          <a:schemeClr val="tx1"/>
        </a:solidFill>
        <a:latin typeface="Garamond" pitchFamily="18" charset="0"/>
        <a:ea typeface="+mn-ea"/>
        <a:cs typeface="Arial" pitchFamily="34" charset="0"/>
      </a:defRPr>
    </a:lvl4pPr>
    <a:lvl5pPr marL="1828800" algn="r" rtl="1" fontAlgn="base">
      <a:spcBef>
        <a:spcPct val="0"/>
      </a:spcBef>
      <a:spcAft>
        <a:spcPct val="0"/>
      </a:spcAft>
      <a:defRPr kern="1200">
        <a:solidFill>
          <a:schemeClr val="tx1"/>
        </a:solidFill>
        <a:latin typeface="Garamond" pitchFamily="18" charset="0"/>
        <a:ea typeface="+mn-ea"/>
        <a:cs typeface="Arial" pitchFamily="34" charset="0"/>
      </a:defRPr>
    </a:lvl5pPr>
    <a:lvl6pPr marL="2286000" algn="r" defTabSz="914400" rtl="1" eaLnBrk="1" latinLnBrk="0" hangingPunct="1">
      <a:defRPr kern="1200">
        <a:solidFill>
          <a:schemeClr val="tx1"/>
        </a:solidFill>
        <a:latin typeface="Garamond" pitchFamily="18" charset="0"/>
        <a:ea typeface="+mn-ea"/>
        <a:cs typeface="Arial" pitchFamily="34" charset="0"/>
      </a:defRPr>
    </a:lvl6pPr>
    <a:lvl7pPr marL="2743200" algn="r" defTabSz="914400" rtl="1" eaLnBrk="1" latinLnBrk="0" hangingPunct="1">
      <a:defRPr kern="1200">
        <a:solidFill>
          <a:schemeClr val="tx1"/>
        </a:solidFill>
        <a:latin typeface="Garamond" pitchFamily="18" charset="0"/>
        <a:ea typeface="+mn-ea"/>
        <a:cs typeface="Arial" pitchFamily="34" charset="0"/>
      </a:defRPr>
    </a:lvl7pPr>
    <a:lvl8pPr marL="3200400" algn="r" defTabSz="914400" rtl="1" eaLnBrk="1" latinLnBrk="0" hangingPunct="1">
      <a:defRPr kern="1200">
        <a:solidFill>
          <a:schemeClr val="tx1"/>
        </a:solidFill>
        <a:latin typeface="Garamond" pitchFamily="18" charset="0"/>
        <a:ea typeface="+mn-ea"/>
        <a:cs typeface="Arial" pitchFamily="34" charset="0"/>
      </a:defRPr>
    </a:lvl8pPr>
    <a:lvl9pPr marL="3657600" algn="r" defTabSz="914400" rtl="1" eaLnBrk="1" latinLnBrk="0" hangingPunct="1">
      <a:defRPr kern="1200">
        <a:solidFill>
          <a:schemeClr val="tx1"/>
        </a:solidFill>
        <a:latin typeface="Garamond"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9999"/>
    <a:srgbClr val="FF99CC"/>
    <a:srgbClr val="FFCCFF"/>
    <a:srgbClr val="FF7C80"/>
    <a:srgbClr val="008080"/>
    <a:srgbClr val="FFFFF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838"/>
    <p:restoredTop sz="94663"/>
  </p:normalViewPr>
  <p:slideViewPr>
    <p:cSldViewPr>
      <p:cViewPr varScale="1">
        <p:scale>
          <a:sx n="117" d="100"/>
          <a:sy n="117" d="100"/>
        </p:scale>
        <p:origin x="192" y="1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2658" name="Rectangle 2"/>
          <p:cNvSpPr>
            <a:spLocks noGrp="1" noChangeArrowheads="1"/>
          </p:cNvSpPr>
          <p:nvPr>
            <p:ph type="hdr" sz="quarter"/>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pitchFamily="34" charset="0"/>
              </a:defRPr>
            </a:lvl1pPr>
          </a:lstStyle>
          <a:p>
            <a:pPr>
              <a:defRPr/>
            </a:pPr>
            <a:endParaRPr lang="en-US"/>
          </a:p>
        </p:txBody>
      </p:sp>
      <p:sp>
        <p:nvSpPr>
          <p:cNvPr id="582659" name="Rectangle 3"/>
          <p:cNvSpPr>
            <a:spLocks noGrp="1" noChangeArrowheads="1"/>
          </p:cNvSpPr>
          <p:nvPr>
            <p:ph type="dt" idx="1"/>
          </p:nvPr>
        </p:nvSpPr>
        <p:spPr bwMode="auto">
          <a:xfrm>
            <a:off x="1588"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Arial" pitchFamily="34" charset="0"/>
              </a:defRPr>
            </a:lvl1pPr>
          </a:lstStyle>
          <a:p>
            <a:pPr>
              <a:defRPr/>
            </a:pPr>
            <a:endParaRPr lang="en-US"/>
          </a:p>
        </p:txBody>
      </p:sp>
      <p:sp>
        <p:nvSpPr>
          <p:cNvPr id="81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8266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ar-SA" noProof="0"/>
              <a:t>انقر لتحرير أنماط النص الرئيسي</a:t>
            </a:r>
          </a:p>
          <a:p>
            <a:pPr lvl="1"/>
            <a:r>
              <a:rPr lang="ar-SA" noProof="0"/>
              <a:t>المستوى الثاني</a:t>
            </a:r>
          </a:p>
          <a:p>
            <a:pPr lvl="2"/>
            <a:r>
              <a:rPr lang="ar-SA" noProof="0"/>
              <a:t>المستوى الثالث</a:t>
            </a:r>
          </a:p>
          <a:p>
            <a:pPr lvl="3"/>
            <a:r>
              <a:rPr lang="ar-SA" noProof="0"/>
              <a:t>المستوى الرابع</a:t>
            </a:r>
          </a:p>
          <a:p>
            <a:pPr lvl="4"/>
            <a:r>
              <a:rPr lang="ar-SA" noProof="0"/>
              <a:t>المستوى الخامس</a:t>
            </a:r>
          </a:p>
        </p:txBody>
      </p:sp>
      <p:sp>
        <p:nvSpPr>
          <p:cNvPr id="582662" name="Rectangle 6"/>
          <p:cNvSpPr>
            <a:spLocks noGrp="1" noChangeArrowheads="1"/>
          </p:cNvSpPr>
          <p:nvPr>
            <p:ph type="ftr" sz="quarter" idx="4"/>
          </p:nvPr>
        </p:nvSpPr>
        <p:spPr bwMode="auto">
          <a:xfrm>
            <a:off x="388620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pitchFamily="34" charset="0"/>
              </a:defRPr>
            </a:lvl1pPr>
          </a:lstStyle>
          <a:p>
            <a:pPr>
              <a:defRPr/>
            </a:pPr>
            <a:endParaRPr lang="en-US"/>
          </a:p>
        </p:txBody>
      </p:sp>
      <p:sp>
        <p:nvSpPr>
          <p:cNvPr id="582663" name="Rectangle 7"/>
          <p:cNvSpPr>
            <a:spLocks noGrp="1" noChangeArrowheads="1"/>
          </p:cNvSpPr>
          <p:nvPr>
            <p:ph type="sldNum" sz="quarter" idx="5"/>
          </p:nvPr>
        </p:nvSpPr>
        <p:spPr bwMode="auto">
          <a:xfrm>
            <a:off x="1588"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Arial" pitchFamily="34" charset="0"/>
              </a:defRPr>
            </a:lvl1pPr>
          </a:lstStyle>
          <a:p>
            <a:pPr>
              <a:defRPr/>
            </a:pPr>
            <a:fld id="{5CA7EC40-6705-4F98-A86C-0DFD8B00CE60}" type="slidenum">
              <a:rPr lang="ar-SA"/>
              <a:pPr>
                <a:defRPr/>
              </a:pPr>
              <a:t>‹#›</a:t>
            </a:fld>
            <a:endParaRPr lang="en-US"/>
          </a:p>
        </p:txBody>
      </p:sp>
    </p:spTree>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1pPr>
    <a:lvl2pPr marL="457200"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2pPr>
    <a:lvl3pPr marL="914400"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3pPr>
    <a:lvl4pPr marL="1371600"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4pPr>
    <a:lvl5pPr marL="1828800"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EB1A916-A018-419C-8466-4B6D549B0F2E}" type="slidenum">
              <a:rPr lang="en-GB"/>
              <a:pPr/>
              <a:t>3</a:t>
            </a:fld>
            <a:endParaRPr lang="en-GB"/>
          </a:p>
        </p:txBody>
      </p:sp>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p:txBody>
          <a:bodyPr/>
          <a:lstStyle/>
          <a:p>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a:t>Click to edit Master title style</a:t>
            </a:r>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19" name="Date Placeholder 18"/>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r>
              <a:rPr lang="en-US"/>
              <a:t>Prof. M. Monshi, Chem. Dep. College of Science, KSU</a:t>
            </a:r>
          </a:p>
        </p:txBody>
      </p:sp>
      <p:sp>
        <p:nvSpPr>
          <p:cNvPr id="11" name="Slide Number Placeholder 10"/>
          <p:cNvSpPr>
            <a:spLocks noGrp="1"/>
          </p:cNvSpPr>
          <p:nvPr>
            <p:ph type="sldNum" sz="quarter" idx="12"/>
          </p:nvPr>
        </p:nvSpPr>
        <p:spPr/>
        <p:txBody>
          <a:bodyPr/>
          <a:lstStyle/>
          <a:p>
            <a:pPr>
              <a:defRPr/>
            </a:pPr>
            <a:fld id="{D06C9DEB-C197-470F-9322-B682A6D50A88}" type="slidenum">
              <a:rPr lang="ar-SA" smtClean="0"/>
              <a:pPr>
                <a:defRPr/>
              </a:pPr>
              <a:t>‹#›</a:t>
            </a:fld>
            <a:endParaRPr lang="en-US"/>
          </a:p>
        </p:txBody>
      </p:sp>
    </p:spTree>
  </p:cSld>
  <p:clrMapOvr>
    <a:masterClrMapping/>
  </p:clrMapOvr>
  <p:transition>
    <p:random/>
    <p:sndAc>
      <p:stSnd>
        <p:snd r:embed="rId1" name="chimes.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p>
            <a:r>
              <a:rPr kumimoji="0" lang="en-US"/>
              <a:t>Click to edit Master title style</a:t>
            </a:r>
          </a:p>
        </p:txBody>
      </p:sp>
      <p:sp>
        <p:nvSpPr>
          <p:cNvPr id="3" name="Vertical Text Placeholder 2"/>
          <p:cNvSpPr>
            <a:spLocks noGrp="1"/>
          </p:cNvSpPr>
          <p:nvPr>
            <p:ph type="body" orient="vert" idx="1"/>
          </p:nvPr>
        </p:nvSpPr>
        <p:spPr>
          <a:xfrm>
            <a:off x="502920" y="530352"/>
            <a:ext cx="8183880" cy="4187952"/>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r>
              <a:rPr lang="en-US"/>
              <a:t>Prof. M. Monshi, Chem. Dep. College of Science, KSU</a:t>
            </a:r>
          </a:p>
        </p:txBody>
      </p:sp>
      <p:sp>
        <p:nvSpPr>
          <p:cNvPr id="6" name="Slide Number Placeholder 5"/>
          <p:cNvSpPr>
            <a:spLocks noGrp="1"/>
          </p:cNvSpPr>
          <p:nvPr>
            <p:ph type="sldNum" sz="quarter" idx="12"/>
          </p:nvPr>
        </p:nvSpPr>
        <p:spPr/>
        <p:txBody>
          <a:bodyPr/>
          <a:lstStyle/>
          <a:p>
            <a:pPr>
              <a:defRPr/>
            </a:pPr>
            <a:fld id="{622728A0-0322-47FC-BDB6-719391193295}" type="slidenum">
              <a:rPr lang="ar-SA" smtClean="0"/>
              <a:pPr>
                <a:defRPr/>
              </a:pPr>
              <a:t>‹#›</a:t>
            </a:fld>
            <a:endParaRPr lang="en-US"/>
          </a:p>
        </p:txBody>
      </p:sp>
    </p:spTree>
  </p:cSld>
  <p:clrMapOvr>
    <a:masterClrMapping/>
  </p:clrMapOvr>
  <p:transition>
    <p:random/>
    <p:sndAc>
      <p:stSnd>
        <p:snd r:embed="rId1" name="chimes.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533400" y="533402"/>
            <a:ext cx="5943600" cy="525780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r>
              <a:rPr lang="en-US"/>
              <a:t>Prof. M. Monshi, Chem. Dep. College of Science, KSU</a:t>
            </a:r>
          </a:p>
        </p:txBody>
      </p:sp>
      <p:sp>
        <p:nvSpPr>
          <p:cNvPr id="6" name="Slide Number Placeholder 5"/>
          <p:cNvSpPr>
            <a:spLocks noGrp="1"/>
          </p:cNvSpPr>
          <p:nvPr>
            <p:ph type="sldNum" sz="quarter" idx="12"/>
          </p:nvPr>
        </p:nvSpPr>
        <p:spPr/>
        <p:txBody>
          <a:bodyPr/>
          <a:lstStyle/>
          <a:p>
            <a:pPr>
              <a:defRPr/>
            </a:pPr>
            <a:fld id="{E67F539F-A039-4EBB-BA70-88F65CC482EB}" type="slidenum">
              <a:rPr lang="ar-SA" smtClean="0"/>
              <a:pPr>
                <a:defRPr/>
              </a:pPr>
              <a:t>‹#›</a:t>
            </a:fld>
            <a:endParaRPr lang="en-US"/>
          </a:p>
        </p:txBody>
      </p:sp>
    </p:spTree>
  </p:cSld>
  <p:clrMapOvr>
    <a:masterClrMapping/>
  </p:clrMapOvr>
  <p:transition>
    <p:random/>
    <p:sndAc>
      <p:stSnd>
        <p:snd r:embed="rId1" name="chimes.wav"/>
      </p:stSnd>
    </p:sndAc>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92100"/>
            <a:ext cx="8229600" cy="1384300"/>
          </a:xfrm>
        </p:spPr>
        <p:txBody>
          <a:bodyPr/>
          <a:lstStyle/>
          <a:p>
            <a:r>
              <a:rPr lang="en-US"/>
              <a:t>Click to edit Master title style</a:t>
            </a:r>
            <a:endParaRPr lang="ar-SA"/>
          </a:p>
        </p:txBody>
      </p:sp>
      <p:sp>
        <p:nvSpPr>
          <p:cNvPr id="3" name="Table Placeholder 2"/>
          <p:cNvSpPr>
            <a:spLocks noGrp="1"/>
          </p:cNvSpPr>
          <p:nvPr>
            <p:ph type="tbl" idx="1"/>
          </p:nvPr>
        </p:nvSpPr>
        <p:spPr>
          <a:xfrm>
            <a:off x="457200" y="1905000"/>
            <a:ext cx="8229600" cy="4114800"/>
          </a:xfrm>
        </p:spPr>
        <p:txBody>
          <a:bodyPr/>
          <a:lstStyle/>
          <a:p>
            <a:pPr lvl="0"/>
            <a:endParaRPr lang="ar-SA"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Prof. M. Monshi, Chem. Dep. College of Science, KSU</a:t>
            </a:r>
          </a:p>
        </p:txBody>
      </p:sp>
      <p:sp>
        <p:nvSpPr>
          <p:cNvPr id="6" name="Rectangle 6"/>
          <p:cNvSpPr>
            <a:spLocks noGrp="1" noChangeArrowheads="1"/>
          </p:cNvSpPr>
          <p:nvPr>
            <p:ph type="sldNum" sz="quarter" idx="12"/>
          </p:nvPr>
        </p:nvSpPr>
        <p:spPr>
          <a:ln/>
        </p:spPr>
        <p:txBody>
          <a:bodyPr/>
          <a:lstStyle>
            <a:lvl1pPr>
              <a:defRPr/>
            </a:lvl1pPr>
          </a:lstStyle>
          <a:p>
            <a:pPr>
              <a:defRPr/>
            </a:pPr>
            <a:fld id="{F5ED13F8-9274-42EC-95EF-7AE80B6560C7}" type="slidenum">
              <a:rPr lang="ar-SA"/>
              <a:pPr>
                <a:defRPr/>
              </a:pPr>
              <a:t>‹#›</a:t>
            </a:fld>
            <a:endParaRPr lang="en-US"/>
          </a:p>
        </p:txBody>
      </p:sp>
    </p:spTree>
  </p:cSld>
  <p:clrMapOvr>
    <a:masterClrMapping/>
  </p:clrMapOvr>
  <p:transition>
    <p:random/>
    <p:sndAc>
      <p:stSnd>
        <p:snd r:embed="rId1" name="chimes.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p>
            <a:r>
              <a:rPr kumimoji="0" lang="en-US"/>
              <a:t>Click to edit Master title style</a:t>
            </a:r>
          </a:p>
        </p:txBody>
      </p:sp>
      <p:sp>
        <p:nvSpPr>
          <p:cNvPr id="3" name="Content Placeholder 2"/>
          <p:cNvSpPr>
            <a:spLocks noGrp="1"/>
          </p:cNvSpPr>
          <p:nvPr>
            <p:ph idx="1"/>
          </p:nvPr>
        </p:nvSpPr>
        <p:spPr>
          <a:xfrm>
            <a:off x="502920" y="530352"/>
            <a:ext cx="8183880" cy="41879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r>
              <a:rPr lang="en-US"/>
              <a:t>Prof. M. Monshi, Chem. Dep. College of Science, KSU</a:t>
            </a:r>
          </a:p>
        </p:txBody>
      </p:sp>
      <p:sp>
        <p:nvSpPr>
          <p:cNvPr id="6" name="Slide Number Placeholder 5"/>
          <p:cNvSpPr>
            <a:spLocks noGrp="1"/>
          </p:cNvSpPr>
          <p:nvPr>
            <p:ph type="sldNum" sz="quarter" idx="12"/>
          </p:nvPr>
        </p:nvSpPr>
        <p:spPr/>
        <p:txBody>
          <a:bodyPr/>
          <a:lstStyle/>
          <a:p>
            <a:pPr>
              <a:defRPr/>
            </a:pPr>
            <a:fld id="{28BCF376-43AC-49D3-BCE8-5DE8B54EC2DE}" type="slidenum">
              <a:rPr lang="ar-SA" smtClean="0"/>
              <a:pPr>
                <a:defRPr/>
              </a:pPr>
              <a:t>‹#›</a:t>
            </a:fld>
            <a:endParaRPr lang="en-US"/>
          </a:p>
        </p:txBody>
      </p:sp>
    </p:spTree>
  </p:cSld>
  <p:clrMapOvr>
    <a:masterClrMapping/>
  </p:clrMapOvr>
  <p:transition>
    <p:random/>
    <p:sndAc>
      <p:stSnd>
        <p:snd r:embed="rId1" name="chimes.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a:t>Click to edit Master title style</a:t>
            </a:r>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r>
              <a:rPr lang="en-US"/>
              <a:t>Prof. M. Monshi, Chem. Dep. College of Science, KSU</a:t>
            </a:r>
          </a:p>
        </p:txBody>
      </p:sp>
      <p:sp>
        <p:nvSpPr>
          <p:cNvPr id="6" name="Slide Number Placeholder 5"/>
          <p:cNvSpPr>
            <a:spLocks noGrp="1"/>
          </p:cNvSpPr>
          <p:nvPr>
            <p:ph type="sldNum" sz="quarter" idx="12"/>
          </p:nvPr>
        </p:nvSpPr>
        <p:spPr/>
        <p:txBody>
          <a:bodyPr/>
          <a:lstStyle/>
          <a:p>
            <a:pPr>
              <a:defRPr/>
            </a:pPr>
            <a:fld id="{1E36F31E-5079-44C4-8A15-D8BC2FCD5BB2}" type="slidenum">
              <a:rPr lang="ar-SA" smtClean="0"/>
              <a:pPr>
                <a:defRPr/>
              </a:pPr>
              <a:t>‹#›</a:t>
            </a:fld>
            <a:endParaRPr lang="en-US"/>
          </a:p>
        </p:txBody>
      </p:sp>
    </p:spTree>
  </p:cSld>
  <p:clrMapOvr>
    <a:masterClrMapping/>
  </p:clrMapOvr>
  <p:transition>
    <p:random/>
    <p:sndAc>
      <p:stSnd>
        <p:snd r:embed="rId1" name="chimes.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r>
              <a:rPr lang="en-US"/>
              <a:t>Prof. M. Monshi, Chem. Dep. College of Science, KSU</a:t>
            </a:r>
          </a:p>
        </p:txBody>
      </p:sp>
      <p:sp>
        <p:nvSpPr>
          <p:cNvPr id="7" name="Slide Number Placeholder 6"/>
          <p:cNvSpPr>
            <a:spLocks noGrp="1"/>
          </p:cNvSpPr>
          <p:nvPr>
            <p:ph type="sldNum" sz="quarter" idx="12"/>
          </p:nvPr>
        </p:nvSpPr>
        <p:spPr/>
        <p:txBody>
          <a:bodyPr/>
          <a:lstStyle/>
          <a:p>
            <a:pPr>
              <a:defRPr/>
            </a:pPr>
            <a:fld id="{0F628ACC-5E8B-4652-BA51-1D69BBBD0487}" type="slidenum">
              <a:rPr lang="ar-SA" smtClean="0"/>
              <a:pPr>
                <a:defRPr/>
              </a:pPr>
              <a:t>‹#›</a:t>
            </a:fld>
            <a:endParaRPr lang="en-US"/>
          </a:p>
        </p:txBody>
      </p:sp>
    </p:spTree>
  </p:cSld>
  <p:clrMapOvr>
    <a:masterClrMapping/>
  </p:clrMapOvr>
  <p:transition>
    <p:random/>
    <p:sndAc>
      <p:stSnd>
        <p:snd r:embed="rId1" name="chimes.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a:t>Click to edit Master title style</a:t>
            </a:r>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r>
              <a:rPr lang="en-US"/>
              <a:t>Prof. M. Monshi, Chem. Dep. College of Science, KSU</a:t>
            </a:r>
          </a:p>
        </p:txBody>
      </p:sp>
      <p:sp>
        <p:nvSpPr>
          <p:cNvPr id="9" name="Slide Number Placeholder 8"/>
          <p:cNvSpPr>
            <a:spLocks noGrp="1"/>
          </p:cNvSpPr>
          <p:nvPr>
            <p:ph type="sldNum" sz="quarter" idx="12"/>
          </p:nvPr>
        </p:nvSpPr>
        <p:spPr/>
        <p:txBody>
          <a:bodyPr/>
          <a:lstStyle/>
          <a:p>
            <a:pPr>
              <a:defRPr/>
            </a:pPr>
            <a:fld id="{7D857597-431D-4240-8640-ED48ED99D0DC}" type="slidenum">
              <a:rPr lang="ar-SA" smtClean="0"/>
              <a:pPr>
                <a:defRPr/>
              </a:pPr>
              <a:t>‹#›</a:t>
            </a:fld>
            <a:endParaRPr lang="en-US"/>
          </a:p>
        </p:txBody>
      </p:sp>
    </p:spTree>
  </p:cSld>
  <p:clrMapOvr>
    <a:masterClrMapping/>
  </p:clrMapOvr>
  <p:transition>
    <p:random/>
    <p:sndAc>
      <p:stSnd>
        <p:snd r:embed="rId1" name="chimes.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r>
              <a:rPr lang="en-US"/>
              <a:t>Prof. M. Monshi, Chem. Dep. College of Science, KSU</a:t>
            </a:r>
          </a:p>
        </p:txBody>
      </p:sp>
      <p:sp>
        <p:nvSpPr>
          <p:cNvPr id="5" name="Slide Number Placeholder 4"/>
          <p:cNvSpPr>
            <a:spLocks noGrp="1"/>
          </p:cNvSpPr>
          <p:nvPr>
            <p:ph type="sldNum" sz="quarter" idx="12"/>
          </p:nvPr>
        </p:nvSpPr>
        <p:spPr/>
        <p:txBody>
          <a:bodyPr/>
          <a:lstStyle/>
          <a:p>
            <a:pPr>
              <a:defRPr/>
            </a:pPr>
            <a:fld id="{FDC45B72-D9BE-4A9E-A7B4-CD230FBE373F}" type="slidenum">
              <a:rPr lang="ar-SA" smtClean="0"/>
              <a:pPr>
                <a:defRPr/>
              </a:pPr>
              <a:t>‹#›</a:t>
            </a:fld>
            <a:endParaRPr lang="en-US"/>
          </a:p>
        </p:txBody>
      </p:sp>
    </p:spTree>
  </p:cSld>
  <p:clrMapOvr>
    <a:masterClrMapping/>
  </p:clrMapOvr>
  <p:transition>
    <p:random/>
    <p:sndAc>
      <p:stSnd>
        <p:snd r:embed="rId1" name="chimes.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r>
              <a:rPr lang="en-US"/>
              <a:t>Prof. M. Monshi, Chem. Dep. College of Science, KSU</a:t>
            </a:r>
          </a:p>
        </p:txBody>
      </p:sp>
      <p:sp>
        <p:nvSpPr>
          <p:cNvPr id="4" name="Slide Number Placeholder 3"/>
          <p:cNvSpPr>
            <a:spLocks noGrp="1"/>
          </p:cNvSpPr>
          <p:nvPr>
            <p:ph type="sldNum" sz="quarter" idx="12"/>
          </p:nvPr>
        </p:nvSpPr>
        <p:spPr/>
        <p:txBody>
          <a:bodyPr/>
          <a:lstStyle/>
          <a:p>
            <a:pPr>
              <a:defRPr/>
            </a:pPr>
            <a:fld id="{A98E18E5-4389-425F-A3CB-899E02371E4C}" type="slidenum">
              <a:rPr lang="ar-SA" smtClean="0"/>
              <a:pPr>
                <a:defRPr/>
              </a:pPr>
              <a:t>‹#›</a:t>
            </a:fld>
            <a:endParaRPr lang="en-US"/>
          </a:p>
        </p:txBody>
      </p:sp>
    </p:spTree>
  </p:cSld>
  <p:clrMapOvr>
    <a:masterClrMapping/>
  </p:clrMapOvr>
  <p:transition>
    <p:random/>
    <p:sndAc>
      <p:stSnd>
        <p:snd r:embed="rId1" name="chimes.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a:t>Click to edit Master title style</a:t>
            </a:r>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r>
              <a:rPr lang="en-US"/>
              <a:t>Prof. M. Monshi, Chem. Dep. College of Science, KSU</a:t>
            </a:r>
          </a:p>
        </p:txBody>
      </p:sp>
      <p:sp>
        <p:nvSpPr>
          <p:cNvPr id="7" name="Slide Number Placeholder 6"/>
          <p:cNvSpPr>
            <a:spLocks noGrp="1"/>
          </p:cNvSpPr>
          <p:nvPr>
            <p:ph type="sldNum" sz="quarter" idx="12"/>
          </p:nvPr>
        </p:nvSpPr>
        <p:spPr/>
        <p:txBody>
          <a:bodyPr/>
          <a:lstStyle/>
          <a:p>
            <a:pPr>
              <a:defRPr/>
            </a:pPr>
            <a:fld id="{172EC7C9-9C94-4FC3-A45B-F14C7CDEAD2F}" type="slidenum">
              <a:rPr lang="ar-SA" smtClean="0"/>
              <a:pPr>
                <a:defRPr/>
              </a:pPr>
              <a:t>‹#›</a:t>
            </a:fld>
            <a:endParaRPr lang="en-US"/>
          </a:p>
        </p:txBody>
      </p:sp>
    </p:spTree>
  </p:cSld>
  <p:clrMapOvr>
    <a:masterClrMapping/>
  </p:clrMapOvr>
  <p:transition>
    <p:random/>
    <p:sndAc>
      <p:stSnd>
        <p:snd r:embed="rId1" name="chimes.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a:t>Click to edit Master title style</a:t>
            </a:r>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r>
              <a:rPr lang="en-US"/>
              <a:t>Prof. M. Monshi, Chem. Dep. College of Science, KSU</a:t>
            </a:r>
          </a:p>
        </p:txBody>
      </p:sp>
      <p:sp>
        <p:nvSpPr>
          <p:cNvPr id="7" name="Slide Number Placeholder 6"/>
          <p:cNvSpPr>
            <a:spLocks noGrp="1"/>
          </p:cNvSpPr>
          <p:nvPr>
            <p:ph type="sldNum" sz="quarter" idx="12"/>
          </p:nvPr>
        </p:nvSpPr>
        <p:spPr/>
        <p:txBody>
          <a:bodyPr/>
          <a:lstStyle/>
          <a:p>
            <a:pPr>
              <a:defRPr/>
            </a:pPr>
            <a:fld id="{FE1F319D-59F3-4B97-A3B1-540EADC0F471}" type="slidenum">
              <a:rPr lang="ar-SA" smtClean="0"/>
              <a:pPr>
                <a:defRPr/>
              </a:pPr>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a:t>Click icon to add picture</a:t>
            </a:r>
          </a:p>
        </p:txBody>
      </p:sp>
    </p:spTree>
  </p:cSld>
  <p:clrMapOvr>
    <a:masterClrMapping/>
  </p:clrMapOvr>
  <p:transition>
    <p:random/>
    <p:sndAc>
      <p:stSnd>
        <p:snd r:embed="rId1" name="chimes.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audio" Target="../media/audio1.wav"/></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p>
            <a:r>
              <a:rPr kumimoji="0" lang="en-US"/>
              <a:t>Click to edit Master title style</a:t>
            </a:r>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pPr>
              <a:defRPr/>
            </a:pPr>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pPr>
              <a:defRPr/>
            </a:pPr>
            <a:r>
              <a:rPr lang="en-US"/>
              <a:t>Prof. M. Monshi, Chem. Dep. College of Science, KSU</a:t>
            </a:r>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pPr>
              <a:defRPr/>
            </a:pPr>
            <a:fld id="{02C0F0AD-3B2D-4B8C-9F4F-B4B1FE63C5AA}" type="slidenum">
              <a:rPr lang="ar-SA"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997" r:id="rId1"/>
    <p:sldLayoutId id="2147483998" r:id="rId2"/>
    <p:sldLayoutId id="2147483999" r:id="rId3"/>
    <p:sldLayoutId id="2147484000" r:id="rId4"/>
    <p:sldLayoutId id="2147484001" r:id="rId5"/>
    <p:sldLayoutId id="2147484002" r:id="rId6"/>
    <p:sldLayoutId id="2147484003" r:id="rId7"/>
    <p:sldLayoutId id="2147484004" r:id="rId8"/>
    <p:sldLayoutId id="2147484005" r:id="rId9"/>
    <p:sldLayoutId id="2147484006" r:id="rId10"/>
    <p:sldLayoutId id="2147484007" r:id="rId11"/>
    <p:sldLayoutId id="2147484008" r:id="rId12"/>
  </p:sldLayoutIdLst>
  <p:transition>
    <p:random/>
    <p:sndAc>
      <p:stSnd>
        <p:snd r:embed="rId14" name="chimes.wav"/>
      </p:stSnd>
    </p:sndAc>
  </p:transition>
  <p:hf sldNum="0" hdr="0" dt="0"/>
  <p:txStyles>
    <p:titleStyle>
      <a:lvl1pPr algn="l" rtl="1"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r" rtl="1"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r" rtl="1"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r" rtl="1"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r" rtl="1"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r" rtl="1"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r" rtl="1"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r" rtl="1"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r" rtl="1"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r" rtl="1"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7.xml"/><Relationship Id="rId5" Type="http://schemas.openxmlformats.org/officeDocument/2006/relationships/slide" Target="slide9.xml"/><Relationship Id="rId4" Type="http://schemas.openxmlformats.org/officeDocument/2006/relationships/slide" Target="slide5.xml"/></Relationships>
</file>

<file path=ppt/slides/_rels/slide5.xml.rels><?xml version="1.0" encoding="UTF-8" standalone="yes"?>
<Relationships xmlns="http://schemas.openxmlformats.org/package/2006/relationships"><Relationship Id="rId8" Type="http://schemas.openxmlformats.org/officeDocument/2006/relationships/hyperlink" Target="http://en.wikipedia.org/wiki/File:Gallium_crystals.jpg" TargetMode="External"/><Relationship Id="rId13" Type="http://schemas.openxmlformats.org/officeDocument/2006/relationships/image" Target="../media/image9.jpeg"/><Relationship Id="rId3" Type="http://schemas.openxmlformats.org/officeDocument/2006/relationships/image" Target="../media/image2.png"/><Relationship Id="rId7" Type="http://schemas.openxmlformats.org/officeDocument/2006/relationships/image" Target="../media/image6.jpeg"/><Relationship Id="rId12" Type="http://schemas.openxmlformats.org/officeDocument/2006/relationships/hyperlink" Target="http://en.wikipedia.org/wiki/File:Thallium_pieces_in_ampoule.jpg" TargetMode="External"/><Relationship Id="rId2" Type="http://schemas.openxmlformats.org/officeDocument/2006/relationships/audio" Target="../media/audio1.wav"/><Relationship Id="rId1" Type="http://schemas.openxmlformats.org/officeDocument/2006/relationships/slideLayout" Target="../slideLayouts/slideLayout7.xml"/><Relationship Id="rId6" Type="http://schemas.openxmlformats.org/officeDocument/2006/relationships/hyperlink" Target="http://en.wikipedia.org/wiki/File:Aluminium-4.jpg" TargetMode="External"/><Relationship Id="rId11" Type="http://schemas.openxmlformats.org/officeDocument/2006/relationships/image" Target="../media/image8.jpeg"/><Relationship Id="rId5" Type="http://schemas.openxmlformats.org/officeDocument/2006/relationships/image" Target="../media/image5.jpeg"/><Relationship Id="rId10" Type="http://schemas.openxmlformats.org/officeDocument/2006/relationships/hyperlink" Target="http://en.wikipedia.org/wiki/File:Indium_wire.jpg" TargetMode="External"/><Relationship Id="rId4" Type="http://schemas.openxmlformats.org/officeDocument/2006/relationships/hyperlink" Target="http://en.wikipedia.org/wiki/File:Boron_mNACTEC.jpg" TargetMode="External"/><Relationship Id="rId9" Type="http://schemas.openxmlformats.org/officeDocument/2006/relationships/image" Target="../media/image7.jpeg"/><Relationship Id="rId14" Type="http://schemas.openxmlformats.org/officeDocument/2006/relationships/slide" Target="slide4.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7.xml"/><Relationship Id="rId5" Type="http://schemas.openxmlformats.org/officeDocument/2006/relationships/image" Target="../media/image10.jpeg"/><Relationship Id="rId4" Type="http://schemas.openxmlformats.org/officeDocument/2006/relationships/hyperlink" Target="http://en.wikipedia.org/wiki/File:Borgruppe.jpg"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12.xml"/><Relationship Id="rId1" Type="http://schemas.openxmlformats.org/officeDocument/2006/relationships/vmlDrawing" Target="../drawings/vmlDrawing1.vml"/><Relationship Id="rId6" Type="http://schemas.openxmlformats.org/officeDocument/2006/relationships/image" Target="../media/image11.emf"/><Relationship Id="rId5" Type="http://schemas.openxmlformats.org/officeDocument/2006/relationships/oleObject" Target="../embeddings/oleObject1.bin"/><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12.xml"/><Relationship Id="rId4" Type="http://schemas.openxmlformats.org/officeDocument/2006/relationships/slide" Target="slide4.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11560" y="2420888"/>
            <a:ext cx="8229600" cy="1384300"/>
          </a:xfrm>
        </p:spPr>
        <p:txBody>
          <a:bodyPr/>
          <a:lstStyle/>
          <a:p>
            <a:pPr algn="ctr"/>
            <a:r>
              <a:rPr lang="en-US" dirty="0">
                <a:solidFill>
                  <a:schemeClr val="tx1"/>
                </a:solidFill>
              </a:rPr>
              <a:t>Group 13 Chemistry</a:t>
            </a:r>
            <a:endParaRPr lang="ar-SA" dirty="0">
              <a:solidFill>
                <a:schemeClr val="tx1"/>
              </a:solidFill>
            </a:endParaRPr>
          </a:p>
        </p:txBody>
      </p:sp>
    </p:spTree>
  </p:cSld>
  <p:clrMapOvr>
    <a:masterClrMapping/>
  </p:clrMapOvr>
  <p:transition>
    <p:random/>
    <p:sndAc>
      <p:stSnd>
        <p:snd r:embed="rId2" name="chimes.wav"/>
      </p:stSnd>
    </p:sndAc>
  </p:transition>
</p:sld>
</file>

<file path=ppt/slides/slide10.xml><?xml version="1.0" encoding="utf-8"?>
<p:sld xmlns:a="http://schemas.openxmlformats.org/drawingml/2006/main" xmlns:r="http://schemas.openxmlformats.org/officeDocument/2006/relationships" xmlns:p="http://schemas.openxmlformats.org/presentationml/2006/main" showMasterSp="0">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6146" name="Rectangle 8"/>
          <p:cNvSpPr>
            <a:spLocks noChangeArrowheads="1"/>
          </p:cNvSpPr>
          <p:nvPr/>
        </p:nvSpPr>
        <p:spPr bwMode="auto">
          <a:xfrm>
            <a:off x="0" y="3124200"/>
            <a:ext cx="9144000" cy="0"/>
          </a:xfrm>
          <a:prstGeom prst="rect">
            <a:avLst/>
          </a:prstGeom>
          <a:noFill/>
          <a:ln w="9525">
            <a:noFill/>
            <a:miter lim="800000"/>
            <a:headEnd/>
            <a:tailEnd/>
          </a:ln>
        </p:spPr>
        <p:txBody>
          <a:bodyPr wrap="none" anchor="ctr">
            <a:spAutoFit/>
          </a:bodyPr>
          <a:lstStyle/>
          <a:p>
            <a:endParaRPr lang="ar-SA"/>
          </a:p>
        </p:txBody>
      </p:sp>
      <p:sp>
        <p:nvSpPr>
          <p:cNvPr id="6147" name="Subtitle 4"/>
          <p:cNvSpPr txBox="1">
            <a:spLocks/>
          </p:cNvSpPr>
          <p:nvPr/>
        </p:nvSpPr>
        <p:spPr bwMode="auto">
          <a:xfrm>
            <a:off x="468313" y="908050"/>
            <a:ext cx="8280400" cy="3457575"/>
          </a:xfrm>
          <a:prstGeom prst="rect">
            <a:avLst/>
          </a:prstGeom>
          <a:noFill/>
          <a:ln w="9525">
            <a:noFill/>
            <a:miter lim="800000"/>
            <a:headEnd/>
            <a:tailEnd/>
          </a:ln>
        </p:spPr>
        <p:txBody>
          <a:bodyPr/>
          <a:lstStyle/>
          <a:p>
            <a:pPr algn="just"/>
            <a:endParaRPr lang="en-US" sz="2800">
              <a:solidFill>
                <a:srgbClr val="0A0AFF"/>
              </a:solidFill>
              <a:latin typeface="Times New Roman" pitchFamily="18" charset="0"/>
              <a:cs typeface="Simplified Arabic" pitchFamily="2" charset="-78"/>
            </a:endParaRPr>
          </a:p>
        </p:txBody>
      </p:sp>
      <p:sp>
        <p:nvSpPr>
          <p:cNvPr id="4" name="Subtitle 4"/>
          <p:cNvSpPr txBox="1">
            <a:spLocks/>
          </p:cNvSpPr>
          <p:nvPr/>
        </p:nvSpPr>
        <p:spPr bwMode="auto">
          <a:xfrm>
            <a:off x="323850" y="404813"/>
            <a:ext cx="8280400" cy="4681537"/>
          </a:xfrm>
          <a:prstGeom prst="rect">
            <a:avLst/>
          </a:prstGeom>
          <a:noFill/>
          <a:ln w="9525">
            <a:noFill/>
            <a:miter lim="800000"/>
            <a:headEnd/>
            <a:tailEnd/>
          </a:ln>
          <a:effectLst/>
        </p:spPr>
        <p:txBody>
          <a:bodyPr/>
          <a:lstStyle/>
          <a:p>
            <a:pPr marL="342900" indent="-342900" algn="just" rtl="0" eaLnBrk="0" hangingPunct="0">
              <a:spcBef>
                <a:spcPct val="20000"/>
              </a:spcBef>
              <a:buClr>
                <a:schemeClr val="hlink"/>
              </a:buClr>
              <a:buSzPct val="120000"/>
              <a:buFontTx/>
              <a:buChar char="•"/>
              <a:defRPr/>
            </a:pPr>
            <a:endParaRPr lang="ar-SA" sz="3200" kern="0" dirty="0">
              <a:solidFill>
                <a:srgbClr val="000000"/>
              </a:solidFill>
              <a:latin typeface="Times New Roman" pitchFamily="18" charset="0"/>
              <a:cs typeface="Times New Roman" pitchFamily="18" charset="0"/>
            </a:endParaRPr>
          </a:p>
        </p:txBody>
      </p:sp>
      <p:sp>
        <p:nvSpPr>
          <p:cNvPr id="5" name="Subtitle 4"/>
          <p:cNvSpPr txBox="1">
            <a:spLocks/>
          </p:cNvSpPr>
          <p:nvPr/>
        </p:nvSpPr>
        <p:spPr bwMode="auto">
          <a:xfrm>
            <a:off x="476250" y="557213"/>
            <a:ext cx="8280400" cy="4681537"/>
          </a:xfrm>
          <a:prstGeom prst="rect">
            <a:avLst/>
          </a:prstGeom>
          <a:noFill/>
          <a:ln w="9525">
            <a:noFill/>
            <a:miter lim="800000"/>
            <a:headEnd/>
            <a:tailEnd/>
          </a:ln>
          <a:effectLst/>
        </p:spPr>
        <p:txBody>
          <a:bodyPr/>
          <a:lstStyle/>
          <a:p>
            <a:pPr marL="342900" indent="-342900" algn="just" rtl="0" eaLnBrk="0" hangingPunct="0">
              <a:spcBef>
                <a:spcPct val="20000"/>
              </a:spcBef>
              <a:buClr>
                <a:schemeClr val="hlink"/>
              </a:buClr>
              <a:buSzPct val="120000"/>
              <a:defRPr/>
            </a:pPr>
            <a:endParaRPr lang="ar-SA" sz="3200" kern="0" dirty="0">
              <a:solidFill>
                <a:srgbClr val="000000"/>
              </a:solidFill>
              <a:latin typeface="Times New Roman" pitchFamily="18" charset="0"/>
              <a:cs typeface="Times New Roman" pitchFamily="18" charset="0"/>
            </a:endParaRPr>
          </a:p>
        </p:txBody>
      </p:sp>
      <p:sp>
        <p:nvSpPr>
          <p:cNvPr id="6150" name="Subtitle 4"/>
          <p:cNvSpPr txBox="1">
            <a:spLocks/>
          </p:cNvSpPr>
          <p:nvPr/>
        </p:nvSpPr>
        <p:spPr bwMode="auto">
          <a:xfrm>
            <a:off x="628650" y="709613"/>
            <a:ext cx="8280400" cy="4681537"/>
          </a:xfrm>
          <a:prstGeom prst="rect">
            <a:avLst/>
          </a:prstGeom>
          <a:noFill/>
          <a:ln w="9525">
            <a:noFill/>
            <a:miter lim="800000"/>
            <a:headEnd/>
            <a:tailEnd/>
          </a:ln>
        </p:spPr>
        <p:txBody>
          <a:bodyPr/>
          <a:lstStyle/>
          <a:p>
            <a:pPr algn="just" rtl="0" hangingPunct="0"/>
            <a:r>
              <a:rPr lang="en-US" sz="3600" dirty="0">
                <a:latin typeface="Times New Roman" pitchFamily="18" charset="0"/>
                <a:cs typeface="Times New Roman" pitchFamily="18" charset="0"/>
              </a:rPr>
              <a:t>8) </a:t>
            </a:r>
            <a:r>
              <a:rPr lang="en-US" sz="3600" dirty="0">
                <a:solidFill>
                  <a:srgbClr val="000000"/>
                </a:solidFill>
                <a:latin typeface="Times New Roman" pitchFamily="18" charset="0"/>
                <a:cs typeface="Times New Roman" pitchFamily="18" charset="0"/>
              </a:rPr>
              <a:t>As Lewis acid;</a:t>
            </a:r>
          </a:p>
          <a:p>
            <a:pPr algn="just" rtl="0" hangingPunct="0"/>
            <a:endParaRPr lang="en-US" sz="3600" b="1" dirty="0">
              <a:solidFill>
                <a:srgbClr val="000000"/>
              </a:solidFill>
              <a:latin typeface="Times New Roman" pitchFamily="18" charset="0"/>
              <a:cs typeface="Times New Roman" pitchFamily="18" charset="0"/>
            </a:endParaRPr>
          </a:p>
          <a:p>
            <a:pPr algn="just" rtl="0" hangingPunct="0"/>
            <a:r>
              <a:rPr lang="en-US" sz="3600" dirty="0">
                <a:solidFill>
                  <a:srgbClr val="000000"/>
                </a:solidFill>
                <a:latin typeface="Times New Roman" pitchFamily="18" charset="0"/>
                <a:cs typeface="Times New Roman" pitchFamily="18" charset="0"/>
              </a:rPr>
              <a:t>NH</a:t>
            </a:r>
            <a:r>
              <a:rPr lang="en-US" sz="3600" baseline="-25000" dirty="0">
                <a:solidFill>
                  <a:srgbClr val="000000"/>
                </a:solidFill>
                <a:latin typeface="Times New Roman" pitchFamily="18" charset="0"/>
                <a:cs typeface="Times New Roman" pitchFamily="18" charset="0"/>
              </a:rPr>
              <a:t>3</a:t>
            </a:r>
            <a:r>
              <a:rPr lang="en-US" sz="3600" dirty="0">
                <a:solidFill>
                  <a:srgbClr val="000000"/>
                </a:solidFill>
                <a:latin typeface="Times New Roman" pitchFamily="18" charset="0"/>
                <a:cs typeface="Times New Roman" pitchFamily="18" charset="0"/>
              </a:rPr>
              <a:t> + BF</a:t>
            </a:r>
            <a:r>
              <a:rPr lang="en-US" sz="3600" baseline="-25000" dirty="0">
                <a:solidFill>
                  <a:srgbClr val="000000"/>
                </a:solidFill>
                <a:latin typeface="Times New Roman" pitchFamily="18" charset="0"/>
                <a:cs typeface="Times New Roman" pitchFamily="18" charset="0"/>
              </a:rPr>
              <a:t>3</a:t>
            </a:r>
            <a:r>
              <a:rPr lang="en-US" sz="3600" dirty="0">
                <a:solidFill>
                  <a:srgbClr val="000000"/>
                </a:solidFill>
                <a:latin typeface="Times New Roman" pitchFamily="18" charset="0"/>
                <a:cs typeface="Times New Roman" pitchFamily="18" charset="0"/>
              </a:rPr>
              <a:t> </a:t>
            </a:r>
            <a:r>
              <a:rPr lang="en-US" sz="3600" dirty="0">
                <a:solidFill>
                  <a:srgbClr val="000000"/>
                </a:solidFill>
                <a:latin typeface="Times New Roman" pitchFamily="18" charset="0"/>
                <a:cs typeface="Times New Roman" pitchFamily="18" charset="0"/>
                <a:sym typeface="Symbol" pitchFamily="18" charset="2"/>
              </a:rPr>
              <a:t></a:t>
            </a:r>
            <a:r>
              <a:rPr lang="en-US" sz="3600" dirty="0">
                <a:solidFill>
                  <a:srgbClr val="000000"/>
                </a:solidFill>
                <a:latin typeface="Times New Roman" pitchFamily="18" charset="0"/>
                <a:cs typeface="Times New Roman" pitchFamily="18" charset="0"/>
              </a:rPr>
              <a:t> H</a:t>
            </a:r>
            <a:r>
              <a:rPr lang="en-US" sz="3600" baseline="-25000" dirty="0">
                <a:solidFill>
                  <a:srgbClr val="000000"/>
                </a:solidFill>
                <a:latin typeface="Times New Roman" pitchFamily="18" charset="0"/>
                <a:cs typeface="Times New Roman" pitchFamily="18" charset="0"/>
              </a:rPr>
              <a:t>3</a:t>
            </a:r>
            <a:r>
              <a:rPr lang="en-US" sz="3600" dirty="0">
                <a:solidFill>
                  <a:srgbClr val="000000"/>
                </a:solidFill>
                <a:latin typeface="Times New Roman" pitchFamily="18" charset="0"/>
                <a:cs typeface="Times New Roman" pitchFamily="18" charset="0"/>
              </a:rPr>
              <a:t>N:BF</a:t>
            </a:r>
            <a:r>
              <a:rPr lang="en-US" sz="3600" baseline="-25000" dirty="0">
                <a:solidFill>
                  <a:srgbClr val="000000"/>
                </a:solidFill>
                <a:latin typeface="Times New Roman" pitchFamily="18" charset="0"/>
                <a:cs typeface="Times New Roman" pitchFamily="18" charset="0"/>
              </a:rPr>
              <a:t>3</a:t>
            </a:r>
            <a:endParaRPr lang="en-US" sz="3600" b="1" dirty="0">
              <a:solidFill>
                <a:srgbClr val="000000"/>
              </a:solidFill>
              <a:latin typeface="Times New Roman" pitchFamily="18" charset="0"/>
              <a:cs typeface="Times New Roman" pitchFamily="18" charset="0"/>
            </a:endParaRPr>
          </a:p>
          <a:p>
            <a:pPr algn="just" rtl="0" hangingPunct="0"/>
            <a:r>
              <a:rPr lang="en-US" sz="3600" dirty="0">
                <a:solidFill>
                  <a:srgbClr val="000000"/>
                </a:solidFill>
                <a:latin typeface="Times New Roman" pitchFamily="18" charset="0"/>
                <a:cs typeface="Times New Roman" pitchFamily="18" charset="0"/>
              </a:rPr>
              <a:t>F</a:t>
            </a:r>
            <a:r>
              <a:rPr lang="en-US" sz="3600" baseline="30000" dirty="0">
                <a:solidFill>
                  <a:srgbClr val="000000"/>
                </a:solidFill>
                <a:latin typeface="Symbol" pitchFamily="18" charset="2"/>
                <a:cs typeface="Times New Roman" pitchFamily="18" charset="0"/>
              </a:rPr>
              <a:t>-</a:t>
            </a:r>
            <a:r>
              <a:rPr lang="en-US" sz="3600" dirty="0">
                <a:solidFill>
                  <a:srgbClr val="000000"/>
                </a:solidFill>
                <a:latin typeface="Times New Roman" pitchFamily="18" charset="0"/>
                <a:cs typeface="Times New Roman" pitchFamily="18" charset="0"/>
              </a:rPr>
              <a:t> + BF</a:t>
            </a:r>
            <a:r>
              <a:rPr lang="en-US" sz="3600" baseline="-25000" dirty="0">
                <a:solidFill>
                  <a:srgbClr val="000000"/>
                </a:solidFill>
                <a:latin typeface="Times New Roman" pitchFamily="18" charset="0"/>
                <a:cs typeface="Times New Roman" pitchFamily="18" charset="0"/>
              </a:rPr>
              <a:t>3</a:t>
            </a:r>
            <a:r>
              <a:rPr lang="en-US" sz="3600" dirty="0">
                <a:solidFill>
                  <a:srgbClr val="000000"/>
                </a:solidFill>
                <a:latin typeface="Times New Roman" pitchFamily="18" charset="0"/>
                <a:cs typeface="Times New Roman" pitchFamily="18" charset="0"/>
              </a:rPr>
              <a:t> </a:t>
            </a:r>
            <a:r>
              <a:rPr lang="en-US" sz="3600" dirty="0">
                <a:solidFill>
                  <a:srgbClr val="000000"/>
                </a:solidFill>
                <a:latin typeface="Times New Roman" pitchFamily="18" charset="0"/>
                <a:cs typeface="Times New Roman" pitchFamily="18" charset="0"/>
                <a:sym typeface="Symbol" pitchFamily="18" charset="2"/>
              </a:rPr>
              <a:t></a:t>
            </a:r>
            <a:r>
              <a:rPr lang="en-US" sz="3600" dirty="0">
                <a:solidFill>
                  <a:srgbClr val="000000"/>
                </a:solidFill>
                <a:latin typeface="Times New Roman" pitchFamily="18" charset="0"/>
                <a:cs typeface="Times New Roman" pitchFamily="18" charset="0"/>
              </a:rPr>
              <a:t> BF</a:t>
            </a:r>
            <a:r>
              <a:rPr lang="en-US" sz="3600" baseline="-25000" dirty="0">
                <a:solidFill>
                  <a:srgbClr val="000000"/>
                </a:solidFill>
                <a:latin typeface="Times New Roman" pitchFamily="18" charset="0"/>
                <a:cs typeface="Times New Roman" pitchFamily="18" charset="0"/>
              </a:rPr>
              <a:t>4</a:t>
            </a:r>
            <a:r>
              <a:rPr lang="en-US" sz="3600" baseline="30000" dirty="0">
                <a:solidFill>
                  <a:srgbClr val="000000"/>
                </a:solidFill>
                <a:latin typeface="Symbol" pitchFamily="18" charset="2"/>
                <a:cs typeface="Times New Roman" pitchFamily="18" charset="0"/>
              </a:rPr>
              <a:t>-</a:t>
            </a:r>
          </a:p>
          <a:p>
            <a:pPr algn="just" rtl="0" hangingPunct="0"/>
            <a:endParaRPr lang="en-US" sz="3600" b="1" dirty="0">
              <a:solidFill>
                <a:srgbClr val="000000"/>
              </a:solidFill>
              <a:latin typeface="Symbol" pitchFamily="18" charset="2"/>
              <a:cs typeface="Times New Roman" pitchFamily="18" charset="0"/>
            </a:endParaRPr>
          </a:p>
          <a:p>
            <a:pPr algn="just" rtl="0" hangingPunct="0"/>
            <a:r>
              <a:rPr lang="en-US" sz="3600" dirty="0">
                <a:solidFill>
                  <a:srgbClr val="000000"/>
                </a:solidFill>
                <a:latin typeface="Times New Roman" pitchFamily="18" charset="0"/>
                <a:cs typeface="Times New Roman" pitchFamily="18" charset="0"/>
              </a:rPr>
              <a:t>Boric acid is monobasic:</a:t>
            </a:r>
            <a:endParaRPr lang="en-US" sz="3600" b="1" dirty="0">
              <a:solidFill>
                <a:srgbClr val="000000"/>
              </a:solidFill>
              <a:latin typeface="Times New Roman" pitchFamily="18" charset="0"/>
              <a:cs typeface="Times New Roman" pitchFamily="18" charset="0"/>
            </a:endParaRPr>
          </a:p>
          <a:p>
            <a:pPr algn="just" rtl="0" hangingPunct="0"/>
            <a:r>
              <a:rPr lang="en-US" sz="3600" dirty="0">
                <a:solidFill>
                  <a:srgbClr val="000000"/>
                </a:solidFill>
                <a:latin typeface="Times New Roman" pitchFamily="18" charset="0"/>
                <a:cs typeface="Times New Roman" pitchFamily="18" charset="0"/>
              </a:rPr>
              <a:t>B(OH)</a:t>
            </a:r>
            <a:r>
              <a:rPr lang="en-US" sz="3600" baseline="-25000" dirty="0">
                <a:solidFill>
                  <a:srgbClr val="000000"/>
                </a:solidFill>
                <a:latin typeface="Times New Roman" pitchFamily="18" charset="0"/>
                <a:cs typeface="Times New Roman" pitchFamily="18" charset="0"/>
              </a:rPr>
              <a:t>3</a:t>
            </a:r>
            <a:r>
              <a:rPr lang="en-US" sz="3600" dirty="0">
                <a:solidFill>
                  <a:srgbClr val="000000"/>
                </a:solidFill>
                <a:latin typeface="Times New Roman" pitchFamily="18" charset="0"/>
                <a:cs typeface="Times New Roman" pitchFamily="18" charset="0"/>
              </a:rPr>
              <a:t> + H</a:t>
            </a:r>
            <a:r>
              <a:rPr lang="en-US" sz="3600" baseline="-25000" dirty="0">
                <a:solidFill>
                  <a:srgbClr val="000000"/>
                </a:solidFill>
                <a:latin typeface="Times New Roman" pitchFamily="18" charset="0"/>
                <a:cs typeface="Times New Roman" pitchFamily="18" charset="0"/>
              </a:rPr>
              <a:t>2</a:t>
            </a:r>
            <a:r>
              <a:rPr lang="en-US" sz="3600" dirty="0">
                <a:solidFill>
                  <a:srgbClr val="000000"/>
                </a:solidFill>
                <a:latin typeface="Times New Roman" pitchFamily="18" charset="0"/>
                <a:cs typeface="Times New Roman" pitchFamily="18" charset="0"/>
              </a:rPr>
              <a:t>O ⇌ H</a:t>
            </a:r>
            <a:r>
              <a:rPr lang="en-US" sz="3600" baseline="30000" dirty="0">
                <a:solidFill>
                  <a:srgbClr val="000000"/>
                </a:solidFill>
                <a:latin typeface="Times New Roman" pitchFamily="18" charset="0"/>
                <a:cs typeface="Times New Roman" pitchFamily="18" charset="0"/>
              </a:rPr>
              <a:t>+</a:t>
            </a:r>
            <a:r>
              <a:rPr lang="en-US" sz="3600" dirty="0">
                <a:solidFill>
                  <a:srgbClr val="000000"/>
                </a:solidFill>
                <a:latin typeface="Times New Roman" pitchFamily="18" charset="0"/>
                <a:cs typeface="Times New Roman" pitchFamily="18" charset="0"/>
              </a:rPr>
              <a:t> + B(OH)</a:t>
            </a:r>
            <a:r>
              <a:rPr lang="en-US" sz="3600" baseline="-25000" dirty="0">
                <a:solidFill>
                  <a:srgbClr val="000000"/>
                </a:solidFill>
                <a:latin typeface="Times New Roman" pitchFamily="18" charset="0"/>
                <a:cs typeface="Times New Roman" pitchFamily="18" charset="0"/>
              </a:rPr>
              <a:t>4</a:t>
            </a:r>
            <a:r>
              <a:rPr lang="en-US" sz="3600" baseline="30000" dirty="0">
                <a:solidFill>
                  <a:srgbClr val="000000"/>
                </a:solidFill>
                <a:latin typeface="Times New Roman" pitchFamily="18" charset="0"/>
                <a:cs typeface="Times New Roman" pitchFamily="18" charset="0"/>
              </a:rPr>
              <a:t>- </a:t>
            </a:r>
            <a:r>
              <a:rPr lang="en-US" sz="3600" dirty="0">
                <a:solidFill>
                  <a:srgbClr val="000000"/>
                </a:solidFill>
                <a:latin typeface="Times New Roman" pitchFamily="18" charset="0"/>
                <a:cs typeface="Times New Roman" pitchFamily="18" charset="0"/>
              </a:rPr>
              <a:t>(</a:t>
            </a:r>
            <a:r>
              <a:rPr lang="en-US" sz="3600" dirty="0" err="1">
                <a:solidFill>
                  <a:srgbClr val="000000"/>
                </a:solidFill>
                <a:latin typeface="Times New Roman" pitchFamily="18" charset="0"/>
                <a:cs typeface="Times New Roman" pitchFamily="18" charset="0"/>
              </a:rPr>
              <a:t>aq</a:t>
            </a:r>
            <a:r>
              <a:rPr lang="en-US" sz="3600" dirty="0">
                <a:solidFill>
                  <a:srgbClr val="000000"/>
                </a:solidFill>
                <a:latin typeface="Times New Roman" pitchFamily="18" charset="0"/>
                <a:cs typeface="Times New Roman" pitchFamily="18" charset="0"/>
              </a:rPr>
              <a:t>)</a:t>
            </a:r>
            <a:endParaRPr lang="en-US" sz="3600" b="1" baseline="-25000" dirty="0">
              <a:solidFill>
                <a:srgbClr val="000000"/>
              </a:solidFill>
              <a:latin typeface="Times New Roman" pitchFamily="18" charset="0"/>
              <a:cs typeface="Times New Roman" pitchFamily="18" charset="0"/>
            </a:endParaRPr>
          </a:p>
          <a:p>
            <a:pPr algn="just" rtl="0" hangingPunct="0"/>
            <a:r>
              <a:rPr lang="en-US" sz="3600" dirty="0">
                <a:solidFill>
                  <a:srgbClr val="000000"/>
                </a:solidFill>
                <a:latin typeface="Times New Roman" pitchFamily="18" charset="0"/>
                <a:cs typeface="Times New Roman" pitchFamily="18" charset="0"/>
              </a:rPr>
              <a:t>Toxic</a:t>
            </a:r>
            <a:endParaRPr lang="en-US" sz="3600" b="1" dirty="0">
              <a:solidFill>
                <a:srgbClr val="000000"/>
              </a:solidFill>
              <a:latin typeface="Times New Roman" pitchFamily="18" charset="0"/>
              <a:cs typeface="Times New Roman" pitchFamily="18" charset="0"/>
            </a:endParaRPr>
          </a:p>
        </p:txBody>
      </p:sp>
      <p:sp>
        <p:nvSpPr>
          <p:cNvPr id="123906" name="Rectangle 2"/>
          <p:cNvSpPr>
            <a:spLocks noChangeArrowheads="1"/>
          </p:cNvSpPr>
          <p:nvPr/>
        </p:nvSpPr>
        <p:spPr bwMode="auto">
          <a:xfrm>
            <a:off x="0" y="0"/>
            <a:ext cx="9144000" cy="457200"/>
          </a:xfrm>
          <a:prstGeom prst="rect">
            <a:avLst/>
          </a:prstGeom>
          <a:noFill/>
          <a:ln w="9525">
            <a:noFill/>
            <a:miter lim="800000"/>
            <a:headEnd/>
            <a:tailEnd/>
          </a:ln>
          <a:effectLst>
            <a:prstShdw prst="shdw13" dist="53882" dir="13500000">
              <a:schemeClr val="accent1">
                <a:gamma/>
                <a:shade val="60000"/>
                <a:invGamma/>
                <a:alpha val="50000"/>
              </a:schemeClr>
            </a:prstShdw>
          </a:effectLst>
        </p:spPr>
        <p:txBody>
          <a:bodyPr wrap="none" anchor="ctr">
            <a:spAutoFit/>
          </a:bodyPr>
          <a:lstStyle/>
          <a:p>
            <a:pPr>
              <a:defRPr/>
            </a:pPr>
            <a:endParaRPr lang="ar-SA"/>
          </a:p>
        </p:txBody>
      </p:sp>
    </p:spTree>
  </p:cSld>
  <p:clrMapOvr>
    <a:masterClrMapping/>
  </p:clrMapOvr>
  <p:transition>
    <p:random/>
    <p:sndAc>
      <p:stSnd>
        <p:snd r:embed="rId2" name="chimes.wav"/>
      </p:stSnd>
    </p:sndAc>
  </p:transition>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a:blip r:embed="rId3"/>
          <a:tile tx="0" ty="0" sx="100000" sy="100000" flip="none" algn="tl"/>
        </a:blipFill>
        <a:effectLst/>
      </p:bgPr>
    </p:bg>
    <p:spTree>
      <p:nvGrpSpPr>
        <p:cNvPr id="1" name=""/>
        <p:cNvGrpSpPr/>
        <p:nvPr/>
      </p:nvGrpSpPr>
      <p:grpSpPr>
        <a:xfrm>
          <a:off x="0" y="0"/>
          <a:ext cx="0" cy="0"/>
          <a:chOff x="0" y="0"/>
          <a:chExt cx="0" cy="0"/>
        </a:xfrm>
      </p:grpSpPr>
      <p:pic>
        <p:nvPicPr>
          <p:cNvPr id="240" name="Picture 5" descr="PTClassification.jpg                                           00021E64FG-Data                        B5393160:"/>
          <p:cNvPicPr>
            <a:picLocks noChangeAspect="1" noChangeArrowheads="1"/>
          </p:cNvPicPr>
          <p:nvPr/>
        </p:nvPicPr>
        <p:blipFill>
          <a:blip r:embed="rId4" cstate="print"/>
          <a:srcRect/>
          <a:stretch>
            <a:fillRect/>
          </a:stretch>
        </p:blipFill>
        <p:spPr bwMode="auto">
          <a:xfrm>
            <a:off x="0" y="0"/>
            <a:ext cx="9144000" cy="6858000"/>
          </a:xfrm>
          <a:prstGeom prst="rect">
            <a:avLst/>
          </a:prstGeom>
          <a:noFill/>
        </p:spPr>
      </p:pic>
      <p:sp>
        <p:nvSpPr>
          <p:cNvPr id="3" name="Footer Placeholder 2"/>
          <p:cNvSpPr>
            <a:spLocks noGrp="1"/>
          </p:cNvSpPr>
          <p:nvPr>
            <p:ph type="ftr" sz="quarter" idx="11"/>
          </p:nvPr>
        </p:nvSpPr>
        <p:spPr/>
        <p:txBody>
          <a:bodyPr/>
          <a:lstStyle/>
          <a:p>
            <a:pPr>
              <a:defRPr/>
            </a:pPr>
            <a:r>
              <a:rPr lang="en-US"/>
              <a:t>Prof. M. Monshi, Chem. Dep. College of Science, KSU</a:t>
            </a:r>
          </a:p>
        </p:txBody>
      </p:sp>
    </p:spTree>
  </p:cSld>
  <p:clrMapOvr>
    <a:masterClrMapping/>
  </p:clrMapOvr>
  <p:transition>
    <p:random/>
    <p:sndAc>
      <p:stSnd>
        <p:snd r:embed="rId2" name="chimes.wav"/>
      </p:stSnd>
    </p:sndAc>
  </p:transition>
</p:sld>
</file>

<file path=ppt/slides/slide3.xml><?xml version="1.0" encoding="utf-8"?>
<p:sld xmlns:a="http://schemas.openxmlformats.org/drawingml/2006/main" xmlns:r="http://schemas.openxmlformats.org/officeDocument/2006/relationships" xmlns:p="http://schemas.openxmlformats.org/presentationml/2006/main" showMasterSp="0">
  <p:cSld>
    <p:bg>
      <p:bgPr>
        <a:blipFill>
          <a:blip r:embed="rId4"/>
          <a:tile tx="0" ty="0" sx="100000" sy="100000" flip="none" algn="tl"/>
        </a:blipFill>
        <a:effectLst/>
      </p:bgPr>
    </p:bg>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1568450" y="685800"/>
            <a:ext cx="4489450" cy="585788"/>
          </a:xfrm>
          <a:prstGeom prst="rect">
            <a:avLst/>
          </a:prstGeom>
          <a:noFill/>
          <a:ln w="9525" algn="ctr">
            <a:noFill/>
            <a:miter lim="800000"/>
            <a:headEnd/>
            <a:tailEnd/>
          </a:ln>
          <a:effectLst/>
        </p:spPr>
        <p:txBody>
          <a:bodyPr wrap="none">
            <a:spAutoFit/>
          </a:bodyPr>
          <a:lstStyle/>
          <a:p>
            <a:pPr>
              <a:lnSpc>
                <a:spcPct val="90000"/>
              </a:lnSpc>
              <a:spcBef>
                <a:spcPct val="20000"/>
              </a:spcBef>
              <a:spcAft>
                <a:spcPct val="20000"/>
              </a:spcAft>
              <a:tabLst>
                <a:tab pos="228600" algn="l"/>
                <a:tab pos="1943100" algn="l"/>
              </a:tabLst>
            </a:pPr>
            <a:r>
              <a:rPr lang="en-US" sz="3600" b="1" dirty="0">
                <a:latin typeface="Times New Roman" pitchFamily="18" charset="0"/>
              </a:rPr>
              <a:t>Groups</a:t>
            </a:r>
            <a:r>
              <a:rPr lang="en-US" sz="3600" b="1" dirty="0">
                <a:solidFill>
                  <a:srgbClr val="ECCA22"/>
                </a:solidFill>
                <a:latin typeface="Times New Roman" pitchFamily="18" charset="0"/>
              </a:rPr>
              <a:t> </a:t>
            </a:r>
            <a:r>
              <a:rPr lang="en-US" sz="3600" b="1" dirty="0">
                <a:latin typeface="Times New Roman" pitchFamily="18" charset="0"/>
              </a:rPr>
              <a:t>13</a:t>
            </a:r>
            <a:r>
              <a:rPr lang="en-US" sz="3600" b="1" dirty="0">
                <a:solidFill>
                  <a:srgbClr val="ECCA22"/>
                </a:solidFill>
                <a:latin typeface="Times New Roman" pitchFamily="18" charset="0"/>
              </a:rPr>
              <a:t> </a:t>
            </a:r>
            <a:r>
              <a:rPr lang="en-US" sz="3600" b="1" dirty="0">
                <a:latin typeface="Times New Roman" pitchFamily="18" charset="0"/>
              </a:rPr>
              <a:t>through</a:t>
            </a:r>
            <a:r>
              <a:rPr lang="en-US" sz="3600" b="1" dirty="0">
                <a:solidFill>
                  <a:srgbClr val="ECCA22"/>
                </a:solidFill>
                <a:latin typeface="Times New Roman" pitchFamily="18" charset="0"/>
              </a:rPr>
              <a:t> </a:t>
            </a:r>
            <a:r>
              <a:rPr lang="en-US" sz="3600" b="1" dirty="0">
                <a:latin typeface="Times New Roman" pitchFamily="18" charset="0"/>
              </a:rPr>
              <a:t>18</a:t>
            </a:r>
          </a:p>
        </p:txBody>
      </p:sp>
      <p:sp>
        <p:nvSpPr>
          <p:cNvPr id="3075" name="Text Box 3"/>
          <p:cNvSpPr txBox="1">
            <a:spLocks noChangeArrowheads="1"/>
          </p:cNvSpPr>
          <p:nvPr/>
        </p:nvSpPr>
        <p:spPr bwMode="auto">
          <a:xfrm>
            <a:off x="6074103" y="0"/>
            <a:ext cx="261610" cy="461665"/>
          </a:xfrm>
          <a:prstGeom prst="rect">
            <a:avLst/>
          </a:prstGeom>
          <a:noFill/>
          <a:ln w="9525">
            <a:noFill/>
            <a:miter lim="800000"/>
            <a:headEnd/>
            <a:tailEnd/>
          </a:ln>
          <a:effectLst>
            <a:outerShdw dist="53882" dir="2700000" algn="ctr" rotWithShape="0">
              <a:srgbClr val="000000"/>
            </a:outerShdw>
          </a:effectLst>
        </p:spPr>
        <p:txBody>
          <a:bodyPr wrap="none">
            <a:spAutoFit/>
          </a:bodyPr>
          <a:lstStyle/>
          <a:p>
            <a:r>
              <a:rPr lang="en-US" sz="2400" dirty="0">
                <a:solidFill>
                  <a:srgbClr val="ECCA22"/>
                </a:solidFill>
              </a:rPr>
              <a:t> </a:t>
            </a:r>
          </a:p>
        </p:txBody>
      </p:sp>
      <p:pic>
        <p:nvPicPr>
          <p:cNvPr id="3077" name="Picture 5" descr="im23"/>
          <p:cNvPicPr>
            <a:picLocks noChangeAspect="1" noChangeArrowheads="1"/>
          </p:cNvPicPr>
          <p:nvPr/>
        </p:nvPicPr>
        <p:blipFill>
          <a:blip r:embed="rId5" cstate="print"/>
          <a:srcRect/>
          <a:stretch>
            <a:fillRect/>
          </a:stretch>
        </p:blipFill>
        <p:spPr bwMode="auto">
          <a:xfrm>
            <a:off x="4606925" y="2193925"/>
            <a:ext cx="3775075" cy="3765550"/>
          </a:xfrm>
          <a:prstGeom prst="rect">
            <a:avLst/>
          </a:prstGeom>
          <a:noFill/>
        </p:spPr>
      </p:pic>
      <p:grpSp>
        <p:nvGrpSpPr>
          <p:cNvPr id="2" name="Group 6"/>
          <p:cNvGrpSpPr>
            <a:grpSpLocks/>
          </p:cNvGrpSpPr>
          <p:nvPr/>
        </p:nvGrpSpPr>
        <p:grpSpPr bwMode="auto">
          <a:xfrm>
            <a:off x="533400" y="1219200"/>
            <a:ext cx="8305800" cy="4379913"/>
            <a:chOff x="336" y="768"/>
            <a:chExt cx="5232" cy="2759"/>
          </a:xfrm>
        </p:grpSpPr>
        <p:sp>
          <p:nvSpPr>
            <p:cNvPr id="3079" name="Text Box 7"/>
            <p:cNvSpPr txBox="1">
              <a:spLocks noChangeArrowheads="1"/>
            </p:cNvSpPr>
            <p:nvPr/>
          </p:nvSpPr>
          <p:spPr bwMode="auto">
            <a:xfrm>
              <a:off x="336" y="768"/>
              <a:ext cx="5232" cy="617"/>
            </a:xfrm>
            <a:prstGeom prst="rect">
              <a:avLst/>
            </a:prstGeom>
            <a:noFill/>
            <a:ln w="9525" algn="ctr">
              <a:noFill/>
              <a:miter lim="800000"/>
              <a:headEnd/>
              <a:tailEnd/>
            </a:ln>
            <a:effectLst/>
          </p:spPr>
          <p:txBody>
            <a:bodyPr>
              <a:spAutoFit/>
            </a:bodyPr>
            <a:lstStyle/>
            <a:p>
              <a:pPr marL="342900" indent="-342900" algn="l">
                <a:lnSpc>
                  <a:spcPct val="90000"/>
                </a:lnSpc>
                <a:spcBef>
                  <a:spcPct val="20000"/>
                </a:spcBef>
                <a:spcAft>
                  <a:spcPct val="20000"/>
                </a:spcAft>
                <a:buClr>
                  <a:schemeClr val="tx1"/>
                </a:buClr>
                <a:buFontTx/>
                <a:buChar char="•"/>
                <a:tabLst>
                  <a:tab pos="228600" algn="l"/>
                  <a:tab pos="1943100" algn="l"/>
                </a:tabLst>
              </a:pPr>
              <a:r>
                <a:rPr lang="en-US" sz="3200" dirty="0">
                  <a:latin typeface="Times New Roman" pitchFamily="18" charset="0"/>
                </a:rPr>
                <a:t>The elements in Groups 13-18 are not all solid metals like the elements of Groups 1 and 2.  In</a:t>
              </a:r>
            </a:p>
          </p:txBody>
        </p:sp>
        <p:sp>
          <p:nvSpPr>
            <p:cNvPr id="3080" name="Text Box 8"/>
            <p:cNvSpPr txBox="1">
              <a:spLocks noChangeArrowheads="1"/>
            </p:cNvSpPr>
            <p:nvPr/>
          </p:nvSpPr>
          <p:spPr bwMode="auto">
            <a:xfrm>
              <a:off x="544" y="1297"/>
              <a:ext cx="2384" cy="2230"/>
            </a:xfrm>
            <a:prstGeom prst="rect">
              <a:avLst/>
            </a:prstGeom>
            <a:noFill/>
            <a:ln w="9525">
              <a:noFill/>
              <a:miter lim="800000"/>
              <a:headEnd/>
              <a:tailEnd/>
            </a:ln>
            <a:effectLst/>
          </p:spPr>
          <p:txBody>
            <a:bodyPr>
              <a:spAutoFit/>
            </a:bodyPr>
            <a:lstStyle/>
            <a:p>
              <a:pPr algn="l">
                <a:spcBef>
                  <a:spcPct val="50000"/>
                </a:spcBef>
              </a:pPr>
              <a:r>
                <a:rPr lang="en-US" sz="3200" dirty="0">
                  <a:latin typeface="Times New Roman" pitchFamily="18" charset="0"/>
                </a:rPr>
                <a:t>fact, a single group can contain metals, nonmetals, and metalloids and have members that are solids, liquids, and gases.</a:t>
              </a:r>
            </a:p>
          </p:txBody>
        </p:sp>
      </p:grpSp>
    </p:spTree>
  </p:cSld>
  <p:clrMapOvr>
    <a:masterClrMapping/>
  </p:clrMapOvr>
  <p:transition>
    <p:random/>
    <p:sndAc>
      <p:stSnd>
        <p:snd r:embed="rId3" name="chimes.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out)">
                                      <p:cBhvr>
                                        <p:cTn id="7" dur="500"/>
                                        <p:tgtEl>
                                          <p:spTgt spid="2"/>
                                        </p:tgtEl>
                                      </p:cBhvr>
                                    </p:animEffect>
                                  </p:childTnLst>
                                </p:cTn>
                              </p:par>
                            </p:childTnLst>
                          </p:cTn>
                        </p:par>
                        <p:par>
                          <p:cTn id="8" fill="hold">
                            <p:stCondLst>
                              <p:cond delay="500"/>
                            </p:stCondLst>
                            <p:childTnLst>
                              <p:par>
                                <p:cTn id="9" presetID="4" presetClass="entr" presetSubtype="32" fill="hold" nodeType="afterEffect">
                                  <p:stCondLst>
                                    <p:cond delay="0"/>
                                  </p:stCondLst>
                                  <p:childTnLst>
                                    <p:set>
                                      <p:cBhvr>
                                        <p:cTn id="10" dur="1" fill="hold">
                                          <p:stCondLst>
                                            <p:cond delay="0"/>
                                          </p:stCondLst>
                                        </p:cTn>
                                        <p:tgtEl>
                                          <p:spTgt spid="3077"/>
                                        </p:tgtEl>
                                        <p:attrNameLst>
                                          <p:attrName>style.visibility</p:attrName>
                                        </p:attrNameLst>
                                      </p:cBhvr>
                                      <p:to>
                                        <p:strVal val="visible"/>
                                      </p:to>
                                    </p:set>
                                    <p:animEffect transition="in" filter="box(out)">
                                      <p:cBhvr>
                                        <p:cTn id="11" dur="500"/>
                                        <p:tgtEl>
                                          <p:spTgt spid="30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Pr>
        <a:blipFill>
          <a:blip r:embed="rId3"/>
          <a:tile tx="0" ty="0" sx="100000" sy="100000" flip="none" algn="tl"/>
        </a:blipFill>
        <a:effectLst/>
      </p:bgPr>
    </p:bg>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737676609"/>
              </p:ext>
            </p:extLst>
          </p:nvPr>
        </p:nvGraphicFramePr>
        <p:xfrm>
          <a:off x="2438400" y="1508760"/>
          <a:ext cx="5229944" cy="2743200"/>
        </p:xfrm>
        <a:graphic>
          <a:graphicData uri="http://schemas.openxmlformats.org/drawingml/2006/table">
            <a:tbl>
              <a:tblPr/>
              <a:tblGrid>
                <a:gridCol w="1413520">
                  <a:extLst>
                    <a:ext uri="{9D8B030D-6E8A-4147-A177-3AD203B41FA5}">
                      <a16:colId xmlns:a16="http://schemas.microsoft.com/office/drawing/2014/main" val="20000"/>
                    </a:ext>
                  </a:extLst>
                </a:gridCol>
                <a:gridCol w="1296144">
                  <a:extLst>
                    <a:ext uri="{9D8B030D-6E8A-4147-A177-3AD203B41FA5}">
                      <a16:colId xmlns:a16="http://schemas.microsoft.com/office/drawing/2014/main" val="20001"/>
                    </a:ext>
                  </a:extLst>
                </a:gridCol>
                <a:gridCol w="2520280">
                  <a:extLst>
                    <a:ext uri="{9D8B030D-6E8A-4147-A177-3AD203B41FA5}">
                      <a16:colId xmlns:a16="http://schemas.microsoft.com/office/drawing/2014/main" val="20002"/>
                    </a:ext>
                  </a:extLst>
                </a:gridCol>
              </a:tblGrid>
              <a:tr h="0">
                <a:tc>
                  <a:txBody>
                    <a:bodyPr/>
                    <a:lstStyle/>
                    <a:p>
                      <a:pPr algn="l"/>
                      <a:r>
                        <a:rPr lang="ar-SA" dirty="0"/>
                        <a:t> </a:t>
                      </a:r>
                    </a:p>
                  </a:txBody>
                  <a:tcPr anchor="ctr">
                    <a:lnL>
                      <a:noFill/>
                    </a:lnL>
                    <a:lnR>
                      <a:noFill/>
                    </a:lnR>
                    <a:lnT>
                      <a:noFill/>
                    </a:lnT>
                    <a:lnB>
                      <a:noFill/>
                    </a:lnB>
                  </a:tcPr>
                </a:tc>
                <a:tc>
                  <a:txBody>
                    <a:bodyPr/>
                    <a:lstStyle/>
                    <a:p>
                      <a:pPr algn="l"/>
                      <a:r>
                        <a:rPr lang="en-US" b="1" dirty="0">
                          <a:solidFill>
                            <a:schemeClr val="tx1"/>
                          </a:solidFill>
                          <a:hlinkClick r:id="rId4" action="ppaction://hlinksldjump">
                            <a:extLst>
                              <a:ext uri="{A12FA001-AC4F-418D-AE19-62706E023703}">
                                <ahyp:hlinkClr xmlns:ahyp="http://schemas.microsoft.com/office/drawing/2018/hyperlinkcolor" val="tx"/>
                              </a:ext>
                            </a:extLst>
                          </a:hlinkClick>
                        </a:rPr>
                        <a:t>*</a:t>
                      </a:r>
                      <a:r>
                        <a:rPr lang="en-US" b="1" dirty="0">
                          <a:solidFill>
                            <a:schemeClr val="tx1"/>
                          </a:solidFill>
                        </a:rPr>
                        <a:t>symbol</a:t>
                      </a:r>
                      <a:endParaRPr lang="en-US" dirty="0">
                        <a:solidFill>
                          <a:schemeClr val="tx1"/>
                        </a:solidFill>
                      </a:endParaRPr>
                    </a:p>
                  </a:txBody>
                  <a:tcPr anchor="ctr">
                    <a:lnL>
                      <a:noFill/>
                    </a:lnL>
                    <a:lnR>
                      <a:noFill/>
                    </a:lnR>
                    <a:lnT>
                      <a:noFill/>
                    </a:lnT>
                    <a:lnB>
                      <a:noFill/>
                    </a:lnB>
                  </a:tcPr>
                </a:tc>
                <a:tc>
                  <a:txBody>
                    <a:bodyPr/>
                    <a:lstStyle/>
                    <a:p>
                      <a:pPr algn="l"/>
                      <a:r>
                        <a:rPr lang="en-US" b="1" dirty="0">
                          <a:solidFill>
                            <a:schemeClr val="tx1"/>
                          </a:solidFill>
                        </a:rPr>
                        <a:t>electron configuration</a:t>
                      </a:r>
                      <a:endParaRPr lang="en-US" dirty="0">
                        <a:solidFill>
                          <a:schemeClr val="tx1"/>
                        </a:solidFill>
                      </a:endParaRPr>
                    </a:p>
                  </a:txBody>
                  <a:tcPr anchor="ctr">
                    <a:lnL>
                      <a:noFill/>
                    </a:lnL>
                    <a:lnR>
                      <a:noFill/>
                    </a:lnR>
                    <a:lnT>
                      <a:noFill/>
                    </a:lnT>
                    <a:lnB>
                      <a:noFill/>
                    </a:lnB>
                  </a:tcPr>
                </a:tc>
                <a:extLst>
                  <a:ext uri="{0D108BD9-81ED-4DB2-BD59-A6C34878D82A}">
                    <a16:rowId xmlns:a16="http://schemas.microsoft.com/office/drawing/2014/main" val="10000"/>
                  </a:ext>
                </a:extLst>
              </a:tr>
              <a:tr h="0">
                <a:tc>
                  <a:txBody>
                    <a:bodyPr/>
                    <a:lstStyle/>
                    <a:p>
                      <a:pPr algn="l"/>
                      <a:r>
                        <a:rPr lang="en-US" b="1" dirty="0"/>
                        <a:t>boron</a:t>
                      </a:r>
                      <a:endParaRPr lang="en-US" dirty="0"/>
                    </a:p>
                  </a:txBody>
                  <a:tcPr anchor="ctr">
                    <a:lnL>
                      <a:noFill/>
                    </a:lnL>
                    <a:lnR>
                      <a:noFill/>
                    </a:lnR>
                    <a:lnT>
                      <a:noFill/>
                    </a:lnT>
                    <a:lnB>
                      <a:noFill/>
                    </a:lnB>
                  </a:tcPr>
                </a:tc>
                <a:tc>
                  <a:txBody>
                    <a:bodyPr/>
                    <a:lstStyle/>
                    <a:p>
                      <a:pPr algn="l"/>
                      <a:r>
                        <a:rPr lang="en-US" dirty="0"/>
                        <a:t>B</a:t>
                      </a:r>
                    </a:p>
                  </a:txBody>
                  <a:tcPr anchor="ctr">
                    <a:lnL>
                      <a:noFill/>
                    </a:lnL>
                    <a:lnR>
                      <a:noFill/>
                    </a:lnR>
                    <a:lnT>
                      <a:noFill/>
                    </a:lnT>
                    <a:lnB>
                      <a:noFill/>
                    </a:lnB>
                  </a:tcPr>
                </a:tc>
                <a:tc>
                  <a:txBody>
                    <a:bodyPr/>
                    <a:lstStyle/>
                    <a:p>
                      <a:pPr algn="l"/>
                      <a:r>
                        <a:rPr lang="en-US" dirty="0"/>
                        <a:t>[He]2s</a:t>
                      </a:r>
                      <a:r>
                        <a:rPr lang="en-US" baseline="30000" dirty="0"/>
                        <a:t>2</a:t>
                      </a:r>
                      <a:r>
                        <a:rPr lang="en-US" dirty="0"/>
                        <a:t>2p</a:t>
                      </a:r>
                      <a:r>
                        <a:rPr lang="en-US" baseline="30000" dirty="0"/>
                        <a:t>1</a:t>
                      </a:r>
                      <a:endParaRPr lang="en-US" dirty="0"/>
                    </a:p>
                  </a:txBody>
                  <a:tcPr anchor="ctr">
                    <a:lnL>
                      <a:noFill/>
                    </a:lnL>
                    <a:lnR>
                      <a:noFill/>
                    </a:lnR>
                    <a:lnT>
                      <a:noFill/>
                    </a:lnT>
                    <a:lnB>
                      <a:noFill/>
                    </a:lnB>
                  </a:tcPr>
                </a:tc>
                <a:extLst>
                  <a:ext uri="{0D108BD9-81ED-4DB2-BD59-A6C34878D82A}">
                    <a16:rowId xmlns:a16="http://schemas.microsoft.com/office/drawing/2014/main" val="10001"/>
                  </a:ext>
                </a:extLst>
              </a:tr>
              <a:tr h="0">
                <a:tc>
                  <a:txBody>
                    <a:bodyPr/>
                    <a:lstStyle/>
                    <a:p>
                      <a:pPr algn="l"/>
                      <a:r>
                        <a:rPr lang="en-US" b="1" dirty="0"/>
                        <a:t>aluminium</a:t>
                      </a:r>
                      <a:endParaRPr lang="en-US" dirty="0"/>
                    </a:p>
                  </a:txBody>
                  <a:tcPr anchor="ctr">
                    <a:lnL>
                      <a:noFill/>
                    </a:lnL>
                    <a:lnR>
                      <a:noFill/>
                    </a:lnR>
                    <a:lnT>
                      <a:noFill/>
                    </a:lnT>
                    <a:lnB>
                      <a:noFill/>
                    </a:lnB>
                  </a:tcPr>
                </a:tc>
                <a:tc>
                  <a:txBody>
                    <a:bodyPr/>
                    <a:lstStyle/>
                    <a:p>
                      <a:pPr algn="l"/>
                      <a:r>
                        <a:rPr lang="en-US" dirty="0"/>
                        <a:t>Al</a:t>
                      </a:r>
                    </a:p>
                  </a:txBody>
                  <a:tcPr anchor="ctr">
                    <a:lnL>
                      <a:noFill/>
                    </a:lnL>
                    <a:lnR>
                      <a:noFill/>
                    </a:lnR>
                    <a:lnT>
                      <a:noFill/>
                    </a:lnT>
                    <a:lnB>
                      <a:noFill/>
                    </a:lnB>
                  </a:tcPr>
                </a:tc>
                <a:tc>
                  <a:txBody>
                    <a:bodyPr/>
                    <a:lstStyle/>
                    <a:p>
                      <a:pPr algn="l"/>
                      <a:r>
                        <a:rPr lang="en-US" dirty="0"/>
                        <a:t>[Ne]3s</a:t>
                      </a:r>
                      <a:r>
                        <a:rPr lang="en-US" baseline="30000" dirty="0"/>
                        <a:t>2</a:t>
                      </a:r>
                      <a:r>
                        <a:rPr lang="en-US" dirty="0"/>
                        <a:t>3p</a:t>
                      </a:r>
                      <a:r>
                        <a:rPr lang="en-US" baseline="30000" dirty="0"/>
                        <a:t>1</a:t>
                      </a:r>
                      <a:endParaRPr lang="en-US" dirty="0"/>
                    </a:p>
                  </a:txBody>
                  <a:tcPr anchor="ctr">
                    <a:lnL>
                      <a:noFill/>
                    </a:lnL>
                    <a:lnR>
                      <a:noFill/>
                    </a:lnR>
                    <a:lnT>
                      <a:noFill/>
                    </a:lnT>
                    <a:lnB>
                      <a:noFill/>
                    </a:lnB>
                  </a:tcPr>
                </a:tc>
                <a:extLst>
                  <a:ext uri="{0D108BD9-81ED-4DB2-BD59-A6C34878D82A}">
                    <a16:rowId xmlns:a16="http://schemas.microsoft.com/office/drawing/2014/main" val="10002"/>
                  </a:ext>
                </a:extLst>
              </a:tr>
              <a:tr h="0">
                <a:tc>
                  <a:txBody>
                    <a:bodyPr/>
                    <a:lstStyle/>
                    <a:p>
                      <a:pPr algn="l"/>
                      <a:r>
                        <a:rPr lang="en-US" b="1"/>
                        <a:t>gallium</a:t>
                      </a:r>
                      <a:endParaRPr lang="en-US"/>
                    </a:p>
                  </a:txBody>
                  <a:tcPr anchor="ctr">
                    <a:lnL>
                      <a:noFill/>
                    </a:lnL>
                    <a:lnR>
                      <a:noFill/>
                    </a:lnR>
                    <a:lnT>
                      <a:noFill/>
                    </a:lnT>
                    <a:lnB>
                      <a:noFill/>
                    </a:lnB>
                  </a:tcPr>
                </a:tc>
                <a:tc>
                  <a:txBody>
                    <a:bodyPr/>
                    <a:lstStyle/>
                    <a:p>
                      <a:pPr algn="l"/>
                      <a:r>
                        <a:rPr lang="en-US"/>
                        <a:t>Ga</a:t>
                      </a:r>
                    </a:p>
                  </a:txBody>
                  <a:tcPr anchor="ctr">
                    <a:lnL>
                      <a:noFill/>
                    </a:lnL>
                    <a:lnR>
                      <a:noFill/>
                    </a:lnR>
                    <a:lnT>
                      <a:noFill/>
                    </a:lnT>
                    <a:lnB>
                      <a:noFill/>
                    </a:lnB>
                  </a:tcPr>
                </a:tc>
                <a:tc>
                  <a:txBody>
                    <a:bodyPr/>
                    <a:lstStyle/>
                    <a:p>
                      <a:pPr algn="l"/>
                      <a:r>
                        <a:rPr lang="en-US" dirty="0"/>
                        <a:t>[</a:t>
                      </a:r>
                      <a:r>
                        <a:rPr lang="en-US" dirty="0" err="1"/>
                        <a:t>Ar</a:t>
                      </a:r>
                      <a:r>
                        <a:rPr lang="en-US" dirty="0"/>
                        <a:t>]3d</a:t>
                      </a:r>
                      <a:r>
                        <a:rPr lang="en-US" baseline="30000" dirty="0"/>
                        <a:t>10</a:t>
                      </a:r>
                      <a:r>
                        <a:rPr lang="en-US" dirty="0"/>
                        <a:t>4s</a:t>
                      </a:r>
                      <a:r>
                        <a:rPr lang="en-US" baseline="30000" dirty="0"/>
                        <a:t>2</a:t>
                      </a:r>
                      <a:r>
                        <a:rPr lang="en-US" dirty="0"/>
                        <a:t> 4p</a:t>
                      </a:r>
                      <a:r>
                        <a:rPr lang="en-US" baseline="30000" dirty="0"/>
                        <a:t>1</a:t>
                      </a:r>
                      <a:endParaRPr lang="en-US" dirty="0"/>
                    </a:p>
                  </a:txBody>
                  <a:tcPr anchor="ctr">
                    <a:lnL>
                      <a:noFill/>
                    </a:lnL>
                    <a:lnR>
                      <a:noFill/>
                    </a:lnR>
                    <a:lnT>
                      <a:noFill/>
                    </a:lnT>
                    <a:lnB>
                      <a:noFill/>
                    </a:lnB>
                  </a:tcPr>
                </a:tc>
                <a:extLst>
                  <a:ext uri="{0D108BD9-81ED-4DB2-BD59-A6C34878D82A}">
                    <a16:rowId xmlns:a16="http://schemas.microsoft.com/office/drawing/2014/main" val="10003"/>
                  </a:ext>
                </a:extLst>
              </a:tr>
              <a:tr h="0">
                <a:tc>
                  <a:txBody>
                    <a:bodyPr/>
                    <a:lstStyle/>
                    <a:p>
                      <a:pPr algn="l"/>
                      <a:r>
                        <a:rPr lang="en-US" b="1"/>
                        <a:t>indium</a:t>
                      </a:r>
                      <a:endParaRPr lang="en-US"/>
                    </a:p>
                  </a:txBody>
                  <a:tcPr anchor="ctr">
                    <a:lnL>
                      <a:noFill/>
                    </a:lnL>
                    <a:lnR>
                      <a:noFill/>
                    </a:lnR>
                    <a:lnT>
                      <a:noFill/>
                    </a:lnT>
                    <a:lnB>
                      <a:noFill/>
                    </a:lnB>
                  </a:tcPr>
                </a:tc>
                <a:tc>
                  <a:txBody>
                    <a:bodyPr/>
                    <a:lstStyle/>
                    <a:p>
                      <a:pPr algn="l"/>
                      <a:r>
                        <a:rPr lang="en-US"/>
                        <a:t>In</a:t>
                      </a:r>
                    </a:p>
                  </a:txBody>
                  <a:tcPr anchor="ctr">
                    <a:lnL>
                      <a:noFill/>
                    </a:lnL>
                    <a:lnR>
                      <a:noFill/>
                    </a:lnR>
                    <a:lnT>
                      <a:noFill/>
                    </a:lnT>
                    <a:lnB>
                      <a:noFill/>
                    </a:lnB>
                  </a:tcPr>
                </a:tc>
                <a:tc>
                  <a:txBody>
                    <a:bodyPr/>
                    <a:lstStyle/>
                    <a:p>
                      <a:pPr algn="l"/>
                      <a:r>
                        <a:rPr lang="en-US" dirty="0"/>
                        <a:t>[Kr]4d</a:t>
                      </a:r>
                      <a:r>
                        <a:rPr lang="en-US" baseline="30000" dirty="0"/>
                        <a:t>10</a:t>
                      </a:r>
                      <a:r>
                        <a:rPr lang="en-US" dirty="0"/>
                        <a:t>5s</a:t>
                      </a:r>
                      <a:r>
                        <a:rPr lang="en-US" baseline="30000" dirty="0"/>
                        <a:t>2</a:t>
                      </a:r>
                      <a:r>
                        <a:rPr lang="en-US" dirty="0"/>
                        <a:t> 5p</a:t>
                      </a:r>
                      <a:r>
                        <a:rPr lang="en-US" baseline="30000" dirty="0"/>
                        <a:t>1</a:t>
                      </a:r>
                      <a:endParaRPr lang="en-US" dirty="0"/>
                    </a:p>
                  </a:txBody>
                  <a:tcPr anchor="ctr">
                    <a:lnL>
                      <a:noFill/>
                    </a:lnL>
                    <a:lnR>
                      <a:noFill/>
                    </a:lnR>
                    <a:lnT>
                      <a:noFill/>
                    </a:lnT>
                    <a:lnB>
                      <a:noFill/>
                    </a:lnB>
                  </a:tcPr>
                </a:tc>
                <a:extLst>
                  <a:ext uri="{0D108BD9-81ED-4DB2-BD59-A6C34878D82A}">
                    <a16:rowId xmlns:a16="http://schemas.microsoft.com/office/drawing/2014/main" val="10004"/>
                  </a:ext>
                </a:extLst>
              </a:tr>
              <a:tr h="0">
                <a:tc>
                  <a:txBody>
                    <a:bodyPr/>
                    <a:lstStyle/>
                    <a:p>
                      <a:pPr algn="l"/>
                      <a:r>
                        <a:rPr lang="en-US" b="1"/>
                        <a:t>thallium</a:t>
                      </a:r>
                      <a:endParaRPr lang="en-US"/>
                    </a:p>
                  </a:txBody>
                  <a:tcPr anchor="ctr">
                    <a:lnL>
                      <a:noFill/>
                    </a:lnL>
                    <a:lnR>
                      <a:noFill/>
                    </a:lnR>
                    <a:lnT>
                      <a:noFill/>
                    </a:lnT>
                    <a:lnB>
                      <a:noFill/>
                    </a:lnB>
                  </a:tcPr>
                </a:tc>
                <a:tc>
                  <a:txBody>
                    <a:bodyPr/>
                    <a:lstStyle/>
                    <a:p>
                      <a:pPr algn="l"/>
                      <a:r>
                        <a:rPr lang="en-US"/>
                        <a:t>Tl</a:t>
                      </a:r>
                    </a:p>
                  </a:txBody>
                  <a:tcPr anchor="ctr">
                    <a:lnL>
                      <a:noFill/>
                    </a:lnL>
                    <a:lnR>
                      <a:noFill/>
                    </a:lnR>
                    <a:lnT>
                      <a:noFill/>
                    </a:lnT>
                    <a:lnB>
                      <a:noFill/>
                    </a:lnB>
                  </a:tcPr>
                </a:tc>
                <a:tc>
                  <a:txBody>
                    <a:bodyPr/>
                    <a:lstStyle/>
                    <a:p>
                      <a:pPr algn="l"/>
                      <a:r>
                        <a:rPr lang="en-US" dirty="0"/>
                        <a:t>[</a:t>
                      </a:r>
                      <a:r>
                        <a:rPr lang="en-US" dirty="0" err="1"/>
                        <a:t>Xe</a:t>
                      </a:r>
                      <a:r>
                        <a:rPr lang="en-US" dirty="0"/>
                        <a:t>]4f</a:t>
                      </a:r>
                      <a:r>
                        <a:rPr lang="en-US" baseline="30000" dirty="0"/>
                        <a:t>14</a:t>
                      </a:r>
                      <a:r>
                        <a:rPr lang="en-US" dirty="0"/>
                        <a:t> 5d</a:t>
                      </a:r>
                      <a:r>
                        <a:rPr lang="en-US" baseline="30000" dirty="0"/>
                        <a:t>10</a:t>
                      </a:r>
                      <a:r>
                        <a:rPr lang="en-US" dirty="0"/>
                        <a:t>6s</a:t>
                      </a:r>
                      <a:r>
                        <a:rPr lang="en-US" baseline="30000" dirty="0"/>
                        <a:t>2</a:t>
                      </a:r>
                      <a:r>
                        <a:rPr lang="en-US" dirty="0"/>
                        <a:t> 6p</a:t>
                      </a:r>
                      <a:r>
                        <a:rPr lang="en-US" baseline="30000" dirty="0"/>
                        <a:t>1</a:t>
                      </a:r>
                      <a:endParaRPr lang="en-US" dirty="0"/>
                    </a:p>
                  </a:txBody>
                  <a:tcPr anchor="ctr">
                    <a:lnL>
                      <a:noFill/>
                    </a:lnL>
                    <a:lnR>
                      <a:noFill/>
                    </a:lnR>
                    <a:lnT>
                      <a:noFill/>
                    </a:lnT>
                    <a:lnB>
                      <a:noFill/>
                    </a:lnB>
                  </a:tcPr>
                </a:tc>
                <a:extLst>
                  <a:ext uri="{0D108BD9-81ED-4DB2-BD59-A6C34878D82A}">
                    <a16:rowId xmlns:a16="http://schemas.microsoft.com/office/drawing/2014/main" val="10005"/>
                  </a:ext>
                </a:extLst>
              </a:tr>
            </a:tbl>
          </a:graphicData>
        </a:graphic>
      </p:graphicFrame>
      <p:sp>
        <p:nvSpPr>
          <p:cNvPr id="23553" name="Rectangle 1"/>
          <p:cNvSpPr>
            <a:spLocks noChangeArrowheads="1"/>
          </p:cNvSpPr>
          <p:nvPr/>
        </p:nvSpPr>
        <p:spPr bwMode="auto">
          <a:xfrm>
            <a:off x="1547664" y="-76943"/>
            <a:ext cx="6474673" cy="14465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ar-SA" sz="2400" b="0" i="0" u="none" strike="noStrike" cap="none" normalizeH="0" baseline="0" dirty="0">
                <a:ln>
                  <a:noFill/>
                </a:ln>
                <a:solidFill>
                  <a:srgbClr val="000000"/>
                </a:solidFill>
                <a:effectLst/>
                <a:latin typeface="Arial" pitchFamily="34" charset="0"/>
                <a:cs typeface="Arial" pitchFamily="34" charset="0"/>
              </a:rPr>
              <a:t>  </a:t>
            </a:r>
            <a:endParaRPr kumimoji="0" lang="ar-SA" sz="9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ar-SA" sz="2800" b="0" i="0" u="none" strike="noStrike" cap="none" normalizeH="0" baseline="0" dirty="0">
                <a:ln>
                  <a:noFill/>
                </a:ln>
                <a:solidFill>
                  <a:srgbClr val="000000"/>
                </a:solidFill>
                <a:effectLst/>
                <a:latin typeface="Arial" pitchFamily="34" charset="0"/>
                <a:cs typeface="Arial" pitchFamily="34" charset="0"/>
              </a:rPr>
              <a:t>The elements of Group </a:t>
            </a:r>
            <a:r>
              <a:rPr kumimoji="0" lang="en-US" sz="2800" b="0" i="0" u="none" strike="noStrike" cap="none" normalizeH="0" baseline="0" dirty="0">
                <a:ln>
                  <a:noFill/>
                </a:ln>
                <a:solidFill>
                  <a:srgbClr val="000000"/>
                </a:solidFill>
                <a:effectLst/>
                <a:latin typeface="Arial" pitchFamily="34" charset="0"/>
                <a:cs typeface="Arial" pitchFamily="34" charset="0"/>
              </a:rPr>
              <a:t>13 are;</a:t>
            </a:r>
            <a:r>
              <a:rPr kumimoji="0" lang="ar-SA" sz="2800" b="0" i="0" u="none" strike="noStrike" cap="none" normalizeH="0" baseline="0" dirty="0">
                <a:ln>
                  <a:noFill/>
                </a:ln>
                <a:solidFill>
                  <a:srgbClr val="000000"/>
                </a:solidFill>
                <a:effectLst/>
                <a:latin typeface="Arial" pitchFamily="34" charset="0"/>
                <a:cs typeface="Arial" pitchFamily="34" charset="0"/>
              </a:rPr>
              <a:t>   </a:t>
            </a:r>
            <a:endParaRPr kumimoji="0" lang="ar-SA" sz="28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ar-SA" sz="1800" b="0" i="0" u="none" strike="noStrike" cap="none" normalizeH="0" baseline="0" dirty="0">
                <a:ln>
                  <a:noFill/>
                </a:ln>
                <a:solidFill>
                  <a:schemeClr val="tx1"/>
                </a:solidFill>
                <a:effectLst/>
                <a:latin typeface="Arial" pitchFamily="34" charset="0"/>
                <a:cs typeface="Arial" pitchFamily="34" charset="0"/>
              </a:rPr>
            </a:br>
            <a:endParaRPr kumimoji="0" lang="ar-SA" sz="1800" b="0" i="0" u="none" strike="noStrike" cap="none" normalizeH="0" baseline="0" dirty="0">
              <a:ln>
                <a:noFill/>
              </a:ln>
              <a:solidFill>
                <a:schemeClr val="tx1"/>
              </a:solidFill>
              <a:effectLst/>
              <a:latin typeface="Arial" pitchFamily="34" charset="0"/>
              <a:cs typeface="Arial" pitchFamily="34" charset="0"/>
            </a:endParaRPr>
          </a:p>
        </p:txBody>
      </p:sp>
      <p:sp>
        <p:nvSpPr>
          <p:cNvPr id="4" name="Oval 3"/>
          <p:cNvSpPr/>
          <p:nvPr/>
        </p:nvSpPr>
        <p:spPr>
          <a:xfrm>
            <a:off x="8028384" y="5517232"/>
            <a:ext cx="288032" cy="21602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5" name="Rectangle 4">
            <a:hlinkClick r:id="rId5" action="ppaction://hlinksldjump"/>
          </p:cNvPr>
          <p:cNvSpPr/>
          <p:nvPr/>
        </p:nvSpPr>
        <p:spPr>
          <a:xfrm>
            <a:off x="8100392" y="5157192"/>
            <a:ext cx="72008" cy="72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Tree>
  </p:cSld>
  <p:clrMapOvr>
    <a:masterClrMapping/>
  </p:clrMapOvr>
  <p:transition>
    <p:random/>
    <p:sndAc>
      <p:stSnd>
        <p:snd r:embed="rId2" name="chimes.wav"/>
      </p:stSnd>
    </p:sndAc>
  </p:transition>
</p:sld>
</file>

<file path=ppt/slides/slide5.xml><?xml version="1.0" encoding="utf-8"?>
<p:sld xmlns:a="http://schemas.openxmlformats.org/drawingml/2006/main" xmlns:r="http://schemas.openxmlformats.org/officeDocument/2006/relationships" xmlns:p="http://schemas.openxmlformats.org/presentationml/2006/main" showMasterSp="0">
  <p:cSld>
    <p:bg>
      <p:bgPr>
        <a:blipFill>
          <a:blip r:embed="rId3"/>
          <a:tile tx="0" ty="0" sx="100000" sy="100000" flip="none" algn="tl"/>
        </a:blipFill>
        <a:effectLst/>
      </p:bgPr>
    </p:bg>
    <p:spTree>
      <p:nvGrpSpPr>
        <p:cNvPr id="1" name=""/>
        <p:cNvGrpSpPr/>
        <p:nvPr/>
      </p:nvGrpSpPr>
      <p:grpSpPr>
        <a:xfrm>
          <a:off x="0" y="0"/>
          <a:ext cx="0" cy="0"/>
          <a:chOff x="0" y="0"/>
          <a:chExt cx="0" cy="0"/>
        </a:xfrm>
      </p:grpSpPr>
      <p:pic>
        <p:nvPicPr>
          <p:cNvPr id="22530" name="Picture 2" descr="Image: Boron powder">
            <a:hlinkClick r:id="rId4" tooltip="Boron powder"/>
          </p:cNvPr>
          <p:cNvPicPr>
            <a:picLocks noChangeAspect="1" noChangeArrowheads="1"/>
          </p:cNvPicPr>
          <p:nvPr/>
        </p:nvPicPr>
        <p:blipFill>
          <a:blip r:embed="rId5" cstate="print"/>
          <a:srcRect/>
          <a:stretch>
            <a:fillRect/>
          </a:stretch>
        </p:blipFill>
        <p:spPr bwMode="auto">
          <a:xfrm>
            <a:off x="755576" y="620688"/>
            <a:ext cx="2000250" cy="1944216"/>
          </a:xfrm>
          <a:prstGeom prst="rect">
            <a:avLst/>
          </a:prstGeom>
          <a:noFill/>
        </p:spPr>
      </p:pic>
      <p:pic>
        <p:nvPicPr>
          <p:cNvPr id="22532" name="Picture 4" descr="Image: Aluminium metal">
            <a:hlinkClick r:id="rId6" tooltip="Aluminium metal"/>
          </p:cNvPr>
          <p:cNvPicPr>
            <a:picLocks noChangeAspect="1" noChangeArrowheads="1"/>
          </p:cNvPicPr>
          <p:nvPr/>
        </p:nvPicPr>
        <p:blipFill>
          <a:blip r:embed="rId7" cstate="print"/>
          <a:srcRect/>
          <a:stretch>
            <a:fillRect/>
          </a:stretch>
        </p:blipFill>
        <p:spPr bwMode="auto">
          <a:xfrm>
            <a:off x="3203848" y="548680"/>
            <a:ext cx="2000250" cy="2000251"/>
          </a:xfrm>
          <a:prstGeom prst="rect">
            <a:avLst/>
          </a:prstGeom>
          <a:noFill/>
        </p:spPr>
      </p:pic>
      <p:pic>
        <p:nvPicPr>
          <p:cNvPr id="22534" name="Picture 6" descr="Image: Gallium crystas">
            <a:hlinkClick r:id="rId8" tooltip="Gallium crystas"/>
          </p:cNvPr>
          <p:cNvPicPr>
            <a:picLocks noChangeAspect="1" noChangeArrowheads="1"/>
          </p:cNvPicPr>
          <p:nvPr/>
        </p:nvPicPr>
        <p:blipFill>
          <a:blip r:embed="rId9" cstate="print"/>
          <a:srcRect/>
          <a:stretch>
            <a:fillRect/>
          </a:stretch>
        </p:blipFill>
        <p:spPr bwMode="auto">
          <a:xfrm>
            <a:off x="5868144" y="548680"/>
            <a:ext cx="2000250" cy="1944216"/>
          </a:xfrm>
          <a:prstGeom prst="rect">
            <a:avLst/>
          </a:prstGeom>
          <a:noFill/>
        </p:spPr>
      </p:pic>
      <p:pic>
        <p:nvPicPr>
          <p:cNvPr id="22536" name="Picture 8" descr="Image: Ductile indium wire">
            <a:hlinkClick r:id="rId10" tooltip="Ductile indium wire"/>
          </p:cNvPr>
          <p:cNvPicPr>
            <a:picLocks noChangeAspect="1" noChangeArrowheads="1"/>
          </p:cNvPicPr>
          <p:nvPr/>
        </p:nvPicPr>
        <p:blipFill>
          <a:blip r:embed="rId11" cstate="print"/>
          <a:srcRect/>
          <a:stretch>
            <a:fillRect/>
          </a:stretch>
        </p:blipFill>
        <p:spPr bwMode="auto">
          <a:xfrm>
            <a:off x="2339752" y="3573016"/>
            <a:ext cx="2000250" cy="1504951"/>
          </a:xfrm>
          <a:prstGeom prst="rect">
            <a:avLst/>
          </a:prstGeom>
          <a:noFill/>
        </p:spPr>
      </p:pic>
      <p:pic>
        <p:nvPicPr>
          <p:cNvPr id="22538" name="Picture 10" descr="Image: Thallium pieces stored in a glass ampoule under argon atmosphere">
            <a:hlinkClick r:id="rId12" tooltip="Thallium pieces stored in a glass ampoule under argon atmosphere"/>
          </p:cNvPr>
          <p:cNvPicPr>
            <a:picLocks noChangeAspect="1" noChangeArrowheads="1"/>
          </p:cNvPicPr>
          <p:nvPr/>
        </p:nvPicPr>
        <p:blipFill>
          <a:blip r:embed="rId13" cstate="print"/>
          <a:srcRect/>
          <a:stretch>
            <a:fillRect/>
          </a:stretch>
        </p:blipFill>
        <p:spPr bwMode="auto">
          <a:xfrm>
            <a:off x="5436096" y="3573016"/>
            <a:ext cx="2000250" cy="1296144"/>
          </a:xfrm>
          <a:prstGeom prst="rect">
            <a:avLst/>
          </a:prstGeom>
          <a:noFill/>
        </p:spPr>
      </p:pic>
      <p:sp>
        <p:nvSpPr>
          <p:cNvPr id="8" name="TextBox 7"/>
          <p:cNvSpPr txBox="1"/>
          <p:nvPr/>
        </p:nvSpPr>
        <p:spPr>
          <a:xfrm>
            <a:off x="1115616" y="2924944"/>
            <a:ext cx="1512168" cy="369332"/>
          </a:xfrm>
          <a:prstGeom prst="rect">
            <a:avLst/>
          </a:prstGeom>
          <a:solidFill>
            <a:schemeClr val="accent2"/>
          </a:solidFill>
        </p:spPr>
        <p:txBody>
          <a:bodyPr wrap="square" rtlCol="1">
            <a:spAutoFit/>
          </a:bodyPr>
          <a:lstStyle/>
          <a:p>
            <a:pPr algn="l"/>
            <a:r>
              <a:rPr lang="en-US" dirty="0"/>
              <a:t>Boron</a:t>
            </a:r>
            <a:endParaRPr lang="ar-SA" dirty="0"/>
          </a:p>
        </p:txBody>
      </p:sp>
      <p:sp>
        <p:nvSpPr>
          <p:cNvPr id="9" name="TextBox 8"/>
          <p:cNvSpPr txBox="1"/>
          <p:nvPr/>
        </p:nvSpPr>
        <p:spPr>
          <a:xfrm>
            <a:off x="3563888" y="2852936"/>
            <a:ext cx="1296144" cy="369332"/>
          </a:xfrm>
          <a:prstGeom prst="rect">
            <a:avLst/>
          </a:prstGeom>
          <a:solidFill>
            <a:schemeClr val="accent2"/>
          </a:solidFill>
        </p:spPr>
        <p:txBody>
          <a:bodyPr wrap="square" rtlCol="1">
            <a:spAutoFit/>
          </a:bodyPr>
          <a:lstStyle/>
          <a:p>
            <a:r>
              <a:rPr lang="en-US" dirty="0"/>
              <a:t>Aluminium</a:t>
            </a:r>
            <a:endParaRPr lang="ar-SA" dirty="0"/>
          </a:p>
        </p:txBody>
      </p:sp>
      <p:sp>
        <p:nvSpPr>
          <p:cNvPr id="10" name="TextBox 9"/>
          <p:cNvSpPr txBox="1"/>
          <p:nvPr/>
        </p:nvSpPr>
        <p:spPr>
          <a:xfrm>
            <a:off x="6228184" y="2852936"/>
            <a:ext cx="1296144" cy="369332"/>
          </a:xfrm>
          <a:prstGeom prst="rect">
            <a:avLst/>
          </a:prstGeom>
          <a:solidFill>
            <a:schemeClr val="accent2"/>
          </a:solidFill>
        </p:spPr>
        <p:txBody>
          <a:bodyPr wrap="square" rtlCol="1">
            <a:spAutoFit/>
          </a:bodyPr>
          <a:lstStyle/>
          <a:p>
            <a:r>
              <a:rPr lang="en-US" dirty="0"/>
              <a:t>Gallium</a:t>
            </a:r>
            <a:endParaRPr lang="ar-SA" dirty="0"/>
          </a:p>
        </p:txBody>
      </p:sp>
      <p:sp>
        <p:nvSpPr>
          <p:cNvPr id="12" name="TextBox 11"/>
          <p:cNvSpPr txBox="1"/>
          <p:nvPr/>
        </p:nvSpPr>
        <p:spPr>
          <a:xfrm>
            <a:off x="2555776" y="5373216"/>
            <a:ext cx="1440160" cy="369332"/>
          </a:xfrm>
          <a:prstGeom prst="rect">
            <a:avLst/>
          </a:prstGeom>
          <a:solidFill>
            <a:schemeClr val="accent2"/>
          </a:solidFill>
        </p:spPr>
        <p:txBody>
          <a:bodyPr wrap="square" rtlCol="1">
            <a:spAutoFit/>
          </a:bodyPr>
          <a:lstStyle/>
          <a:p>
            <a:r>
              <a:rPr lang="en-US" dirty="0"/>
              <a:t>Indium</a:t>
            </a:r>
            <a:endParaRPr lang="ar-SA" dirty="0"/>
          </a:p>
        </p:txBody>
      </p:sp>
      <p:sp>
        <p:nvSpPr>
          <p:cNvPr id="13" name="TextBox 12"/>
          <p:cNvSpPr txBox="1"/>
          <p:nvPr/>
        </p:nvSpPr>
        <p:spPr>
          <a:xfrm>
            <a:off x="5868144" y="5301208"/>
            <a:ext cx="1152128" cy="369332"/>
          </a:xfrm>
          <a:prstGeom prst="rect">
            <a:avLst/>
          </a:prstGeom>
          <a:solidFill>
            <a:schemeClr val="accent2"/>
          </a:solidFill>
        </p:spPr>
        <p:txBody>
          <a:bodyPr wrap="square" rtlCol="1">
            <a:spAutoFit/>
          </a:bodyPr>
          <a:lstStyle/>
          <a:p>
            <a:r>
              <a:rPr lang="en-US" dirty="0"/>
              <a:t> Thallium</a:t>
            </a:r>
            <a:endParaRPr lang="ar-SA" dirty="0"/>
          </a:p>
        </p:txBody>
      </p:sp>
      <p:sp>
        <p:nvSpPr>
          <p:cNvPr id="14" name="Oval 13">
            <a:hlinkClick r:id="rId14" action="ppaction://hlinksldjump"/>
          </p:cNvPr>
          <p:cNvSpPr/>
          <p:nvPr/>
        </p:nvSpPr>
        <p:spPr>
          <a:xfrm>
            <a:off x="8100392" y="5805264"/>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Tree>
  </p:cSld>
  <p:clrMapOvr>
    <a:masterClrMapping/>
  </p:clrMapOvr>
  <p:transition>
    <p:random/>
    <p:sndAc>
      <p:stSnd>
        <p:snd r:embed="rId2" name="chimes.wav"/>
      </p:stSnd>
    </p:sndAc>
  </p:transition>
</p:sld>
</file>

<file path=ppt/slides/slide6.xml><?xml version="1.0" encoding="utf-8"?>
<p:sld xmlns:a="http://schemas.openxmlformats.org/drawingml/2006/main" xmlns:r="http://schemas.openxmlformats.org/officeDocument/2006/relationships" xmlns:p="http://schemas.openxmlformats.org/presentationml/2006/main" showMasterSp="0">
  <p:cSld>
    <p:bg>
      <p:bgPr>
        <a:blipFill>
          <a:blip r:embed="rId3"/>
          <a:tile tx="0" ty="0" sx="100000" sy="100000" flip="none" algn="tl"/>
        </a:blipFill>
        <a:effectLst/>
      </p:bgPr>
    </p:bg>
    <p:spTree>
      <p:nvGrpSpPr>
        <p:cNvPr id="1" name=""/>
        <p:cNvGrpSpPr/>
        <p:nvPr/>
      </p:nvGrpSpPr>
      <p:grpSpPr>
        <a:xfrm>
          <a:off x="0" y="0"/>
          <a:ext cx="0" cy="0"/>
          <a:chOff x="0" y="0"/>
          <a:chExt cx="0" cy="0"/>
        </a:xfrm>
      </p:grpSpPr>
      <p:pic>
        <p:nvPicPr>
          <p:cNvPr id="23554" name="Picture 2" descr="http://upload.wikimedia.org/wikipedia/commons/thumb/3/3c/Borgruppe.jpg/220px-Borgruppe.jpg">
            <a:hlinkClick r:id="rId4"/>
          </p:cNvPr>
          <p:cNvPicPr>
            <a:picLocks noChangeAspect="1" noChangeArrowheads="1"/>
          </p:cNvPicPr>
          <p:nvPr/>
        </p:nvPicPr>
        <p:blipFill>
          <a:blip r:embed="rId5" cstate="print"/>
          <a:srcRect/>
          <a:stretch>
            <a:fillRect/>
          </a:stretch>
        </p:blipFill>
        <p:spPr bwMode="auto">
          <a:xfrm>
            <a:off x="611560" y="692696"/>
            <a:ext cx="8064896" cy="5256584"/>
          </a:xfrm>
          <a:prstGeom prst="rect">
            <a:avLst/>
          </a:prstGeom>
          <a:noFill/>
        </p:spPr>
      </p:pic>
    </p:spTree>
  </p:cSld>
  <p:clrMapOvr>
    <a:masterClrMapping/>
  </p:clrMapOvr>
  <p:transition>
    <p:random/>
    <p:sndAc>
      <p:stSnd>
        <p:snd r:embed="rId2" name="chimes.wav"/>
      </p:stSnd>
    </p:sndAc>
  </p:transition>
</p:sld>
</file>

<file path=ppt/slides/slide7.xml><?xml version="1.0" encoding="utf-8"?>
<p:sld xmlns:a="http://schemas.openxmlformats.org/drawingml/2006/main" xmlns:r="http://schemas.openxmlformats.org/officeDocument/2006/relationships" xmlns:p="http://schemas.openxmlformats.org/presentationml/2006/main" showMasterSp="0">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4098" name="Rectangle 8"/>
          <p:cNvSpPr>
            <a:spLocks noChangeArrowheads="1"/>
          </p:cNvSpPr>
          <p:nvPr/>
        </p:nvSpPr>
        <p:spPr bwMode="auto">
          <a:xfrm>
            <a:off x="0" y="3124200"/>
            <a:ext cx="9144000" cy="0"/>
          </a:xfrm>
          <a:prstGeom prst="rect">
            <a:avLst/>
          </a:prstGeom>
          <a:noFill/>
          <a:ln w="9525">
            <a:noFill/>
            <a:miter lim="800000"/>
            <a:headEnd/>
            <a:tailEnd/>
          </a:ln>
        </p:spPr>
        <p:txBody>
          <a:bodyPr wrap="none" anchor="ctr">
            <a:spAutoFit/>
          </a:bodyPr>
          <a:lstStyle/>
          <a:p>
            <a:endParaRPr lang="ar-SA" dirty="0"/>
          </a:p>
        </p:txBody>
      </p:sp>
      <p:sp>
        <p:nvSpPr>
          <p:cNvPr id="4099" name="Subtitle 4"/>
          <p:cNvSpPr txBox="1">
            <a:spLocks/>
          </p:cNvSpPr>
          <p:nvPr/>
        </p:nvSpPr>
        <p:spPr bwMode="auto">
          <a:xfrm>
            <a:off x="468313" y="908050"/>
            <a:ext cx="8280400" cy="3457575"/>
          </a:xfrm>
          <a:prstGeom prst="rect">
            <a:avLst/>
          </a:prstGeom>
          <a:noFill/>
          <a:ln w="9525">
            <a:noFill/>
            <a:miter lim="800000"/>
            <a:headEnd/>
            <a:tailEnd/>
          </a:ln>
        </p:spPr>
        <p:txBody>
          <a:bodyPr/>
          <a:lstStyle/>
          <a:p>
            <a:pPr algn="just"/>
            <a:endParaRPr lang="en-US" sz="2800" dirty="0">
              <a:solidFill>
                <a:srgbClr val="0A0AFF"/>
              </a:solidFill>
              <a:latin typeface="Times New Roman" pitchFamily="18" charset="0"/>
              <a:cs typeface="Simplified Arabic" pitchFamily="2" charset="-78"/>
            </a:endParaRPr>
          </a:p>
        </p:txBody>
      </p:sp>
      <p:sp>
        <p:nvSpPr>
          <p:cNvPr id="4" name="Subtitle 4"/>
          <p:cNvSpPr txBox="1">
            <a:spLocks/>
          </p:cNvSpPr>
          <p:nvPr/>
        </p:nvSpPr>
        <p:spPr bwMode="auto">
          <a:xfrm>
            <a:off x="323850" y="404813"/>
            <a:ext cx="8280400" cy="4681537"/>
          </a:xfrm>
          <a:prstGeom prst="rect">
            <a:avLst/>
          </a:prstGeom>
          <a:noFill/>
          <a:ln w="9525">
            <a:noFill/>
            <a:miter lim="800000"/>
            <a:headEnd/>
            <a:tailEnd/>
          </a:ln>
          <a:effectLst/>
        </p:spPr>
        <p:txBody>
          <a:bodyPr/>
          <a:lstStyle/>
          <a:p>
            <a:pPr marL="6350" algn="just" rtl="0" eaLnBrk="0" hangingPunct="0">
              <a:spcBef>
                <a:spcPct val="20000"/>
              </a:spcBef>
              <a:buClr>
                <a:schemeClr val="hlink"/>
              </a:buClr>
              <a:buSzPct val="120000"/>
              <a:defRPr/>
            </a:pPr>
            <a:r>
              <a:rPr lang="en-US" sz="3600" kern="0" dirty="0">
                <a:latin typeface="Times New Roman" pitchFamily="18" charset="0"/>
                <a:cs typeface="Times New Roman" pitchFamily="18" charset="0"/>
              </a:rPr>
              <a:t>1)Name of the group elements, Boron is nonmetal.</a:t>
            </a:r>
          </a:p>
          <a:p>
            <a:pPr marL="6350" algn="just" rtl="0" eaLnBrk="0" hangingPunct="0">
              <a:spcBef>
                <a:spcPct val="20000"/>
              </a:spcBef>
              <a:buClr>
                <a:schemeClr val="hlink"/>
              </a:buClr>
              <a:buSzPct val="120000"/>
              <a:defRPr/>
            </a:pPr>
            <a:r>
              <a:rPr lang="en-US" sz="3600" kern="0" dirty="0">
                <a:solidFill>
                  <a:srgbClr val="000000"/>
                </a:solidFill>
                <a:latin typeface="Times New Roman" pitchFamily="18" charset="0"/>
                <a:cs typeface="Times New Roman" pitchFamily="18" charset="0"/>
              </a:rPr>
              <a:t>2)Electronic configuration: according to the table 24.3, Ga, In and Tl have special electronic configuration, they come after the transition metal. The ionic radius will not increase that much as the previous groups.</a:t>
            </a:r>
          </a:p>
          <a:p>
            <a:pPr marL="6350" indent="7938" algn="just" rtl="0" eaLnBrk="0" hangingPunct="0">
              <a:spcBef>
                <a:spcPct val="20000"/>
              </a:spcBef>
              <a:buClr>
                <a:schemeClr val="hlink"/>
              </a:buClr>
              <a:buSzPct val="120000"/>
              <a:defRPr/>
            </a:pPr>
            <a:r>
              <a:rPr lang="en-US" sz="3600" kern="0" dirty="0">
                <a:solidFill>
                  <a:srgbClr val="000000"/>
                </a:solidFill>
                <a:latin typeface="Times New Roman" pitchFamily="18" charset="0"/>
                <a:cs typeface="Times New Roman" pitchFamily="18" charset="0"/>
              </a:rPr>
              <a:t> </a:t>
            </a:r>
          </a:p>
          <a:p>
            <a:pPr marL="342900" indent="-342900" algn="just" rtl="0" eaLnBrk="0" hangingPunct="0">
              <a:spcBef>
                <a:spcPct val="20000"/>
              </a:spcBef>
              <a:buClr>
                <a:schemeClr val="hlink"/>
              </a:buClr>
              <a:buSzPct val="120000"/>
              <a:buFontTx/>
              <a:buChar char="•"/>
              <a:defRPr/>
            </a:pPr>
            <a:endParaRPr lang="ar-SA" sz="3200" kern="0" dirty="0">
              <a:solidFill>
                <a:srgbClr val="000000"/>
              </a:solidFill>
              <a:latin typeface="Times New Roman" pitchFamily="18" charset="0"/>
              <a:cs typeface="Times New Roman" pitchFamily="18" charset="0"/>
            </a:endParaRPr>
          </a:p>
        </p:txBody>
      </p:sp>
    </p:spTree>
  </p:cSld>
  <p:clrMapOvr>
    <a:masterClrMapping/>
  </p:clrMapOvr>
  <p:transition>
    <p:random/>
    <p:sndAc>
      <p:stSnd>
        <p:snd r:embed="rId2" name="chimes.wav"/>
      </p:stSnd>
    </p:sndAc>
  </p:transition>
</p:sld>
</file>

<file path=ppt/slides/slide8.xml><?xml version="1.0" encoding="utf-8"?>
<p:sld xmlns:a="http://schemas.openxmlformats.org/drawingml/2006/main" xmlns:r="http://schemas.openxmlformats.org/officeDocument/2006/relationships" xmlns:p="http://schemas.openxmlformats.org/presentationml/2006/main" showMasterSp="0">
  <p:cSld>
    <p:bg>
      <p:bgPr>
        <a:blipFill>
          <a:blip r:embed="rId4"/>
          <a:tile tx="0" ty="0" sx="100000" sy="100000" flip="none" algn="tl"/>
        </a:blipFill>
        <a:effectLst/>
      </p:bgPr>
    </p:bg>
    <p:spTree>
      <p:nvGrpSpPr>
        <p:cNvPr id="1" name=""/>
        <p:cNvGrpSpPr/>
        <p:nvPr/>
      </p:nvGrpSpPr>
      <p:grpSpPr>
        <a:xfrm>
          <a:off x="0" y="0"/>
          <a:ext cx="0" cy="0"/>
          <a:chOff x="0" y="0"/>
          <a:chExt cx="0" cy="0"/>
        </a:xfrm>
      </p:grpSpPr>
      <p:sp>
        <p:nvSpPr>
          <p:cNvPr id="1027" name="Rectangle 8"/>
          <p:cNvSpPr>
            <a:spLocks noChangeArrowheads="1"/>
          </p:cNvSpPr>
          <p:nvPr/>
        </p:nvSpPr>
        <p:spPr bwMode="auto">
          <a:xfrm>
            <a:off x="0" y="3124200"/>
            <a:ext cx="9144000" cy="0"/>
          </a:xfrm>
          <a:prstGeom prst="rect">
            <a:avLst/>
          </a:prstGeom>
          <a:noFill/>
          <a:ln w="9525">
            <a:noFill/>
            <a:miter lim="800000"/>
            <a:headEnd/>
            <a:tailEnd/>
          </a:ln>
        </p:spPr>
        <p:txBody>
          <a:bodyPr wrap="none" anchor="ctr">
            <a:spAutoFit/>
          </a:bodyPr>
          <a:lstStyle/>
          <a:p>
            <a:endParaRPr lang="ar-SA"/>
          </a:p>
        </p:txBody>
      </p:sp>
      <p:sp>
        <p:nvSpPr>
          <p:cNvPr id="1028" name="Subtitle 4"/>
          <p:cNvSpPr txBox="1">
            <a:spLocks/>
          </p:cNvSpPr>
          <p:nvPr/>
        </p:nvSpPr>
        <p:spPr bwMode="auto">
          <a:xfrm>
            <a:off x="468313" y="908050"/>
            <a:ext cx="8280400" cy="3457575"/>
          </a:xfrm>
          <a:prstGeom prst="rect">
            <a:avLst/>
          </a:prstGeom>
          <a:noFill/>
          <a:ln w="9525">
            <a:noFill/>
            <a:miter lim="800000"/>
            <a:headEnd/>
            <a:tailEnd/>
          </a:ln>
        </p:spPr>
        <p:txBody>
          <a:bodyPr/>
          <a:lstStyle/>
          <a:p>
            <a:pPr algn="just"/>
            <a:endParaRPr lang="en-US" sz="2800">
              <a:solidFill>
                <a:srgbClr val="0A0AFF"/>
              </a:solidFill>
              <a:latin typeface="Times New Roman" pitchFamily="18" charset="0"/>
              <a:cs typeface="Simplified Arabic" pitchFamily="2" charset="-78"/>
            </a:endParaRPr>
          </a:p>
        </p:txBody>
      </p:sp>
      <p:sp>
        <p:nvSpPr>
          <p:cNvPr id="4" name="Subtitle 4"/>
          <p:cNvSpPr txBox="1">
            <a:spLocks/>
          </p:cNvSpPr>
          <p:nvPr/>
        </p:nvSpPr>
        <p:spPr bwMode="auto">
          <a:xfrm>
            <a:off x="323850" y="404813"/>
            <a:ext cx="8280400" cy="4681537"/>
          </a:xfrm>
          <a:prstGeom prst="rect">
            <a:avLst/>
          </a:prstGeom>
          <a:noFill/>
          <a:ln w="9525">
            <a:noFill/>
            <a:miter lim="800000"/>
            <a:headEnd/>
            <a:tailEnd/>
          </a:ln>
          <a:effectLst/>
        </p:spPr>
        <p:txBody>
          <a:bodyPr/>
          <a:lstStyle/>
          <a:p>
            <a:pPr marL="342900" indent="-342900" algn="just" rtl="0" eaLnBrk="0" hangingPunct="0">
              <a:spcBef>
                <a:spcPct val="20000"/>
              </a:spcBef>
              <a:buClr>
                <a:schemeClr val="hlink"/>
              </a:buClr>
              <a:buSzPct val="120000"/>
              <a:buFontTx/>
              <a:buChar char="•"/>
              <a:defRPr/>
            </a:pPr>
            <a:endParaRPr lang="ar-SA" sz="3200" kern="0" dirty="0">
              <a:solidFill>
                <a:srgbClr val="000000"/>
              </a:solidFill>
              <a:latin typeface="Times New Roman" pitchFamily="18" charset="0"/>
              <a:cs typeface="Times New Roman" pitchFamily="18" charset="0"/>
            </a:endParaRPr>
          </a:p>
        </p:txBody>
      </p:sp>
      <p:sp>
        <p:nvSpPr>
          <p:cNvPr id="5" name="Subtitle 4"/>
          <p:cNvSpPr txBox="1">
            <a:spLocks/>
          </p:cNvSpPr>
          <p:nvPr/>
        </p:nvSpPr>
        <p:spPr bwMode="auto">
          <a:xfrm>
            <a:off x="476250" y="557213"/>
            <a:ext cx="8280400" cy="4681537"/>
          </a:xfrm>
          <a:prstGeom prst="rect">
            <a:avLst/>
          </a:prstGeom>
          <a:noFill/>
          <a:ln w="9525">
            <a:noFill/>
            <a:miter lim="800000"/>
            <a:headEnd/>
            <a:tailEnd/>
          </a:ln>
          <a:effectLst/>
        </p:spPr>
        <p:txBody>
          <a:bodyPr/>
          <a:lstStyle/>
          <a:p>
            <a:pPr marL="342900" indent="-342900" algn="just" rtl="0" eaLnBrk="0" hangingPunct="0">
              <a:spcBef>
                <a:spcPct val="20000"/>
              </a:spcBef>
              <a:buClr>
                <a:schemeClr val="hlink"/>
              </a:buClr>
              <a:buSzPct val="120000"/>
              <a:buFontTx/>
              <a:buChar char="•"/>
              <a:defRPr/>
            </a:pPr>
            <a:endParaRPr lang="ar-SA" sz="3200" kern="0" dirty="0">
              <a:solidFill>
                <a:srgbClr val="000000"/>
              </a:solidFill>
              <a:latin typeface="Times New Roman" pitchFamily="18" charset="0"/>
              <a:cs typeface="Times New Roman" pitchFamily="18" charset="0"/>
            </a:endParaRPr>
          </a:p>
        </p:txBody>
      </p:sp>
      <p:sp>
        <p:nvSpPr>
          <p:cNvPr id="1031" name="Subtitle 4"/>
          <p:cNvSpPr txBox="1">
            <a:spLocks/>
          </p:cNvSpPr>
          <p:nvPr/>
        </p:nvSpPr>
        <p:spPr bwMode="auto">
          <a:xfrm>
            <a:off x="611188" y="404665"/>
            <a:ext cx="8280400" cy="5672286"/>
          </a:xfrm>
          <a:prstGeom prst="rect">
            <a:avLst/>
          </a:prstGeom>
          <a:noFill/>
          <a:ln w="9525">
            <a:noFill/>
            <a:miter lim="800000"/>
            <a:headEnd/>
            <a:tailEnd/>
          </a:ln>
        </p:spPr>
        <p:txBody>
          <a:bodyPr/>
          <a:lstStyle/>
          <a:p>
            <a:pPr marL="742950" indent="-742950" algn="just" rtl="0" hangingPunct="0"/>
            <a:r>
              <a:rPr lang="en-US" sz="3600" dirty="0">
                <a:latin typeface="Times New Roman" pitchFamily="18" charset="0"/>
                <a:cs typeface="Times New Roman" pitchFamily="18" charset="0"/>
              </a:rPr>
              <a:t>3) </a:t>
            </a:r>
            <a:r>
              <a:rPr lang="en-US" sz="3600" dirty="0">
                <a:solidFill>
                  <a:srgbClr val="000000"/>
                </a:solidFill>
                <a:latin typeface="Times New Roman" pitchFamily="18" charset="0"/>
                <a:cs typeface="Times New Roman" pitchFamily="18" charset="0"/>
              </a:rPr>
              <a:t>B</a:t>
            </a:r>
            <a:r>
              <a:rPr lang="en-US" sz="3600" baseline="-25000" dirty="0">
                <a:solidFill>
                  <a:srgbClr val="000000"/>
                </a:solidFill>
                <a:latin typeface="Times New Roman" pitchFamily="18" charset="0"/>
                <a:cs typeface="Times New Roman" pitchFamily="18" charset="0"/>
              </a:rPr>
              <a:t>2</a:t>
            </a:r>
            <a:r>
              <a:rPr lang="en-US" sz="3600" dirty="0">
                <a:solidFill>
                  <a:srgbClr val="000000"/>
                </a:solidFill>
                <a:latin typeface="Times New Roman" pitchFamily="18" charset="0"/>
                <a:cs typeface="Times New Roman" pitchFamily="18" charset="0"/>
              </a:rPr>
              <a:t>O</a:t>
            </a:r>
            <a:r>
              <a:rPr lang="en-US" sz="3600" baseline="-25000" dirty="0">
                <a:solidFill>
                  <a:srgbClr val="000000"/>
                </a:solidFill>
                <a:latin typeface="Times New Roman" pitchFamily="18" charset="0"/>
                <a:cs typeface="Times New Roman" pitchFamily="18" charset="0"/>
              </a:rPr>
              <a:t>3</a:t>
            </a:r>
            <a:r>
              <a:rPr lang="en-US" sz="3600" dirty="0">
                <a:solidFill>
                  <a:srgbClr val="000000"/>
                </a:solidFill>
                <a:latin typeface="Times New Roman" pitchFamily="18" charset="0"/>
                <a:cs typeface="Times New Roman" pitchFamily="18" charset="0"/>
              </a:rPr>
              <a:t>, B(OH)</a:t>
            </a:r>
            <a:r>
              <a:rPr lang="en-US" sz="3600" baseline="-25000" dirty="0">
                <a:solidFill>
                  <a:srgbClr val="000000"/>
                </a:solidFill>
                <a:latin typeface="Times New Roman" pitchFamily="18" charset="0"/>
                <a:cs typeface="Times New Roman" pitchFamily="18" charset="0"/>
              </a:rPr>
              <a:t>3</a:t>
            </a:r>
            <a:r>
              <a:rPr lang="en-US" sz="3600" dirty="0">
                <a:solidFill>
                  <a:srgbClr val="000000"/>
                </a:solidFill>
                <a:latin typeface="Times New Roman" pitchFamily="18" charset="0"/>
                <a:cs typeface="Times New Roman" pitchFamily="18" charset="0"/>
              </a:rPr>
              <a:t> and H</a:t>
            </a:r>
            <a:r>
              <a:rPr lang="en-US" sz="3600" baseline="-25000" dirty="0">
                <a:solidFill>
                  <a:srgbClr val="000000"/>
                </a:solidFill>
                <a:latin typeface="Times New Roman" pitchFamily="18" charset="0"/>
                <a:cs typeface="Times New Roman" pitchFamily="18" charset="0"/>
              </a:rPr>
              <a:t>3</a:t>
            </a:r>
            <a:r>
              <a:rPr lang="en-US" sz="3600" dirty="0">
                <a:solidFill>
                  <a:srgbClr val="000000"/>
                </a:solidFill>
                <a:latin typeface="Times New Roman" pitchFamily="18" charset="0"/>
                <a:cs typeface="Times New Roman" pitchFamily="18" charset="0"/>
              </a:rPr>
              <a:t>BO</a:t>
            </a:r>
            <a:r>
              <a:rPr lang="en-US" sz="3600" baseline="-25000" dirty="0">
                <a:solidFill>
                  <a:srgbClr val="000000"/>
                </a:solidFill>
                <a:latin typeface="Times New Roman" pitchFamily="18" charset="0"/>
                <a:cs typeface="Times New Roman" pitchFamily="18" charset="0"/>
              </a:rPr>
              <a:t>3</a:t>
            </a:r>
            <a:r>
              <a:rPr lang="en-US" sz="3600" dirty="0">
                <a:solidFill>
                  <a:srgbClr val="000000"/>
                </a:solidFill>
                <a:latin typeface="Times New Roman" pitchFamily="18" charset="0"/>
                <a:cs typeface="Times New Roman" pitchFamily="18" charset="0"/>
              </a:rPr>
              <a:t> acidic, (Al and </a:t>
            </a:r>
            <a:r>
              <a:rPr lang="en-US" sz="3600" dirty="0" err="1">
                <a:solidFill>
                  <a:srgbClr val="000000"/>
                </a:solidFill>
                <a:latin typeface="Times New Roman" pitchFamily="18" charset="0"/>
                <a:cs typeface="Times New Roman" pitchFamily="18" charset="0"/>
              </a:rPr>
              <a:t>Ga</a:t>
            </a:r>
            <a:r>
              <a:rPr lang="en-US" sz="3600" dirty="0">
                <a:solidFill>
                  <a:srgbClr val="000000"/>
                </a:solidFill>
                <a:latin typeface="Times New Roman" pitchFamily="18" charset="0"/>
                <a:cs typeface="Times New Roman" pitchFamily="18" charset="0"/>
              </a:rPr>
              <a:t>) are amphoteric, In</a:t>
            </a:r>
            <a:r>
              <a:rPr lang="en-US" sz="3600" baseline="-25000" dirty="0">
                <a:solidFill>
                  <a:srgbClr val="000000"/>
                </a:solidFill>
                <a:latin typeface="Times New Roman" pitchFamily="18" charset="0"/>
                <a:cs typeface="Times New Roman" pitchFamily="18" charset="0"/>
              </a:rPr>
              <a:t>2</a:t>
            </a:r>
            <a:r>
              <a:rPr lang="en-US" sz="3600" dirty="0">
                <a:solidFill>
                  <a:srgbClr val="000000"/>
                </a:solidFill>
                <a:latin typeface="Times New Roman" pitchFamily="18" charset="0"/>
                <a:cs typeface="Times New Roman" pitchFamily="18" charset="0"/>
              </a:rPr>
              <a:t>O</a:t>
            </a:r>
            <a:r>
              <a:rPr lang="en-US" sz="3600" baseline="-25000" dirty="0">
                <a:solidFill>
                  <a:srgbClr val="000000"/>
                </a:solidFill>
                <a:latin typeface="Times New Roman" pitchFamily="18" charset="0"/>
                <a:cs typeface="Times New Roman" pitchFamily="18" charset="0"/>
              </a:rPr>
              <a:t>3</a:t>
            </a:r>
            <a:r>
              <a:rPr lang="en-US" sz="3600" dirty="0">
                <a:solidFill>
                  <a:srgbClr val="000000"/>
                </a:solidFill>
                <a:latin typeface="Times New Roman" pitchFamily="18" charset="0"/>
                <a:cs typeface="Times New Roman" pitchFamily="18" charset="0"/>
              </a:rPr>
              <a:t> and Tl</a:t>
            </a:r>
            <a:r>
              <a:rPr lang="en-US" sz="3600" baseline="-25000" dirty="0">
                <a:solidFill>
                  <a:srgbClr val="000000"/>
                </a:solidFill>
                <a:latin typeface="Times New Roman" pitchFamily="18" charset="0"/>
                <a:cs typeface="Times New Roman" pitchFamily="18" charset="0"/>
              </a:rPr>
              <a:t>2</a:t>
            </a:r>
            <a:r>
              <a:rPr lang="en-US" sz="3600" dirty="0">
                <a:solidFill>
                  <a:srgbClr val="000000"/>
                </a:solidFill>
                <a:latin typeface="Times New Roman" pitchFamily="18" charset="0"/>
                <a:cs typeface="Times New Roman" pitchFamily="18" charset="0"/>
              </a:rPr>
              <a:t>O</a:t>
            </a:r>
            <a:r>
              <a:rPr lang="en-US" sz="3600" baseline="-25000" dirty="0">
                <a:solidFill>
                  <a:srgbClr val="000000"/>
                </a:solidFill>
                <a:latin typeface="Times New Roman" pitchFamily="18" charset="0"/>
                <a:cs typeface="Times New Roman" pitchFamily="18" charset="0"/>
              </a:rPr>
              <a:t>3</a:t>
            </a:r>
            <a:r>
              <a:rPr lang="en-US" sz="3600" dirty="0">
                <a:solidFill>
                  <a:srgbClr val="000000"/>
                </a:solidFill>
                <a:latin typeface="Times New Roman" pitchFamily="18" charset="0"/>
                <a:cs typeface="Times New Roman" pitchFamily="18" charset="0"/>
              </a:rPr>
              <a:t> are basic. Boron can catenate; B</a:t>
            </a:r>
            <a:r>
              <a:rPr lang="en-US" sz="3600" baseline="-25000" dirty="0">
                <a:solidFill>
                  <a:srgbClr val="000000"/>
                </a:solidFill>
                <a:latin typeface="Times New Roman" pitchFamily="18" charset="0"/>
                <a:cs typeface="Times New Roman" pitchFamily="18" charset="0"/>
              </a:rPr>
              <a:t>2</a:t>
            </a:r>
            <a:r>
              <a:rPr lang="en-US" sz="3600" dirty="0">
                <a:solidFill>
                  <a:srgbClr val="000000"/>
                </a:solidFill>
                <a:latin typeface="Times New Roman" pitchFamily="18" charset="0"/>
                <a:cs typeface="Times New Roman" pitchFamily="18" charset="0"/>
              </a:rPr>
              <a:t>Cl</a:t>
            </a:r>
            <a:r>
              <a:rPr lang="en-US" sz="3600" baseline="-25000" dirty="0">
                <a:solidFill>
                  <a:srgbClr val="000000"/>
                </a:solidFill>
                <a:latin typeface="Times New Roman" pitchFamily="18" charset="0"/>
                <a:cs typeface="Times New Roman" pitchFamily="18" charset="0"/>
              </a:rPr>
              <a:t>4</a:t>
            </a:r>
            <a:r>
              <a:rPr lang="en-US" sz="3600" dirty="0">
                <a:solidFill>
                  <a:srgbClr val="000000"/>
                </a:solidFill>
                <a:latin typeface="Times New Roman" pitchFamily="18" charset="0"/>
                <a:cs typeface="Times New Roman" pitchFamily="18" charset="0"/>
              </a:rPr>
              <a:t> (Cl</a:t>
            </a:r>
            <a:r>
              <a:rPr lang="en-US" sz="3600" baseline="-25000" dirty="0">
                <a:solidFill>
                  <a:srgbClr val="000000"/>
                </a:solidFill>
                <a:latin typeface="Times New Roman" pitchFamily="18" charset="0"/>
                <a:cs typeface="Times New Roman" pitchFamily="18" charset="0"/>
              </a:rPr>
              <a:t>2</a:t>
            </a:r>
            <a:r>
              <a:rPr lang="en-US" sz="3600" dirty="0">
                <a:solidFill>
                  <a:srgbClr val="000000"/>
                </a:solidFill>
                <a:latin typeface="Times New Roman" pitchFamily="18" charset="0"/>
                <a:cs typeface="Times New Roman" pitchFamily="18" charset="0"/>
              </a:rPr>
              <a:t>BBCl</a:t>
            </a:r>
            <a:r>
              <a:rPr lang="en-US" sz="3600" baseline="-25000" dirty="0">
                <a:solidFill>
                  <a:srgbClr val="000000"/>
                </a:solidFill>
                <a:latin typeface="Times New Roman" pitchFamily="18" charset="0"/>
                <a:cs typeface="Times New Roman" pitchFamily="18" charset="0"/>
              </a:rPr>
              <a:t>2</a:t>
            </a:r>
            <a:r>
              <a:rPr lang="en-US" sz="3600" dirty="0">
                <a:solidFill>
                  <a:srgbClr val="000000"/>
                </a:solidFill>
                <a:latin typeface="Times New Roman" pitchFamily="18" charset="0"/>
                <a:cs typeface="Times New Roman" pitchFamily="18" charset="0"/>
              </a:rPr>
              <a:t>).</a:t>
            </a:r>
            <a:endParaRPr lang="en-US" sz="3600" b="1" dirty="0">
              <a:solidFill>
                <a:srgbClr val="000000"/>
              </a:solidFill>
              <a:latin typeface="Times New Roman" pitchFamily="18" charset="0"/>
              <a:cs typeface="Times New Roman" pitchFamily="18" charset="0"/>
            </a:endParaRPr>
          </a:p>
          <a:p>
            <a:pPr algn="just" rtl="0" hangingPunct="0"/>
            <a:r>
              <a:rPr lang="en-US" sz="3600" dirty="0">
                <a:latin typeface="Times New Roman" pitchFamily="18" charset="0"/>
                <a:cs typeface="Times New Roman" pitchFamily="18" charset="0"/>
              </a:rPr>
              <a:t>4) </a:t>
            </a:r>
            <a:r>
              <a:rPr lang="en-US" sz="3600" dirty="0">
                <a:solidFill>
                  <a:srgbClr val="000000"/>
                </a:solidFill>
                <a:latin typeface="Times New Roman" pitchFamily="18" charset="0"/>
                <a:cs typeface="Times New Roman" pitchFamily="18" charset="0"/>
              </a:rPr>
              <a:t>Boron exist as borates (Na</a:t>
            </a:r>
            <a:r>
              <a:rPr lang="en-US" sz="3600" baseline="-25000" dirty="0">
                <a:solidFill>
                  <a:srgbClr val="000000"/>
                </a:solidFill>
                <a:latin typeface="Times New Roman" pitchFamily="18" charset="0"/>
                <a:cs typeface="Times New Roman" pitchFamily="18" charset="0"/>
              </a:rPr>
              <a:t>2</a:t>
            </a:r>
            <a:r>
              <a:rPr lang="en-US" sz="3600" dirty="0">
                <a:solidFill>
                  <a:srgbClr val="000000"/>
                </a:solidFill>
                <a:latin typeface="Times New Roman" pitchFamily="18" charset="0"/>
                <a:cs typeface="Times New Roman" pitchFamily="18" charset="0"/>
              </a:rPr>
              <a:t>B</a:t>
            </a:r>
            <a:r>
              <a:rPr lang="en-US" sz="3600" baseline="-25000" dirty="0">
                <a:solidFill>
                  <a:srgbClr val="000000"/>
                </a:solidFill>
                <a:latin typeface="Times New Roman" pitchFamily="18" charset="0"/>
                <a:cs typeface="Times New Roman" pitchFamily="18" charset="0"/>
              </a:rPr>
              <a:t>4</a:t>
            </a:r>
            <a:r>
              <a:rPr lang="en-US" sz="3600" dirty="0">
                <a:solidFill>
                  <a:srgbClr val="000000"/>
                </a:solidFill>
                <a:latin typeface="Times New Roman" pitchFamily="18" charset="0"/>
                <a:cs typeface="Times New Roman" pitchFamily="18" charset="0"/>
              </a:rPr>
              <a:t>O</a:t>
            </a:r>
            <a:r>
              <a:rPr lang="en-US" sz="3600" baseline="-25000" dirty="0">
                <a:solidFill>
                  <a:srgbClr val="000000"/>
                </a:solidFill>
                <a:latin typeface="Times New Roman" pitchFamily="18" charset="0"/>
                <a:cs typeface="Times New Roman" pitchFamily="18" charset="0"/>
              </a:rPr>
              <a:t>7</a:t>
            </a:r>
            <a:r>
              <a:rPr lang="en-US" sz="3600" dirty="0">
                <a:solidFill>
                  <a:srgbClr val="000000"/>
                </a:solidFill>
                <a:latin typeface="Times New Roman" pitchFamily="18" charset="0"/>
                <a:cs typeface="Times New Roman" pitchFamily="18" charset="0"/>
              </a:rPr>
              <a:t>.4H</a:t>
            </a:r>
            <a:r>
              <a:rPr lang="en-US" sz="3600" baseline="-25000" dirty="0">
                <a:solidFill>
                  <a:srgbClr val="000000"/>
                </a:solidFill>
                <a:latin typeface="Times New Roman" pitchFamily="18" charset="0"/>
                <a:cs typeface="Times New Roman" pitchFamily="18" charset="0"/>
              </a:rPr>
              <a:t>2</a:t>
            </a:r>
            <a:r>
              <a:rPr lang="en-US" sz="3600" dirty="0">
                <a:solidFill>
                  <a:srgbClr val="000000"/>
                </a:solidFill>
                <a:latin typeface="Times New Roman" pitchFamily="18" charset="0"/>
                <a:cs typeface="Times New Roman" pitchFamily="18" charset="0"/>
              </a:rPr>
              <a:t>O)</a:t>
            </a:r>
            <a:endParaRPr lang="en-US" sz="3600" b="1" dirty="0">
              <a:solidFill>
                <a:srgbClr val="000000"/>
              </a:solidFill>
              <a:latin typeface="Times New Roman" pitchFamily="18" charset="0"/>
              <a:cs typeface="Times New Roman" pitchFamily="18" charset="0"/>
            </a:endParaRPr>
          </a:p>
          <a:p>
            <a:pPr algn="just" rtl="0" hangingPunct="0"/>
            <a:r>
              <a:rPr lang="en-US" sz="3600" dirty="0">
                <a:solidFill>
                  <a:srgbClr val="000000"/>
                </a:solidFill>
                <a:latin typeface="Times New Roman" pitchFamily="18" charset="0"/>
                <a:cs typeface="Times New Roman" pitchFamily="18" charset="0"/>
              </a:rPr>
              <a:t>The new type of bonding BBB</a:t>
            </a:r>
            <a:endParaRPr lang="en-US" sz="3600" b="1" dirty="0">
              <a:solidFill>
                <a:srgbClr val="000000"/>
              </a:solidFill>
              <a:latin typeface="Times New Roman" pitchFamily="18" charset="0"/>
              <a:cs typeface="Times New Roman" pitchFamily="18" charset="0"/>
            </a:endParaRPr>
          </a:p>
          <a:p>
            <a:pPr algn="just" rtl="0" hangingPunct="0"/>
            <a:endParaRPr lang="en-US" sz="3600" dirty="0">
              <a:solidFill>
                <a:srgbClr val="000000"/>
              </a:solidFill>
              <a:latin typeface="Times New Roman" pitchFamily="18" charset="0"/>
              <a:cs typeface="Times New Roman" pitchFamily="18" charset="0"/>
            </a:endParaRPr>
          </a:p>
          <a:p>
            <a:pPr algn="just" rtl="0" hangingPunct="0"/>
            <a:r>
              <a:rPr lang="en-US" sz="3600" dirty="0">
                <a:latin typeface="Times New Roman" pitchFamily="18" charset="0"/>
                <a:cs typeface="Times New Roman" pitchFamily="18" charset="0"/>
              </a:rPr>
              <a:t>5) </a:t>
            </a:r>
            <a:r>
              <a:rPr lang="en-US" sz="3600" dirty="0">
                <a:solidFill>
                  <a:srgbClr val="000000"/>
                </a:solidFill>
                <a:latin typeface="Times New Roman" pitchFamily="18" charset="0"/>
                <a:cs typeface="Times New Roman" pitchFamily="18" charset="0"/>
              </a:rPr>
              <a:t>2B + 3X</a:t>
            </a:r>
            <a:r>
              <a:rPr lang="en-US" sz="3600" baseline="-25000" dirty="0">
                <a:solidFill>
                  <a:srgbClr val="000000"/>
                </a:solidFill>
                <a:latin typeface="Times New Roman" pitchFamily="18" charset="0"/>
                <a:cs typeface="Times New Roman" pitchFamily="18" charset="0"/>
              </a:rPr>
              <a:t>2</a:t>
            </a:r>
            <a:r>
              <a:rPr lang="en-US" sz="3600" dirty="0">
                <a:solidFill>
                  <a:srgbClr val="000000"/>
                </a:solidFill>
                <a:latin typeface="Times New Roman" pitchFamily="18" charset="0"/>
                <a:cs typeface="Times New Roman" pitchFamily="18" charset="0"/>
              </a:rPr>
              <a:t> </a:t>
            </a:r>
            <a:r>
              <a:rPr lang="en-US" sz="3600" dirty="0">
                <a:solidFill>
                  <a:srgbClr val="000000"/>
                </a:solidFill>
                <a:latin typeface="Times New Roman" pitchFamily="18" charset="0"/>
                <a:cs typeface="Times New Roman" pitchFamily="18" charset="0"/>
                <a:sym typeface="Symbol" pitchFamily="18" charset="2"/>
              </a:rPr>
              <a:t></a:t>
            </a:r>
            <a:r>
              <a:rPr lang="en-US" sz="3600" dirty="0">
                <a:solidFill>
                  <a:srgbClr val="000000"/>
                </a:solidFill>
                <a:latin typeface="Times New Roman" pitchFamily="18" charset="0"/>
                <a:cs typeface="Times New Roman" pitchFamily="18" charset="0"/>
              </a:rPr>
              <a:t> 2BX</a:t>
            </a:r>
            <a:r>
              <a:rPr lang="en-US" sz="3600" baseline="-25000" dirty="0">
                <a:solidFill>
                  <a:srgbClr val="000000"/>
                </a:solidFill>
                <a:latin typeface="Times New Roman" pitchFamily="18" charset="0"/>
                <a:cs typeface="Times New Roman" pitchFamily="18" charset="0"/>
              </a:rPr>
              <a:t>3</a:t>
            </a:r>
            <a:r>
              <a:rPr lang="en-US" sz="3600" dirty="0">
                <a:solidFill>
                  <a:srgbClr val="000000"/>
                </a:solidFill>
                <a:latin typeface="Times New Roman" pitchFamily="18" charset="0"/>
                <a:cs typeface="Times New Roman" pitchFamily="18" charset="0"/>
              </a:rPr>
              <a:t>	</a:t>
            </a:r>
            <a:r>
              <a:rPr lang="en-US" sz="3600" b="1" dirty="0">
                <a:solidFill>
                  <a:srgbClr val="000000"/>
                </a:solidFill>
                <a:latin typeface="Times New Roman" pitchFamily="18" charset="0"/>
                <a:cs typeface="Times New Roman" pitchFamily="18" charset="0"/>
              </a:rPr>
              <a:t> 	 </a:t>
            </a:r>
          </a:p>
          <a:p>
            <a:pPr algn="just" rtl="0" hangingPunct="0"/>
            <a:r>
              <a:rPr lang="en-US" sz="3600" dirty="0">
                <a:solidFill>
                  <a:srgbClr val="000000"/>
                </a:solidFill>
                <a:latin typeface="Times New Roman" pitchFamily="18" charset="0"/>
                <a:cs typeface="Times New Roman" pitchFamily="18" charset="0"/>
              </a:rPr>
              <a:t>BF</a:t>
            </a:r>
            <a:r>
              <a:rPr lang="en-US" sz="3600" baseline="-25000" dirty="0">
                <a:solidFill>
                  <a:srgbClr val="000000"/>
                </a:solidFill>
                <a:latin typeface="Times New Roman" pitchFamily="18" charset="0"/>
                <a:cs typeface="Times New Roman" pitchFamily="18" charset="0"/>
              </a:rPr>
              <a:t>3</a:t>
            </a:r>
            <a:r>
              <a:rPr lang="en-US" sz="3600" dirty="0">
                <a:solidFill>
                  <a:srgbClr val="000000"/>
                </a:solidFill>
                <a:latin typeface="Times New Roman" pitchFamily="18" charset="0"/>
                <a:cs typeface="Times New Roman" pitchFamily="18" charset="0"/>
              </a:rPr>
              <a:t>, BCl</a:t>
            </a:r>
            <a:r>
              <a:rPr lang="en-US" sz="3600" baseline="-25000" dirty="0">
                <a:solidFill>
                  <a:srgbClr val="000000"/>
                </a:solidFill>
                <a:latin typeface="Times New Roman" pitchFamily="18" charset="0"/>
                <a:cs typeface="Times New Roman" pitchFamily="18" charset="0"/>
              </a:rPr>
              <a:t>3</a:t>
            </a:r>
            <a:r>
              <a:rPr lang="en-US" sz="3600" dirty="0">
                <a:solidFill>
                  <a:srgbClr val="000000"/>
                </a:solidFill>
                <a:latin typeface="Times New Roman" pitchFamily="18" charset="0"/>
                <a:cs typeface="Times New Roman" pitchFamily="18" charset="0"/>
              </a:rPr>
              <a:t> (gases); BBr</a:t>
            </a:r>
            <a:r>
              <a:rPr lang="en-US" sz="3600" baseline="-25000" dirty="0">
                <a:solidFill>
                  <a:srgbClr val="000000"/>
                </a:solidFill>
                <a:latin typeface="Times New Roman" pitchFamily="18" charset="0"/>
                <a:cs typeface="Times New Roman" pitchFamily="18" charset="0"/>
              </a:rPr>
              <a:t>3</a:t>
            </a:r>
            <a:r>
              <a:rPr lang="en-US" sz="3600" dirty="0">
                <a:solidFill>
                  <a:srgbClr val="000000"/>
                </a:solidFill>
                <a:latin typeface="Times New Roman" pitchFamily="18" charset="0"/>
                <a:cs typeface="Times New Roman" pitchFamily="18" charset="0"/>
              </a:rPr>
              <a:t> liquid and BI</a:t>
            </a:r>
            <a:r>
              <a:rPr lang="en-US" sz="3600" baseline="-25000" dirty="0">
                <a:solidFill>
                  <a:srgbClr val="000000"/>
                </a:solidFill>
                <a:latin typeface="Times New Roman" pitchFamily="18" charset="0"/>
                <a:cs typeface="Times New Roman" pitchFamily="18" charset="0"/>
              </a:rPr>
              <a:t>3</a:t>
            </a:r>
            <a:r>
              <a:rPr lang="en-US" sz="3600" dirty="0">
                <a:solidFill>
                  <a:srgbClr val="000000"/>
                </a:solidFill>
                <a:latin typeface="Times New Roman" pitchFamily="18" charset="0"/>
                <a:cs typeface="Times New Roman" pitchFamily="18" charset="0"/>
              </a:rPr>
              <a:t> solid.</a:t>
            </a:r>
            <a:endParaRPr lang="en-US" sz="3600" b="1" dirty="0">
              <a:solidFill>
                <a:srgbClr val="000000"/>
              </a:solidFill>
              <a:latin typeface="Times New Roman" pitchFamily="18" charset="0"/>
              <a:cs typeface="Times New Roman" pitchFamily="18" charset="0"/>
            </a:endParaRPr>
          </a:p>
        </p:txBody>
      </p:sp>
      <p:graphicFrame>
        <p:nvGraphicFramePr>
          <p:cNvPr id="1026" name="Object 12"/>
          <p:cNvGraphicFramePr>
            <a:graphicFrameLocks noChangeAspect="1"/>
          </p:cNvGraphicFramePr>
          <p:nvPr/>
        </p:nvGraphicFramePr>
        <p:xfrm>
          <a:off x="6588224" y="3429000"/>
          <a:ext cx="1127125" cy="863600"/>
        </p:xfrm>
        <a:graphic>
          <a:graphicData uri="http://schemas.openxmlformats.org/presentationml/2006/ole">
            <mc:AlternateContent xmlns:mc="http://schemas.openxmlformats.org/markup-compatibility/2006">
              <mc:Choice xmlns:v="urn:schemas-microsoft-com:vml" Requires="v">
                <p:oleObj spid="_x0000_s1029" name="Document" r:id="rId5" imgW="571680" imgH="438120" progId="">
                  <p:embed/>
                </p:oleObj>
              </mc:Choice>
              <mc:Fallback>
                <p:oleObj name="Document" r:id="rId5" imgW="571680" imgH="438120" progId="">
                  <p:embed/>
                  <p:pic>
                    <p:nvPicPr>
                      <p:cNvPr id="0" name="Object 1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588224" y="3429000"/>
                        <a:ext cx="1127125" cy="86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53882" dir="13500000" algn="ctr" rotWithShape="0">
                                <a:schemeClr val="accent1">
                                  <a:gamma/>
                                  <a:shade val="60000"/>
                                  <a:invGamma/>
                                  <a:alpha val="50000"/>
                                </a:schemeClr>
                              </a:outerShdw>
                            </a:effectLst>
                          </a14:hiddenEffects>
                        </a:ext>
                      </a:extLst>
                    </p:spPr>
                  </p:pic>
                </p:oleObj>
              </mc:Fallback>
            </mc:AlternateContent>
          </a:graphicData>
        </a:graphic>
      </p:graphicFrame>
      <p:sp>
        <p:nvSpPr>
          <p:cNvPr id="8" name="Footer Placeholder 7"/>
          <p:cNvSpPr>
            <a:spLocks noGrp="1"/>
          </p:cNvSpPr>
          <p:nvPr>
            <p:ph type="ftr" sz="quarter" idx="11"/>
          </p:nvPr>
        </p:nvSpPr>
        <p:spPr/>
        <p:txBody>
          <a:bodyPr/>
          <a:lstStyle/>
          <a:p>
            <a:pPr>
              <a:defRPr/>
            </a:pPr>
            <a:r>
              <a:rPr lang="en-US" dirty="0"/>
              <a:t>, </a:t>
            </a:r>
          </a:p>
        </p:txBody>
      </p:sp>
    </p:spTree>
  </p:cSld>
  <p:clrMapOvr>
    <a:masterClrMapping/>
  </p:clrMapOvr>
  <p:transition>
    <p:random/>
    <p:sndAc>
      <p:stSnd>
        <p:snd r:embed="rId3" name="chimes.wav"/>
      </p:stSnd>
    </p:sndAc>
  </p:transition>
</p:sld>
</file>

<file path=ppt/slides/slide9.xml><?xml version="1.0" encoding="utf-8"?>
<p:sld xmlns:a="http://schemas.openxmlformats.org/drawingml/2006/main" xmlns:r="http://schemas.openxmlformats.org/officeDocument/2006/relationships" xmlns:p="http://schemas.openxmlformats.org/presentationml/2006/main" showMasterSp="0">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5122" name="Rectangle 8"/>
          <p:cNvSpPr>
            <a:spLocks noChangeArrowheads="1"/>
          </p:cNvSpPr>
          <p:nvPr/>
        </p:nvSpPr>
        <p:spPr bwMode="auto">
          <a:xfrm>
            <a:off x="0" y="3124200"/>
            <a:ext cx="9144000" cy="0"/>
          </a:xfrm>
          <a:prstGeom prst="rect">
            <a:avLst/>
          </a:prstGeom>
          <a:noFill/>
          <a:ln w="9525">
            <a:noFill/>
            <a:miter lim="800000"/>
            <a:headEnd/>
            <a:tailEnd/>
          </a:ln>
        </p:spPr>
        <p:txBody>
          <a:bodyPr wrap="none" anchor="ctr">
            <a:spAutoFit/>
          </a:bodyPr>
          <a:lstStyle/>
          <a:p>
            <a:endParaRPr lang="ar-SA"/>
          </a:p>
        </p:txBody>
      </p:sp>
      <p:sp>
        <p:nvSpPr>
          <p:cNvPr id="5123" name="Subtitle 4"/>
          <p:cNvSpPr txBox="1">
            <a:spLocks/>
          </p:cNvSpPr>
          <p:nvPr/>
        </p:nvSpPr>
        <p:spPr bwMode="auto">
          <a:xfrm>
            <a:off x="468313" y="908050"/>
            <a:ext cx="8280400" cy="3457575"/>
          </a:xfrm>
          <a:prstGeom prst="rect">
            <a:avLst/>
          </a:prstGeom>
          <a:noFill/>
          <a:ln w="9525">
            <a:noFill/>
            <a:miter lim="800000"/>
            <a:headEnd/>
            <a:tailEnd/>
          </a:ln>
        </p:spPr>
        <p:txBody>
          <a:bodyPr/>
          <a:lstStyle/>
          <a:p>
            <a:pPr algn="just"/>
            <a:endParaRPr lang="en-US" sz="2800">
              <a:solidFill>
                <a:srgbClr val="0A0AFF"/>
              </a:solidFill>
              <a:latin typeface="Times New Roman" pitchFamily="18" charset="0"/>
              <a:cs typeface="Simplified Arabic" pitchFamily="2" charset="-78"/>
            </a:endParaRPr>
          </a:p>
        </p:txBody>
      </p:sp>
      <p:sp>
        <p:nvSpPr>
          <p:cNvPr id="4" name="Subtitle 4"/>
          <p:cNvSpPr txBox="1">
            <a:spLocks/>
          </p:cNvSpPr>
          <p:nvPr/>
        </p:nvSpPr>
        <p:spPr bwMode="auto">
          <a:xfrm>
            <a:off x="323850" y="404813"/>
            <a:ext cx="8280400" cy="4681537"/>
          </a:xfrm>
          <a:prstGeom prst="rect">
            <a:avLst/>
          </a:prstGeom>
          <a:noFill/>
          <a:ln w="9525">
            <a:noFill/>
            <a:miter lim="800000"/>
            <a:headEnd/>
            <a:tailEnd/>
          </a:ln>
          <a:effectLst/>
        </p:spPr>
        <p:txBody>
          <a:bodyPr/>
          <a:lstStyle/>
          <a:p>
            <a:pPr marL="342900" indent="-342900" algn="just" rtl="0" eaLnBrk="0" hangingPunct="0">
              <a:spcBef>
                <a:spcPct val="20000"/>
              </a:spcBef>
              <a:buClr>
                <a:schemeClr val="hlink"/>
              </a:buClr>
              <a:buSzPct val="120000"/>
              <a:buFontTx/>
              <a:buChar char="•"/>
              <a:defRPr/>
            </a:pPr>
            <a:endParaRPr lang="ar-SA" sz="3200" kern="0" dirty="0">
              <a:solidFill>
                <a:srgbClr val="000000"/>
              </a:solidFill>
              <a:latin typeface="Times New Roman" pitchFamily="18" charset="0"/>
              <a:cs typeface="Times New Roman" pitchFamily="18" charset="0"/>
            </a:endParaRPr>
          </a:p>
        </p:txBody>
      </p:sp>
      <p:sp>
        <p:nvSpPr>
          <p:cNvPr id="5125" name="Subtitle 4"/>
          <p:cNvSpPr txBox="1">
            <a:spLocks/>
          </p:cNvSpPr>
          <p:nvPr/>
        </p:nvSpPr>
        <p:spPr bwMode="auto">
          <a:xfrm>
            <a:off x="476250" y="404665"/>
            <a:ext cx="8280400" cy="5472608"/>
          </a:xfrm>
          <a:prstGeom prst="rect">
            <a:avLst/>
          </a:prstGeom>
          <a:noFill/>
          <a:ln w="9525">
            <a:noFill/>
            <a:miter lim="800000"/>
            <a:headEnd/>
            <a:tailEnd/>
          </a:ln>
        </p:spPr>
        <p:txBody>
          <a:bodyPr/>
          <a:lstStyle/>
          <a:p>
            <a:pPr algn="just" rtl="0" hangingPunct="0"/>
            <a:r>
              <a:rPr lang="en-US" sz="3600" dirty="0">
                <a:latin typeface="Times New Roman" pitchFamily="18" charset="0"/>
                <a:cs typeface="Times New Roman" pitchFamily="18" charset="0"/>
              </a:rPr>
              <a:t>6) </a:t>
            </a:r>
            <a:r>
              <a:rPr lang="en-US" sz="3600" dirty="0">
                <a:solidFill>
                  <a:srgbClr val="FF0000"/>
                </a:solidFill>
                <a:latin typeface="Times New Roman" pitchFamily="18" charset="0"/>
                <a:cs typeface="Times New Roman" pitchFamily="18" charset="0"/>
              </a:rPr>
              <a:t>+3</a:t>
            </a:r>
            <a:r>
              <a:rPr lang="en-US" sz="3600" dirty="0">
                <a:solidFill>
                  <a:srgbClr val="000000"/>
                </a:solidFill>
                <a:latin typeface="Times New Roman" pitchFamily="18" charset="0"/>
                <a:cs typeface="Times New Roman" pitchFamily="18" charset="0"/>
              </a:rPr>
              <a:t> is the normal oxidation state, for B very high, so </a:t>
            </a:r>
            <a:r>
              <a:rPr lang="en-US" sz="3600" dirty="0">
                <a:solidFill>
                  <a:srgbClr val="FF0000"/>
                </a:solidFill>
                <a:latin typeface="Times New Roman" pitchFamily="18" charset="0"/>
                <a:cs typeface="Times New Roman" pitchFamily="18" charset="0"/>
              </a:rPr>
              <a:t>no</a:t>
            </a:r>
            <a:r>
              <a:rPr lang="en-US" sz="3600" dirty="0">
                <a:solidFill>
                  <a:srgbClr val="000000"/>
                </a:solidFill>
                <a:latin typeface="Times New Roman" pitchFamily="18" charset="0"/>
                <a:cs typeface="Times New Roman" pitchFamily="18" charset="0"/>
              </a:rPr>
              <a:t> </a:t>
            </a:r>
            <a:r>
              <a:rPr lang="en-US" sz="3600" dirty="0">
                <a:solidFill>
                  <a:srgbClr val="FF0000"/>
                </a:solidFill>
                <a:latin typeface="Times New Roman" pitchFamily="18" charset="0"/>
                <a:cs typeface="Times New Roman" pitchFamily="18" charset="0"/>
              </a:rPr>
              <a:t>B</a:t>
            </a:r>
            <a:r>
              <a:rPr lang="en-US" sz="3600" baseline="30000" dirty="0">
                <a:solidFill>
                  <a:srgbClr val="FF0000"/>
                </a:solidFill>
                <a:latin typeface="Times New Roman" pitchFamily="18" charset="0"/>
                <a:cs typeface="Times New Roman" pitchFamily="18" charset="0"/>
              </a:rPr>
              <a:t>3+</a:t>
            </a:r>
            <a:r>
              <a:rPr lang="en-US" sz="3600" baseline="30000" dirty="0">
                <a:solidFill>
                  <a:srgbClr val="000000"/>
                </a:solidFill>
                <a:latin typeface="Times New Roman" pitchFamily="18" charset="0"/>
                <a:cs typeface="Times New Roman" pitchFamily="18" charset="0"/>
              </a:rPr>
              <a:t> </a:t>
            </a:r>
            <a:r>
              <a:rPr lang="en-US" sz="3600" dirty="0">
                <a:solidFill>
                  <a:srgbClr val="000000"/>
                </a:solidFill>
                <a:latin typeface="Times New Roman" pitchFamily="18" charset="0"/>
                <a:cs typeface="Times New Roman" pitchFamily="18" charset="0"/>
              </a:rPr>
              <a:t>, therefore no ionic compounds, all covalent others can be ionic and covalent.</a:t>
            </a:r>
            <a:endParaRPr lang="en-US" sz="3600" b="1" dirty="0">
              <a:solidFill>
                <a:srgbClr val="000000"/>
              </a:solidFill>
              <a:latin typeface="Times New Roman" pitchFamily="18" charset="0"/>
              <a:cs typeface="Times New Roman" pitchFamily="18" charset="0"/>
            </a:endParaRPr>
          </a:p>
          <a:p>
            <a:pPr algn="just" rtl="0" hangingPunct="0"/>
            <a:endParaRPr lang="en-US" sz="3600" dirty="0">
              <a:solidFill>
                <a:srgbClr val="000000"/>
              </a:solidFill>
              <a:latin typeface="Times New Roman" pitchFamily="18" charset="0"/>
              <a:cs typeface="Times New Roman" pitchFamily="18" charset="0"/>
            </a:endParaRPr>
          </a:p>
          <a:p>
            <a:pPr algn="just" rtl="0" hangingPunct="0"/>
            <a:r>
              <a:rPr lang="en-US" sz="3600" dirty="0">
                <a:latin typeface="Times New Roman" pitchFamily="18" charset="0"/>
                <a:cs typeface="Times New Roman" pitchFamily="18" charset="0"/>
              </a:rPr>
              <a:t>7) </a:t>
            </a:r>
            <a:r>
              <a:rPr lang="en-US" sz="3600" dirty="0" err="1">
                <a:solidFill>
                  <a:srgbClr val="000000"/>
                </a:solidFill>
                <a:latin typeface="Times New Roman" pitchFamily="18" charset="0"/>
                <a:cs typeface="Times New Roman" pitchFamily="18" charset="0"/>
              </a:rPr>
              <a:t>Ga</a:t>
            </a:r>
            <a:r>
              <a:rPr lang="en-US" sz="3600" dirty="0">
                <a:solidFill>
                  <a:srgbClr val="000000"/>
                </a:solidFill>
                <a:latin typeface="Times New Roman" pitchFamily="18" charset="0"/>
                <a:cs typeface="Times New Roman" pitchFamily="18" charset="0"/>
              </a:rPr>
              <a:t>, In and </a:t>
            </a:r>
            <a:r>
              <a:rPr lang="en-US" sz="3600" dirty="0" err="1">
                <a:solidFill>
                  <a:srgbClr val="000000"/>
                </a:solidFill>
                <a:latin typeface="Times New Roman" pitchFamily="18" charset="0"/>
                <a:cs typeface="Times New Roman" pitchFamily="18" charset="0"/>
              </a:rPr>
              <a:t>Tl</a:t>
            </a:r>
            <a:r>
              <a:rPr lang="en-US" sz="3600" dirty="0">
                <a:solidFill>
                  <a:srgbClr val="000000"/>
                </a:solidFill>
                <a:latin typeface="Times New Roman" pitchFamily="18" charset="0"/>
                <a:cs typeface="Times New Roman" pitchFamily="18" charset="0"/>
              </a:rPr>
              <a:t> can have </a:t>
            </a:r>
            <a:r>
              <a:rPr lang="en-US" sz="3600" dirty="0">
                <a:solidFill>
                  <a:srgbClr val="FF0000"/>
                </a:solidFill>
                <a:latin typeface="Times New Roman" pitchFamily="18" charset="0"/>
                <a:cs typeface="Times New Roman" pitchFamily="18" charset="0"/>
              </a:rPr>
              <a:t>+1</a:t>
            </a:r>
            <a:r>
              <a:rPr lang="en-US" sz="3600" dirty="0">
                <a:solidFill>
                  <a:srgbClr val="000000"/>
                </a:solidFill>
                <a:latin typeface="Times New Roman" pitchFamily="18" charset="0"/>
                <a:cs typeface="Times New Roman" pitchFamily="18" charset="0"/>
              </a:rPr>
              <a:t> (d</a:t>
            </a:r>
            <a:r>
              <a:rPr lang="en-US" sz="3600" baseline="30000" dirty="0">
                <a:solidFill>
                  <a:srgbClr val="000000"/>
                </a:solidFill>
                <a:latin typeface="Times New Roman" pitchFamily="18" charset="0"/>
                <a:cs typeface="Times New Roman" pitchFamily="18" charset="0"/>
              </a:rPr>
              <a:t>10</a:t>
            </a:r>
            <a:r>
              <a:rPr lang="en-US" sz="3600" dirty="0">
                <a:solidFill>
                  <a:srgbClr val="000000"/>
                </a:solidFill>
                <a:latin typeface="Times New Roman" pitchFamily="18" charset="0"/>
                <a:cs typeface="Times New Roman" pitchFamily="18" charset="0"/>
              </a:rPr>
              <a:t> s</a:t>
            </a:r>
            <a:r>
              <a:rPr lang="en-US" sz="3600" baseline="30000" dirty="0">
                <a:solidFill>
                  <a:srgbClr val="000000"/>
                </a:solidFill>
                <a:latin typeface="Times New Roman" pitchFamily="18" charset="0"/>
                <a:cs typeface="Times New Roman" pitchFamily="18" charset="0"/>
              </a:rPr>
              <a:t>2</a:t>
            </a:r>
            <a:r>
              <a:rPr lang="en-US" sz="3600" dirty="0">
                <a:solidFill>
                  <a:srgbClr val="000000"/>
                </a:solidFill>
                <a:latin typeface="Times New Roman" pitchFamily="18" charset="0"/>
                <a:cs typeface="Times New Roman" pitchFamily="18" charset="0"/>
              </a:rPr>
              <a:t>). For </a:t>
            </a:r>
            <a:r>
              <a:rPr lang="en-US" sz="3600" dirty="0" err="1">
                <a:solidFill>
                  <a:srgbClr val="000000"/>
                </a:solidFill>
                <a:latin typeface="Times New Roman" pitchFamily="18" charset="0"/>
                <a:cs typeface="Times New Roman" pitchFamily="18" charset="0"/>
              </a:rPr>
              <a:t>Ga</a:t>
            </a:r>
            <a:r>
              <a:rPr lang="en-US" sz="3600" dirty="0">
                <a:solidFill>
                  <a:srgbClr val="000000"/>
                </a:solidFill>
                <a:latin typeface="Times New Roman" pitchFamily="18" charset="0"/>
                <a:cs typeface="Times New Roman" pitchFamily="18" charset="0"/>
              </a:rPr>
              <a:t> and In </a:t>
            </a:r>
            <a:r>
              <a:rPr lang="en-US" sz="3600" dirty="0">
                <a:solidFill>
                  <a:srgbClr val="FF0000"/>
                </a:solidFill>
                <a:latin typeface="Times New Roman" pitchFamily="18" charset="0"/>
                <a:cs typeface="Times New Roman" pitchFamily="18" charset="0"/>
              </a:rPr>
              <a:t>+3</a:t>
            </a:r>
            <a:r>
              <a:rPr lang="en-US" sz="3600" dirty="0">
                <a:solidFill>
                  <a:srgbClr val="000000"/>
                </a:solidFill>
                <a:latin typeface="Times New Roman" pitchFamily="18" charset="0"/>
                <a:cs typeface="Times New Roman" pitchFamily="18" charset="0"/>
              </a:rPr>
              <a:t> more important than </a:t>
            </a:r>
            <a:r>
              <a:rPr lang="en-US" sz="3600" dirty="0">
                <a:solidFill>
                  <a:srgbClr val="FF0000"/>
                </a:solidFill>
                <a:latin typeface="Times New Roman" pitchFamily="18" charset="0"/>
                <a:cs typeface="Times New Roman" pitchFamily="18" charset="0"/>
              </a:rPr>
              <a:t>+1</a:t>
            </a:r>
            <a:r>
              <a:rPr lang="en-US" sz="3600" dirty="0">
                <a:solidFill>
                  <a:srgbClr val="000000"/>
                </a:solidFill>
                <a:latin typeface="Times New Roman" pitchFamily="18" charset="0"/>
                <a:cs typeface="Times New Roman" pitchFamily="18" charset="0"/>
              </a:rPr>
              <a:t>. For </a:t>
            </a:r>
            <a:r>
              <a:rPr lang="en-US" sz="3600" dirty="0" err="1">
                <a:solidFill>
                  <a:srgbClr val="000000"/>
                </a:solidFill>
                <a:latin typeface="Times New Roman" pitchFamily="18" charset="0"/>
                <a:cs typeface="Times New Roman" pitchFamily="18" charset="0"/>
              </a:rPr>
              <a:t>Tl</a:t>
            </a:r>
            <a:r>
              <a:rPr lang="en-US" sz="3600" dirty="0">
                <a:solidFill>
                  <a:srgbClr val="000000"/>
                </a:solidFill>
                <a:latin typeface="Times New Roman" pitchFamily="18" charset="0"/>
                <a:cs typeface="Times New Roman" pitchFamily="18" charset="0"/>
              </a:rPr>
              <a:t>, </a:t>
            </a:r>
            <a:r>
              <a:rPr lang="en-US" sz="3600" dirty="0">
                <a:solidFill>
                  <a:srgbClr val="FF0000"/>
                </a:solidFill>
                <a:latin typeface="Times New Roman" pitchFamily="18" charset="0"/>
                <a:cs typeface="Times New Roman" pitchFamily="18" charset="0"/>
              </a:rPr>
              <a:t>+1</a:t>
            </a:r>
            <a:r>
              <a:rPr lang="en-US" sz="3600" dirty="0">
                <a:solidFill>
                  <a:srgbClr val="000000"/>
                </a:solidFill>
                <a:latin typeface="Times New Roman" pitchFamily="18" charset="0"/>
                <a:cs typeface="Times New Roman" pitchFamily="18" charset="0"/>
              </a:rPr>
              <a:t> is most important and have compound similar to group I.</a:t>
            </a:r>
            <a:r>
              <a:rPr lang="en-US" sz="3600" dirty="0">
                <a:solidFill>
                  <a:srgbClr val="000000"/>
                </a:solidFill>
                <a:latin typeface="Times New Roman" pitchFamily="18" charset="0"/>
                <a:cs typeface="Times New Roman" pitchFamily="18" charset="0"/>
                <a:hlinkClick r:id="rId4" action="ppaction://hlinksldjump"/>
              </a:rPr>
              <a:t>*</a:t>
            </a:r>
            <a:endParaRPr lang="en-US" sz="3600" b="1" dirty="0">
              <a:solidFill>
                <a:srgbClr val="000000"/>
              </a:solidFill>
              <a:latin typeface="Times New Roman" pitchFamily="18" charset="0"/>
              <a:cs typeface="Times New Roman" pitchFamily="18" charset="0"/>
            </a:endParaRPr>
          </a:p>
        </p:txBody>
      </p:sp>
    </p:spTree>
  </p:cSld>
  <p:clrMapOvr>
    <a:masterClrMapping/>
  </p:clrMapOvr>
  <p:transition>
    <p:random/>
    <p:sndAc>
      <p:stSnd>
        <p:snd r:embed="rId2" name="chimes.wav"/>
      </p:stSnd>
    </p:sndAc>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2593278</TotalTime>
  <Words>371</Words>
  <Application>Microsoft Macintosh PowerPoint</Application>
  <PresentationFormat>On-screen Show (4:3)</PresentationFormat>
  <Paragraphs>54</Paragraphs>
  <Slides>10</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8" baseType="lpstr">
      <vt:lpstr>Arial</vt:lpstr>
      <vt:lpstr>Garamond</vt:lpstr>
      <vt:lpstr>Symbol</vt:lpstr>
      <vt:lpstr>Times New Roman</vt:lpstr>
      <vt:lpstr>Verdana</vt:lpstr>
      <vt:lpstr>Wingdings 2</vt:lpstr>
      <vt:lpstr>Aspect</vt:lpstr>
      <vt:lpstr>Document</vt:lpstr>
      <vt:lpstr>Group 13 Chemistry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الرحيم</dc:title>
  <dc:creator>**</dc:creator>
  <cp:lastModifiedBy>عبدالعزيز الرصيص ID 442104808</cp:lastModifiedBy>
  <cp:revision>202</cp:revision>
  <dcterms:created xsi:type="dcterms:W3CDTF">2004-11-25T11:59:09Z</dcterms:created>
  <dcterms:modified xsi:type="dcterms:W3CDTF">2020-10-13T09:34:29Z</dcterms:modified>
</cp:coreProperties>
</file>