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27"/>
  </p:notesMasterIdLst>
  <p:sldIdLst>
    <p:sldId id="265" r:id="rId2"/>
    <p:sldId id="532" r:id="rId3"/>
    <p:sldId id="320" r:id="rId4"/>
    <p:sldId id="531" r:id="rId5"/>
    <p:sldId id="533" r:id="rId6"/>
    <p:sldId id="534" r:id="rId7"/>
    <p:sldId id="400" r:id="rId8"/>
    <p:sldId id="399" r:id="rId9"/>
    <p:sldId id="398" r:id="rId10"/>
    <p:sldId id="530" r:id="rId11"/>
    <p:sldId id="535" r:id="rId12"/>
    <p:sldId id="354" r:id="rId13"/>
    <p:sldId id="395" r:id="rId14"/>
    <p:sldId id="396" r:id="rId15"/>
    <p:sldId id="397" r:id="rId16"/>
    <p:sldId id="350" r:id="rId17"/>
    <p:sldId id="322" r:id="rId18"/>
    <p:sldId id="337" r:id="rId19"/>
    <p:sldId id="339" r:id="rId20"/>
    <p:sldId id="325" r:id="rId21"/>
    <p:sldId id="536" r:id="rId22"/>
    <p:sldId id="326" r:id="rId23"/>
    <p:sldId id="537" r:id="rId24"/>
    <p:sldId id="327" r:id="rId25"/>
    <p:sldId id="53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E63"/>
    <a:srgbClr val="FFFFFF"/>
    <a:srgbClr val="0432FF"/>
    <a:srgbClr val="69A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23"/>
    <p:restoredTop sz="96327"/>
  </p:normalViewPr>
  <p:slideViewPr>
    <p:cSldViewPr snapToGrid="0" snapToObjects="1">
      <p:cViewPr varScale="1">
        <p:scale>
          <a:sx n="56" d="100"/>
          <a:sy n="56" d="100"/>
        </p:scale>
        <p:origin x="208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5:21:29.160"/>
    </inkml:context>
    <inkml:brush xml:id="br0">
      <inkml:brushProperty name="width" value="0.01764" units="cm"/>
      <inkml:brushProperty name="height" value="0.01764" units="cm"/>
      <inkml:brushProperty name="color" value="#E71224"/>
    </inkml:brush>
  </inkml:definitions>
  <inkml:trace contextRef="#ctx0" brushRef="#br0">1 403 8027,'35'-40'0,"-1"0"0,32-19 0,-3 22 0,9 17 0,10 7 0,-26 7 0,4 2 0,7 2 0,3 1 0,10 3 0,3 2 0,8 3 0,1 4 0,4 5 0,1 5-155,-29-3 1,1 3-1,0 1 1,0 3-1,-1 2 1,0 1 154,2 2 0,0 2 0,-2 1 0,-1 2 0,-1 1 0,-1 1 0,-1 2 0,-1 2 0,-3 0 0,-3 1 0,-3 0 0,-2 2 0,17 21 0,-4 4 0,-2 3 0,-6 2-17,-14-3 1,-6 3 0,-4 1 0,-6 3 16,-6 1 0,-6 2 0,-8-4 0,-9 1 0,-9 2 0,-11-3 0,-11-12 0,-10-5 0,-19 3 0,-10-8 0,-7-9 0,-6-9 0,22-17 0,-3-3 0,-1-3 0,-4-1 0,-1-2 0,-2-3-116,-3-2 0,-1-2 0,-1-4 0,-1-4 0,0-4 0,-1-3 116,-1-2 0,-1-3 0,1-4 0,1-3 0,1-5 0,1-2 0,0-5 0,1-4 0,3 0 0,11 1 0,3 0 0,3-3 0,3-1 0,3-1 0,2-3 0,2-4 0,2-3 0,2 0-77,2-1 1,3-1 0,1-4 0,1-7-1,2-5 1,8 2 76,7-24 0,12 0 0,5-5 0,11 0 0,13 4 0,12 3 0,-4 30 0,7 2 0,4 1 0,12-3 0,7 2 0,3 4 0,1 7 0,3 5 0,5 2-52,10-1 0,5 4 0,1 5 0,1 7 0,1 5 0,1 4 52,5 5 0,1 4 0,-1 3 0,-11 1 0,-1 2 0,-1 3 0,3 3 0,-1 2 0,-3 2 0,14 4 0,-4 4 16,-2 4 1,-3 4-1,-14-3 1,-4 1-17,-8-1 0,-2 2 0,3 4 0,0 3 0,3 2 0,-5 3 0,-17-3 0,-8 2 0,0 32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9T15:22:07.098"/>
    </inkml:context>
    <inkml:brush xml:id="br0">
      <inkml:brushProperty name="width" value="0.01764" units="cm"/>
      <inkml:brushProperty name="height" value="0.01764" units="cm"/>
      <inkml:brushProperty name="color" value="#E71224"/>
    </inkml:brush>
  </inkml:definitions>
  <inkml:trace contextRef="#ctx0" brushRef="#br0">0 873 8027,'30'-55'0,"0"0"0,15-1 0,10 9 0,12 20 0,8 7 0,15-6 0,6 0 0,13-1 0,6 1 0,-30 7 0,2 0 0,2 0-305,6 0 0,3 1 1,2-1-1,17-2 0,3 0 1,2 0 304,5 1 0,2 0 0,2 1 0,-29 4 0,1 1 0,0 0 0,0 1-118,-2-1 1,0 1 0,-1 1 0,2 0 0,3 1-1,0 0 1,1 1 0,0-1 117,3 1 0,0-1 0,1 0 0,0 2 0,1 0 0,0 2 0,1 0 0,-1 0 0,1 1 0,-1-1 0,1 2 0,-2-1 0,-3 2 0,0 0 0,-2 1 0,-1 0 0,23-1 0,-2 1 0,-1 1 0,2 0 0,-1 0 0,-5 2 44,-24 0 0,-3 1 1,0 1-1,7 1 1,0 1-1,-5 3-44,19 3 0,-4 3 0,9 4 0,-3 4 0,-21 1 0,-4 3 0,-8 2 0,-5 2 0,-9-1 0,-7 3 0,24 38 0,-41 8 0,-51 10 0,-52 11 0,-2-47 0,-16-4 0,-33 3 0,-13-5 0,35-14 0,-3-1 0,-5-1-23,-16 3 0,-5-1 1,-1-2-1,-5 1 0,-1-2 1,-2-1 22,26-8 0,-2 0 0,0-1 0,-1 0 0,-2 0 0,-1 0 0,0-1 0,-1-1-7,-3 0 1,-2-1-1,0 0 1,0-1-1,0-1 1,0 1 0,0-1-1,-1-1 7,-1 0 0,0-1 0,0 0 0,0 0 0,5-2 0,1 0 0,1 0 0,1-2 0,-24 2 0,2-1 0,0-1 0,-6-1 0,0-1 0,2-2-40,14-1 1,3-1 0,0-1-1,1 0 1,-1-1 0,3 0 39,9-1 0,1-1 0,0-1 0,0-2 0,-1-2 0,4-2 0,-28-9 0,7-3 0,17-2 0,5-2 0,8-2 0,6-3 0,16 0 0,4-3 0,0-1 0,5-4 0,-23-41 450,43-12 1,28 5-451,41-8 0,38 4 319,-14 48 1,4 3 0,-4 4 0,2 3-320,3 1 0,1 2 0,54-27 248,-54 28 0,2 2 0,54-21-248,-10 12 0,-1 11 0,-10 10 0,-4 2 0,-4 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406AA-D116-3F49-9E06-4B13FF17DEC5}" type="datetimeFigureOut">
              <a:rPr lang="en-SA" smtClean="0"/>
              <a:t>5/10/22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148D-E011-0347-9D74-84BEDF42133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1560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>
            <a:extLst>
              <a:ext uri="{FF2B5EF4-FFF2-40B4-BE49-F238E27FC236}">
                <a16:creationId xmlns:a16="http://schemas.microsoft.com/office/drawing/2014/main" id="{5536AB4D-B490-8840-8D1D-61E8CFFC6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2A2571-C88E-D14F-A53C-C1E6E1D686E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299E49F0-AFAB-1D41-8828-16C747BF5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9DF19C68-A28C-0945-94EC-5C12F184C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>
            <a:extLst>
              <a:ext uri="{FF2B5EF4-FFF2-40B4-BE49-F238E27FC236}">
                <a16:creationId xmlns:a16="http://schemas.microsoft.com/office/drawing/2014/main" id="{44D7B460-F66E-CA4E-BB73-764F8D6C4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0FA536-8E77-4E4E-B7F5-1EE7F8F0C2E9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3C50F3B9-9197-0C45-A1D7-7E7C1586B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C4E1D11D-97CA-5F40-8A7E-86A0067A9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0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>
            <a:extLst>
              <a:ext uri="{FF2B5EF4-FFF2-40B4-BE49-F238E27FC236}">
                <a16:creationId xmlns:a16="http://schemas.microsoft.com/office/drawing/2014/main" id="{5536AB4D-B490-8840-8D1D-61E8CFFC6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2A2571-C88E-D14F-A53C-C1E6E1D686E4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299E49F0-AFAB-1D41-8828-16C747BF5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9DF19C68-A28C-0945-94EC-5C12F184C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9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>
            <a:extLst>
              <a:ext uri="{FF2B5EF4-FFF2-40B4-BE49-F238E27FC236}">
                <a16:creationId xmlns:a16="http://schemas.microsoft.com/office/drawing/2014/main" id="{D4221E58-757F-3C44-A3C3-1914B08E87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7F6D90-87C5-5545-B76A-83ADC03D7913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41CA2DA4-74DC-B542-9007-687730B74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EB696686-50A7-134A-8470-694B39993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4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>
            <a:extLst>
              <a:ext uri="{FF2B5EF4-FFF2-40B4-BE49-F238E27FC236}">
                <a16:creationId xmlns:a16="http://schemas.microsoft.com/office/drawing/2014/main" id="{3D383E1F-1350-FF45-820E-471BEFF2B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FE3EE3-78F6-2844-B5DA-D7F4644D8519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D3DDCCBE-8B50-724E-A5AE-ADB43E8CC9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2BF53429-EED0-1B4C-863F-9255014E6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72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>
            <a:extLst>
              <a:ext uri="{FF2B5EF4-FFF2-40B4-BE49-F238E27FC236}">
                <a16:creationId xmlns:a16="http://schemas.microsoft.com/office/drawing/2014/main" id="{7D1E4266-AABA-5D4F-8BE7-02F1ECD13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7960F8-6ADF-2F4C-98F6-9BC81F0FAEEE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F3471D81-4DAC-624B-8762-C26272E5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B94F4604-A735-6F4D-B4F8-7B2B984E5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>
            <a:extLst>
              <a:ext uri="{FF2B5EF4-FFF2-40B4-BE49-F238E27FC236}">
                <a16:creationId xmlns:a16="http://schemas.microsoft.com/office/drawing/2014/main" id="{3D011E39-1145-C64B-9711-75F1A98EA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420E02-A073-BF43-AC39-4BBD5E7F94A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51F4A9CC-16D2-0A46-9D41-BEC80A02A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21DBEDEF-3487-3441-A933-EA9F7D830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>
            <a:extLst>
              <a:ext uri="{FF2B5EF4-FFF2-40B4-BE49-F238E27FC236}">
                <a16:creationId xmlns:a16="http://schemas.microsoft.com/office/drawing/2014/main" id="{AC1E7D92-278C-4D45-9B00-7422A8BB92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8309F4-E86C-B141-BDBB-BB86A77DDC9E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390BB3B2-1A09-4644-955B-A13FCD17F1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25B9A5BE-6263-094B-900A-8678C22DF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>
            <a:extLst>
              <a:ext uri="{FF2B5EF4-FFF2-40B4-BE49-F238E27FC236}">
                <a16:creationId xmlns:a16="http://schemas.microsoft.com/office/drawing/2014/main" id="{AC1E7D92-278C-4D45-9B00-7422A8BB92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8309F4-E86C-B141-BDBB-BB86A77DDC9E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390BB3B2-1A09-4644-955B-A13FCD17F1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25B9A5BE-6263-094B-900A-8678C22DF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72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>
            <a:extLst>
              <a:ext uri="{FF2B5EF4-FFF2-40B4-BE49-F238E27FC236}">
                <a16:creationId xmlns:a16="http://schemas.microsoft.com/office/drawing/2014/main" id="{44D7B460-F66E-CA4E-BB73-764F8D6C4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0FA536-8E77-4E4E-B7F5-1EE7F8F0C2E9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3C50F3B9-9197-0C45-A1D7-7E7C1586B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C4E1D11D-97CA-5F40-8A7E-86A0067A9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8F68DB-D008-264D-B0EC-2E91A9D326AC}" type="datetime1">
              <a:rPr lang="en-US" smtClean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33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F0A-694C-D342-B52A-72AC91CC2522}" type="datetime1">
              <a:rPr lang="en-US" smtClean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6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05D2-041B-F443-84B7-DDF5D5F1AE2E}" type="datetime1">
              <a:rPr lang="en-US" smtClean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CD1-7418-8545-90FB-24F26A4E9390}" type="datetime1">
              <a:rPr lang="en-US" smtClean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2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F7F7B-38E6-6B45-B43E-0F73C681525E}" type="datetime1">
              <a:rPr lang="en-US" smtClean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03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F01-8DF4-394B-84F6-CB66BC355096}" type="datetime1">
              <a:rPr lang="en-US" smtClean="0"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E88A-FC74-B940-B08C-117AD1A2389E}" type="datetime1">
              <a:rPr lang="en-US" smtClean="0"/>
              <a:t>5/10/22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6A63-E927-864C-AB2D-4F4ABA2CDC12}" type="datetime1">
              <a:rPr lang="en-US" smtClean="0"/>
              <a:t>5/10/22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405F-9C02-3C4E-87D9-5FC15A85FC30}" type="datetime1">
              <a:rPr lang="en-US" smtClean="0"/>
              <a:t>5/10/22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892D9B-B4D3-BC4A-BCAE-21E026FA9467}" type="datetime1">
              <a:rPr lang="en-US" smtClean="0"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2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246AED-B8C4-AD40-A711-D868E648287A}" type="datetime1">
              <a:rPr lang="en-US" smtClean="0"/>
              <a:t>5/10/22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5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A5F5CA0-F01C-704B-ACFA-4EDF4CA5CF2F}" type="datetime1">
              <a:rPr lang="en-US" smtClean="0"/>
              <a:t>5/10/22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3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default.asp" TargetMode="External"/><Relationship Id="rId2" Type="http://schemas.openxmlformats.org/officeDocument/2006/relationships/hyperlink" Target="https://www.w3schools.com/tags/ref_httpmessages.asp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js/tryit.asp?filename=tryjs_ajax_get2" TargetMode="External"/><Relationship Id="rId2" Type="http://schemas.openxmlformats.org/officeDocument/2006/relationships/hyperlink" Target="http://www.w3schools.com/js/tryit.asp?filename=tryjs_ajax_ge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3schools.com/js/js_this.asp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eb Design">
            <a:extLst>
              <a:ext uri="{FF2B5EF4-FFF2-40B4-BE49-F238E27FC236}">
                <a16:creationId xmlns:a16="http://schemas.microsoft.com/office/drawing/2014/main" id="{44D7F978-B55D-4BFD-8783-95BD1874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276" y="1263012"/>
            <a:ext cx="4331976" cy="433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7717A-6BD7-2546-83F4-A7C39E55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728" y="1550529"/>
            <a:ext cx="5607908" cy="3254321"/>
          </a:xfrm>
        </p:spPr>
        <p:txBody>
          <a:bodyPr>
            <a:noAutofit/>
          </a:bodyPr>
          <a:lstStyle/>
          <a:p>
            <a:pPr algn="l"/>
            <a:r>
              <a:rPr lang="en-AU" sz="4400" b="1" dirty="0"/>
              <a:t>GC415 – </a:t>
            </a:r>
            <a:r>
              <a:rPr lang="en-US" sz="4400" dirty="0"/>
              <a:t>Ajax-Enabled Rich Internet Applications with XML and JSON</a:t>
            </a:r>
            <a:endParaRPr lang="en-SA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226F2-0DD5-5B45-98FC-C22A8CB4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730" y="4804850"/>
            <a:ext cx="560790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Internet &amp; World Wide Web </a:t>
            </a:r>
            <a:br>
              <a:rPr lang="en-US" altLang="en-US" sz="1600" b="1" i="1" dirty="0">
                <a:solidFill>
                  <a:srgbClr val="EF5E63"/>
                </a:solidFill>
              </a:rPr>
            </a:br>
            <a:r>
              <a:rPr lang="en-US" altLang="en-US" sz="1600" b="1" i="1" dirty="0">
                <a:solidFill>
                  <a:srgbClr val="EF5E63"/>
                </a:solidFill>
              </a:rPr>
              <a:t>How to Program, 5/e</a:t>
            </a:r>
          </a:p>
          <a:p>
            <a:pPr algn="l">
              <a:spcAft>
                <a:spcPts val="600"/>
              </a:spcAft>
            </a:pPr>
            <a:endParaRPr lang="en-SA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5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3">
            <a:extLst>
              <a:ext uri="{FF2B5EF4-FFF2-40B4-BE49-F238E27FC236}">
                <a16:creationId xmlns:a16="http://schemas.microsoft.com/office/drawing/2014/main" id="{D94D344B-EB2F-AA47-BF39-9B45014CD3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The following figures summarize some of the </a:t>
            </a:r>
            <a:r>
              <a:rPr lang="en-US" altLang="en-US">
                <a:latin typeface="Lucida Console" panose="020B0609040504020204" pitchFamily="49" charset="0"/>
              </a:rPr>
              <a:t>XMLHttpRequest</a:t>
            </a:r>
            <a:r>
              <a:rPr lang="en-US" altLang="en-US"/>
              <a:t> object’s properties and methods, respectively.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The properties are crucial to interacting with asynchronous requests.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The methods initialize, configure and send asynchronous requests.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</p:txBody>
      </p:sp>
      <p:sp>
        <p:nvSpPr>
          <p:cNvPr id="180226" name="Slide Number Placeholder 3">
            <a:extLst>
              <a:ext uri="{FF2B5EF4-FFF2-40B4-BE49-F238E27FC236}">
                <a16:creationId xmlns:a16="http://schemas.microsoft.com/office/drawing/2014/main" id="{FC514D11-F963-EF4C-8441-10EB00E6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5518D210-AD89-3245-821E-F81FB6F05A51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5A294899-3AE6-794A-8A90-4DC829CB2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XMLHttpRequest</a:t>
            </a:r>
            <a:r>
              <a:rPr lang="en-US" sz="3200" dirty="0"/>
              <a:t>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Object Event, Properties and Methods</a:t>
            </a:r>
          </a:p>
        </p:txBody>
      </p:sp>
      <p:sp>
        <p:nvSpPr>
          <p:cNvPr id="180228" name="Footer Placeholder 1">
            <a:extLst>
              <a:ext uri="{FF2B5EF4-FFF2-40B4-BE49-F238E27FC236}">
                <a16:creationId xmlns:a16="http://schemas.microsoft.com/office/drawing/2014/main" id="{CFC0D6C2-17BC-D14B-8B23-189CC48C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4355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ooter Placeholder 1">
            <a:extLst>
              <a:ext uri="{FF2B5EF4-FFF2-40B4-BE49-F238E27FC236}">
                <a16:creationId xmlns:a16="http://schemas.microsoft.com/office/drawing/2014/main" id="{F29E5303-A31C-2D45-A482-0C02F10A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*https://www.w3schools.com/</a:t>
            </a:r>
            <a:r>
              <a:rPr lang="en-US" altLang="en-US" sz="1000" dirty="0" err="1">
                <a:latin typeface="Arial" panose="020B0604020202020204" pitchFamily="34" charset="0"/>
              </a:rPr>
              <a:t>js</a:t>
            </a:r>
            <a:r>
              <a:rPr lang="en-US" altLang="en-US" sz="1000" dirty="0">
                <a:latin typeface="Arial" panose="020B0604020202020204" pitchFamily="34" charset="0"/>
              </a:rPr>
              <a:t>/</a:t>
            </a:r>
            <a:r>
              <a:rPr lang="en-US" altLang="en-US" sz="1000" dirty="0" err="1">
                <a:latin typeface="Arial" panose="020B0604020202020204" pitchFamily="34" charset="0"/>
              </a:rPr>
              <a:t>js_ajax_http.asp</a:t>
            </a:r>
            <a:endParaRPr lang="en-US" altLang="en-US" sz="1000" dirty="0">
              <a:latin typeface="Arial" panose="020B0604020202020204" pitchFamily="34" charset="0"/>
            </a:endParaRPr>
          </a:p>
        </p:txBody>
      </p:sp>
      <p:sp>
        <p:nvSpPr>
          <p:cNvPr id="157699" name="Slide Number Placeholder 2">
            <a:extLst>
              <a:ext uri="{FF2B5EF4-FFF2-40B4-BE49-F238E27FC236}">
                <a16:creationId xmlns:a16="http://schemas.microsoft.com/office/drawing/2014/main" id="{0336E349-97CF-C34C-8095-ED1422B5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FD6D4F03-B8D8-0546-A120-B77C461B3E95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2FBC3-93D1-0A4B-AF5C-C990F4FA02AE}"/>
              </a:ext>
            </a:extLst>
          </p:cNvPr>
          <p:cNvSpPr txBox="1"/>
          <p:nvPr/>
        </p:nvSpPr>
        <p:spPr>
          <a:xfrm>
            <a:off x="1241356" y="218320"/>
            <a:ext cx="8083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*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XMLHttpRequest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Object Properties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34A47E-86F6-1345-BA87-ED236F44B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082597"/>
              </p:ext>
            </p:extLst>
          </p:nvPr>
        </p:nvGraphicFramePr>
        <p:xfrm>
          <a:off x="1241356" y="1047732"/>
          <a:ext cx="7521644" cy="528412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32550">
                  <a:extLst>
                    <a:ext uri="{9D8B030D-6E8A-4147-A177-3AD203B41FA5}">
                      <a16:colId xmlns:a16="http://schemas.microsoft.com/office/drawing/2014/main" val="825392015"/>
                    </a:ext>
                  </a:extLst>
                </a:gridCol>
                <a:gridCol w="4889094">
                  <a:extLst>
                    <a:ext uri="{9D8B030D-6E8A-4147-A177-3AD203B41FA5}">
                      <a16:colId xmlns:a16="http://schemas.microsoft.com/office/drawing/2014/main" val="648056274"/>
                    </a:ext>
                  </a:extLst>
                </a:gridCol>
              </a:tblGrid>
              <a:tr h="295572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</a:rPr>
                        <a:t>Property</a:t>
                      </a:r>
                    </a:p>
                  </a:txBody>
                  <a:tcPr marL="81395" marR="40698" marT="40698" marB="4069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</a:rPr>
                        <a:t>Description</a:t>
                      </a:r>
                    </a:p>
                  </a:txBody>
                  <a:tcPr marL="40698" marR="40698" marT="40698" marB="40698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02606"/>
                  </a:ext>
                </a:extLst>
              </a:tr>
              <a:tr h="488241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>
                          <a:effectLst/>
                        </a:rPr>
                        <a:t>onload</a:t>
                      </a:r>
                    </a:p>
                  </a:txBody>
                  <a:tcPr marL="81395" marR="40698" marT="40698" marB="4069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>
                          <a:effectLst/>
                        </a:rPr>
                        <a:t>Defines a function to be called when the request is recieved (loaded)</a:t>
                      </a:r>
                    </a:p>
                  </a:txBody>
                  <a:tcPr marL="40698" marR="40698" marT="40698" marB="40698"/>
                </a:tc>
                <a:extLst>
                  <a:ext uri="{0D108BD9-81ED-4DB2-BD59-A6C34878D82A}">
                    <a16:rowId xmlns:a16="http://schemas.microsoft.com/office/drawing/2014/main" val="4164148833"/>
                  </a:ext>
                </a:extLst>
              </a:tr>
              <a:tr h="488241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>
                          <a:effectLst/>
                        </a:rPr>
                        <a:t>onreadystatechange</a:t>
                      </a:r>
                    </a:p>
                  </a:txBody>
                  <a:tcPr marL="81395" marR="40698" marT="40698" marB="4069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>
                          <a:effectLst/>
                        </a:rPr>
                        <a:t>Defines a function to be called when the readyState property changes</a:t>
                      </a:r>
                    </a:p>
                  </a:txBody>
                  <a:tcPr marL="40698" marR="40698" marT="40698" marB="40698"/>
                </a:tc>
                <a:extLst>
                  <a:ext uri="{0D108BD9-81ED-4DB2-BD59-A6C34878D82A}">
                    <a16:rowId xmlns:a16="http://schemas.microsoft.com/office/drawing/2014/main" val="3334520760"/>
                  </a:ext>
                </a:extLst>
              </a:tr>
              <a:tr h="1258917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>
                          <a:effectLst/>
                        </a:rPr>
                        <a:t>readyState</a:t>
                      </a:r>
                    </a:p>
                  </a:txBody>
                  <a:tcPr marL="81395" marR="40698" marT="40698" marB="4069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>
                          <a:effectLst/>
                        </a:rPr>
                        <a:t>Holds the status of the XMLHttpRequest.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0: request not initialized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1: server connection established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2: request received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3: processing request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4: request finished and response is ready</a:t>
                      </a:r>
                    </a:p>
                  </a:txBody>
                  <a:tcPr marL="40698" marR="40698" marT="40698" marB="40698"/>
                </a:tc>
                <a:extLst>
                  <a:ext uri="{0D108BD9-81ED-4DB2-BD59-A6C34878D82A}">
                    <a16:rowId xmlns:a16="http://schemas.microsoft.com/office/drawing/2014/main" val="239078913"/>
                  </a:ext>
                </a:extLst>
              </a:tr>
              <a:tr h="295572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>
                          <a:effectLst/>
                        </a:rPr>
                        <a:t>responseText</a:t>
                      </a:r>
                    </a:p>
                  </a:txBody>
                  <a:tcPr marL="81395" marR="40698" marT="40698" marB="4069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>
                          <a:effectLst/>
                        </a:rPr>
                        <a:t>Returns the response data as a string</a:t>
                      </a:r>
                    </a:p>
                  </a:txBody>
                  <a:tcPr marL="40698" marR="40698" marT="40698" marB="40698"/>
                </a:tc>
                <a:extLst>
                  <a:ext uri="{0D108BD9-81ED-4DB2-BD59-A6C34878D82A}">
                    <a16:rowId xmlns:a16="http://schemas.microsoft.com/office/drawing/2014/main" val="82805124"/>
                  </a:ext>
                </a:extLst>
              </a:tr>
              <a:tr h="295572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>
                          <a:effectLst/>
                        </a:rPr>
                        <a:t>responseXML</a:t>
                      </a:r>
                    </a:p>
                  </a:txBody>
                  <a:tcPr marL="81395" marR="40698" marT="40698" marB="4069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>
                          <a:effectLst/>
                        </a:rPr>
                        <a:t>Returns the response data as XML data</a:t>
                      </a:r>
                    </a:p>
                  </a:txBody>
                  <a:tcPr marL="40698" marR="40698" marT="40698" marB="40698"/>
                </a:tc>
                <a:extLst>
                  <a:ext uri="{0D108BD9-81ED-4DB2-BD59-A6C34878D82A}">
                    <a16:rowId xmlns:a16="http://schemas.microsoft.com/office/drawing/2014/main" val="2602256519"/>
                  </a:ext>
                </a:extLst>
              </a:tr>
              <a:tr h="1258917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>
                          <a:effectLst/>
                        </a:rPr>
                        <a:t>status</a:t>
                      </a:r>
                    </a:p>
                  </a:txBody>
                  <a:tcPr marL="81395" marR="40698" marT="40698" marB="4069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>
                          <a:effectLst/>
                        </a:rPr>
                        <a:t>Returns the status-number of a request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200: "OK"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403: "Forbidden"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404: "Not Found"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For a complete list go to the </a:t>
                      </a:r>
                      <a:r>
                        <a:rPr lang="en-GB" sz="1600">
                          <a:effectLst/>
                          <a:hlinkClick r:id="rId2"/>
                        </a:rPr>
                        <a:t>Http Messages Reference</a:t>
                      </a:r>
                      <a:endParaRPr lang="en-GB" sz="1600">
                        <a:effectLst/>
                      </a:endParaRPr>
                    </a:p>
                  </a:txBody>
                  <a:tcPr marL="40698" marR="40698" marT="40698" marB="40698"/>
                </a:tc>
                <a:extLst>
                  <a:ext uri="{0D108BD9-81ED-4DB2-BD59-A6C34878D82A}">
                    <a16:rowId xmlns:a16="http://schemas.microsoft.com/office/drawing/2014/main" val="3625391264"/>
                  </a:ext>
                </a:extLst>
              </a:tr>
              <a:tr h="295572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>
                          <a:effectLst/>
                        </a:rPr>
                        <a:t>statusText</a:t>
                      </a:r>
                    </a:p>
                  </a:txBody>
                  <a:tcPr marL="81395" marR="40698" marT="40698" marB="40698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dirty="0">
                          <a:effectLst/>
                        </a:rPr>
                        <a:t>Returns the status-text (e.g. "OK" or "Not Found")</a:t>
                      </a:r>
                    </a:p>
                  </a:txBody>
                  <a:tcPr marL="40698" marR="40698" marT="40698" marB="40698"/>
                </a:tc>
                <a:extLst>
                  <a:ext uri="{0D108BD9-81ED-4DB2-BD59-A6C34878D82A}">
                    <a16:rowId xmlns:a16="http://schemas.microsoft.com/office/drawing/2014/main" val="4068805695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A4406E-BBA7-9346-96BE-0137B5767B6F}"/>
              </a:ext>
            </a:extLst>
          </p:cNvPr>
          <p:cNvCxnSpPr>
            <a:cxnSpLocks/>
          </p:cNvCxnSpPr>
          <p:nvPr/>
        </p:nvCxnSpPr>
        <p:spPr>
          <a:xfrm flipV="1">
            <a:off x="6766560" y="4480560"/>
            <a:ext cx="2453640" cy="137160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8999D1-D987-B54E-9223-A21F3F2472B3}"/>
              </a:ext>
            </a:extLst>
          </p:cNvPr>
          <p:cNvSpPr txBox="1"/>
          <p:nvPr/>
        </p:nvSpPr>
        <p:spPr>
          <a:xfrm>
            <a:off x="9296314" y="3200400"/>
            <a:ext cx="2773766" cy="2585323"/>
          </a:xfrm>
          <a:prstGeom prst="rect">
            <a:avLst/>
          </a:prstGeom>
          <a:solidFill>
            <a:srgbClr val="EF5E63">
              <a:alpha val="27059"/>
            </a:srgbClr>
          </a:solidFill>
          <a:ln>
            <a:solidFill>
              <a:srgbClr val="EF5E63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XML stands for </a:t>
            </a:r>
            <a:r>
              <a:rPr lang="en-GB" i="1" dirty="0" err="1"/>
              <a:t>e</a:t>
            </a:r>
            <a:r>
              <a:rPr lang="en-GB" b="1" i="1" dirty="0" err="1"/>
              <a:t>X</a:t>
            </a:r>
            <a:r>
              <a:rPr lang="en-GB" i="1" dirty="0" err="1"/>
              <a:t>tensible</a:t>
            </a:r>
            <a:r>
              <a:rPr lang="en-GB" i="1" dirty="0"/>
              <a:t> </a:t>
            </a:r>
            <a:r>
              <a:rPr lang="en-GB" b="1" i="1" dirty="0"/>
              <a:t>M</a:t>
            </a:r>
            <a:r>
              <a:rPr lang="en-GB" i="1" dirty="0"/>
              <a:t>arkup </a:t>
            </a:r>
            <a:r>
              <a:rPr lang="en-GB" b="1" i="1" dirty="0"/>
              <a:t>L</a:t>
            </a:r>
            <a:r>
              <a:rPr lang="en-GB" i="1" dirty="0"/>
              <a:t>anguage</a:t>
            </a:r>
            <a:r>
              <a:rPr lang="en-GB" dirty="0"/>
              <a:t>.</a:t>
            </a:r>
          </a:p>
          <a:p>
            <a:r>
              <a:rPr lang="en-GB" dirty="0"/>
              <a:t>that  was designed to store and transport data</a:t>
            </a:r>
          </a:p>
          <a:p>
            <a:r>
              <a:rPr lang="en-GB" dirty="0"/>
              <a:t>and to be both human- and machine-readable. Learn more about XML </a:t>
            </a:r>
            <a:r>
              <a:rPr lang="en-GB" dirty="0">
                <a:highlight>
                  <a:srgbClr val="FFFFFF"/>
                </a:highlight>
                <a:hlinkClick r:id="rId3"/>
              </a:rPr>
              <a:t>here</a:t>
            </a:r>
            <a:endParaRPr lang="en-GB" dirty="0">
              <a:highlight>
                <a:srgbClr val="FFFFFF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9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" descr="iw3htp5_16_slides_Page_21">
            <a:extLst>
              <a:ext uri="{FF2B5EF4-FFF2-40B4-BE49-F238E27FC236}">
                <a16:creationId xmlns:a16="http://schemas.microsoft.com/office/drawing/2014/main" id="{30F198CD-4D95-F845-B52C-7433C3B8808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6" t="5542" r="23333" b="10729"/>
          <a:stretch/>
        </p:blipFill>
        <p:spPr bwMode="auto">
          <a:xfrm>
            <a:off x="1218138" y="941598"/>
            <a:ext cx="7423916" cy="52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8" name="Footer Placeholder 1">
            <a:extLst>
              <a:ext uri="{FF2B5EF4-FFF2-40B4-BE49-F238E27FC236}">
                <a16:creationId xmlns:a16="http://schemas.microsoft.com/office/drawing/2014/main" id="{F29E5303-A31C-2D45-A482-0C02F10A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57699" name="Slide Number Placeholder 2">
            <a:extLst>
              <a:ext uri="{FF2B5EF4-FFF2-40B4-BE49-F238E27FC236}">
                <a16:creationId xmlns:a16="http://schemas.microsoft.com/office/drawing/2014/main" id="{0336E349-97CF-C34C-8095-ED1422B5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FD6D4F03-B8D8-0546-A120-B77C461B3E95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2FBC3-93D1-0A4B-AF5C-C990F4FA02AE}"/>
              </a:ext>
            </a:extLst>
          </p:cNvPr>
          <p:cNvSpPr txBox="1"/>
          <p:nvPr/>
        </p:nvSpPr>
        <p:spPr>
          <a:xfrm>
            <a:off x="1218138" y="0"/>
            <a:ext cx="8083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XMLHttpRequest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Object Methods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Content Placeholder 1">
            <a:extLst>
              <a:ext uri="{FF2B5EF4-FFF2-40B4-BE49-F238E27FC236}">
                <a16:creationId xmlns:a16="http://schemas.microsoft.com/office/drawing/2014/main" id="{08F33ADE-D8C3-9F49-BB06-2879498E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225" y="1219200"/>
            <a:ext cx="8229600" cy="4876800"/>
          </a:xfrm>
        </p:spPr>
        <p:txBody>
          <a:bodyPr/>
          <a:lstStyle/>
          <a:p>
            <a:r>
              <a:rPr lang="en-US" altLang="en-US" sz="2400" dirty="0"/>
              <a:t>GET is simpler and faster than POST, and can be used in most cases.</a:t>
            </a:r>
          </a:p>
          <a:p>
            <a:pPr lvl="1"/>
            <a:r>
              <a:rPr lang="en-US" altLang="en-US" dirty="0"/>
              <a:t>A Simple GET example (</a:t>
            </a:r>
            <a:r>
              <a:rPr lang="en-US" altLang="en-US" dirty="0">
                <a:hlinkClick r:id="rId2"/>
              </a:rPr>
              <a:t>demo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If you want to send information with the GET method, add the information to the URL: (</a:t>
            </a:r>
            <a:r>
              <a:rPr lang="en-US" altLang="en-US" dirty="0">
                <a:hlinkClick r:id="rId3"/>
              </a:rPr>
              <a:t>demo</a:t>
            </a:r>
            <a:r>
              <a:rPr lang="en-US" altLang="en-US" dirty="0"/>
              <a:t>)</a:t>
            </a:r>
          </a:p>
          <a:p>
            <a:pPr lvl="1"/>
            <a:endParaRPr lang="en-US" altLang="en-US" dirty="0"/>
          </a:p>
          <a:p>
            <a:r>
              <a:rPr lang="en-US" altLang="en-US" sz="2400" dirty="0"/>
              <a:t>However, always use POST requests when:</a:t>
            </a:r>
          </a:p>
          <a:p>
            <a:pPr lvl="1"/>
            <a:r>
              <a:rPr lang="en-US" altLang="en-US" dirty="0"/>
              <a:t>A cached file is not an option (update a file or database on the server).</a:t>
            </a:r>
          </a:p>
          <a:p>
            <a:pPr lvl="1"/>
            <a:r>
              <a:rPr lang="en-US" altLang="en-US" dirty="0"/>
              <a:t>Sending a large amount of data to the server (POST has no size limitations).</a:t>
            </a:r>
          </a:p>
          <a:p>
            <a:pPr lvl="1"/>
            <a:r>
              <a:rPr lang="en-US" altLang="en-US" dirty="0"/>
              <a:t>Sending user input (which can contain unknown characters), POST is more robust and secure than GET.</a:t>
            </a:r>
          </a:p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2AF13-1923-BC4A-AD4B-B4905AB3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158723" name="Slide Number Placeholder 4">
            <a:extLst>
              <a:ext uri="{FF2B5EF4-FFF2-40B4-BE49-F238E27FC236}">
                <a16:creationId xmlns:a16="http://schemas.microsoft.com/office/drawing/2014/main" id="{3E7104C8-1675-CB4C-B7AE-51BB1F27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D611F96-22B5-0F43-9410-8074FB481ABE}" type="slidenum">
              <a:rPr lang="en-US" altLang="en-US" sz="1000">
                <a:solidFill>
                  <a:schemeClr val="tx1"/>
                </a:solidFill>
              </a:rPr>
              <a:pPr/>
              <a:t>13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C47E502-0A93-8449-8CF5-E9C5D718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Open()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method: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dirty="0"/>
              <a:t>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Content Placeholder 1">
            <a:extLst>
              <a:ext uri="{FF2B5EF4-FFF2-40B4-BE49-F238E27FC236}">
                <a16:creationId xmlns:a16="http://schemas.microsoft.com/office/drawing/2014/main" id="{926929D4-2756-514B-8E5D-F6DC4FA64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The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  <a:r>
              <a:rPr lang="en-US" altLang="en-US" sz="2400" dirty="0"/>
              <a:t> parameter of the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open()</a:t>
            </a:r>
            <a:r>
              <a:rPr lang="en-US" altLang="en-US" sz="2400" dirty="0"/>
              <a:t> method, is an address to a file on a server: like </a:t>
            </a:r>
            <a:r>
              <a:rPr lang="en-US" altLang="en-US" sz="2400" dirty="0">
                <a:solidFill>
                  <a:srgbClr val="EF5E63"/>
                </a:solidFill>
              </a:rPr>
              <a:t>.txt </a:t>
            </a:r>
            <a:r>
              <a:rPr lang="en-US" altLang="en-US" sz="2400" dirty="0"/>
              <a:t>and </a:t>
            </a:r>
            <a:r>
              <a:rPr lang="en-US" altLang="en-US" sz="2400" dirty="0">
                <a:solidFill>
                  <a:srgbClr val="EF5E63"/>
                </a:solidFill>
              </a:rPr>
              <a:t>.xml</a:t>
            </a:r>
            <a:r>
              <a:rPr lang="en-US" altLang="en-US" sz="2400" dirty="0"/>
              <a:t>, or server scripting files like </a:t>
            </a:r>
            <a:r>
              <a:rPr lang="en-US" altLang="en-US" sz="2400" dirty="0">
                <a:solidFill>
                  <a:srgbClr val="EF5E63"/>
                </a:solidFill>
              </a:rPr>
              <a:t>.asp </a:t>
            </a:r>
            <a:r>
              <a:rPr lang="en-US" altLang="en-US" sz="2400" dirty="0"/>
              <a:t>and </a:t>
            </a:r>
            <a:r>
              <a:rPr lang="en-US" altLang="en-US" sz="2400" dirty="0">
                <a:solidFill>
                  <a:srgbClr val="EF5E63"/>
                </a:solidFill>
              </a:rPr>
              <a:t>.php </a:t>
            </a:r>
            <a:r>
              <a:rPr lang="en-US" altLang="en-US" sz="2400" dirty="0"/>
              <a:t>(</a:t>
            </a:r>
            <a:r>
              <a:rPr lang="en-US" altLang="en-US" sz="2400" i="1" dirty="0"/>
              <a:t>which can perform actions on the server before sending the response back</a:t>
            </a:r>
            <a:r>
              <a:rPr lang="en-US" altLang="en-US" sz="2400" dirty="0"/>
              <a:t>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FBDE67-5A35-114D-95DB-2CA1FCBF5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Open()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method: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URL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98A954-F21C-174E-87C6-433699EA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159748" name="Slide Number Placeholder 4">
            <a:extLst>
              <a:ext uri="{FF2B5EF4-FFF2-40B4-BE49-F238E27FC236}">
                <a16:creationId xmlns:a16="http://schemas.microsoft.com/office/drawing/2014/main" id="{3DDE9C22-36C8-034D-8AA1-F7A66562E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6546429-926A-4C41-B3E8-E77BB55C7ADA}" type="slidenum">
              <a:rPr lang="en-US" altLang="en-US" sz="1000">
                <a:solidFill>
                  <a:schemeClr val="tx1"/>
                </a:solidFill>
              </a:rPr>
              <a:pPr/>
              <a:t>14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Content Placeholder 1">
            <a:extLst>
              <a:ext uri="{FF2B5EF4-FFF2-40B4-BE49-F238E27FC236}">
                <a16:creationId xmlns:a16="http://schemas.microsoft.com/office/drawing/2014/main" id="{DCC6188F-C2E6-F141-B659-D8931FC73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120" y="1421766"/>
            <a:ext cx="9189720" cy="4905375"/>
          </a:xfrm>
        </p:spPr>
        <p:txBody>
          <a:bodyPr/>
          <a:lstStyle/>
          <a:p>
            <a:r>
              <a:rPr lang="en-US" altLang="en-US" sz="2400" dirty="0"/>
              <a:t>To send the request asynchronously, the async parameter of the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open() </a:t>
            </a:r>
            <a:r>
              <a:rPr lang="en-US" altLang="en-US" sz="2400" dirty="0"/>
              <a:t>method has to be set to </a:t>
            </a:r>
            <a:r>
              <a:rPr lang="en-US" altLang="en-US" sz="2400" i="1" dirty="0">
                <a:solidFill>
                  <a:srgbClr val="0000CD"/>
                </a:solidFill>
                <a:latin typeface="Consolas" panose="020B0609020204030204" pitchFamily="49" charset="0"/>
              </a:rPr>
              <a:t>true</a:t>
            </a:r>
            <a:r>
              <a:rPr lang="en-US" altLang="en-US" sz="2400" dirty="0"/>
              <a:t>:</a:t>
            </a:r>
          </a:p>
          <a:p>
            <a:pPr lvl="1"/>
            <a:r>
              <a:rPr lang="en-US" alt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xhttp.open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2400" dirty="0">
                <a:solidFill>
                  <a:srgbClr val="A52A2A"/>
                </a:solidFill>
                <a:latin typeface="Consolas" panose="020B0609020204030204" pitchFamily="49" charset="0"/>
              </a:rPr>
              <a:t>"GET"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altLang="en-US" sz="2400" dirty="0">
                <a:solidFill>
                  <a:srgbClr val="A52A2A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2400" dirty="0" err="1">
                <a:solidFill>
                  <a:srgbClr val="A52A2A"/>
                </a:solidFill>
                <a:latin typeface="Consolas" panose="020B0609020204030204" pitchFamily="49" charset="0"/>
              </a:rPr>
              <a:t>ajax_test.asp</a:t>
            </a:r>
            <a:r>
              <a:rPr lang="en-US" altLang="en-US" sz="2400" dirty="0">
                <a:solidFill>
                  <a:srgbClr val="A52A2A"/>
                </a:solidFill>
                <a:latin typeface="Consolas" panose="020B0609020204030204" pitchFamily="49" charset="0"/>
              </a:rPr>
              <a:t>"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altLang="en-US" sz="2400" dirty="0">
                <a:solidFill>
                  <a:srgbClr val="0000CD"/>
                </a:solidFill>
                <a:latin typeface="Consolas" panose="020B0609020204030204" pitchFamily="49" charset="0"/>
              </a:rPr>
              <a:t>true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en-US" sz="2400" dirty="0"/>
              <a:t>By sending asynchronously, the JavaScript does not have to wait for the server response, but can instead:</a:t>
            </a:r>
          </a:p>
          <a:p>
            <a:pPr lvl="1"/>
            <a:r>
              <a:rPr lang="en-US" altLang="en-US" sz="2400" dirty="0"/>
              <a:t>execute other scripts while waiting for server response</a:t>
            </a:r>
          </a:p>
          <a:p>
            <a:pPr lvl="1"/>
            <a:r>
              <a:rPr lang="en-US" altLang="en-US" sz="2400" dirty="0"/>
              <a:t>deal with the response when the response ready</a:t>
            </a:r>
          </a:p>
          <a:p>
            <a:r>
              <a:rPr lang="en-US" altLang="en-US" sz="2400" dirty="0"/>
              <a:t>When using async = true, specify a function to execute when the response is ready in the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onreadystatechange</a:t>
            </a:r>
            <a:r>
              <a:rPr lang="en-US" altLang="en-US" sz="2400" dirty="0"/>
              <a:t> event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4432E2-BCDD-4047-93F9-B28871D2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086" y="172414"/>
            <a:ext cx="9516942" cy="7061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Open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method: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Asynchronous</a:t>
            </a:r>
            <a:r>
              <a:rPr lang="en-US" sz="2800" dirty="0"/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2800" dirty="0"/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en-US" sz="2800" dirty="0"/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?</a:t>
            </a:r>
            <a:br>
              <a:rPr lang="en-US" sz="3600" b="0" dirty="0">
                <a:effectLst/>
              </a:rPr>
            </a:b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8C419-7086-E84C-B9A5-0C7F8451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160772" name="Slide Number Placeholder 4">
            <a:extLst>
              <a:ext uri="{FF2B5EF4-FFF2-40B4-BE49-F238E27FC236}">
                <a16:creationId xmlns:a16="http://schemas.microsoft.com/office/drawing/2014/main" id="{D17F468A-5A33-4B4D-B56F-BA14853C4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6D426BE-4C01-474B-9393-E6268DD470BC}" type="slidenum">
              <a:rPr lang="en-US" altLang="en-US" sz="1000">
                <a:solidFill>
                  <a:schemeClr val="tx1"/>
                </a:solidFill>
              </a:rPr>
              <a:pPr/>
              <a:t>15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3">
            <a:extLst>
              <a:ext uri="{FF2B5EF4-FFF2-40B4-BE49-F238E27FC236}">
                <a16:creationId xmlns:a16="http://schemas.microsoft.com/office/drawing/2014/main" id="{21C06CF2-1349-B947-91C1-22D6EDF5AB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 callback function is registered as the event handler for the </a:t>
            </a:r>
            <a:r>
              <a:rPr lang="en-US" altLang="en-US" sz="2800">
                <a:latin typeface="Lucida Console" panose="020B0609040504020204" pitchFamily="49" charset="0"/>
              </a:rPr>
              <a:t>XMLHttpRequest</a:t>
            </a:r>
            <a:r>
              <a:rPr lang="en-US" altLang="en-US" sz="2800"/>
              <a:t> object’s </a:t>
            </a:r>
            <a:r>
              <a:rPr lang="en-US" altLang="en-US" sz="2800">
                <a:latin typeface="Lucida Console" panose="020B0609040504020204" pitchFamily="49" charset="0"/>
              </a:rPr>
              <a:t>readystatechange</a:t>
            </a:r>
            <a:r>
              <a:rPr lang="en-US" altLang="en-US" sz="2800"/>
              <a:t> event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Whenever the request makes progress, the </a:t>
            </a:r>
            <a:r>
              <a:rPr lang="en-US" altLang="en-US">
                <a:latin typeface="Lucida Console" panose="020B0609040504020204" pitchFamily="49" charset="0"/>
              </a:rPr>
              <a:t>XMLHttpRequest</a:t>
            </a:r>
            <a:r>
              <a:rPr lang="en-US" altLang="en-US"/>
              <a:t> calls the </a:t>
            </a:r>
            <a:r>
              <a:rPr lang="en-US" altLang="en-US">
                <a:latin typeface="Lucida Console" panose="020B0609040504020204" pitchFamily="49" charset="0"/>
              </a:rPr>
              <a:t>readystatechange</a:t>
            </a:r>
            <a:r>
              <a:rPr lang="en-US" altLang="en-US"/>
              <a:t> event handler.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Progress is monitored by the </a:t>
            </a:r>
            <a:r>
              <a:rPr lang="en-US" altLang="en-US">
                <a:latin typeface="Lucida Console" panose="020B0609040504020204" pitchFamily="49" charset="0"/>
              </a:rPr>
              <a:t>readyState</a:t>
            </a:r>
            <a:r>
              <a:rPr lang="en-US" altLang="en-US"/>
              <a:t> property, which has a value from 0 to 4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The value 0 indicates that the request is not initialized and the value 4 indicates that the request is complete.</a:t>
            </a:r>
          </a:p>
        </p:txBody>
      </p:sp>
      <p:sp>
        <p:nvSpPr>
          <p:cNvPr id="178178" name="Slide Number Placeholder 3">
            <a:extLst>
              <a:ext uri="{FF2B5EF4-FFF2-40B4-BE49-F238E27FC236}">
                <a16:creationId xmlns:a16="http://schemas.microsoft.com/office/drawing/2014/main" id="{9AB4AFBC-04A1-334E-A7D8-6774970E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C20B9EB5-62EF-E946-84DF-311FC40406DE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07656BF5-F38D-AE46-9FD2-94A621FEB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Callback Functions</a:t>
            </a:r>
          </a:p>
        </p:txBody>
      </p:sp>
      <p:sp>
        <p:nvSpPr>
          <p:cNvPr id="178180" name="Footer Placeholder 1">
            <a:extLst>
              <a:ext uri="{FF2B5EF4-FFF2-40B4-BE49-F238E27FC236}">
                <a16:creationId xmlns:a16="http://schemas.microsoft.com/office/drawing/2014/main" id="{9B89DB1B-CEFC-9843-9171-BE40A030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8271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3">
            <a:extLst>
              <a:ext uri="{FF2B5EF4-FFF2-40B4-BE49-F238E27FC236}">
                <a16:creationId xmlns:a16="http://schemas.microsoft.com/office/drawing/2014/main" id="{89C7AF0F-872D-CC43-9463-667AE3D24F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510748"/>
            <a:ext cx="9601200" cy="4356652"/>
          </a:xfrm>
        </p:spPr>
        <p:txBody>
          <a:bodyPr>
            <a:normAutofit/>
          </a:bodyPr>
          <a:lstStyle/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EF5E63"/>
                </a:solidFill>
              </a:rPr>
              <a:t>Classic HTML registration form 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Sends all of the data to be validated to the server when the user clicks the Register button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While the server is validating the data, the user cannot interact with the page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Server finds invalid data, generates a new page identifying the errors in the form and sends it back to the client—which renders the page in the browser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User fixes the errors and clicks the Register button again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Cycle repeats until no errors are found, then the data is stored on the server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Entire page reloads every time the user submits invalid data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solidFill>
                  <a:srgbClr val="EF5E63"/>
                </a:solidFill>
              </a:rPr>
              <a:t>Ajax-enabled forms are more interactive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Entries are validated individually, dynamically as the user enters data into the fields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If a problem is found, the server sends an error message that is asynchronously displayed to inform the user of the problem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Sending each entry asynchronously allows the user to address invalid entries quickly, rather than making edits and resubmitting the entire form repeatedly until all entries are valid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Asynchronous requests could also be used to fill some fields based on previous fields’ values (e.g., city based on zip code)</a:t>
            </a:r>
          </a:p>
        </p:txBody>
      </p:sp>
      <p:sp>
        <p:nvSpPr>
          <p:cNvPr id="161794" name="Slide Number Placeholder 3">
            <a:extLst>
              <a:ext uri="{FF2B5EF4-FFF2-40B4-BE49-F238E27FC236}">
                <a16:creationId xmlns:a16="http://schemas.microsoft.com/office/drawing/2014/main" id="{4A83B2B9-959B-424E-ADA8-A00CDF18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FA50FADC-1724-C448-BFD7-761B61AC301B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01ADCC6F-3BDF-1342-A4EE-10E162DF5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Rich Internet Applications (RIAs) with Ajax</a:t>
            </a:r>
          </a:p>
        </p:txBody>
      </p:sp>
      <p:sp>
        <p:nvSpPr>
          <p:cNvPr id="161796" name="Footer Placeholder 1">
            <a:extLst>
              <a:ext uri="{FF2B5EF4-FFF2-40B4-BE49-F238E27FC236}">
                <a16:creationId xmlns:a16="http://schemas.microsoft.com/office/drawing/2014/main" id="{29C3EC41-8F9B-2840-A869-63BD6BCE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2B36470-9A0C-4C86-99EB-05358284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D2F460-AD0F-49B5-80F2-18F1F65E3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39610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41" name="Picture 1" descr="iw3htp5_16_slides_Page_07">
            <a:extLst>
              <a:ext uri="{FF2B5EF4-FFF2-40B4-BE49-F238E27FC236}">
                <a16:creationId xmlns:a16="http://schemas.microsoft.com/office/drawing/2014/main" id="{C4593455-7338-FC45-BCFE-BB29411F8DE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r="34199" b="18059"/>
          <a:stretch/>
        </p:blipFill>
        <p:spPr bwMode="auto">
          <a:xfrm>
            <a:off x="783286" y="1468067"/>
            <a:ext cx="4768093" cy="392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C634C77-7EAE-486F-BBA9-98DFA032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845" y="480060"/>
            <a:ext cx="539610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 descr="iw3htp5_16_slides_Page_08">
            <a:extLst>
              <a:ext uri="{FF2B5EF4-FFF2-40B4-BE49-F238E27FC236}">
                <a16:creationId xmlns:a16="http://schemas.microsoft.com/office/drawing/2014/main" id="{E98759AA-2092-FE4F-BE77-C5DAA37B66B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r="31312" b="14839"/>
          <a:stretch/>
        </p:blipFill>
        <p:spPr bwMode="auto">
          <a:xfrm>
            <a:off x="6501119" y="1516318"/>
            <a:ext cx="4768093" cy="382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2" name="Footer Placeholder 1">
            <a:extLst>
              <a:ext uri="{FF2B5EF4-FFF2-40B4-BE49-F238E27FC236}">
                <a16:creationId xmlns:a16="http://schemas.microsoft.com/office/drawing/2014/main" id="{451CBFFE-FBBC-B145-8F1C-BDB7D3DE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</a:pPr>
            <a:r>
              <a:rPr lang="en-US" altLang="en-US" sz="17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63843" name="Slide Number Placeholder 2">
            <a:extLst>
              <a:ext uri="{FF2B5EF4-FFF2-40B4-BE49-F238E27FC236}">
                <a16:creationId xmlns:a16="http://schemas.microsoft.com/office/drawing/2014/main" id="{7E357548-CD47-7346-94BF-963BA9E1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472736" y="6453386"/>
            <a:ext cx="1596292" cy="40461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</a:pPr>
            <a:fld id="{C0C26D68-93A6-2F42-A13C-A3A3155CB43B}" type="slidenum">
              <a:rPr lang="en-US" altLang="en-US" sz="2100"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>
                  <a:schemeClr val="tx1"/>
                </a:buClr>
                <a:buSzTx/>
                <a:buFontTx/>
                <a:buNone/>
              </a:pPr>
              <a:t>18</a:t>
            </a:fld>
            <a:endParaRPr lang="en-US" altLang="en-US" sz="21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9ED9B2-9058-124D-AC8C-811E5BCD2010}"/>
                  </a:ext>
                </a:extLst>
              </p14:cNvPr>
              <p14:cNvContentPartPr/>
              <p14:nvPr/>
            </p14:nvContentPartPr>
            <p14:xfrm>
              <a:off x="9265397" y="2864773"/>
              <a:ext cx="1017360" cy="82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9ED9B2-9058-124D-AC8C-811E5BCD20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62517" y="2861893"/>
                <a:ext cx="1023480" cy="8355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09B2500-7253-994B-A99C-EECFD627421F}"/>
              </a:ext>
            </a:extLst>
          </p:cNvPr>
          <p:cNvSpPr txBox="1"/>
          <p:nvPr/>
        </p:nvSpPr>
        <p:spPr>
          <a:xfrm>
            <a:off x="8655402" y="19809"/>
            <a:ext cx="3490251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Classic HTML Form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1" descr="iw3htp5_16_slides_Page_09">
            <a:extLst>
              <a:ext uri="{FF2B5EF4-FFF2-40B4-BE49-F238E27FC236}">
                <a16:creationId xmlns:a16="http://schemas.microsoft.com/office/drawing/2014/main" id="{A41AE4F2-F4B3-0747-A907-F956F9BF8CE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r="25108"/>
          <a:stretch/>
        </p:blipFill>
        <p:spPr bwMode="auto">
          <a:xfrm>
            <a:off x="2893564" y="653256"/>
            <a:ext cx="6460177" cy="55514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5890" name="Footer Placeholder 1">
            <a:extLst>
              <a:ext uri="{FF2B5EF4-FFF2-40B4-BE49-F238E27FC236}">
                <a16:creationId xmlns:a16="http://schemas.microsoft.com/office/drawing/2014/main" id="{56F4BBB6-24C7-904D-B953-BCA526DA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65891" name="Slide Number Placeholder 2">
            <a:extLst>
              <a:ext uri="{FF2B5EF4-FFF2-40B4-BE49-F238E27FC236}">
                <a16:creationId xmlns:a16="http://schemas.microsoft.com/office/drawing/2014/main" id="{9463BCA8-4C5C-AF4F-8E04-0EE7D610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E8B97B21-18D8-954E-BE0E-874E1D352CB5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19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255D599-A6D6-F541-97F2-76F42E56DED2}"/>
                  </a:ext>
                </a:extLst>
              </p14:cNvPr>
              <p14:cNvContentPartPr/>
              <p14:nvPr/>
            </p14:nvContentPartPr>
            <p14:xfrm>
              <a:off x="5746195" y="2782740"/>
              <a:ext cx="2661536" cy="506726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255D599-A6D6-F541-97F2-76F42E56DE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2955" y="2779859"/>
                <a:ext cx="2667656" cy="51284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680319B-1F69-6D4E-9C78-CE8C6F064255}"/>
              </a:ext>
            </a:extLst>
          </p:cNvPr>
          <p:cNvSpPr txBox="1"/>
          <p:nvPr/>
        </p:nvSpPr>
        <p:spPr>
          <a:xfrm>
            <a:off x="8726650" y="19809"/>
            <a:ext cx="3386055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Ajax-enabled Form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FC9C-C538-2043-9418-17BB4B26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78C1A-5E01-9743-8550-1B13C20AC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vs Ajax Web Applications</a:t>
            </a:r>
          </a:p>
          <a:p>
            <a:r>
              <a:rPr lang="en-US" dirty="0"/>
              <a:t>What is Ajax?</a:t>
            </a:r>
          </a:p>
          <a:p>
            <a:r>
              <a:rPr lang="en-US" dirty="0"/>
              <a:t>Ajax Basic Process</a:t>
            </a:r>
          </a:p>
          <a:p>
            <a:pPr lvl="1"/>
            <a:r>
              <a:rPr lang="en-US" dirty="0"/>
              <a:t>Ajax methods</a:t>
            </a:r>
          </a:p>
          <a:p>
            <a:pPr lvl="1"/>
            <a:r>
              <a:rPr lang="en-US" dirty="0"/>
              <a:t>Ajax properties</a:t>
            </a:r>
          </a:p>
          <a:p>
            <a:r>
              <a:rPr lang="en-US" dirty="0"/>
              <a:t>Rich Internet Applications with Ajax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ADE21-639E-F94E-8B9F-7702E1C8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49FD2-6AE5-D14E-98D7-15BF5A36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61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7" name="Rectangle 3">
            <a:extLst>
              <a:ext uri="{FF2B5EF4-FFF2-40B4-BE49-F238E27FC236}">
                <a16:creationId xmlns:a16="http://schemas.microsoft.com/office/drawing/2014/main" id="{7DEFE6AC-A76D-DE4F-86A3-C5AF1B83D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496291"/>
            <a:ext cx="9601200" cy="4957095"/>
          </a:xfrm>
        </p:spPr>
        <p:txBody>
          <a:bodyPr>
            <a:normAutofit lnSpcReduction="10000"/>
          </a:bodyPr>
          <a:lstStyle/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/>
              <a:t>An exception is an indication of a problem that occurs during a program’s execution</a:t>
            </a: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/>
              <a:t>Exception handling enables you to create applications that can resolve (or handle) exceptions—in some cases allowing a program to continue executing as if no problem had been encountered.</a:t>
            </a: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n-US" sz="1600" dirty="0"/>
              <a:t> block </a:t>
            </a:r>
          </a:p>
          <a:p>
            <a:pPr marL="621792" lvl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400" dirty="0"/>
              <a:t>Encloses code that might cause an exception and code that should not execute if an exception occurs</a:t>
            </a:r>
          </a:p>
          <a:p>
            <a:pPr marL="621792" lvl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400" dirty="0"/>
              <a:t>Consists of the keyword </a:t>
            </a:r>
            <a: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n-US" sz="1400" dirty="0"/>
              <a:t>  followed by a block of code enclosed in curly braces (</a:t>
            </a:r>
            <a: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{}</a:t>
            </a:r>
            <a:r>
              <a:rPr lang="en-US" sz="1400" dirty="0"/>
              <a:t>)</a:t>
            </a: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/>
              <a:t>When an exception occurs</a:t>
            </a:r>
          </a:p>
          <a:p>
            <a:pPr marL="621792" lvl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lang="en-US" sz="1400" dirty="0"/>
              <a:t> block terminates immediately </a:t>
            </a:r>
          </a:p>
          <a:p>
            <a:pPr marL="621792" lvl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lang="en-US" sz="1400" dirty="0"/>
              <a:t> block catches (i.e., receives) and handles an exception</a:t>
            </a: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i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catch(…)</a:t>
            </a:r>
            <a:r>
              <a:rPr lang="en-US" sz="1600" dirty="0"/>
              <a:t> block </a:t>
            </a:r>
          </a:p>
          <a:p>
            <a:pPr marL="621792" lvl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400" dirty="0"/>
              <a:t>Begins with the keyword </a:t>
            </a:r>
            <a: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catch </a:t>
            </a:r>
          </a:p>
          <a:p>
            <a:pPr marL="621792" lvl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400" dirty="0"/>
              <a:t>Followed by an exception parameter in parentheses and a block of code enclosed in curly braces</a:t>
            </a:r>
          </a:p>
          <a:p>
            <a:pPr marL="365760" indent="-256032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1600" dirty="0"/>
              <a:t>Exception parameter’s name  </a:t>
            </a:r>
            <a:r>
              <a:rPr lang="en-US" sz="1600" dirty="0">
                <a:solidFill>
                  <a:srgbClr val="EF5E63"/>
                </a:solidFill>
              </a:rPr>
              <a:t>e.g. </a:t>
            </a:r>
            <a:r>
              <a:rPr lang="en-US" sz="1600" i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catch(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err</a:t>
            </a:r>
            <a:r>
              <a:rPr lang="en-US" sz="1600" i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621792" lvl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Enables the </a:t>
            </a:r>
            <a: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lang="en-US" sz="1600" dirty="0"/>
              <a:t> block to interact with a caught exception object, which contains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1600" dirty="0"/>
              <a:t> and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message</a:t>
            </a:r>
            <a:r>
              <a:rPr lang="en-US" sz="1600" dirty="0"/>
              <a:t> properties. </a:t>
            </a:r>
            <a:r>
              <a:rPr lang="en-US" sz="1600" u="sng" dirty="0">
                <a:solidFill>
                  <a:srgbClr val="EF5E63"/>
                </a:solidFill>
              </a:rPr>
              <a:t>See examples on next slides.</a:t>
            </a:r>
          </a:p>
        </p:txBody>
      </p:sp>
      <p:sp>
        <p:nvSpPr>
          <p:cNvPr id="176130" name="Slide Number Placeholder 3">
            <a:extLst>
              <a:ext uri="{FF2B5EF4-FFF2-40B4-BE49-F238E27FC236}">
                <a16:creationId xmlns:a16="http://schemas.microsoft.com/office/drawing/2014/main" id="{82DE73C7-5A1C-A545-9A2F-F8B07B51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5599A90-5BC9-8E46-8BCD-342E618CB21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1E2250F8-54CC-C843-BC23-03C35A105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Exception Handling</a:t>
            </a:r>
          </a:p>
        </p:txBody>
      </p:sp>
      <p:sp>
        <p:nvSpPr>
          <p:cNvPr id="176132" name="Footer Placeholder 1">
            <a:extLst>
              <a:ext uri="{FF2B5EF4-FFF2-40B4-BE49-F238E27FC236}">
                <a16:creationId xmlns:a16="http://schemas.microsoft.com/office/drawing/2014/main" id="{6B6F960B-FA80-284B-95A7-C8256896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Footer Placeholder 1">
            <a:extLst>
              <a:ext uri="{FF2B5EF4-FFF2-40B4-BE49-F238E27FC236}">
                <a16:creationId xmlns:a16="http://schemas.microsoft.com/office/drawing/2014/main" id="{56F4BBB6-24C7-904D-B953-BCA526DA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65891" name="Slide Number Placeholder 2">
            <a:extLst>
              <a:ext uri="{FF2B5EF4-FFF2-40B4-BE49-F238E27FC236}">
                <a16:creationId xmlns:a16="http://schemas.microsoft.com/office/drawing/2014/main" id="{9463BCA8-4C5C-AF4F-8E04-0EE7D610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E8B97B21-18D8-954E-BE0E-874E1D352CB5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0319B-1F69-6D4E-9C78-CE8C6F064255}"/>
              </a:ext>
            </a:extLst>
          </p:cNvPr>
          <p:cNvSpPr txBox="1"/>
          <p:nvPr/>
        </p:nvSpPr>
        <p:spPr>
          <a:xfrm>
            <a:off x="10280011" y="19809"/>
            <a:ext cx="176542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EF5E63"/>
                </a:solidFill>
              </a:rPr>
              <a:t>try..catch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49C636-DDC5-7C4A-A888-77A61E14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76" y="19809"/>
            <a:ext cx="7173430" cy="2239172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35CFD3-CB86-5443-8FC3-CFF8779C0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474" y="2334217"/>
            <a:ext cx="7173430" cy="2085030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5E11E4B-CB07-AE44-9418-5344FBA2F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474" y="4494484"/>
            <a:ext cx="7173430" cy="217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7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3">
            <a:extLst>
              <a:ext uri="{FF2B5EF4-FFF2-40B4-BE49-F238E27FC236}">
                <a16:creationId xmlns:a16="http://schemas.microsoft.com/office/drawing/2014/main" id="{D6BF2966-9E40-F143-9D95-5A1E548F0B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When passing structured data between the server and the client, Ajax applications often use </a:t>
            </a:r>
            <a:r>
              <a:rPr lang="en-US" altLang="en-US" sz="2400" b="1" dirty="0"/>
              <a:t>XML</a:t>
            </a:r>
            <a:r>
              <a:rPr lang="en-US" altLang="en-US" sz="2400" dirty="0"/>
              <a:t> because it consumes little bandwidth and is easy to parse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>
                <a:latin typeface="Lucida Console" panose="020B0609040504020204" pitchFamily="49" charset="0"/>
              </a:rPr>
              <a:t>XMLHttpRequest</a:t>
            </a:r>
            <a:r>
              <a:rPr lang="en-US" altLang="en-US" sz="2400" dirty="0"/>
              <a:t> object </a:t>
            </a:r>
            <a:r>
              <a:rPr lang="en-US" altLang="en-US" sz="2400" dirty="0" err="1">
                <a:latin typeface="Lucida Console" panose="020B0609040504020204" pitchFamily="49" charset="0"/>
              </a:rPr>
              <a:t>responseXML</a:t>
            </a:r>
            <a:r>
              <a:rPr lang="en-US" altLang="en-US" sz="2400" dirty="0"/>
              <a:t> property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/>
              <a:t>contains the parsed XML returned by the server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/>
          </a:p>
        </p:txBody>
      </p:sp>
      <p:sp>
        <p:nvSpPr>
          <p:cNvPr id="182274" name="Slide Number Placeholder 3">
            <a:extLst>
              <a:ext uri="{FF2B5EF4-FFF2-40B4-BE49-F238E27FC236}">
                <a16:creationId xmlns:a16="http://schemas.microsoft.com/office/drawing/2014/main" id="{FA22A27E-28ED-4647-A800-DF44B1EC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39847EEE-92B2-4647-A613-6A3F3818C40B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3A2460D9-C01C-844A-895C-1177375C6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Using XML and JSON for passing data</a:t>
            </a:r>
          </a:p>
        </p:txBody>
      </p:sp>
      <p:sp>
        <p:nvSpPr>
          <p:cNvPr id="182276" name="Footer Placeholder 1">
            <a:extLst>
              <a:ext uri="{FF2B5EF4-FFF2-40B4-BE49-F238E27FC236}">
                <a16:creationId xmlns:a16="http://schemas.microsoft.com/office/drawing/2014/main" id="{C528B438-92C4-D748-A187-D8B2CB59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2B6162C-9575-AD47-A4F0-B9D9B6F86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20" y="4020820"/>
            <a:ext cx="10337800" cy="21971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3">
            <a:extLst>
              <a:ext uri="{FF2B5EF4-FFF2-40B4-BE49-F238E27FC236}">
                <a16:creationId xmlns:a16="http://schemas.microsoft.com/office/drawing/2014/main" id="{D6BF2966-9E40-F143-9D95-5A1E548F0B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When passing structured data between the server and the client, Ajax applications often use </a:t>
            </a:r>
            <a:r>
              <a:rPr lang="en-US" altLang="en-US" sz="2400" b="1" dirty="0"/>
              <a:t>XML</a:t>
            </a:r>
            <a:r>
              <a:rPr lang="en-US" altLang="en-US" sz="2400" dirty="0"/>
              <a:t> because it consumes little bandwidth and is easy to parse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>
                <a:latin typeface="Lucida Console" panose="020B0609040504020204" pitchFamily="49" charset="0"/>
              </a:rPr>
              <a:t>XMLHttpRequest</a:t>
            </a:r>
            <a:r>
              <a:rPr lang="en-US" altLang="en-US" sz="2400" dirty="0"/>
              <a:t> object </a:t>
            </a:r>
            <a:r>
              <a:rPr lang="en-US" altLang="en-US" sz="2400" dirty="0" err="1">
                <a:latin typeface="Lucida Console" panose="020B0609040504020204" pitchFamily="49" charset="0"/>
              </a:rPr>
              <a:t>responseXML</a:t>
            </a:r>
            <a:r>
              <a:rPr lang="en-US" altLang="en-US" sz="2400" dirty="0"/>
              <a:t> property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/>
              <a:t>contains the parsed XML returned by the server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/>
          </a:p>
        </p:txBody>
      </p:sp>
      <p:sp>
        <p:nvSpPr>
          <p:cNvPr id="182274" name="Slide Number Placeholder 3">
            <a:extLst>
              <a:ext uri="{FF2B5EF4-FFF2-40B4-BE49-F238E27FC236}">
                <a16:creationId xmlns:a16="http://schemas.microsoft.com/office/drawing/2014/main" id="{FA22A27E-28ED-4647-A800-DF44B1EC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39847EEE-92B2-4647-A613-6A3F3818C40B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3A2460D9-C01C-844A-895C-1177375C6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Using XML and JSON for passing data</a:t>
            </a:r>
          </a:p>
        </p:txBody>
      </p:sp>
      <p:sp>
        <p:nvSpPr>
          <p:cNvPr id="182276" name="Footer Placeholder 1">
            <a:extLst>
              <a:ext uri="{FF2B5EF4-FFF2-40B4-BE49-F238E27FC236}">
                <a16:creationId xmlns:a16="http://schemas.microsoft.com/office/drawing/2014/main" id="{C528B438-92C4-D748-A187-D8B2CB59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2B6162C-9575-AD47-A4F0-B9D9B6F86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20" y="4020820"/>
            <a:ext cx="103378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81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3">
            <a:extLst>
              <a:ext uri="{FF2B5EF4-FFF2-40B4-BE49-F238E27FC236}">
                <a16:creationId xmlns:a16="http://schemas.microsoft.com/office/drawing/2014/main" id="{AD3DFD10-C208-BF4D-9BA9-31EBAF2598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5900" y="1498402"/>
            <a:ext cx="9220200" cy="4525962"/>
          </a:xfrm>
        </p:spPr>
        <p:txBody>
          <a:bodyPr>
            <a:normAutofit/>
          </a:bodyPr>
          <a:lstStyle/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JSON (JavaScript Object Notation)</a:t>
            </a:r>
          </a:p>
          <a:p>
            <a:pPr marL="621792" lvl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dirty="0"/>
              <a:t>Simple way to represent JavaScript objects as strings</a:t>
            </a:r>
          </a:p>
          <a:p>
            <a:pPr marL="621792" lvl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dirty="0"/>
              <a:t>A simpler alternative to XML for passing data between the client and the server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JSON object </a:t>
            </a:r>
          </a:p>
          <a:p>
            <a:pPr marL="621792" lvl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dirty="0"/>
              <a:t>Represented as a list of property names and values contained in curly braces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Array </a:t>
            </a:r>
          </a:p>
          <a:p>
            <a:pPr marL="621792" lvl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dirty="0"/>
              <a:t>Represented in JSON with square brackets containing a comma-separated list of values</a:t>
            </a:r>
          </a:p>
          <a:p>
            <a:pPr marL="621792" lvl="1"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800" dirty="0"/>
              <a:t>Each value in a JSON array can be a string, a number, a JSON representation of an object, </a:t>
            </a:r>
            <a:r>
              <a:rPr lang="en-US" sz="1800" dirty="0">
                <a:latin typeface="Lucida Console" pitchFamily="49" charset="0"/>
              </a:rPr>
              <a:t>true</a:t>
            </a:r>
            <a:r>
              <a:rPr lang="en-US" sz="1800" dirty="0"/>
              <a:t>, </a:t>
            </a:r>
            <a:r>
              <a:rPr lang="en-US" sz="1800" dirty="0">
                <a:latin typeface="Lucida Console" pitchFamily="49" charset="0"/>
              </a:rPr>
              <a:t>false</a:t>
            </a:r>
            <a:r>
              <a:rPr lang="en-US" sz="1800" dirty="0"/>
              <a:t> or </a:t>
            </a:r>
            <a:r>
              <a:rPr lang="en-US" sz="1800" dirty="0">
                <a:latin typeface="Lucida Console" pitchFamily="49" charset="0"/>
              </a:rPr>
              <a:t>null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JSON strings 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Easier to create and parse than XML 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Require fewer bytes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For these reasons, JSON is commonly used to communicate in client/server interaction</a:t>
            </a:r>
          </a:p>
          <a:p>
            <a:pPr marL="621792" lvl="1">
              <a:spcBef>
                <a:spcPts val="324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2514" name="Slide Number Placeholder 3">
            <a:extLst>
              <a:ext uri="{FF2B5EF4-FFF2-40B4-BE49-F238E27FC236}">
                <a16:creationId xmlns:a16="http://schemas.microsoft.com/office/drawing/2014/main" id="{CED8E3DE-375A-1741-8AD2-2056AEBF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FB771B69-5E36-494A-924B-2D1D7BB8370F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2516" name="Footer Placeholder 1">
            <a:extLst>
              <a:ext uri="{FF2B5EF4-FFF2-40B4-BE49-F238E27FC236}">
                <a16:creationId xmlns:a16="http://schemas.microsoft.com/office/drawing/2014/main" id="{85FDAFF0-0670-E64C-9FED-6F353138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6C16B63-3BD1-BC40-8196-A29694B6449C}"/>
              </a:ext>
            </a:extLst>
          </p:cNvPr>
          <p:cNvSpPr txBox="1">
            <a:spLocks noChangeArrowheads="1"/>
          </p:cNvSpPr>
          <p:nvPr/>
        </p:nvSpPr>
        <p:spPr>
          <a:xfrm>
            <a:off x="1485900" y="401122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Using XML and JSON for passing data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Number Placeholder 3">
            <a:extLst>
              <a:ext uri="{FF2B5EF4-FFF2-40B4-BE49-F238E27FC236}">
                <a16:creationId xmlns:a16="http://schemas.microsoft.com/office/drawing/2014/main" id="{CED8E3DE-375A-1741-8AD2-2056AEBF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FB771B69-5E36-494A-924B-2D1D7BB8370F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2516" name="Footer Placeholder 1">
            <a:extLst>
              <a:ext uri="{FF2B5EF4-FFF2-40B4-BE49-F238E27FC236}">
                <a16:creationId xmlns:a16="http://schemas.microsoft.com/office/drawing/2014/main" id="{85FDAFF0-0670-E64C-9FED-6F353138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6C16B63-3BD1-BC40-8196-A29694B6449C}"/>
              </a:ext>
            </a:extLst>
          </p:cNvPr>
          <p:cNvSpPr txBox="1">
            <a:spLocks noChangeArrowheads="1"/>
          </p:cNvSpPr>
          <p:nvPr/>
        </p:nvSpPr>
        <p:spPr>
          <a:xfrm>
            <a:off x="1467828" y="42172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Using XML and JSON for passing data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D89EB9-D695-7246-ACC6-59DFDC085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70" y="1498402"/>
            <a:ext cx="111379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5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BD65C59A-C8F4-CD46-A5D6-8F58FD097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Traditional Web Applications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87FA24B-1813-0543-9AD5-7667CEE7A1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Traditional web applications</a:t>
            </a:r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400" dirty="0"/>
              <a:t>User fills in the form’s fields, then submits the form</a:t>
            </a:r>
            <a:endParaRPr lang="ar-SA" sz="1400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sz="1400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400" dirty="0"/>
              <a:t>Browser generates a request to the server, which receives the request and processes it</a:t>
            </a:r>
            <a:endParaRPr lang="ar-SA" sz="1400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sz="1400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400" dirty="0"/>
              <a:t>Server generates and sends a response containing the exact page that the browser will render</a:t>
            </a:r>
            <a:endParaRPr lang="ar-SA" sz="1400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sz="1400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400" dirty="0"/>
              <a:t>Browser loads the new page and temporarily makes the browser window blank</a:t>
            </a:r>
            <a:endParaRPr lang="ar-SA" sz="1400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endParaRPr lang="en-US" sz="1400" dirty="0"/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400" dirty="0"/>
              <a:t>Client waits for the server to respond and reloads the entire page with the data from the response</a:t>
            </a:r>
          </a:p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While a synchronous request is being processed on the server, the user cannot interact with the client web browser</a:t>
            </a:r>
          </a:p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The synchronous model was originally designed for a web of hypertext documents</a:t>
            </a:r>
          </a:p>
        </p:txBody>
      </p:sp>
      <p:sp>
        <p:nvSpPr>
          <p:cNvPr id="146436" name="Footer Placeholder 1">
            <a:extLst>
              <a:ext uri="{FF2B5EF4-FFF2-40B4-BE49-F238E27FC236}">
                <a16:creationId xmlns:a16="http://schemas.microsoft.com/office/drawing/2014/main" id="{0E57DF79-53F6-3F40-B75A-17814A49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46434" name="Slide Number Placeholder 3">
            <a:extLst>
              <a:ext uri="{FF2B5EF4-FFF2-40B4-BE49-F238E27FC236}">
                <a16:creationId xmlns:a16="http://schemas.microsoft.com/office/drawing/2014/main" id="{C8D0C290-DB90-D641-8E2B-41A5648F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6443114B-443D-664B-8ACC-CC6D2E8F1EB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7" name="Picture 1" descr="iw3htp5_16_slides_Page_05">
            <a:extLst>
              <a:ext uri="{FF2B5EF4-FFF2-40B4-BE49-F238E27FC236}">
                <a16:creationId xmlns:a16="http://schemas.microsoft.com/office/drawing/2014/main" id="{B2EFA332-ADAB-C14E-9F42-0440774B23C5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3" t="4047" r="21019" b="19765"/>
          <a:stretch/>
        </p:blipFill>
        <p:spPr bwMode="auto">
          <a:xfrm>
            <a:off x="77627" y="2397211"/>
            <a:ext cx="4908662" cy="299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BD65C59A-C8F4-CD46-A5D6-8F58FD097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Ajax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Web Applications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87FA24B-1813-0543-9AD5-7667CEE7A1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56020" y="315685"/>
            <a:ext cx="5223412" cy="6137701"/>
          </a:xfrm>
        </p:spPr>
        <p:txBody>
          <a:bodyPr>
            <a:normAutofit/>
          </a:bodyPr>
          <a:lstStyle/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In an Ajax application, when the user interacts with a page</a:t>
            </a:r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Client creates an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XMLHttpRequest</a:t>
            </a:r>
            <a:r>
              <a:rPr lang="en-US" sz="1600" dirty="0"/>
              <a:t> object to manage a request</a:t>
            </a:r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XMLHttpRequest</a:t>
            </a:r>
            <a:r>
              <a:rPr lang="en-US" sz="1600" dirty="0"/>
              <a:t> object sends the request to and awaits the response from the server</a:t>
            </a:r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Requests are </a:t>
            </a:r>
            <a:r>
              <a:rPr lang="en-US" sz="1600" b="1" i="0" dirty="0"/>
              <a:t>asynchronous</a:t>
            </a:r>
            <a:r>
              <a:rPr lang="en-US" sz="1600" dirty="0"/>
              <a:t>, allowing the user to continue interacting with the client web browser while the server processes the request concurrently</a:t>
            </a:r>
          </a:p>
          <a:p>
            <a:pPr marL="621792" lvl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When the server responds, the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XMLHttpRequest</a:t>
            </a:r>
            <a:r>
              <a:rPr lang="en-US" sz="1600" dirty="0"/>
              <a:t> object that issued the request invokes a callback function, which typically uses partial </a:t>
            </a:r>
            <a:r>
              <a:rPr lang="en-US" sz="1600" b="1" dirty="0"/>
              <a:t>page updates </a:t>
            </a:r>
            <a:r>
              <a:rPr lang="en-US" sz="1600" dirty="0"/>
              <a:t>to display the returned data in the existing web page </a:t>
            </a:r>
            <a:r>
              <a:rPr lang="en-US" sz="1600" dirty="0">
                <a:solidFill>
                  <a:srgbClr val="EF5E63"/>
                </a:solidFill>
              </a:rPr>
              <a:t>without</a:t>
            </a:r>
            <a:r>
              <a:rPr lang="en-US" sz="1600" dirty="0"/>
              <a:t> reloading the entire page</a:t>
            </a:r>
          </a:p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Callback function updates only a designated part of the page</a:t>
            </a:r>
          </a:p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Partial page updates help make web applications more responsive, making them feel more like desktop applications</a:t>
            </a:r>
          </a:p>
          <a:p>
            <a:pPr marL="365760" indent="-256032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146436" name="Footer Placeholder 1">
            <a:extLst>
              <a:ext uri="{FF2B5EF4-FFF2-40B4-BE49-F238E27FC236}">
                <a16:creationId xmlns:a16="http://schemas.microsoft.com/office/drawing/2014/main" id="{0E57DF79-53F6-3F40-B75A-17814A49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46434" name="Slide Number Placeholder 3">
            <a:extLst>
              <a:ext uri="{FF2B5EF4-FFF2-40B4-BE49-F238E27FC236}">
                <a16:creationId xmlns:a16="http://schemas.microsoft.com/office/drawing/2014/main" id="{C8D0C290-DB90-D641-8E2B-41A5648F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6443114B-443D-664B-8ACC-CC6D2E8F1EB3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8" name="Picture 1" descr="iw3htp5_16_slides_Page_06">
            <a:extLst>
              <a:ext uri="{FF2B5EF4-FFF2-40B4-BE49-F238E27FC236}">
                <a16:creationId xmlns:a16="http://schemas.microsoft.com/office/drawing/2014/main" id="{B7CDC170-774B-974A-8BE6-F3DBE51D3C1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3606" r="22207" b="10477"/>
          <a:stretch/>
        </p:blipFill>
        <p:spPr bwMode="auto">
          <a:xfrm>
            <a:off x="241209" y="2319467"/>
            <a:ext cx="4821102" cy="33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21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F9A778-D572-5347-9143-7373DF37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*What is an Ajax?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B00DE-4731-FB40-9EED-FB7CD2AC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©1992-2012 by Pearson Education, Inc. All Rights Reserved.</a:t>
            </a:r>
          </a:p>
          <a:p>
            <a:pPr>
              <a:defRPr/>
            </a:pPr>
            <a:r>
              <a:rPr lang="en-US" dirty="0"/>
              <a:t>*https://www.w3schools.com/</a:t>
            </a:r>
            <a:r>
              <a:rPr lang="en-US" dirty="0" err="1"/>
              <a:t>js</a:t>
            </a:r>
            <a:r>
              <a:rPr lang="en-US" dirty="0"/>
              <a:t>/</a:t>
            </a:r>
            <a:r>
              <a:rPr lang="en-US" dirty="0" err="1"/>
              <a:t>js_ajax_intro.asp</a:t>
            </a:r>
            <a:endParaRPr lang="en-US" dirty="0"/>
          </a:p>
        </p:txBody>
      </p:sp>
      <p:sp>
        <p:nvSpPr>
          <p:cNvPr id="152580" name="Slide Number Placeholder 4">
            <a:extLst>
              <a:ext uri="{FF2B5EF4-FFF2-40B4-BE49-F238E27FC236}">
                <a16:creationId xmlns:a16="http://schemas.microsoft.com/office/drawing/2014/main" id="{10A15E43-31B2-3849-986C-6B1E1613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7D17BCA-0037-3C48-A058-9DC9621DC878}" type="slidenum">
              <a:rPr lang="en-US" altLang="en-US" sz="1000">
                <a:solidFill>
                  <a:schemeClr val="tx1"/>
                </a:solidFill>
              </a:rPr>
              <a:pPr/>
              <a:t>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B2C224-5C90-EA4F-8100-DAE990436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AJAX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= 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synchronous 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J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avaScript 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A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nd 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ML.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is not a programming language.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it just a technique that uses a combination of:</a:t>
            </a:r>
          </a:p>
          <a:p>
            <a:pPr lvl="2"/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A browser built-in 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XMLHttpRequest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 object (to request data from a web server)</a:t>
            </a:r>
          </a:p>
          <a:p>
            <a:pPr lvl="2"/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JavaScript and HTML DOM (to display or use the data)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it is a developer's dream, because you can: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Update a web page without reloading the page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Request data from a server - after the page has loaded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Receive data from a server - after the page has loaded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Send data to a server - in the background</a:t>
            </a:r>
          </a:p>
          <a:p>
            <a:pPr marL="0" indent="0">
              <a:buNone/>
            </a:pPr>
            <a:b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n-GB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8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F9A778-D572-5347-9143-7373DF37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*What is an Ajax? (Cont.)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B00DE-4731-FB40-9EED-FB7CD2AC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©1992-2012 by Pearson Education, Inc. All Rights Reserved.</a:t>
            </a:r>
          </a:p>
          <a:p>
            <a:pPr>
              <a:defRPr/>
            </a:pPr>
            <a:r>
              <a:rPr lang="en-US" dirty="0"/>
              <a:t>*https://www.w3schools.com/</a:t>
            </a:r>
            <a:r>
              <a:rPr lang="en-US" dirty="0" err="1"/>
              <a:t>js</a:t>
            </a:r>
            <a:r>
              <a:rPr lang="en-US" dirty="0"/>
              <a:t>/</a:t>
            </a:r>
            <a:r>
              <a:rPr lang="en-US" dirty="0" err="1"/>
              <a:t>js_ajax_intro.asp</a:t>
            </a:r>
            <a:endParaRPr lang="en-US" dirty="0"/>
          </a:p>
        </p:txBody>
      </p:sp>
      <p:sp>
        <p:nvSpPr>
          <p:cNvPr id="152580" name="Slide Number Placeholder 4">
            <a:extLst>
              <a:ext uri="{FF2B5EF4-FFF2-40B4-BE49-F238E27FC236}">
                <a16:creationId xmlns:a16="http://schemas.microsoft.com/office/drawing/2014/main" id="{10A15E43-31B2-3849-986C-6B1E1613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07D17BCA-0037-3C48-A058-9DC9621DC878}" type="slidenum">
              <a:rPr lang="en-US" altLang="en-US" sz="1000">
                <a:solidFill>
                  <a:schemeClr val="tx1"/>
                </a:solidFill>
              </a:rPr>
              <a:pPr/>
              <a:t>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B2C224-5C90-EA4F-8100-DAE990436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8696"/>
            <a:ext cx="9601200" cy="46746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dirty="0"/>
              <a:t>An excellent example of this technology is Google Maps, in which new sections of a map are downloaded from the server when needed, without requiring a page refresh. 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Using Ajax not only substantially reduces the amount of data that must be sent back and forth, but also makes web pages seamlessly dynamic—allowing them to behave more like self-contained applications. The results are a much improved user interface and better responsiveness. </a:t>
            </a:r>
          </a:p>
          <a:p>
            <a:pPr>
              <a:lnSpc>
                <a:spcPct val="90000"/>
              </a:lnSpc>
            </a:pP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AJAX applications might use XML to transport data, but it is equally common to transport data as plain text or JSON (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ava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cript 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bject 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otation</a:t>
            </a:r>
            <a:r>
              <a:rPr lang="en-US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31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D4210F6-2292-434F-A3EF-D88956934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5503" y="457200"/>
            <a:ext cx="7631723" cy="28135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Basic AJAX Process</a:t>
            </a:r>
          </a:p>
        </p:txBody>
      </p:sp>
      <p:sp>
        <p:nvSpPr>
          <p:cNvPr id="154626" name="Rectangle 4">
            <a:extLst>
              <a:ext uri="{FF2B5EF4-FFF2-40B4-BE49-F238E27FC236}">
                <a16:creationId xmlns:a16="http://schemas.microsoft.com/office/drawing/2014/main" id="{625135CA-2684-354A-951C-6F87CA8CBD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219201"/>
            <a:ext cx="8229600" cy="52054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000000"/>
                </a:solidFill>
              </a:rPr>
              <a:t>JavaScript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dirty="0"/>
              <a:t>– </a:t>
            </a:r>
            <a:r>
              <a:rPr lang="en-US" altLang="en-US" b="1" dirty="0"/>
              <a:t>Define an object for sending HTTP requests; </a:t>
            </a:r>
            <a:r>
              <a:rPr lang="en-US" altLang="en-US" dirty="0"/>
              <a:t>the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XMLHttpRequest</a:t>
            </a:r>
            <a:r>
              <a:rPr lang="en-US" altLang="en-US" dirty="0"/>
              <a:t> object</a:t>
            </a:r>
            <a:endParaRPr lang="en-US" altLang="en-US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– </a:t>
            </a:r>
            <a:r>
              <a:rPr lang="en-US" altLang="en-US" b="1" dirty="0"/>
              <a:t>Initiate request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• Get request object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• Designate a request handler function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 dirty="0"/>
              <a:t>– Supply as </a:t>
            </a:r>
            <a:r>
              <a:rPr lang="en-US" alt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onreadystatechange</a:t>
            </a:r>
            <a:r>
              <a:rPr lang="en-US" altLang="en-US" sz="2000" dirty="0"/>
              <a:t> attribute of request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• Initiate a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altLang="en-US" dirty="0"/>
              <a:t> or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POST</a:t>
            </a:r>
            <a:r>
              <a:rPr lang="en-US" altLang="en-US" dirty="0"/>
              <a:t> request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• Send data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rgbClr val="000000"/>
                </a:solidFill>
              </a:rPr>
              <a:t>– </a:t>
            </a:r>
            <a:r>
              <a:rPr lang="en-US" altLang="en-US" b="1" dirty="0"/>
              <a:t>Handle response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• Wait for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readyState</a:t>
            </a:r>
            <a:r>
              <a:rPr lang="en-US" altLang="en-US" dirty="0"/>
              <a:t> of </a:t>
            </a:r>
            <a:r>
              <a:rPr lang="en-US" altLang="en-US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altLang="en-US" dirty="0"/>
              <a:t> and HTTP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status</a:t>
            </a:r>
            <a:r>
              <a:rPr lang="en-US" altLang="en-US" dirty="0"/>
              <a:t> of </a:t>
            </a:r>
            <a:r>
              <a:rPr lang="en-US" altLang="en-US" dirty="0">
                <a:solidFill>
                  <a:srgbClr val="EF5E63"/>
                </a:solidFill>
              </a:rPr>
              <a:t>200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• Extract return text with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responseText</a:t>
            </a:r>
            <a:r>
              <a:rPr lang="en-US" altLang="en-US" dirty="0"/>
              <a:t> or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responseXML</a:t>
            </a:r>
            <a:endParaRPr lang="en-US" altLang="en-US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• Do something with result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000000"/>
                </a:solidFill>
              </a:rPr>
              <a:t>HTML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– Loads JavaScript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– Designates control that initiates request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dirty="0"/>
              <a:t>– Gives ids to input elements that will be read/updated by script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9A4F97-8458-4742-8774-5833B68B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62" y="-15658"/>
            <a:ext cx="9601200" cy="88433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F5E63"/>
                </a:solidFill>
              </a:rPr>
              <a:t>*Let’s Explain it Through an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C04E6-EA1E-8644-A310-317608E5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©1992-2012 by Pearson Education, Inc. All Rights Reserved.</a:t>
            </a:r>
          </a:p>
          <a:p>
            <a:pPr>
              <a:defRPr/>
            </a:pPr>
            <a:r>
              <a:rPr lang="en-US" dirty="0"/>
              <a:t>https://www.w3schools.com/</a:t>
            </a:r>
            <a:r>
              <a:rPr lang="en-US" dirty="0" err="1"/>
              <a:t>js</a:t>
            </a:r>
            <a:r>
              <a:rPr lang="en-US" dirty="0"/>
              <a:t>/</a:t>
            </a:r>
            <a:r>
              <a:rPr lang="en-US" dirty="0" err="1"/>
              <a:t>js_ajax_intro.asp</a:t>
            </a:r>
            <a:endParaRPr lang="en-US" dirty="0"/>
          </a:p>
        </p:txBody>
      </p:sp>
      <p:sp>
        <p:nvSpPr>
          <p:cNvPr id="237572" name="Slide Number Placeholder 4">
            <a:extLst>
              <a:ext uri="{FF2B5EF4-FFF2-40B4-BE49-F238E27FC236}">
                <a16:creationId xmlns:a16="http://schemas.microsoft.com/office/drawing/2014/main" id="{D1FCE3F2-AB50-A14C-A125-39893727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270882" y="6453386"/>
            <a:ext cx="1596292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401927AE-1DA4-3F42-9711-F0D982545F64}" type="slidenum">
              <a:rPr lang="en-US" altLang="en-US" sz="1000">
                <a:solidFill>
                  <a:schemeClr val="tx1"/>
                </a:solidFill>
              </a:rPr>
              <a:pPr/>
              <a:t>8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D4A3918-5E9C-E84E-8E73-E98EA9C7D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429000"/>
            <a:ext cx="4876800" cy="1253523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49F710D-644F-484C-97BD-BE7585B22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737183"/>
            <a:ext cx="4673600" cy="1206500"/>
          </a:xfrm>
          <a:prstGeom prst="rect">
            <a:avLst/>
          </a:prstGeom>
        </p:spPr>
      </p:pic>
      <p:pic>
        <p:nvPicPr>
          <p:cNvPr id="13" name="Content Placeholder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1255574-2A7D-3145-8235-ABAA81D2A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74656" y="1012046"/>
            <a:ext cx="6244798" cy="4794394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67EA3C-D756-2746-B9CF-54A711D58F12}"/>
              </a:ext>
            </a:extLst>
          </p:cNvPr>
          <p:cNvSpPr txBox="1"/>
          <p:nvPr/>
        </p:nvSpPr>
        <p:spPr>
          <a:xfrm>
            <a:off x="7061414" y="5006221"/>
            <a:ext cx="2509055" cy="1600438"/>
          </a:xfrm>
          <a:prstGeom prst="rect">
            <a:avLst/>
          </a:prstGeom>
          <a:solidFill>
            <a:srgbClr val="EF5E63">
              <a:alpha val="27059"/>
            </a:srgbClr>
          </a:solidFill>
          <a:ln>
            <a:solidFill>
              <a:srgbClr val="EF5E63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Note that </a:t>
            </a:r>
            <a:r>
              <a:rPr lang="en-GB" sz="1200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n-GB" sz="1400" dirty="0"/>
              <a:t> in a JavaScript code can refers to different things read </a:t>
            </a:r>
            <a:r>
              <a:rPr lang="en-GB" sz="1400" dirty="0">
                <a:highlight>
                  <a:srgbClr val="FFFFFF"/>
                </a:highlight>
                <a:hlinkClick r:id="rId5"/>
              </a:rPr>
              <a:t>here</a:t>
            </a:r>
            <a:r>
              <a:rPr lang="en-GB" sz="1400" dirty="0">
                <a:highlight>
                  <a:srgbClr val="FFFFFF"/>
                </a:highlight>
              </a:rPr>
              <a:t>  </a:t>
            </a:r>
            <a:r>
              <a:rPr lang="en-US" sz="1400" dirty="0"/>
              <a:t>for explanation. However, in this example </a:t>
            </a:r>
            <a:r>
              <a:rPr lang="en-US" sz="1200" dirty="0">
                <a:solidFill>
                  <a:srgbClr val="0432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n-US" sz="1400" dirty="0"/>
              <a:t> refers to the object that invoked the function which is 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xhttp</a:t>
            </a:r>
            <a:r>
              <a:rPr lang="en-US" sz="1400" dirty="0"/>
              <a:t>).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E11DBF-5CE6-4946-88B3-B6B9FB451CD1}"/>
              </a:ext>
            </a:extLst>
          </p:cNvPr>
          <p:cNvSpPr/>
          <p:nvPr/>
        </p:nvSpPr>
        <p:spPr>
          <a:xfrm>
            <a:off x="1718893" y="3657600"/>
            <a:ext cx="480968" cy="266063"/>
          </a:xfrm>
          <a:prstGeom prst="rect">
            <a:avLst/>
          </a:prstGeom>
          <a:solidFill>
            <a:srgbClr val="EF5E63">
              <a:alpha val="10196"/>
            </a:srgbClr>
          </a:solidFill>
          <a:ln w="3175">
            <a:solidFill>
              <a:srgbClr val="EF5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0C3D38-4EF5-C64C-9598-4EE1920F259C}"/>
              </a:ext>
            </a:extLst>
          </p:cNvPr>
          <p:cNvSpPr/>
          <p:nvPr/>
        </p:nvSpPr>
        <p:spPr>
          <a:xfrm>
            <a:off x="3803374" y="3704491"/>
            <a:ext cx="480968" cy="266063"/>
          </a:xfrm>
          <a:prstGeom prst="rect">
            <a:avLst/>
          </a:prstGeom>
          <a:solidFill>
            <a:srgbClr val="EF5E63">
              <a:alpha val="10196"/>
            </a:srgbClr>
          </a:solidFill>
          <a:ln w="3175">
            <a:solidFill>
              <a:srgbClr val="EF5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289338-BC4C-124F-B7D1-62B4D3508435}"/>
              </a:ext>
            </a:extLst>
          </p:cNvPr>
          <p:cNvSpPr/>
          <p:nvPr/>
        </p:nvSpPr>
        <p:spPr>
          <a:xfrm>
            <a:off x="1478409" y="4055761"/>
            <a:ext cx="480968" cy="266063"/>
          </a:xfrm>
          <a:prstGeom prst="rect">
            <a:avLst/>
          </a:prstGeom>
          <a:solidFill>
            <a:srgbClr val="EF5E63">
              <a:alpha val="10196"/>
            </a:srgbClr>
          </a:solidFill>
          <a:ln w="3175">
            <a:solidFill>
              <a:srgbClr val="EF5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82A1D1-7E6F-D949-88BF-CE7990CE3DB3}"/>
              </a:ext>
            </a:extLst>
          </p:cNvPr>
          <p:cNvCxnSpPr/>
          <p:nvPr/>
        </p:nvCxnSpPr>
        <p:spPr>
          <a:xfrm flipH="1" flipV="1">
            <a:off x="4996070" y="4682523"/>
            <a:ext cx="2065344" cy="962903"/>
          </a:xfrm>
          <a:prstGeom prst="straightConnector1">
            <a:avLst/>
          </a:prstGeom>
          <a:ln w="19050"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Content Placeholder 1">
            <a:extLst>
              <a:ext uri="{FF2B5EF4-FFF2-40B4-BE49-F238E27FC236}">
                <a16:creationId xmlns:a16="http://schemas.microsoft.com/office/drawing/2014/main" id="{AC2B944A-4A13-6641-854C-A0001B24A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All modern browsers support the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XMLHttpRequest</a:t>
            </a:r>
            <a:r>
              <a:rPr lang="en-US" altLang="en-US" sz="2400" dirty="0"/>
              <a:t> object.</a:t>
            </a:r>
            <a:endParaRPr lang="en-US" altLang="en-US" sz="2400" dirty="0">
              <a:latin typeface="Lucida Console" panose="020B0609040504020204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XMLHttpRequest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 Ajax component that manages interaction with the server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Commonly abbreviated as XHR.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With AJAX, your JavaScript can communicate directly with the server, using the JavaScript </a:t>
            </a:r>
            <a:r>
              <a:rPr lang="en-US" altLang="en-US" sz="18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XMLHttpRequest</a:t>
            </a:r>
            <a:r>
              <a:rPr lang="en-US" altLang="en-US" sz="1800" dirty="0"/>
              <a:t> object. With this object, your JavaScript can trade data with a web server, without reloading the page. The user will stay on the same page, and he or she will not notice that scripts request pages, or send data to a server in the background.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0F6CAF-6D28-3347-B41E-3BE348F4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XMLHttpRequest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Lucida Console" charset="0"/>
              </a:rPr>
              <a:t> Object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ECF4A-769B-A74F-B085-FFD6E1A6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</a:p>
        </p:txBody>
      </p:sp>
      <p:sp>
        <p:nvSpPr>
          <p:cNvPr id="236548" name="Slide Number Placeholder 4">
            <a:extLst>
              <a:ext uri="{FF2B5EF4-FFF2-40B4-BE49-F238E27FC236}">
                <a16:creationId xmlns:a16="http://schemas.microsoft.com/office/drawing/2014/main" id="{1C1E47FB-6076-B247-8BEC-4B7C3299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48E7CF6-ADF5-8D4E-AF13-41A9803DA8C7}" type="slidenum">
              <a:rPr lang="en-US" altLang="en-US" sz="1000">
                <a:solidFill>
                  <a:schemeClr val="tx1"/>
                </a:solidFill>
              </a:rPr>
              <a:pPr/>
              <a:t>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{B31A2C14-54B3-2547-AF34-C32FF5EB952D}tf10001072</Template>
  <TotalTime>62524</TotalTime>
  <Words>2253</Words>
  <Application>Microsoft Macintosh PowerPoint</Application>
  <PresentationFormat>Widescreen</PresentationFormat>
  <Paragraphs>231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Consolas</vt:lpstr>
      <vt:lpstr>Franklin Gothic Book</vt:lpstr>
      <vt:lpstr>Lucida Console</vt:lpstr>
      <vt:lpstr>Verdana</vt:lpstr>
      <vt:lpstr>Wingdings</vt:lpstr>
      <vt:lpstr>Wingdings 3</vt:lpstr>
      <vt:lpstr>Crop</vt:lpstr>
      <vt:lpstr>GC415 – Ajax-Enabled Rich Internet Applications with XML and JSON</vt:lpstr>
      <vt:lpstr>Outline</vt:lpstr>
      <vt:lpstr>Traditional Web Applications</vt:lpstr>
      <vt:lpstr>Ajax Web Applications</vt:lpstr>
      <vt:lpstr>*What is an Ajax?</vt:lpstr>
      <vt:lpstr>*What is an Ajax? (Cont.)</vt:lpstr>
      <vt:lpstr>Basic AJAX Process</vt:lpstr>
      <vt:lpstr>*Let’s Explain it Through an Example</vt:lpstr>
      <vt:lpstr>XMLHttpRequest Object</vt:lpstr>
      <vt:lpstr>XMLHttpRequest Object Event, Properties and Methods</vt:lpstr>
      <vt:lpstr>PowerPoint Presentation</vt:lpstr>
      <vt:lpstr>PowerPoint Presentation</vt:lpstr>
      <vt:lpstr>Open() method: GET vs POST</vt:lpstr>
      <vt:lpstr>Open()method: URL</vt:lpstr>
      <vt:lpstr>Open() method: Asynchronous - True or False? </vt:lpstr>
      <vt:lpstr>Callback Functions</vt:lpstr>
      <vt:lpstr>Rich Internet Applications (RIAs) with Ajax</vt:lpstr>
      <vt:lpstr>PowerPoint Presentation</vt:lpstr>
      <vt:lpstr>PowerPoint Presentation</vt:lpstr>
      <vt:lpstr>Exception Handling</vt:lpstr>
      <vt:lpstr>PowerPoint Presentation</vt:lpstr>
      <vt:lpstr>Using XML and JSON for passing data</vt:lpstr>
      <vt:lpstr>Using XML and JSON for passing data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Ghadah Binhadba</cp:lastModifiedBy>
  <cp:revision>231</cp:revision>
  <dcterms:created xsi:type="dcterms:W3CDTF">2021-01-19T15:50:39Z</dcterms:created>
  <dcterms:modified xsi:type="dcterms:W3CDTF">2022-05-10T03:36:27Z</dcterms:modified>
</cp:coreProperties>
</file>