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24"/>
  </p:notesMasterIdLst>
  <p:sldIdLst>
    <p:sldId id="265" r:id="rId2"/>
    <p:sldId id="257" r:id="rId3"/>
    <p:sldId id="258" r:id="rId4"/>
    <p:sldId id="259" r:id="rId5"/>
    <p:sldId id="260" r:id="rId6"/>
    <p:sldId id="261" r:id="rId7"/>
    <p:sldId id="511" r:id="rId8"/>
    <p:sldId id="266" r:id="rId9"/>
    <p:sldId id="267" r:id="rId10"/>
    <p:sldId id="512" r:id="rId11"/>
    <p:sldId id="272" r:id="rId12"/>
    <p:sldId id="513" r:id="rId13"/>
    <p:sldId id="276" r:id="rId14"/>
    <p:sldId id="277" r:id="rId15"/>
    <p:sldId id="514" r:id="rId16"/>
    <p:sldId id="282" r:id="rId17"/>
    <p:sldId id="283" r:id="rId18"/>
    <p:sldId id="515" r:id="rId19"/>
    <p:sldId id="288" r:id="rId20"/>
    <p:sldId id="289" r:id="rId21"/>
    <p:sldId id="290" r:id="rId22"/>
    <p:sldId id="51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63"/>
    <a:srgbClr val="FFFFFF"/>
    <a:srgbClr val="69A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24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1/23/23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155052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GC415 – </a:t>
            </a:r>
            <a:r>
              <a:rPr lang="en-US" sz="4400" b="1" dirty="0" err="1"/>
              <a:t>Javascript</a:t>
            </a:r>
            <a:r>
              <a:rPr lang="en-US" sz="4400" b="1" dirty="0"/>
              <a:t>: Arrays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27E5BF-320F-4C43-A631-D090F7B6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6" y="1191490"/>
            <a:ext cx="7876507" cy="5119209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F50EB7B-4493-3D4E-ACD6-58F8E205E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94" y="2766097"/>
            <a:ext cx="4575277" cy="36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775211"/>
            <a:ext cx="9151360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985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998855" algn="l"/>
                <a:tab pos="2439035" algn="l"/>
                <a:tab pos="2896235" algn="l"/>
                <a:tab pos="3771265" algn="l"/>
                <a:tab pos="5449570" algn="l"/>
                <a:tab pos="6412865" algn="l"/>
                <a:tab pos="6949440" algn="l"/>
              </a:tabLst>
            </a:pPr>
            <a:r>
              <a:rPr lang="en-GB" sz="2400" b="1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Example 3</a:t>
            </a:r>
            <a:r>
              <a:rPr lang="en-GB" sz="2400" spc="-5" dirty="0">
                <a:latin typeface="Lucida Sans Unicode"/>
                <a:cs typeface="Lucida Sans Unicode"/>
              </a:rPr>
              <a:t> shows 2 different ways to sum the elements of an array:</a:t>
            </a:r>
            <a:endParaRPr lang="en-GB" sz="2400" spc="-10" dirty="0">
              <a:latin typeface="Lucida Sans Unicode"/>
              <a:cs typeface="Lucida Sans Unicode"/>
            </a:endParaRPr>
          </a:p>
          <a:p>
            <a:pPr marL="725805" marR="6985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998855" algn="l"/>
                <a:tab pos="2439035" algn="l"/>
                <a:tab pos="2896235" algn="l"/>
                <a:tab pos="3771265" algn="l"/>
                <a:tab pos="5449570" algn="l"/>
                <a:tab pos="6412865" algn="l"/>
                <a:tab pos="6949440" algn="l"/>
              </a:tabLst>
            </a:pPr>
            <a:r>
              <a:rPr lang="en-GB" sz="2400" spc="-10" dirty="0">
                <a:latin typeface="Lucida Sans Unicode"/>
                <a:cs typeface="Lucida Sans Unicode"/>
              </a:rPr>
              <a:t>Using a counter-controlled loop </a:t>
            </a:r>
            <a:r>
              <a:rPr lang="en-GB" sz="2400" spc="-10" dirty="0">
                <a:solidFill>
                  <a:srgbClr val="EF5E63"/>
                </a:solidFill>
                <a:latin typeface="Lucida Sans Unicode"/>
                <a:cs typeface="Lucida Sans Unicode"/>
              </a:rPr>
              <a:t>e.g.</a:t>
            </a:r>
            <a:r>
              <a:rPr lang="en-GB" sz="2400" spc="-10" dirty="0">
                <a:latin typeface="Lucida Sans Unicode"/>
                <a:cs typeface="Lucida Sans Unicode"/>
              </a:rPr>
              <a:t> </a:t>
            </a:r>
            <a:r>
              <a:rPr lang="en-GB" sz="24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for.</a:t>
            </a:r>
          </a:p>
          <a:p>
            <a:pPr marL="725805" marR="6985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998855" algn="l"/>
                <a:tab pos="2439035" algn="l"/>
                <a:tab pos="2896235" algn="l"/>
                <a:tab pos="3771265" algn="l"/>
                <a:tab pos="5449570" algn="l"/>
                <a:tab pos="6412865" algn="l"/>
                <a:tab pos="6949440" algn="l"/>
              </a:tabLst>
            </a:pPr>
            <a:r>
              <a:rPr lang="en-GB" sz="2400" spc="-10" dirty="0">
                <a:latin typeface="Lucida Sans Unicode"/>
                <a:cs typeface="Lucida Sans Unicode"/>
              </a:rPr>
              <a:t>Using</a:t>
            </a:r>
            <a:r>
              <a:rPr lang="en-GB" sz="2400" spc="-1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GB" sz="24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for…in </a:t>
            </a:r>
            <a:r>
              <a:rPr lang="en-GB" sz="2400" spc="-10" dirty="0">
                <a:latin typeface="Lucida Sans Unicode"/>
                <a:cs typeface="Lucida Sans Unicode"/>
              </a:rPr>
              <a:t>loop.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76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Jav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Script’s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for…in </a:t>
            </a:r>
            <a:r>
              <a:rPr lang="en-GB" sz="2400" spc="-5" dirty="0">
                <a:latin typeface="Lucida Sans Unicode"/>
                <a:cs typeface="Lucida Sans Unicode"/>
              </a:rPr>
              <a:t>r</a:t>
            </a:r>
            <a:r>
              <a:rPr sz="2400" spc="-5" dirty="0">
                <a:latin typeface="Lucida Sans Unicode"/>
                <a:cs typeface="Lucida Sans Unicode"/>
              </a:rPr>
              <a:t>repetition </a:t>
            </a:r>
            <a:r>
              <a:rPr lang="en-GB" sz="2400" spc="-5" dirty="0">
                <a:latin typeface="Lucida Sans Unicode"/>
                <a:cs typeface="Lucida Sans Unicode"/>
              </a:rPr>
              <a:t>s</a:t>
            </a:r>
            <a:r>
              <a:rPr sz="2400" spc="-5" dirty="0">
                <a:latin typeface="Lucida Sans Unicode"/>
                <a:cs typeface="Lucida Sans Unicode"/>
              </a:rPr>
              <a:t>statement</a:t>
            </a:r>
            <a:r>
              <a:rPr lang="en-GB" sz="2400" spc="-5" dirty="0">
                <a:latin typeface="Lucida Sans Unicode"/>
                <a:cs typeface="Lucida Sans Unicode"/>
              </a:rPr>
              <a:t> e</a:t>
            </a:r>
            <a:r>
              <a:rPr sz="2400" spc="-5" dirty="0">
                <a:latin typeface="Lucida Sans Unicode"/>
                <a:cs typeface="Lucida Sans Unicode"/>
              </a:rPr>
              <a:t>enables a script to perform a task for each element in an array</a:t>
            </a:r>
            <a:r>
              <a:rPr lang="en-GB" sz="2400" spc="-5" dirty="0">
                <a:latin typeface="Lucida Sans Unicode"/>
                <a:cs typeface="Lucida Sans Unicode"/>
              </a:rPr>
              <a:t>.</a:t>
            </a:r>
            <a:endParaRPr sz="2400" spc="-5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11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F93E9E2-4E60-1548-9ACB-8D1E7D3D9F09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Summing the Elements of an Array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for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for…in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FC48EEA-485B-E042-AC69-0996FC8C9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28" y="0"/>
            <a:ext cx="7340600" cy="57023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A39F20-29F9-8645-A195-5D2DE2DB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38" y="5029200"/>
            <a:ext cx="5098361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05972" y="1458913"/>
            <a:ext cx="8623023" cy="157350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68605" indent="-256540">
              <a:spcBef>
                <a:spcPts val="89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Sorting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data</a:t>
            </a:r>
            <a:endParaRPr sz="2400" dirty="0">
              <a:latin typeface="Lucida Sans Unicode"/>
              <a:cs typeface="Lucida Sans Unicode"/>
            </a:endParaRPr>
          </a:p>
          <a:p>
            <a:pPr marL="524510" marR="5080" lvl="1" indent="-228600">
              <a:spcBef>
                <a:spcPts val="66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  <a:tab pos="1555115" algn="l"/>
                <a:tab pos="2240915" algn="l"/>
                <a:tab pos="2625090" algn="l"/>
                <a:tab pos="2917825" algn="l"/>
                <a:tab pos="4243705" algn="l"/>
                <a:tab pos="5139690" algn="l"/>
                <a:tab pos="5868670" algn="l"/>
                <a:tab pos="6290945" algn="l"/>
                <a:tab pos="7690484" algn="l"/>
              </a:tabLst>
            </a:pPr>
            <a:r>
              <a:rPr lang="en-GB" sz="2000" dirty="0">
                <a:latin typeface="Lucida Sans Unicode"/>
                <a:cs typeface="Lucida Sans Unicode"/>
              </a:rPr>
              <a:t>is One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of</a:t>
            </a:r>
            <a:r>
              <a:rPr lang="en-GB" sz="2000" spc="-5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the</a:t>
            </a:r>
            <a:r>
              <a:rPr lang="en-GB" sz="2000" spc="-10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most</a:t>
            </a:r>
            <a:r>
              <a:rPr lang="en-GB" sz="2000" spc="-10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important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computing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functions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524510" marR="5080" lvl="1" indent="-228600">
              <a:spcBef>
                <a:spcPts val="66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  <a:tab pos="1555115" algn="l"/>
                <a:tab pos="2240915" algn="l"/>
                <a:tab pos="2625090" algn="l"/>
                <a:tab pos="2917825" algn="l"/>
                <a:tab pos="4243705" algn="l"/>
                <a:tab pos="5139690" algn="l"/>
                <a:tab pos="5868670" algn="l"/>
                <a:tab pos="6290945" algn="l"/>
                <a:tab pos="7690484" algn="l"/>
              </a:tabLst>
            </a:pPr>
            <a:r>
              <a:rPr lang="en-GB" sz="2000" dirty="0">
                <a:latin typeface="Lucida Sans Unicode"/>
                <a:cs typeface="Lucida Sans Unicode"/>
              </a:rPr>
              <a:t>it involves </a:t>
            </a:r>
            <a:r>
              <a:rPr sz="2000" dirty="0">
                <a:latin typeface="Lucida Sans Unicode"/>
                <a:cs typeface="Lucida Sans Unicode"/>
              </a:rPr>
              <a:t>Pu</a:t>
            </a:r>
            <a:r>
              <a:rPr sz="2000" spc="-10" dirty="0">
                <a:latin typeface="Lucida Sans Unicode"/>
                <a:cs typeface="Lucida Sans Unicode"/>
              </a:rPr>
              <a:t>t</a:t>
            </a:r>
            <a:r>
              <a:rPr sz="2000" dirty="0">
                <a:latin typeface="Lucida Sans Unicode"/>
                <a:cs typeface="Lucida Sans Unicode"/>
              </a:rPr>
              <a:t>t</a:t>
            </a:r>
            <a:r>
              <a:rPr sz="2000" spc="-10" dirty="0">
                <a:latin typeface="Lucida Sans Unicode"/>
                <a:cs typeface="Lucida Sans Unicode"/>
              </a:rPr>
              <a:t>i</a:t>
            </a:r>
            <a:r>
              <a:rPr sz="2000" dirty="0">
                <a:latin typeface="Lucida Sans Unicode"/>
                <a:cs typeface="Lucida Sans Unicode"/>
              </a:rPr>
              <a:t>ng	</a:t>
            </a:r>
            <a:r>
              <a:rPr sz="2000" spc="-5" dirty="0">
                <a:latin typeface="Lucida Sans Unicode"/>
                <a:cs typeface="Lucida Sans Unicode"/>
              </a:rPr>
              <a:t>da</a:t>
            </a:r>
            <a:r>
              <a:rPr sz="2000" spc="-25" dirty="0">
                <a:latin typeface="Lucida Sans Unicode"/>
                <a:cs typeface="Lucida Sans Unicode"/>
              </a:rPr>
              <a:t>t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</a:t>
            </a:r>
            <a:r>
              <a:rPr sz="2000" dirty="0">
                <a:latin typeface="Lucida Sans Unicode"/>
                <a:cs typeface="Lucida Sans Unicode"/>
              </a:rPr>
              <a:t>n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</a:t>
            </a:r>
            <a:r>
              <a:rPr sz="2000" spc="-15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r</a:t>
            </a:r>
            <a:r>
              <a:rPr sz="2000" spc="-15" dirty="0">
                <a:latin typeface="Lucida Sans Unicode"/>
                <a:cs typeface="Lucida Sans Unicode"/>
              </a:rPr>
              <a:t>t</a:t>
            </a:r>
            <a:r>
              <a:rPr sz="2000" spc="-5" dirty="0">
                <a:latin typeface="Lucida Sans Unicode"/>
                <a:cs typeface="Lucida Sans Unicode"/>
              </a:rPr>
              <a:t>icu</a:t>
            </a:r>
            <a:r>
              <a:rPr sz="2000" spc="-1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r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ord</a:t>
            </a:r>
            <a:r>
              <a:rPr sz="2000" spc="-15" dirty="0">
                <a:latin typeface="Lucida Sans Unicode"/>
                <a:cs typeface="Lucida Sans Unicode"/>
              </a:rPr>
              <a:t>e</a:t>
            </a:r>
            <a:r>
              <a:rPr sz="2000" spc="-5" dirty="0">
                <a:latin typeface="Lucida Sans Unicode"/>
                <a:cs typeface="Lucida Sans Unicode"/>
              </a:rPr>
              <a:t>r</a:t>
            </a:r>
            <a:r>
              <a:rPr sz="2000" dirty="0">
                <a:latin typeface="Lucida Sans Unicode"/>
                <a:cs typeface="Lucida Sans Unicode"/>
              </a:rPr>
              <a:t>,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such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ascending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5" dirty="0">
                <a:latin typeface="Lucida Sans Unicode"/>
                <a:cs typeface="Lucida Sans Unicode"/>
              </a:rPr>
              <a:t>or </a:t>
            </a:r>
            <a:r>
              <a:rPr lang="en-GB"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descending</a:t>
            </a:r>
            <a:r>
              <a:rPr lang="en-GB" sz="2000" spc="-5" dirty="0">
                <a:latin typeface="Lucida Sans Unicode"/>
                <a:cs typeface="Lucida Sans Unicode"/>
              </a:rPr>
              <a:t>. 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13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6DDAE25-BEF4-3941-A2E2-039885493244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Sorting an Array with Array 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71929"/>
            <a:ext cx="9040523" cy="42082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6350" indent="-256540"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  <a:tab pos="2884170" algn="l"/>
                <a:tab pos="3448050" algn="l"/>
                <a:tab pos="5358130" algn="l"/>
                <a:tab pos="6198235" algn="l"/>
                <a:tab pos="6633845" algn="l"/>
              </a:tabLst>
            </a:pPr>
            <a:r>
              <a:rPr sz="2800" spc="-5" dirty="0">
                <a:latin typeface="Lucida Console"/>
                <a:cs typeface="Lucida Console"/>
              </a:rPr>
              <a:t>Array</a:t>
            </a:r>
            <a:r>
              <a:rPr sz="2800" spc="200" dirty="0">
                <a:latin typeface="Lucida Console"/>
                <a:cs typeface="Lucida Consol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</a:t>
            </a:r>
            <a:r>
              <a:rPr sz="2800" spc="-10" dirty="0">
                <a:latin typeface="Lucida Sans Unicode"/>
                <a:cs typeface="Lucida Sans Unicode"/>
              </a:rPr>
              <a:t>bj</a:t>
            </a:r>
            <a:r>
              <a:rPr sz="2800" dirty="0">
                <a:latin typeface="Lucida Sans Unicode"/>
                <a:cs typeface="Lucida Sans Unicode"/>
              </a:rPr>
              <a:t>e</a:t>
            </a:r>
            <a:r>
              <a:rPr sz="2800" spc="-10" dirty="0">
                <a:latin typeface="Lucida Sans Unicode"/>
                <a:cs typeface="Lucida Sans Unicode"/>
              </a:rPr>
              <a:t>c</a:t>
            </a:r>
            <a:r>
              <a:rPr sz="2800" spc="-5" dirty="0">
                <a:latin typeface="Lucida Sans Unicode"/>
                <a:cs typeface="Lucida Sans Unicode"/>
              </a:rPr>
              <a:t>t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10" dirty="0">
                <a:latin typeface="Lucida Sans Unicode"/>
                <a:cs typeface="Lucida Sans Unicode"/>
              </a:rPr>
              <a:t>i</a:t>
            </a:r>
            <a:r>
              <a:rPr sz="2800" spc="-5" dirty="0">
                <a:latin typeface="Lucida Sans Unicode"/>
                <a:cs typeface="Lucida Sans Unicode"/>
              </a:rPr>
              <a:t>n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10" dirty="0">
                <a:latin typeface="Lucida Sans Unicode"/>
                <a:cs typeface="Lucida Sans Unicode"/>
              </a:rPr>
              <a:t>J</a:t>
            </a:r>
            <a:r>
              <a:rPr sz="2800" dirty="0">
                <a:latin typeface="Lucida Sans Unicode"/>
                <a:cs typeface="Lucida Sans Unicode"/>
              </a:rPr>
              <a:t>a</a:t>
            </a:r>
            <a:r>
              <a:rPr sz="2800" spc="-5" dirty="0">
                <a:latin typeface="Lucida Sans Unicode"/>
                <a:cs typeface="Lucida Sans Unicode"/>
              </a:rPr>
              <a:t>v</a:t>
            </a:r>
            <a:r>
              <a:rPr sz="2800" spc="10" dirty="0">
                <a:latin typeface="Lucida Sans Unicode"/>
                <a:cs typeface="Lucida Sans Unicode"/>
              </a:rPr>
              <a:t>a</a:t>
            </a:r>
            <a:r>
              <a:rPr sz="2800" spc="-5" dirty="0">
                <a:latin typeface="Lucida Sans Unicode"/>
                <a:cs typeface="Lucida Sans Unicode"/>
              </a:rPr>
              <a:t>Sc</a:t>
            </a:r>
            <a:r>
              <a:rPr sz="2800" dirty="0">
                <a:latin typeface="Lucida Sans Unicode"/>
                <a:cs typeface="Lucida Sans Unicode"/>
              </a:rPr>
              <a:t>r</a:t>
            </a:r>
            <a:r>
              <a:rPr sz="2800" spc="-10" dirty="0">
                <a:latin typeface="Lucida Sans Unicode"/>
                <a:cs typeface="Lucida Sans Unicode"/>
              </a:rPr>
              <a:t>i</a:t>
            </a:r>
            <a:r>
              <a:rPr sz="2800" spc="5" dirty="0">
                <a:latin typeface="Lucida Sans Unicode"/>
                <a:cs typeface="Lucida Sans Unicode"/>
              </a:rPr>
              <a:t>p</a:t>
            </a:r>
            <a:r>
              <a:rPr sz="2800" spc="-5" dirty="0">
                <a:latin typeface="Lucida Sans Unicode"/>
                <a:cs typeface="Lucida Sans Unicode"/>
              </a:rPr>
              <a:t>t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has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a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10" dirty="0">
                <a:latin typeface="Lucida Sans Unicode"/>
                <a:cs typeface="Lucida Sans Unicode"/>
              </a:rPr>
              <a:t>b</a:t>
            </a:r>
            <a:r>
              <a:rPr sz="2800" spc="-5" dirty="0">
                <a:latin typeface="Lucida Sans Unicode"/>
                <a:cs typeface="Lucida Sans Unicode"/>
              </a:rPr>
              <a:t>u</a:t>
            </a:r>
            <a:r>
              <a:rPr sz="2800" spc="-10" dirty="0">
                <a:latin typeface="Lucida Sans Unicode"/>
                <a:cs typeface="Lucida Sans Unicode"/>
              </a:rPr>
              <a:t>il</a:t>
            </a:r>
            <a:r>
              <a:rPr sz="2800" spc="15" dirty="0">
                <a:latin typeface="Lucida Sans Unicode"/>
                <a:cs typeface="Lucida Sans Unicode"/>
              </a:rPr>
              <a:t>t</a:t>
            </a:r>
            <a:r>
              <a:rPr sz="2800" spc="-5" dirty="0">
                <a:latin typeface="Lucida Sans Unicode"/>
                <a:cs typeface="Lucida Sans Unicode"/>
              </a:rPr>
              <a:t>-</a:t>
            </a:r>
            <a:r>
              <a:rPr sz="2800" dirty="0">
                <a:latin typeface="Lucida Sans Unicode"/>
                <a:cs typeface="Lucida Sans Unicode"/>
              </a:rPr>
              <a:t>in  </a:t>
            </a:r>
            <a:r>
              <a:rPr sz="2800" spc="-5" dirty="0">
                <a:latin typeface="Lucida Sans Unicode"/>
                <a:cs typeface="Lucida Sans Unicode"/>
              </a:rPr>
              <a:t>method</a:t>
            </a:r>
            <a:r>
              <a:rPr sz="2800" spc="1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endParaRPr lang="en-GB" sz="2800" spc="-1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24510" marR="6350" lvl="1" indent="-228600" algn="just">
              <a:lnSpc>
                <a:spcPts val="2590"/>
              </a:lnSpc>
              <a:spcBef>
                <a:spcPts val="78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sz="2200" spc="-5" dirty="0">
                <a:latin typeface="Lucida Sans Unicode"/>
                <a:cs typeface="Lucida Sans Unicode"/>
              </a:rPr>
              <a:t>Method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sort</a:t>
            </a:r>
            <a:r>
              <a:rPr lang="en-GB" sz="2200" dirty="0">
                <a:latin typeface="Lucida Console"/>
                <a:cs typeface="Lucida Consol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takes </a:t>
            </a:r>
            <a:r>
              <a:rPr lang="en-GB" sz="2200" dirty="0">
                <a:latin typeface="Lucida Sans Unicode"/>
                <a:cs typeface="Lucida Sans Unicode"/>
              </a:rPr>
              <a:t>as its </a:t>
            </a:r>
            <a:r>
              <a:rPr lang="en-GB" sz="2200" spc="-5" dirty="0">
                <a:latin typeface="Lucida Sans Unicode"/>
                <a:cs typeface="Lucida Sans Unicode"/>
              </a:rPr>
              <a:t>argument </a:t>
            </a:r>
            <a:r>
              <a:rPr lang="en-GB" sz="2200" spc="-10" dirty="0">
                <a:latin typeface="Lucida Sans Unicode"/>
                <a:cs typeface="Lucida Sans Unicode"/>
              </a:rPr>
              <a:t>the </a:t>
            </a:r>
            <a:r>
              <a:rPr lang="en-GB" sz="2200" spc="-5" dirty="0">
                <a:latin typeface="Lucida Sans Unicode"/>
                <a:cs typeface="Lucida Sans Unicode"/>
              </a:rPr>
              <a:t>name of a 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function</a:t>
            </a:r>
            <a:r>
              <a:rPr lang="en-GB" sz="2200" spc="1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that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compares</a:t>
            </a:r>
            <a:r>
              <a:rPr lang="en-GB" sz="2200" spc="25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its</a:t>
            </a:r>
            <a:r>
              <a:rPr lang="en-GB" sz="2200" spc="1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two</a:t>
            </a:r>
            <a:r>
              <a:rPr lang="en-GB" sz="2200" spc="1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arguments</a:t>
            </a:r>
            <a:r>
              <a:rPr lang="en-GB" sz="2200" spc="2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and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returns</a:t>
            </a:r>
            <a:endParaRPr lang="en-GB" sz="2200" dirty="0">
              <a:latin typeface="Lucida Sans Unicode"/>
              <a:cs typeface="Lucida Sans Unicode"/>
            </a:endParaRPr>
          </a:p>
          <a:p>
            <a:pPr marL="762635" marR="5080" indent="-228600">
              <a:spcBef>
                <a:spcPts val="650"/>
              </a:spcBef>
              <a:tabLst>
                <a:tab pos="762635" algn="l"/>
                <a:tab pos="1038225" algn="l"/>
                <a:tab pos="2213610" algn="l"/>
                <a:tab pos="3129280" algn="l"/>
                <a:tab pos="3431540" algn="l"/>
                <a:tab pos="3961765" algn="l"/>
                <a:tab pos="4592955" algn="l"/>
                <a:tab pos="5918835" algn="l"/>
                <a:tab pos="6257290" algn="l"/>
                <a:tab pos="6868795" algn="l"/>
                <a:tab pos="7555865" algn="l"/>
              </a:tabLst>
            </a:pPr>
            <a:r>
              <a:rPr lang="en-GB" sz="2000" spc="-128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lang="en-GB" sz="2000" dirty="0">
                <a:latin typeface="Lucida Sans Unicode"/>
                <a:cs typeface="Lucida Sans Unicode"/>
              </a:rPr>
              <a:t>a	</a:t>
            </a:r>
            <a:r>
              <a:rPr lang="en-GB" sz="2000" b="1" dirty="0">
                <a:latin typeface="Lucida Sans Unicode"/>
                <a:cs typeface="Lucida Sans Unicode"/>
              </a:rPr>
              <a:t>nega</a:t>
            </a:r>
            <a:r>
              <a:rPr lang="en-GB" sz="2000" b="1" spc="-10" dirty="0">
                <a:latin typeface="Lucida Sans Unicode"/>
                <a:cs typeface="Lucida Sans Unicode"/>
              </a:rPr>
              <a:t>t</a:t>
            </a:r>
            <a:r>
              <a:rPr lang="en-GB" sz="2000" b="1" spc="-5" dirty="0">
                <a:latin typeface="Lucida Sans Unicode"/>
                <a:cs typeface="Lucida Sans Unicode"/>
              </a:rPr>
              <a:t>i</a:t>
            </a:r>
            <a:r>
              <a:rPr lang="en-GB" sz="2000" b="1" spc="-15" dirty="0">
                <a:latin typeface="Lucida Sans Unicode"/>
                <a:cs typeface="Lucida Sans Unicode"/>
              </a:rPr>
              <a:t>v</a:t>
            </a:r>
            <a:r>
              <a:rPr lang="en-GB" sz="2000" b="1" dirty="0">
                <a:latin typeface="Lucida Sans Unicode"/>
                <a:cs typeface="Lucida Sans Unicode"/>
              </a:rPr>
              <a:t>e</a:t>
            </a:r>
            <a:r>
              <a:rPr lang="en-GB" sz="2000" dirty="0">
                <a:latin typeface="Lucida Sans Unicode"/>
                <a:cs typeface="Lucida Sans Unicode"/>
              </a:rPr>
              <a:t>	</a:t>
            </a:r>
            <a:r>
              <a:rPr lang="en-GB" sz="2000" spc="-10" dirty="0">
                <a:latin typeface="Lucida Sans Unicode"/>
                <a:cs typeface="Lucida Sans Unicode"/>
              </a:rPr>
              <a:t>v</a:t>
            </a:r>
            <a:r>
              <a:rPr lang="en-GB" sz="2000" spc="-5" dirty="0">
                <a:latin typeface="Lucida Sans Unicode"/>
                <a:cs typeface="Lucida Sans Unicode"/>
              </a:rPr>
              <a:t>alu</a:t>
            </a:r>
            <a:r>
              <a:rPr lang="en-GB" sz="2000" dirty="0">
                <a:latin typeface="Lucida Sans Unicode"/>
                <a:cs typeface="Lucida Sans Unicode"/>
              </a:rPr>
              <a:t>e	</a:t>
            </a:r>
            <a:r>
              <a:rPr lang="en-GB" sz="2000" spc="-5" dirty="0">
                <a:latin typeface="Lucida Sans Unicode"/>
                <a:cs typeface="Lucida Sans Unicode"/>
              </a:rPr>
              <a:t>i</a:t>
            </a:r>
            <a:r>
              <a:rPr lang="en-GB" sz="2000" dirty="0">
                <a:latin typeface="Lucida Sans Unicode"/>
                <a:cs typeface="Lucida Sans Unicode"/>
              </a:rPr>
              <a:t>f	the	f</a:t>
            </a:r>
            <a:r>
              <a:rPr lang="en-GB" sz="2000" spc="-10" dirty="0">
                <a:latin typeface="Lucida Sans Unicode"/>
                <a:cs typeface="Lucida Sans Unicode"/>
              </a:rPr>
              <a:t>i</a:t>
            </a:r>
            <a:r>
              <a:rPr lang="en-GB" sz="2000" spc="-5" dirty="0">
                <a:latin typeface="Lucida Sans Unicode"/>
                <a:cs typeface="Lucida Sans Unicode"/>
              </a:rPr>
              <a:t>rs</a:t>
            </a:r>
            <a:r>
              <a:rPr lang="en-GB" sz="2000" dirty="0">
                <a:latin typeface="Lucida Sans Unicode"/>
                <a:cs typeface="Lucida Sans Unicode"/>
              </a:rPr>
              <a:t>t	</a:t>
            </a:r>
            <a:r>
              <a:rPr lang="en-GB" sz="2000" spc="-5" dirty="0">
                <a:latin typeface="Lucida Sans Unicode"/>
                <a:cs typeface="Lucida Sans Unicode"/>
              </a:rPr>
              <a:t>ar</a:t>
            </a:r>
            <a:r>
              <a:rPr lang="en-GB" sz="2000" spc="-10" dirty="0">
                <a:latin typeface="Lucida Sans Unicode"/>
                <a:cs typeface="Lucida Sans Unicode"/>
              </a:rPr>
              <a:t>gu</a:t>
            </a:r>
            <a:r>
              <a:rPr lang="en-GB" sz="2000" dirty="0">
                <a:latin typeface="Lucida Sans Unicode"/>
                <a:cs typeface="Lucida Sans Unicode"/>
              </a:rPr>
              <a:t>m</a:t>
            </a:r>
            <a:r>
              <a:rPr lang="en-GB" sz="2000" spc="-15" dirty="0">
                <a:latin typeface="Lucida Sans Unicode"/>
                <a:cs typeface="Lucida Sans Unicode"/>
              </a:rPr>
              <a:t>e</a:t>
            </a:r>
            <a:r>
              <a:rPr lang="en-GB" sz="2000" dirty="0">
                <a:latin typeface="Lucida Sans Unicode"/>
                <a:cs typeface="Lucida Sans Unicode"/>
              </a:rPr>
              <a:t>nt	</a:t>
            </a:r>
            <a:r>
              <a:rPr lang="en-GB" sz="2000" spc="-5" dirty="0">
                <a:latin typeface="Lucida Sans Unicode"/>
                <a:cs typeface="Lucida Sans Unicode"/>
              </a:rPr>
              <a:t>i</a:t>
            </a:r>
            <a:r>
              <a:rPr lang="en-GB" sz="2000" dirty="0">
                <a:latin typeface="Lucida Sans Unicode"/>
                <a:cs typeface="Lucida Sans Unicode"/>
              </a:rPr>
              <a:t>s	</a:t>
            </a:r>
            <a:r>
              <a:rPr lang="en-GB" sz="2000" spc="-5" dirty="0">
                <a:latin typeface="Lucida Sans Unicode"/>
                <a:cs typeface="Lucida Sans Unicode"/>
              </a:rPr>
              <a:t>le</a:t>
            </a:r>
            <a:r>
              <a:rPr lang="en-GB" sz="2000" dirty="0">
                <a:latin typeface="Lucida Sans Unicode"/>
                <a:cs typeface="Lucida Sans Unicode"/>
              </a:rPr>
              <a:t>ss	than	the  second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argument,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534035">
              <a:spcBef>
                <a:spcPts val="600"/>
              </a:spcBef>
              <a:tabLst>
                <a:tab pos="762635" algn="l"/>
              </a:tabLst>
            </a:pPr>
            <a:r>
              <a:rPr lang="en-GB" sz="2000" spc="-37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lang="en-GB" sz="2000" b="1" spc="-5" dirty="0">
                <a:latin typeface="Lucida Sans Unicode"/>
                <a:cs typeface="Lucida Sans Unicode"/>
              </a:rPr>
              <a:t>Zero</a:t>
            </a:r>
            <a:r>
              <a:rPr lang="en-GB" sz="2000" spc="-5" dirty="0">
                <a:latin typeface="Lucida Sans Unicode"/>
                <a:cs typeface="Lucida Sans Unicode"/>
              </a:rPr>
              <a:t> if </a:t>
            </a:r>
            <a:r>
              <a:rPr lang="en-GB" sz="2000" dirty="0">
                <a:latin typeface="Lucida Sans Unicode"/>
                <a:cs typeface="Lucida Sans Unicode"/>
              </a:rPr>
              <a:t>the </a:t>
            </a:r>
            <a:r>
              <a:rPr lang="en-GB" sz="2000" spc="-5" dirty="0">
                <a:latin typeface="Lucida Sans Unicode"/>
                <a:cs typeface="Lucida Sans Unicode"/>
              </a:rPr>
              <a:t>arguments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are </a:t>
            </a:r>
            <a:r>
              <a:rPr lang="en-GB" sz="2100" spc="-50" dirty="0">
                <a:latin typeface="Lucida Sans Unicode"/>
                <a:cs typeface="Lucida Sans Unicode"/>
              </a:rPr>
              <a:t>equal</a:t>
            </a:r>
            <a:r>
              <a:rPr lang="en-GB" sz="2000" spc="-50" dirty="0">
                <a:latin typeface="Lucida Sans Unicode"/>
                <a:cs typeface="Lucida Sans Unicode"/>
              </a:rPr>
              <a:t>,</a:t>
            </a:r>
            <a:r>
              <a:rPr lang="en-GB" sz="2000" spc="-20" dirty="0">
                <a:latin typeface="Lucida Sans Unicode"/>
                <a:cs typeface="Lucida Sans Unicode"/>
              </a:rPr>
              <a:t> </a:t>
            </a:r>
            <a:r>
              <a:rPr lang="en-GB" sz="2000" spc="5" dirty="0">
                <a:latin typeface="Lucida Sans Unicode"/>
                <a:cs typeface="Lucida Sans Unicode"/>
              </a:rPr>
              <a:t>or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534035">
              <a:lnSpc>
                <a:spcPts val="2510"/>
              </a:lnSpc>
              <a:spcBef>
                <a:spcPts val="585"/>
              </a:spcBef>
              <a:tabLst>
                <a:tab pos="762635" algn="l"/>
              </a:tabLst>
            </a:pPr>
            <a:r>
              <a:rPr lang="en-GB" sz="2000" spc="-37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lang="en-GB" sz="2000" dirty="0">
                <a:latin typeface="Lucida Sans Unicode"/>
                <a:cs typeface="Lucida Sans Unicode"/>
              </a:rPr>
              <a:t>a</a:t>
            </a:r>
            <a:r>
              <a:rPr lang="en-GB" sz="2000" spc="280" dirty="0">
                <a:latin typeface="Lucida Sans Unicode"/>
                <a:cs typeface="Lucida Sans Unicode"/>
              </a:rPr>
              <a:t> </a:t>
            </a:r>
            <a:r>
              <a:rPr lang="en-GB" sz="2000" b="1" spc="-5" dirty="0">
                <a:latin typeface="Lucida Sans Unicode"/>
                <a:cs typeface="Lucida Sans Unicode"/>
              </a:rPr>
              <a:t>positive</a:t>
            </a:r>
            <a:r>
              <a:rPr lang="en-GB" sz="2000" spc="29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value</a:t>
            </a:r>
            <a:r>
              <a:rPr lang="en-GB" sz="2000" spc="290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if</a:t>
            </a:r>
            <a:r>
              <a:rPr lang="en-GB" sz="2000" spc="280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the</a:t>
            </a:r>
            <a:r>
              <a:rPr lang="en-GB" sz="2000" spc="27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first</a:t>
            </a:r>
            <a:r>
              <a:rPr lang="en-GB" sz="2000" spc="27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argument</a:t>
            </a:r>
            <a:r>
              <a:rPr lang="en-GB" sz="2000" spc="28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is</a:t>
            </a:r>
            <a:r>
              <a:rPr lang="en-GB" sz="2000" spc="285" dirty="0">
                <a:latin typeface="Lucida Sans Unicode"/>
                <a:cs typeface="Lucida Sans Unicode"/>
              </a:rPr>
              <a:t> </a:t>
            </a:r>
            <a:r>
              <a:rPr lang="en-GB" sz="2100" spc="-55" dirty="0">
                <a:latin typeface="Lucida Sans Unicode"/>
                <a:cs typeface="Lucida Sans Unicode"/>
              </a:rPr>
              <a:t>greater</a:t>
            </a:r>
            <a:r>
              <a:rPr lang="en-GB" sz="2100" spc="250" dirty="0">
                <a:latin typeface="Lucida Sans Unicode"/>
                <a:cs typeface="Lucida Sans Unicode"/>
              </a:rPr>
              <a:t> </a:t>
            </a:r>
            <a:r>
              <a:rPr lang="en-GB" sz="2100" spc="-60" dirty="0">
                <a:latin typeface="Lucida Sans Unicode"/>
                <a:cs typeface="Lucida Sans Unicode"/>
              </a:rPr>
              <a:t>than</a:t>
            </a:r>
            <a:r>
              <a:rPr lang="en-GB" sz="2100" spc="265" dirty="0">
                <a:latin typeface="Lucida Sans Unicode"/>
                <a:cs typeface="Lucida Sans Unicode"/>
              </a:rPr>
              <a:t> </a:t>
            </a:r>
            <a:r>
              <a:rPr lang="en-GB" sz="2000" spc="-10" dirty="0">
                <a:latin typeface="Lucida Sans Unicode"/>
                <a:cs typeface="Lucida Sans Unicode"/>
              </a:rPr>
              <a:t>the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762635">
              <a:lnSpc>
                <a:spcPts val="2390"/>
              </a:lnSpc>
            </a:pPr>
            <a:r>
              <a:rPr lang="en-GB" sz="2000" dirty="0">
                <a:latin typeface="Lucida Sans Unicode"/>
                <a:cs typeface="Lucida Sans Unicode"/>
              </a:rPr>
              <a:t>second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24510" marR="6350" lvl="1" indent="-228600" algn="just">
              <a:spcBef>
                <a:spcPts val="62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sz="2200" spc="-5" dirty="0">
                <a:latin typeface="Lucida Sans Unicode"/>
                <a:cs typeface="Lucida Sans Unicode"/>
              </a:rPr>
              <a:t>With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u="sng" dirty="0">
                <a:latin typeface="Lucida Sans Unicode"/>
                <a:cs typeface="Lucida Sans Unicode"/>
              </a:rPr>
              <a:t>no</a:t>
            </a:r>
            <a:r>
              <a:rPr lang="en-GB" sz="2200" u="sng" spc="5" dirty="0">
                <a:latin typeface="Lucida Sans Unicode"/>
                <a:cs typeface="Lucida Sans Unicode"/>
              </a:rPr>
              <a:t> </a:t>
            </a:r>
            <a:r>
              <a:rPr lang="en-GB" sz="2200" u="sng" spc="-10" dirty="0">
                <a:latin typeface="Lucida Sans Unicode"/>
                <a:cs typeface="Lucida Sans Unicode"/>
              </a:rPr>
              <a:t>arguments</a:t>
            </a:r>
            <a:r>
              <a:rPr lang="en-GB" sz="2200" spc="-10" dirty="0">
                <a:latin typeface="Lucida Sans Unicode"/>
                <a:cs typeface="Lucida Sans Unicode"/>
              </a:rPr>
              <a:t>,</a:t>
            </a:r>
            <a:r>
              <a:rPr lang="en-GB" sz="2200" spc="-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the</a:t>
            </a:r>
            <a:r>
              <a:rPr lang="en-GB" sz="2200" spc="-5" dirty="0">
                <a:latin typeface="Lucida Sans Unicode"/>
                <a:cs typeface="Lucida Sans Unicode"/>
              </a:rPr>
              <a:t> method</a:t>
            </a:r>
            <a:r>
              <a:rPr lang="en-GB" sz="2200" dirty="0">
                <a:latin typeface="Lucida Sans Unicode"/>
                <a:cs typeface="Lucida Sans Unicode"/>
              </a:rPr>
              <a:t> uses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string 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comparisons</a:t>
            </a:r>
            <a:r>
              <a:rPr lang="en-GB" sz="2200" dirty="0">
                <a:latin typeface="Lucida Sans Unicode"/>
                <a:cs typeface="Lucida Sans Unicode"/>
              </a:rPr>
              <a:t> to </a:t>
            </a:r>
            <a:r>
              <a:rPr lang="en-GB" sz="2200" spc="-5" dirty="0">
                <a:latin typeface="Lucida Sans Unicode"/>
                <a:cs typeface="Lucida Sans Unicode"/>
              </a:rPr>
              <a:t>determine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the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sorting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order</a:t>
            </a:r>
            <a:r>
              <a:rPr lang="en-GB" sz="2200" dirty="0">
                <a:latin typeface="Lucida Sans Unicode"/>
                <a:cs typeface="Lucida Sans Unicode"/>
              </a:rPr>
              <a:t> of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the </a:t>
            </a:r>
            <a:r>
              <a:rPr lang="en-GB" sz="2200" spc="-68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array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elements</a:t>
            </a:r>
            <a:endParaRPr lang="en-GB" sz="22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14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76C5B17-599D-844E-993E-9CC3B55C7FA4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Sorting an Array with Array 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C977B0-8DFD-A540-8983-D2C6369B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50" y="0"/>
            <a:ext cx="4568807" cy="68580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5570F4-F880-BE43-A6B3-CA2D7937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1123950"/>
            <a:ext cx="6223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6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74979"/>
            <a:ext cx="8652596" cy="437812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68605" marR="6985" indent="-256540" algn="just">
              <a:lnSpc>
                <a:spcPts val="2640"/>
              </a:lnSpc>
              <a:spcBef>
                <a:spcPts val="18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It’s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often</a:t>
            </a:r>
            <a:r>
              <a:rPr sz="2200" spc="-5" dirty="0">
                <a:latin typeface="Lucida Sans Unicode"/>
                <a:cs typeface="Lucida Sans Unicode"/>
              </a:rPr>
              <a:t> necessary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to</a:t>
            </a:r>
            <a:r>
              <a:rPr sz="2200" spc="-5" dirty="0">
                <a:latin typeface="Lucida Sans Unicode"/>
                <a:cs typeface="Lucida Sans Unicode"/>
              </a:rPr>
              <a:t> determine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whether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an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array 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contains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that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matches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certain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300" spc="-60" dirty="0">
                <a:latin typeface="Lucida Sans Unicode"/>
                <a:cs typeface="Lucida Sans Unicode"/>
              </a:rPr>
              <a:t>key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45" dirty="0">
                <a:latin typeface="Lucida Sans Unicode"/>
                <a:cs typeface="Lucida Sans Unicode"/>
              </a:rPr>
              <a:t>value</a:t>
            </a:r>
            <a:r>
              <a:rPr sz="2200" spc="-45" dirty="0">
                <a:latin typeface="Lucida Sans Unicode"/>
                <a:cs typeface="Lucida Sans Unicode"/>
              </a:rPr>
              <a:t>.</a:t>
            </a:r>
            <a:endParaRPr sz="2200" dirty="0">
              <a:latin typeface="Lucida Sans Unicode"/>
              <a:cs typeface="Lucida Sans Unicode"/>
            </a:endParaRPr>
          </a:p>
          <a:p>
            <a:pPr marL="268605" indent="-256540" algn="just">
              <a:lnSpc>
                <a:spcPts val="2590"/>
              </a:lnSpc>
              <a:spcBef>
                <a:spcPts val="61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spc="12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process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12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locating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</a:t>
            </a:r>
            <a:r>
              <a:rPr sz="2200" spc="1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particular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element</a:t>
            </a:r>
            <a:r>
              <a:rPr sz="2200" spc="1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</a:t>
            </a:r>
            <a:r>
              <a:rPr sz="2200" spc="1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an</a:t>
            </a:r>
            <a:endParaRPr sz="2200" dirty="0">
              <a:latin typeface="Lucida Sans Unicode"/>
              <a:cs typeface="Lucida Sans Unicode"/>
            </a:endParaRPr>
          </a:p>
          <a:p>
            <a:pPr marL="268605" algn="just">
              <a:lnSpc>
                <a:spcPts val="2710"/>
              </a:lnSpc>
            </a:pPr>
            <a:r>
              <a:rPr sz="2200" spc="-5" dirty="0">
                <a:latin typeface="Lucida Sans Unicode"/>
                <a:cs typeface="Lucida Sans Unicode"/>
              </a:rPr>
              <a:t>array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is called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300" spc="-55" dirty="0">
                <a:latin typeface="Lucida Sans Unicode"/>
                <a:cs typeface="Lucida Sans Unicode"/>
              </a:rPr>
              <a:t>searching</a:t>
            </a:r>
            <a:r>
              <a:rPr sz="2200" spc="-55" dirty="0">
                <a:latin typeface="Lucida Sans Unicode"/>
                <a:cs typeface="Lucida Sans Unicode"/>
              </a:rPr>
              <a:t>.</a:t>
            </a:r>
            <a:endParaRPr sz="2200" dirty="0">
              <a:latin typeface="Lucida Sans Unicode"/>
              <a:cs typeface="Lucida Sans Unicode"/>
            </a:endParaRPr>
          </a:p>
          <a:p>
            <a:pPr marL="268605" indent="-256540" algn="just">
              <a:spcBef>
                <a:spcPts val="74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spc="70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Console"/>
                <a:cs typeface="Lucida Console"/>
              </a:rPr>
              <a:t>Array</a:t>
            </a:r>
            <a:r>
              <a:rPr sz="2200" spc="95" dirty="0">
                <a:latin typeface="Lucida Console"/>
                <a:cs typeface="Lucida Consol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object</a:t>
            </a:r>
            <a:r>
              <a:rPr sz="2200" spc="70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</a:t>
            </a:r>
            <a:r>
              <a:rPr sz="2200" spc="7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JavaScript</a:t>
            </a:r>
            <a:r>
              <a:rPr sz="2200" spc="72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has</a:t>
            </a:r>
            <a:r>
              <a:rPr sz="2200" spc="7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built-in</a:t>
            </a:r>
            <a:r>
              <a:rPr sz="2200" spc="7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methods</a:t>
            </a:r>
            <a:endParaRPr sz="2200" dirty="0">
              <a:latin typeface="Lucida Sans Unicode"/>
              <a:cs typeface="Lucida Sans Unicode"/>
            </a:endParaRPr>
          </a:p>
          <a:p>
            <a:pPr marL="268605" algn="just"/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sz="2200" spc="-600" dirty="0">
                <a:latin typeface="Lucida Console"/>
                <a:cs typeface="Lucida Consol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and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sz="2200" spc="-575" dirty="0">
                <a:latin typeface="Lucida Console"/>
                <a:cs typeface="Lucida Consol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for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searching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arrays.</a:t>
            </a:r>
            <a:endParaRPr sz="2200" dirty="0">
              <a:latin typeface="Lucida Sans Unicode"/>
              <a:cs typeface="Lucida Sans Unicode"/>
            </a:endParaRPr>
          </a:p>
          <a:p>
            <a:pPr marL="524510" marR="5715" lvl="1" indent="-228600" algn="just">
              <a:lnSpc>
                <a:spcPts val="2350"/>
              </a:lnSpc>
              <a:spcBef>
                <a:spcPts val="74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Method </a:t>
            </a:r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sz="2000" spc="-10" dirty="0">
                <a:latin typeface="Lucida Console"/>
                <a:cs typeface="Lucida Consol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searches </a:t>
            </a:r>
            <a:r>
              <a:rPr sz="2000" dirty="0">
                <a:latin typeface="Lucida Sans Unicode"/>
                <a:cs typeface="Lucida Sans Unicode"/>
              </a:rPr>
              <a:t>for the </a:t>
            </a:r>
            <a:r>
              <a:rPr sz="2000" spc="-10" dirty="0">
                <a:latin typeface="Lucida Sans Unicode"/>
                <a:cs typeface="Lucida Sans Unicode"/>
              </a:rPr>
              <a:t>first </a:t>
            </a:r>
            <a:r>
              <a:rPr sz="2000" spc="-5" dirty="0">
                <a:latin typeface="Lucida Sans Unicode"/>
                <a:cs typeface="Lucida Sans Unicode"/>
              </a:rPr>
              <a:t>occurrence </a:t>
            </a:r>
            <a:r>
              <a:rPr sz="2000" dirty="0">
                <a:latin typeface="Lucida Sans Unicode"/>
                <a:cs typeface="Lucida Sans Unicode"/>
              </a:rPr>
              <a:t>of the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key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value</a:t>
            </a:r>
            <a:endParaRPr sz="2000" dirty="0">
              <a:latin typeface="Lucida Sans Unicode"/>
              <a:cs typeface="Lucida Sans Unicode"/>
            </a:endParaRPr>
          </a:p>
          <a:p>
            <a:pPr marL="524510" marR="5080" lvl="1" indent="-228600" algn="just">
              <a:lnSpc>
                <a:spcPts val="2350"/>
              </a:lnSpc>
              <a:spcBef>
                <a:spcPts val="70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Method </a:t>
            </a:r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sz="2000" spc="-10" dirty="0">
                <a:latin typeface="Lucida Console"/>
                <a:cs typeface="Lucida Consol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searches </a:t>
            </a:r>
            <a:r>
              <a:rPr sz="2000" dirty="0">
                <a:latin typeface="Lucida Sans Unicode"/>
                <a:cs typeface="Lucida Sans Unicode"/>
              </a:rPr>
              <a:t>for the </a:t>
            </a:r>
            <a:r>
              <a:rPr sz="2000" spc="-5" dirty="0">
                <a:latin typeface="Lucida Sans Unicode"/>
                <a:cs typeface="Lucida Sans Unicode"/>
              </a:rPr>
              <a:t>last occurrence </a:t>
            </a:r>
            <a:r>
              <a:rPr sz="2000" spc="5" dirty="0">
                <a:latin typeface="Lucida Sans Unicode"/>
                <a:cs typeface="Lucida Sans Unicode"/>
              </a:rPr>
              <a:t>of 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key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value.</a:t>
            </a:r>
            <a:endParaRPr sz="2000" dirty="0">
              <a:latin typeface="Lucida Sans Unicode"/>
              <a:cs typeface="Lucida Sans Unicode"/>
            </a:endParaRPr>
          </a:p>
          <a:p>
            <a:pPr marL="268605" marR="8255" indent="-256540" algn="just">
              <a:spcBef>
                <a:spcPts val="61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If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the</a:t>
            </a:r>
            <a:r>
              <a:rPr sz="2200" spc="-5" dirty="0">
                <a:latin typeface="Lucida Sans Unicode"/>
                <a:cs typeface="Lucida Sans Unicode"/>
              </a:rPr>
              <a:t> key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is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found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array,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each</a:t>
            </a:r>
            <a:r>
              <a:rPr sz="2200" spc="-5" dirty="0">
                <a:latin typeface="Lucida Sans Unicode"/>
                <a:cs typeface="Lucida Sans Unicode"/>
              </a:rPr>
              <a:t> method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returns</a:t>
            </a:r>
            <a:r>
              <a:rPr sz="2200" spc="-5" dirty="0">
                <a:latin typeface="Lucida Sans Unicode"/>
                <a:cs typeface="Lucida Sans Unicode"/>
              </a:rPr>
              <a:t> the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index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of</a:t>
            </a:r>
            <a:r>
              <a:rPr sz="2200" spc="-5" dirty="0">
                <a:latin typeface="Lucida Sans Unicode"/>
                <a:cs typeface="Lucida Sans Unicode"/>
              </a:rPr>
              <a:t> that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value;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otherwise,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Console"/>
                <a:cs typeface="Lucida Console"/>
              </a:rPr>
              <a:t>-1 </a:t>
            </a:r>
            <a:r>
              <a:rPr sz="2200" spc="-5" dirty="0">
                <a:latin typeface="Lucida Sans Unicode"/>
                <a:cs typeface="Lucida Sans Unicode"/>
              </a:rPr>
              <a:t>is 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returned.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16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7B938B5-D183-5F4E-B6E2-05E604644369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Searching an Array with Array Method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90255" y="1461262"/>
            <a:ext cx="8443583" cy="12920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29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100" spc="-55" dirty="0">
                <a:latin typeface="Lucida Sans Unicode"/>
                <a:cs typeface="Lucida Sans Unicode"/>
              </a:rPr>
              <a:t>Optional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60" dirty="0">
                <a:latin typeface="Lucida Sans Unicode"/>
                <a:cs typeface="Lucida Sans Unicode"/>
              </a:rPr>
              <a:t>Second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60" dirty="0">
                <a:latin typeface="Lucida Sans Unicode"/>
                <a:cs typeface="Lucida Sans Unicode"/>
              </a:rPr>
              <a:t>Argument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45" dirty="0">
                <a:latin typeface="Lucida Sans Unicode"/>
                <a:cs typeface="Lucida Sans Unicode"/>
              </a:rPr>
              <a:t>to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6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sz="2100" spc="-67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2100" spc="-55" dirty="0">
                <a:latin typeface="Lucida Sans Unicode"/>
                <a:cs typeface="Lucida Sans Unicode"/>
              </a:rPr>
              <a:t>and </a:t>
            </a:r>
            <a:r>
              <a:rPr sz="2100" spc="-65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endParaRPr lang="en-GB" sz="2100" spc="-65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12800" lvl="1" indent="-3429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Lucida Sans Unicode"/>
                <a:cs typeface="Lucida Sans Unicode"/>
              </a:rPr>
              <a:t>You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can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pass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optional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second</a:t>
            </a:r>
            <a:r>
              <a:rPr sz="2000" spc="-5" dirty="0">
                <a:latin typeface="Lucida Sans Unicode"/>
                <a:cs typeface="Lucida Sans Unicode"/>
              </a:rPr>
              <a:t> argument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methods 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Console"/>
                <a:cs typeface="Lucida Console"/>
              </a:rPr>
              <a:t>indexOf </a:t>
            </a:r>
            <a:r>
              <a:rPr sz="2000" spc="-10" dirty="0">
                <a:latin typeface="Lucida Sans Unicode"/>
                <a:cs typeface="Lucida Sans Unicode"/>
              </a:rPr>
              <a:t>and </a:t>
            </a:r>
            <a:r>
              <a:rPr sz="2000" spc="-10" dirty="0">
                <a:latin typeface="Lucida Console"/>
                <a:cs typeface="Lucida Console"/>
              </a:rPr>
              <a:t>lastIndexOf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spc="-5" dirty="0">
                <a:latin typeface="Lucida Sans Unicode"/>
                <a:cs typeface="Lucida Sans Unicode"/>
              </a:rPr>
              <a:t>represents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index from </a:t>
            </a:r>
            <a:r>
              <a:rPr sz="2000" dirty="0">
                <a:latin typeface="Lucida Sans Unicode"/>
                <a:cs typeface="Lucida Sans Unicode"/>
              </a:rPr>
              <a:t> which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start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search.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89618" y="2753282"/>
            <a:ext cx="8443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B</a:t>
            </a:r>
            <a:r>
              <a:rPr sz="2000" dirty="0">
                <a:latin typeface="Lucida Sans Unicode"/>
                <a:cs typeface="Lucida Sans Unicode"/>
              </a:rPr>
              <a:t>y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de</a:t>
            </a:r>
            <a:r>
              <a:rPr sz="2000" spc="-10" dirty="0">
                <a:latin typeface="Lucida Sans Unicode"/>
                <a:cs typeface="Lucida Sans Unicode"/>
              </a:rPr>
              <a:t>f</a:t>
            </a:r>
            <a:r>
              <a:rPr sz="2000" spc="-5" dirty="0">
                <a:latin typeface="Lucida Sans Unicode"/>
                <a:cs typeface="Lucida Sans Unicode"/>
              </a:rPr>
              <a:t>aul</a:t>
            </a:r>
            <a:r>
              <a:rPr sz="2000" spc="-10" dirty="0">
                <a:latin typeface="Lucida Sans Unicode"/>
                <a:cs typeface="Lucida Sans Unicode"/>
              </a:rPr>
              <a:t>t</a:t>
            </a:r>
            <a:r>
              <a:rPr sz="2000" dirty="0">
                <a:latin typeface="Lucida Sans Unicode"/>
                <a:cs typeface="Lucida Sans Unicode"/>
              </a:rPr>
              <a:t>,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</a:t>
            </a:r>
            <a:r>
              <a:rPr sz="2000" spc="-10" dirty="0">
                <a:latin typeface="Lucida Sans Unicode"/>
                <a:cs typeface="Lucida Sans Unicode"/>
              </a:rPr>
              <a:t>gu</a:t>
            </a:r>
            <a:r>
              <a:rPr sz="2000" spc="-15" dirty="0">
                <a:latin typeface="Lucida Sans Unicode"/>
                <a:cs typeface="Lucida Sans Unicode"/>
              </a:rPr>
              <a:t>m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0" dirty="0">
                <a:latin typeface="Lucida Sans Unicode"/>
                <a:cs typeface="Lucida Sans Unicode"/>
              </a:rPr>
              <a:t>n</a:t>
            </a:r>
            <a:r>
              <a:rPr sz="2000" dirty="0">
                <a:latin typeface="Lucida Sans Unicode"/>
                <a:cs typeface="Lucida Sans Unicode"/>
              </a:rPr>
              <a:t>t’s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v</a:t>
            </a:r>
            <a:r>
              <a:rPr sz="2000" spc="-5" dirty="0">
                <a:latin typeface="Lucida Sans Unicode"/>
                <a:cs typeface="Lucida Sans Unicode"/>
              </a:rPr>
              <a:t>alu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Console"/>
                <a:cs typeface="Lucida Console"/>
              </a:rPr>
              <a:t>0</a:t>
            </a:r>
            <a:r>
              <a:rPr sz="2000" spc="-520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nd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m</a:t>
            </a:r>
            <a:r>
              <a:rPr sz="2000" spc="-5" dirty="0">
                <a:latin typeface="Lucida Sans Unicode"/>
                <a:cs typeface="Lucida Sans Unicode"/>
              </a:rPr>
              <a:t>et</a:t>
            </a:r>
            <a:r>
              <a:rPr sz="2000" spc="-15" dirty="0">
                <a:latin typeface="Lucida Sans Unicode"/>
                <a:cs typeface="Lucida Sans Unicode"/>
              </a:rPr>
              <a:t>h</a:t>
            </a:r>
            <a:r>
              <a:rPr sz="2000" spc="-5" dirty="0">
                <a:latin typeface="Lucida Sans Unicode"/>
                <a:cs typeface="Lucida Sans Unicode"/>
              </a:rPr>
              <a:t>od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sea</a:t>
            </a:r>
            <a:r>
              <a:rPr sz="2000" spc="-10" dirty="0">
                <a:latin typeface="Lucida Sans Unicode"/>
                <a:cs typeface="Lucida Sans Unicode"/>
              </a:rPr>
              <a:t>rc</a:t>
            </a:r>
            <a:r>
              <a:rPr sz="2000" dirty="0">
                <a:latin typeface="Lucida Sans Unicode"/>
                <a:cs typeface="Lucida Sans Unicode"/>
              </a:rPr>
              <a:t>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89618" y="3019790"/>
            <a:ext cx="8443583" cy="1693412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68605">
              <a:spcBef>
                <a:spcPts val="555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entire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array.</a:t>
            </a:r>
            <a:endParaRPr sz="2000" dirty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160"/>
              </a:lnSpc>
              <a:spcBef>
                <a:spcPts val="730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</a:t>
            </a:r>
            <a:r>
              <a:rPr sz="2000" spc="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argument</a:t>
            </a:r>
            <a:r>
              <a:rPr sz="2000" spc="1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greater</a:t>
            </a:r>
            <a:r>
              <a:rPr sz="2000" spc="9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than</a:t>
            </a:r>
            <a:r>
              <a:rPr sz="2000" spc="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equal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10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array’s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length,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methods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simply</a:t>
            </a:r>
            <a:r>
              <a:rPr sz="2000" spc="-5" dirty="0">
                <a:latin typeface="Lucida Sans Unicode"/>
                <a:cs typeface="Lucida Sans Unicode"/>
              </a:rPr>
              <a:t> return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-1.</a:t>
            </a:r>
          </a:p>
          <a:p>
            <a:pPr marL="268605" marR="6350" indent="-256540">
              <a:lnSpc>
                <a:spcPts val="2160"/>
              </a:lnSpc>
              <a:spcBef>
                <a:spcPts val="710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argument’s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value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is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negative,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it’s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offset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from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end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array.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17</a:t>
            </a:fld>
            <a:endParaRPr spc="-5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E9816A4-469A-F54E-8444-2F155CBBE1C2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Searching an Array with Array Method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829759C-36FA-FD49-BD2C-E91410A8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0"/>
            <a:ext cx="6845300" cy="49276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9397A1-A210-1C40-9E0D-AD2DA83C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2" y="995070"/>
            <a:ext cx="3739645" cy="1442195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005FD8B1-2CB3-5245-A3F0-A9876F300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72" y="2478386"/>
            <a:ext cx="3756414" cy="1073261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218690-4437-E845-89DA-A5B6F58C1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059" y="4223143"/>
            <a:ext cx="3773185" cy="1467350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1FB68E-7765-D940-97F7-4358BA39A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830" y="5731614"/>
            <a:ext cx="3756414" cy="104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585913" y="1442973"/>
            <a:ext cx="9020174" cy="206274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1417955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To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identify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particular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two-dimensional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multidimensional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element</a:t>
            </a:r>
            <a:endParaRPr sz="2400" dirty="0">
              <a:latin typeface="Lucida Sans Unicode"/>
              <a:cs typeface="Lucida Sans Unicode"/>
            </a:endParaRPr>
          </a:p>
          <a:p>
            <a:pPr marL="524510" lvl="1" indent="-229235">
              <a:spcBef>
                <a:spcPts val="4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Specify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two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indices</a:t>
            </a:r>
            <a:endParaRPr dirty="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ts val="2050"/>
              </a:lnSpc>
              <a:spcBef>
                <a:spcPts val="38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By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convention, the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first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identifies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 element’s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row,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and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endParaRPr dirty="0">
              <a:latin typeface="Lucida Sans Unicode"/>
              <a:cs typeface="Lucida Sans Unicode"/>
            </a:endParaRPr>
          </a:p>
          <a:p>
            <a:pPr marL="524510">
              <a:lnSpc>
                <a:spcPts val="2050"/>
              </a:lnSpc>
            </a:pPr>
            <a:r>
              <a:rPr spc="-5" dirty="0">
                <a:latin typeface="Lucida Sans Unicode"/>
                <a:cs typeface="Lucida Sans Unicode"/>
              </a:rPr>
              <a:t>second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identifies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element’s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column</a:t>
            </a:r>
            <a:endParaRPr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25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general,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with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500" spc="-95" dirty="0">
                <a:latin typeface="Lucida Sans Unicode"/>
                <a:cs typeface="Lucida Sans Unicode"/>
              </a:rPr>
              <a:t>m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rows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and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500" spc="-65" dirty="0">
                <a:latin typeface="Lucida Sans Unicode"/>
                <a:cs typeface="Lucida Sans Unicode"/>
              </a:rPr>
              <a:t>n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columns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19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1585913" y="3346259"/>
            <a:ext cx="8367585" cy="156324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68605">
              <a:spcBef>
                <a:spcPts val="530"/>
              </a:spcBef>
            </a:pPr>
            <a:r>
              <a:rPr sz="2400" spc="-10" dirty="0">
                <a:latin typeface="Lucida Sans Unicode"/>
                <a:cs typeface="Lucida Sans Unicode"/>
              </a:rPr>
              <a:t>called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500" spc="-30" dirty="0">
                <a:latin typeface="Lucida Sans Unicode"/>
                <a:cs typeface="Lucida Sans Unicode"/>
              </a:rPr>
              <a:t>m</a:t>
            </a:r>
            <a:r>
              <a:rPr sz="2400" spc="-30" dirty="0">
                <a:latin typeface="Lucida Sans Unicode"/>
                <a:cs typeface="Lucida Sans Unicode"/>
              </a:rPr>
              <a:t>-by-</a:t>
            </a:r>
            <a:r>
              <a:rPr sz="2500" spc="-30" dirty="0">
                <a:latin typeface="Lucida Sans Unicode"/>
                <a:cs typeface="Lucida Sans Unicode"/>
              </a:rPr>
              <a:t>n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endParaRPr sz="2400" dirty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650"/>
              </a:lnSpc>
              <a:spcBef>
                <a:spcPts val="6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Two-dimensional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 element accessed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using</a:t>
            </a:r>
            <a:r>
              <a:rPr sz="2400" spc="-5" dirty="0">
                <a:latin typeface="Lucida Sans Unicode"/>
                <a:cs typeface="Lucida Sans Unicode"/>
              </a:rPr>
              <a:t> an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</a:t>
            </a:r>
            <a:r>
              <a:rPr sz="2400" spc="-10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me</a:t>
            </a:r>
            <a:r>
              <a:rPr sz="2400" spc="-10" dirty="0">
                <a:latin typeface="Lucida Sans Unicode"/>
                <a:cs typeface="Lucida Sans Unicode"/>
              </a:rPr>
              <a:t>n</a:t>
            </a:r>
            <a:r>
              <a:rPr sz="2400" dirty="0">
                <a:latin typeface="Lucida Sans Unicode"/>
                <a:cs typeface="Lucida Sans Unicode"/>
              </a:rPr>
              <a:t>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me </a:t>
            </a:r>
            <a:r>
              <a:rPr sz="2400" spc="-5" dirty="0">
                <a:latin typeface="Lucida Sans Unicode"/>
                <a:cs typeface="Lucida Sans Unicode"/>
              </a:rPr>
              <a:t>o</a:t>
            </a:r>
            <a:r>
              <a:rPr sz="2400" dirty="0">
                <a:latin typeface="Lucida Sans Unicode"/>
                <a:cs typeface="Lucida Sans Unicode"/>
              </a:rPr>
              <a:t>f </a:t>
            </a:r>
            <a:r>
              <a:rPr sz="2400" spc="-5" dirty="0">
                <a:latin typeface="Lucida Sans Unicode"/>
                <a:cs typeface="Lucida Sans Unicode"/>
              </a:rPr>
              <a:t>th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form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Console"/>
                <a:cs typeface="Lucida Console"/>
              </a:rPr>
              <a:t>a[</a:t>
            </a:r>
            <a:r>
              <a:rPr sz="2400" spc="10" dirty="0">
                <a:latin typeface="Lucida Console"/>
                <a:cs typeface="Lucida Console"/>
              </a:rPr>
              <a:t> </a:t>
            </a:r>
            <a:r>
              <a:rPr sz="2400" dirty="0">
                <a:latin typeface="Lucida Console"/>
                <a:cs typeface="Lucida Console"/>
              </a:rPr>
              <a:t>row ][ co</a:t>
            </a:r>
            <a:r>
              <a:rPr sz="2400" spc="5" dirty="0">
                <a:latin typeface="Lucida Console"/>
                <a:cs typeface="Lucida Console"/>
              </a:rPr>
              <a:t>l</a:t>
            </a:r>
            <a:r>
              <a:rPr sz="2400" dirty="0">
                <a:latin typeface="Lucida Console"/>
                <a:cs typeface="Lucida Console"/>
              </a:rPr>
              <a:t>umn</a:t>
            </a:r>
            <a:r>
              <a:rPr sz="2400" spc="-670" dirty="0">
                <a:latin typeface="Lucida Console"/>
                <a:cs typeface="Lucida Console"/>
              </a:rPr>
              <a:t> </a:t>
            </a:r>
            <a:r>
              <a:rPr sz="2400" dirty="0">
                <a:latin typeface="Lucida Console"/>
                <a:cs typeface="Lucida Console"/>
              </a:rPr>
              <a:t>]</a:t>
            </a:r>
          </a:p>
          <a:p>
            <a:pPr marL="524510" lvl="1" indent="-229235">
              <a:spcBef>
                <a:spcPts val="38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dirty="0">
                <a:latin typeface="Lucida Console"/>
                <a:cs typeface="Lucida Console"/>
              </a:rPr>
              <a:t>a</a:t>
            </a:r>
            <a:r>
              <a:rPr spc="-505" dirty="0">
                <a:latin typeface="Lucida Console"/>
                <a:cs typeface="Lucida Consol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</a:t>
            </a:r>
            <a:r>
              <a:rPr dirty="0">
                <a:latin typeface="Lucida Sans Unicode"/>
                <a:cs typeface="Lucida Sans Unicode"/>
              </a:rPr>
              <a:t>s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name </a:t>
            </a:r>
            <a:r>
              <a:rPr spc="-5" dirty="0">
                <a:latin typeface="Lucida Sans Unicode"/>
                <a:cs typeface="Lucida Sans Unicode"/>
              </a:rPr>
              <a:t>o</a:t>
            </a:r>
            <a:r>
              <a:rPr dirty="0">
                <a:latin typeface="Lucida Sans Unicode"/>
                <a:cs typeface="Lucida Sans Unicode"/>
              </a:rPr>
              <a:t>f</a:t>
            </a:r>
            <a:r>
              <a:rPr spc="-5" dirty="0">
                <a:latin typeface="Lucida Sans Unicode"/>
                <a:cs typeface="Lucida Sans Unicode"/>
              </a:rPr>
              <a:t> 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ar</a:t>
            </a:r>
            <a:r>
              <a:rPr spc="-10" dirty="0">
                <a:latin typeface="Lucida Sans Unicode"/>
                <a:cs typeface="Lucida Sans Unicode"/>
              </a:rPr>
              <a:t>r</a:t>
            </a:r>
            <a:r>
              <a:rPr spc="-5" dirty="0">
                <a:latin typeface="Lucida Sans Unicode"/>
                <a:cs typeface="Lucida Sans Unicode"/>
              </a:rPr>
              <a:t>ay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6509" y="4912232"/>
            <a:ext cx="8188353" cy="5422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5080" indent="-228600">
              <a:lnSpc>
                <a:spcPts val="1910"/>
              </a:lnSpc>
              <a:spcBef>
                <a:spcPts val="370"/>
              </a:spcBef>
              <a:buClr>
                <a:srgbClr val="2CA1BE"/>
              </a:buClr>
              <a:buFont typeface="Wingdings"/>
              <a:buChar char=""/>
              <a:tabLst>
                <a:tab pos="241300" algn="l"/>
              </a:tabLst>
            </a:pPr>
            <a:r>
              <a:rPr spc="-5" dirty="0">
                <a:latin typeface="Lucida Console"/>
                <a:cs typeface="Lucida Console"/>
              </a:rPr>
              <a:t>ro</a:t>
            </a:r>
            <a:r>
              <a:rPr dirty="0">
                <a:latin typeface="Lucida Console"/>
                <a:cs typeface="Lucida Console"/>
              </a:rPr>
              <a:t>w</a:t>
            </a:r>
            <a:r>
              <a:rPr spc="-490" dirty="0">
                <a:latin typeface="Lucida Console"/>
                <a:cs typeface="Lucida Consol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</a:t>
            </a:r>
            <a:r>
              <a:rPr dirty="0">
                <a:latin typeface="Lucida Sans Unicode"/>
                <a:cs typeface="Lucida Sans Unicode"/>
              </a:rPr>
              <a:t>d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Console"/>
                <a:cs typeface="Lucida Console"/>
              </a:rPr>
              <a:t>colum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475" dirty="0">
                <a:latin typeface="Lucida Console"/>
                <a:cs typeface="Lucida Consol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ar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i</a:t>
            </a:r>
            <a:r>
              <a:rPr dirty="0">
                <a:latin typeface="Lucida Sans Unicode"/>
                <a:cs typeface="Lucida Sans Unicode"/>
              </a:rPr>
              <a:t>n</a:t>
            </a:r>
            <a:r>
              <a:rPr spc="-5" dirty="0">
                <a:latin typeface="Lucida Sans Unicode"/>
                <a:cs typeface="Lucida Sans Unicode"/>
              </a:rPr>
              <a:t>dice</a:t>
            </a:r>
            <a:r>
              <a:rPr dirty="0">
                <a:latin typeface="Lucida Sans Unicode"/>
                <a:cs typeface="Lucida Sans Unicode"/>
              </a:rPr>
              <a:t>s</a:t>
            </a:r>
            <a:r>
              <a:rPr spc="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tha</a:t>
            </a:r>
            <a:r>
              <a:rPr dirty="0">
                <a:latin typeface="Lucida Sans Unicode"/>
                <a:cs typeface="Lucida Sans Unicode"/>
              </a:rPr>
              <a:t>t un</a:t>
            </a:r>
            <a:r>
              <a:rPr spc="-10" dirty="0">
                <a:latin typeface="Lucida Sans Unicode"/>
                <a:cs typeface="Lucida Sans Unicode"/>
              </a:rPr>
              <a:t>i</a:t>
            </a:r>
            <a:r>
              <a:rPr spc="-5" dirty="0">
                <a:latin typeface="Lucida Sans Unicode"/>
                <a:cs typeface="Lucida Sans Unicode"/>
              </a:rPr>
              <a:t>q</a:t>
            </a:r>
            <a:r>
              <a:rPr spc="-10" dirty="0">
                <a:latin typeface="Lucida Sans Unicode"/>
                <a:cs typeface="Lucida Sans Unicode"/>
              </a:rPr>
              <a:t>u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l</a:t>
            </a:r>
            <a:r>
              <a:rPr dirty="0">
                <a:latin typeface="Lucida Sans Unicode"/>
                <a:cs typeface="Lucida Sans Unicode"/>
              </a:rPr>
              <a:t>y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d</a:t>
            </a:r>
            <a:r>
              <a:rPr dirty="0">
                <a:latin typeface="Lucida Sans Unicode"/>
                <a:cs typeface="Lucida Sans Unicode"/>
              </a:rPr>
              <a:t>ent</a:t>
            </a:r>
            <a:r>
              <a:rPr spc="-10" dirty="0">
                <a:latin typeface="Lucida Sans Unicode"/>
                <a:cs typeface="Lucida Sans Unicode"/>
              </a:rPr>
              <a:t>i</a:t>
            </a:r>
            <a:r>
              <a:rPr dirty="0">
                <a:latin typeface="Lucida Sans Unicode"/>
                <a:cs typeface="Lucida Sans Unicode"/>
              </a:rPr>
              <a:t>fy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r</a:t>
            </a:r>
            <a:r>
              <a:rPr spc="-5" dirty="0">
                <a:latin typeface="Lucida Sans Unicode"/>
                <a:cs typeface="Lucida Sans Unicode"/>
              </a:rPr>
              <a:t>o</a:t>
            </a:r>
            <a:r>
              <a:rPr dirty="0">
                <a:latin typeface="Lucida Sans Unicode"/>
                <a:cs typeface="Lucida Sans Unicode"/>
              </a:rPr>
              <a:t>w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and  column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F1B4D5B-D8F5-6146-A9F5-5E5208AF405C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Multidimensional Array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49973" y="1458913"/>
            <a:ext cx="8818966" cy="255262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Arrays</a:t>
            </a:r>
            <a:endParaRPr lang="en-GB" sz="2700" dirty="0">
              <a:latin typeface="Lucida Sans Unicode"/>
              <a:cs typeface="Lucida Sans Unicode"/>
            </a:endParaRPr>
          </a:p>
          <a:p>
            <a:pPr marL="725805" lvl="1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Data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structures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consisting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related data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items</a:t>
            </a:r>
            <a:endParaRPr sz="23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lang="en-GB" sz="2700" spc="-1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JavaScript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arrays</a:t>
            </a:r>
            <a:endParaRPr lang="en-GB" sz="2700" spc="-5" dirty="0">
              <a:latin typeface="Lucida Sans Unicode"/>
              <a:cs typeface="Lucida Sans Unicode"/>
            </a:endParaRPr>
          </a:p>
          <a:p>
            <a:pPr marL="725805" lvl="1" indent="-256540">
              <a:spcBef>
                <a:spcPts val="3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dirty="0">
                <a:latin typeface="Lucida Sans Unicode"/>
                <a:cs typeface="Lucida Sans Unicode"/>
              </a:rPr>
              <a:t>“dynamic” </a:t>
            </a:r>
            <a:r>
              <a:rPr sz="2300" spc="-5" dirty="0">
                <a:latin typeface="Lucida Sans Unicode"/>
                <a:cs typeface="Lucida Sans Unicode"/>
              </a:rPr>
              <a:t>entities that can change </a:t>
            </a:r>
            <a:r>
              <a:rPr sz="2300" dirty="0">
                <a:latin typeface="Lucida Sans Unicode"/>
                <a:cs typeface="Lucida Sans Unicode"/>
              </a:rPr>
              <a:t>size </a:t>
            </a:r>
            <a:r>
              <a:rPr sz="2300" spc="-5" dirty="0">
                <a:latin typeface="Lucida Sans Unicode"/>
                <a:cs typeface="Lucida Sans Unicode"/>
              </a:rPr>
              <a:t>after they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are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created</a:t>
            </a:r>
            <a:endParaRPr sz="23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2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2D72C29-A881-4347-888B-5B9EFF16C14D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Arrays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21" t="4721" r="20000" b="48114"/>
          <a:stretch/>
        </p:blipFill>
        <p:spPr>
          <a:xfrm>
            <a:off x="1801090" y="1011383"/>
            <a:ext cx="9231233" cy="33943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42974"/>
            <a:ext cx="9137505" cy="40463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638810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Multidimensional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arrays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can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be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initialized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 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declarations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like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one-dimensional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array,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values</a:t>
            </a:r>
            <a:r>
              <a:rPr sz="2400" spc="-5" dirty="0">
                <a:latin typeface="Lucida Sans Unicode"/>
                <a:cs typeface="Lucida Sans Unicode"/>
              </a:rPr>
              <a:t> grouped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by row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square</a:t>
            </a:r>
            <a:r>
              <a:rPr sz="2400" spc="-5" dirty="0">
                <a:latin typeface="Lucida Sans Unicode"/>
                <a:cs typeface="Lucida Sans Unicode"/>
              </a:rPr>
              <a:t> brackets</a:t>
            </a:r>
            <a:endParaRPr sz="2400" dirty="0">
              <a:latin typeface="Lucida Sans Unicode"/>
              <a:cs typeface="Lucida Sans Unicode"/>
            </a:endParaRPr>
          </a:p>
          <a:p>
            <a:pPr marL="524510" lvl="1" indent="-229235" algn="just">
              <a:lnSpc>
                <a:spcPts val="2050"/>
              </a:lnSpc>
              <a:spcBef>
                <a:spcPts val="42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The interpreter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determines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number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 rows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by counting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endParaRPr dirty="0">
              <a:latin typeface="Lucida Sans Unicode"/>
              <a:cs typeface="Lucida Sans Unicode"/>
            </a:endParaRPr>
          </a:p>
          <a:p>
            <a:pPr marL="524510" algn="just">
              <a:lnSpc>
                <a:spcPts val="2050"/>
              </a:lnSpc>
            </a:pPr>
            <a:r>
              <a:rPr spc="-5" dirty="0">
                <a:latin typeface="Lucida Sans Unicode"/>
                <a:cs typeface="Lucida Sans Unicode"/>
              </a:rPr>
              <a:t>number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sub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initializer</a:t>
            </a:r>
            <a:endParaRPr dirty="0">
              <a:latin typeface="Lucida Sans Unicode"/>
              <a:cs typeface="Lucida Sans Unicode"/>
            </a:endParaRPr>
          </a:p>
          <a:p>
            <a:pPr marL="524510" marR="5080" lvl="1" indent="-228600" algn="just">
              <a:lnSpc>
                <a:spcPts val="1939"/>
              </a:lnSpc>
              <a:spcBef>
                <a:spcPts val="63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The interpreter determines the number of columns in each row by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counting the number of values in the sub-array that </a:t>
            </a:r>
            <a:r>
              <a:rPr spc="-10" dirty="0">
                <a:latin typeface="Lucida Sans Unicode"/>
                <a:cs typeface="Lucida Sans Unicode"/>
              </a:rPr>
              <a:t>initializes </a:t>
            </a:r>
            <a:r>
              <a:rPr spc="-5" dirty="0">
                <a:latin typeface="Lucida Sans Unicode"/>
                <a:cs typeface="Lucida Sans Unicode"/>
              </a:rPr>
              <a:t>the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row</a:t>
            </a:r>
            <a:endParaRPr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735"/>
              </a:lnSpc>
              <a:spcBef>
                <a:spcPts val="3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The</a:t>
            </a:r>
            <a:r>
              <a:rPr sz="2400" spc="-5" dirty="0">
                <a:latin typeface="Lucida Sans Unicode"/>
                <a:cs typeface="Lucida Sans Unicode"/>
              </a:rPr>
              <a:t> rows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 two-dimensional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can</a:t>
            </a:r>
            <a:r>
              <a:rPr sz="2400" dirty="0">
                <a:latin typeface="Lucida Sans Unicode"/>
                <a:cs typeface="Lucida Sans Unicode"/>
              </a:rPr>
              <a:t> vary</a:t>
            </a:r>
            <a:r>
              <a:rPr sz="2400" spc="-5" dirty="0">
                <a:latin typeface="Lucida Sans Unicode"/>
                <a:cs typeface="Lucida Sans Unicode"/>
              </a:rPr>
              <a:t> in</a:t>
            </a:r>
            <a:endParaRPr sz="2400" dirty="0">
              <a:latin typeface="Lucida Sans Unicode"/>
              <a:cs typeface="Lucida Sans Unicode"/>
            </a:endParaRPr>
          </a:p>
          <a:p>
            <a:pPr marL="268605">
              <a:lnSpc>
                <a:spcPts val="2735"/>
              </a:lnSpc>
            </a:pPr>
            <a:r>
              <a:rPr sz="2400" spc="-5" dirty="0">
                <a:latin typeface="Lucida Sans Unicode"/>
                <a:cs typeface="Lucida Sans Unicode"/>
              </a:rPr>
              <a:t>length</a:t>
            </a:r>
            <a:endParaRPr sz="2400" dirty="0">
              <a:latin typeface="Lucida Sans Unicode"/>
              <a:cs typeface="Lucida Sans Unicode"/>
            </a:endParaRPr>
          </a:p>
          <a:p>
            <a:pPr marL="268605" marR="271145" indent="-256540">
              <a:lnSpc>
                <a:spcPct val="91000"/>
              </a:lnSpc>
              <a:spcBef>
                <a:spcPts val="6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A multidimensional </a:t>
            </a:r>
            <a:r>
              <a:rPr sz="2400" spc="-5" dirty="0">
                <a:latin typeface="Lucida Sans Unicode"/>
                <a:cs typeface="Lucida Sans Unicode"/>
              </a:rPr>
              <a:t>array in which each row </a:t>
            </a:r>
            <a:r>
              <a:rPr sz="2400" dirty="0">
                <a:latin typeface="Lucida Sans Unicode"/>
                <a:cs typeface="Lucida Sans Unicode"/>
              </a:rPr>
              <a:t>has a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different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number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columns </a:t>
            </a:r>
            <a:r>
              <a:rPr sz="2400" spc="-10" dirty="0">
                <a:latin typeface="Lucida Sans Unicode"/>
                <a:cs typeface="Lucida Sans Unicode"/>
              </a:rPr>
              <a:t>can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be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allocated </a:t>
            </a:r>
            <a:r>
              <a:rPr sz="2400" spc="-5" dirty="0">
                <a:latin typeface="Lucida Sans Unicode"/>
                <a:cs typeface="Lucida Sans Unicode"/>
              </a:rPr>
              <a:t> dynamically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operator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Console"/>
                <a:cs typeface="Lucida Console"/>
              </a:rPr>
              <a:t>new</a:t>
            </a:r>
            <a:endParaRPr sz="2400" dirty="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21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FCE2BA2-7CB7-F84F-B613-69DD58343550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Multidimensional Array (Cont.)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6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496E23E-354A-BF4F-A042-41FB9A955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14" y="1847850"/>
            <a:ext cx="1612900" cy="31623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F90A58-43D1-9444-A553-428E508C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4" y="0"/>
            <a:ext cx="6084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14042"/>
            <a:ext cx="9528777" cy="340894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An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group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memory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locations</a:t>
            </a:r>
            <a:endParaRPr lang="en-GB" sz="2700" spc="-10" dirty="0">
              <a:latin typeface="Lucida Sans Unicode"/>
              <a:cs typeface="Lucida Sans Unicode"/>
            </a:endParaRPr>
          </a:p>
          <a:p>
            <a:pPr marL="725805" lvl="1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dirty="0">
                <a:latin typeface="Lucida Sans Unicode"/>
                <a:cs typeface="Lucida Sans Unicode"/>
              </a:rPr>
              <a:t>All </a:t>
            </a:r>
            <a:r>
              <a:rPr sz="2300" spc="-5" dirty="0">
                <a:latin typeface="Lucida Sans Unicode"/>
                <a:cs typeface="Lucida Sans Unicode"/>
              </a:rPr>
              <a:t>have </a:t>
            </a:r>
            <a:r>
              <a:rPr sz="2300" dirty="0">
                <a:latin typeface="Lucida Sans Unicode"/>
                <a:cs typeface="Lucida Sans Unicode"/>
              </a:rPr>
              <a:t>the same name </a:t>
            </a:r>
            <a:r>
              <a:rPr sz="2300" spc="-5" dirty="0">
                <a:latin typeface="Lucida Sans Unicode"/>
                <a:cs typeface="Lucida Sans Unicode"/>
              </a:rPr>
              <a:t>and </a:t>
            </a:r>
            <a:r>
              <a:rPr sz="2300" dirty="0">
                <a:latin typeface="Lucida Sans Unicode"/>
                <a:cs typeface="Lucida Sans Unicode"/>
              </a:rPr>
              <a:t>normally </a:t>
            </a:r>
            <a:r>
              <a:rPr sz="2300" spc="-5" dirty="0">
                <a:latin typeface="Lucida Sans Unicode"/>
                <a:cs typeface="Lucida Sans Unicode"/>
              </a:rPr>
              <a:t>are of the </a:t>
            </a:r>
            <a:r>
              <a:rPr sz="2300" dirty="0">
                <a:latin typeface="Lucida Sans Unicode"/>
                <a:cs typeface="Lucida Sans Unicode"/>
              </a:rPr>
              <a:t> same </a:t>
            </a:r>
            <a:r>
              <a:rPr sz="2300" spc="-5" dirty="0">
                <a:latin typeface="Lucida Sans Unicode"/>
                <a:cs typeface="Lucida Sans Unicode"/>
              </a:rPr>
              <a:t>type </a:t>
            </a:r>
            <a:r>
              <a:rPr sz="2300" dirty="0">
                <a:solidFill>
                  <a:srgbClr val="EF5E63"/>
                </a:solidFill>
                <a:latin typeface="Lucida Sans Unicode"/>
                <a:cs typeface="Lucida Sans Unicode"/>
              </a:rPr>
              <a:t>(</a:t>
            </a:r>
            <a:r>
              <a:rPr sz="2300" dirty="0">
                <a:latin typeface="Lucida Sans Unicode"/>
                <a:cs typeface="Lucida Sans Unicode"/>
              </a:rPr>
              <a:t>although </a:t>
            </a:r>
            <a:r>
              <a:rPr sz="2300" spc="-5" dirty="0">
                <a:latin typeface="Lucida Sans Unicode"/>
                <a:cs typeface="Lucida Sans Unicode"/>
              </a:rPr>
              <a:t>this </a:t>
            </a:r>
            <a:r>
              <a:rPr sz="2300" dirty="0">
                <a:latin typeface="Lucida Sans Unicode"/>
                <a:cs typeface="Lucida Sans Unicode"/>
              </a:rPr>
              <a:t>attribute </a:t>
            </a:r>
            <a:r>
              <a:rPr sz="2300" spc="-5" dirty="0">
                <a:latin typeface="Lucida Sans Unicode"/>
                <a:cs typeface="Lucida Sans Unicode"/>
              </a:rPr>
              <a:t>is </a:t>
            </a:r>
            <a:r>
              <a:rPr sz="2300" dirty="0">
                <a:latin typeface="Lucida Sans Unicode"/>
                <a:cs typeface="Lucida Sans Unicode"/>
              </a:rPr>
              <a:t>not required </a:t>
            </a:r>
            <a:r>
              <a:rPr sz="2300" spc="-5" dirty="0">
                <a:latin typeface="Lucida Sans Unicode"/>
                <a:cs typeface="Lucida Sans Unicode"/>
              </a:rPr>
              <a:t>in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JavaScript</a:t>
            </a:r>
            <a:r>
              <a:rPr sz="2300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)</a:t>
            </a:r>
            <a:endParaRPr lang="en-GB" sz="2300" spc="-5" dirty="0">
              <a:solidFill>
                <a:srgbClr val="EF5E63"/>
              </a:solidFill>
              <a:latin typeface="Lucida Sans Unicode"/>
              <a:cs typeface="Lucida Sans Unicode"/>
            </a:endParaRPr>
          </a:p>
          <a:p>
            <a:pPr marL="524510" marR="5080" lvl="1" indent="-228600">
              <a:spcBef>
                <a:spcPts val="35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endParaRPr sz="23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4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Each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individual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location is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called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element</a:t>
            </a:r>
            <a:endParaRPr sz="2700" dirty="0">
              <a:latin typeface="Lucida Sans Unicode"/>
              <a:cs typeface="Lucida Sans Unicode"/>
            </a:endParaRPr>
          </a:p>
          <a:p>
            <a:pPr marL="268605" marR="25400" indent="-256540">
              <a:lnSpc>
                <a:spcPct val="100800"/>
              </a:lnSpc>
              <a:spcBef>
                <a:spcPts val="3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We </a:t>
            </a:r>
            <a:r>
              <a:rPr sz="2700" dirty="0">
                <a:latin typeface="Lucida Sans Unicode"/>
                <a:cs typeface="Lucida Sans Unicode"/>
              </a:rPr>
              <a:t>may </a:t>
            </a:r>
            <a:r>
              <a:rPr sz="2700" spc="-5" dirty="0">
                <a:latin typeface="Lucida Sans Unicode"/>
                <a:cs typeface="Lucida Sans Unicode"/>
              </a:rPr>
              <a:t>refer to any one of these elements by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giving the array’s </a:t>
            </a:r>
            <a:r>
              <a:rPr sz="2700" dirty="0">
                <a:latin typeface="Lucida Sans Unicode"/>
                <a:cs typeface="Lucida Sans Unicode"/>
              </a:rPr>
              <a:t>name </a:t>
            </a:r>
            <a:r>
              <a:rPr sz="2700" spc="-5" dirty="0">
                <a:latin typeface="Lucida Sans Unicode"/>
                <a:cs typeface="Lucida Sans Unicode"/>
              </a:rPr>
              <a:t>followed by the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position </a:t>
            </a:r>
            <a:r>
              <a:rPr sz="2700" dirty="0">
                <a:latin typeface="Lucida Sans Unicode"/>
                <a:cs typeface="Lucida Sans Unicode"/>
              </a:rPr>
              <a:t>number </a:t>
            </a:r>
            <a:r>
              <a:rPr sz="2700" spc="-5" dirty="0">
                <a:latin typeface="Lucida Sans Unicode"/>
                <a:cs typeface="Lucida Sans Unicode"/>
              </a:rPr>
              <a:t>of the </a:t>
            </a:r>
            <a:r>
              <a:rPr sz="2700" spc="-10" dirty="0">
                <a:latin typeface="Lucida Sans Unicode"/>
                <a:cs typeface="Lucida Sans Unicode"/>
              </a:rPr>
              <a:t>element </a:t>
            </a:r>
            <a:r>
              <a:rPr sz="2700" spc="-5" dirty="0">
                <a:latin typeface="Lucida Sans Unicode"/>
                <a:cs typeface="Lucida Sans Unicode"/>
              </a:rPr>
              <a:t>in </a:t>
            </a:r>
            <a:r>
              <a:rPr sz="2700" dirty="0">
                <a:latin typeface="Lucida Sans Unicode"/>
                <a:cs typeface="Lucida Sans Unicode"/>
              </a:rPr>
              <a:t>square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brackets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(</a:t>
            </a:r>
            <a:r>
              <a:rPr sz="2700" dirty="0">
                <a:latin typeface="Lucida Console"/>
                <a:cs typeface="Lucida Console"/>
              </a:rPr>
              <a:t>[]</a:t>
            </a:r>
            <a:r>
              <a:rPr sz="2700" dirty="0">
                <a:latin typeface="Lucida Sans Unicode"/>
                <a:cs typeface="Lucida Sans Unicode"/>
              </a:rPr>
              <a:t>)</a:t>
            </a:r>
            <a:r>
              <a:rPr lang="en-GB" sz="2700" dirty="0">
                <a:latin typeface="Lucida Sans Unicode"/>
                <a:cs typeface="Lucida Sans Unicode"/>
              </a:rPr>
              <a:t> </a:t>
            </a:r>
            <a:r>
              <a:rPr lang="en-GB" sz="2700" dirty="0">
                <a:solidFill>
                  <a:srgbClr val="EF5E63"/>
                </a:solidFill>
                <a:latin typeface="Lucida Sans Unicode"/>
                <a:cs typeface="Lucida Sans Unicode"/>
              </a:rPr>
              <a:t>e.g.</a:t>
            </a:r>
            <a:r>
              <a:rPr lang="en-GB" sz="2700" dirty="0">
                <a:latin typeface="Lucida Sans Unicode"/>
                <a:cs typeface="Lucida Sans Unicode"/>
              </a:rPr>
              <a:t> </a:t>
            </a:r>
            <a:r>
              <a:rPr lang="en-GB" sz="2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x[2]</a:t>
            </a:r>
            <a:endParaRPr sz="2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3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59D0C6D-3412-A64A-8ACC-07097581D899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Arrays (Cont.)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42973"/>
            <a:ext cx="9984563" cy="390683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1059815" indent="-256540"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first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element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every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lang="en-GB" sz="2400" spc="-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0</a:t>
            </a:r>
            <a:r>
              <a:rPr sz="2400" spc="-5" baseline="30000" dirty="0" err="1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th</a:t>
            </a: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spc="-74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element.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</a:t>
            </a:r>
            <a:r>
              <a:rPr sz="2400" spc="-10" dirty="0">
                <a:latin typeface="Lucida Sans Unicode"/>
                <a:cs typeface="Lucida Sans Unicode"/>
              </a:rPr>
              <a:t>h</a:t>
            </a:r>
            <a:r>
              <a:rPr sz="2400" dirty="0">
                <a:latin typeface="Lucida Sans Unicode"/>
                <a:cs typeface="Lucida Sans Unicode"/>
              </a:rPr>
              <a:t>e </a:t>
            </a:r>
            <a:r>
              <a:rPr sz="2500" spc="-3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2400" spc="-5" baseline="3000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t</a:t>
            </a:r>
            <a:r>
              <a:rPr sz="2400" baseline="3000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h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</a:t>
            </a:r>
            <a:r>
              <a:rPr sz="2400" spc="-10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nt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</a:t>
            </a:r>
            <a:r>
              <a:rPr sz="2400" dirty="0">
                <a:latin typeface="Lucida Sans Unicode"/>
                <a:cs typeface="Lucida Sans Unicode"/>
              </a:rPr>
              <a:t>f 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rra</a:t>
            </a:r>
            <a:r>
              <a:rPr sz="2400" dirty="0">
                <a:latin typeface="Lucida Sans Unicode"/>
                <a:cs typeface="Lucida Sans Unicode"/>
              </a:rPr>
              <a:t>y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</a:t>
            </a:r>
            <a:r>
              <a:rPr sz="2400" spc="-685" dirty="0">
                <a:latin typeface="Lucida Console"/>
                <a:cs typeface="Lucida Consol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referre</a:t>
            </a:r>
            <a:r>
              <a:rPr sz="2400" dirty="0">
                <a:latin typeface="Lucida Sans Unicode"/>
                <a:cs typeface="Lucida Sans Unicode"/>
              </a:rPr>
              <a:t>d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c[i-1]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.</a:t>
            </a:r>
          </a:p>
          <a:p>
            <a:pPr marL="268605" indent="-256540">
              <a:spcBef>
                <a:spcPts val="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Array</a:t>
            </a:r>
            <a:r>
              <a:rPr sz="2400" spc="-5" dirty="0">
                <a:latin typeface="Lucida Sans Unicode"/>
                <a:cs typeface="Lucida Sans Unicode"/>
              </a:rPr>
              <a:t> names</a:t>
            </a:r>
            <a:r>
              <a:rPr sz="2400" dirty="0">
                <a:latin typeface="Lucida Sans Unicode"/>
                <a:cs typeface="Lucida Sans Unicode"/>
              </a:rPr>
              <a:t> follow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same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conventions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as other</a:t>
            </a:r>
            <a:r>
              <a:rPr lang="en-GB"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identifiers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1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subscripted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name</a:t>
            </a:r>
          </a:p>
          <a:p>
            <a:pPr marL="524510" marR="5080" lvl="1" indent="-228600">
              <a:spcBef>
                <a:spcPts val="40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can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be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used on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left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side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 assignment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to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place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a new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value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into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an </a:t>
            </a:r>
            <a:r>
              <a:rPr spc="-5" dirty="0">
                <a:latin typeface="Lucida Sans Unicode"/>
                <a:cs typeface="Lucida Sans Unicode"/>
              </a:rPr>
              <a:t>array</a:t>
            </a:r>
            <a:r>
              <a:rPr spc="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element</a:t>
            </a:r>
            <a:endParaRPr dirty="0">
              <a:latin typeface="Lucida Sans Unicode"/>
              <a:cs typeface="Lucida Sans Unicode"/>
            </a:endParaRPr>
          </a:p>
          <a:p>
            <a:pPr marL="524510" lvl="1" indent="-229235">
              <a:spcBef>
                <a:spcPts val="6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can be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used on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right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side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 an assignment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operation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to use</a:t>
            </a:r>
            <a:endParaRPr dirty="0">
              <a:latin typeface="Lucida Sans Unicode"/>
              <a:cs typeface="Lucida Sans Unicode"/>
            </a:endParaRPr>
          </a:p>
          <a:p>
            <a:pPr marL="524510"/>
            <a:r>
              <a:rPr spc="-5" dirty="0">
                <a:latin typeface="Lucida Sans Unicode"/>
                <a:cs typeface="Lucida Sans Unicode"/>
              </a:rPr>
              <a:t>its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value</a:t>
            </a:r>
            <a:endParaRPr dirty="0">
              <a:latin typeface="Lucida Sans Unicode"/>
              <a:cs typeface="Lucida Sans Unicode"/>
            </a:endParaRPr>
          </a:p>
          <a:p>
            <a:pPr marL="268605" marR="367030" indent="-256540">
              <a:spcBef>
                <a:spcPts val="35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Every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JavaScript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knows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its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own length, </a:t>
            </a:r>
            <a:r>
              <a:rPr sz="2400" dirty="0">
                <a:latin typeface="Lucida Sans Unicode"/>
                <a:cs typeface="Lucida Sans Unicode"/>
              </a:rPr>
              <a:t> whi</a:t>
            </a:r>
            <a:r>
              <a:rPr sz="2400" spc="-10" dirty="0">
                <a:latin typeface="Lucida Sans Unicode"/>
                <a:cs typeface="Lucida Sans Unicode"/>
              </a:rPr>
              <a:t>c</a:t>
            </a:r>
            <a:r>
              <a:rPr sz="2400" dirty="0">
                <a:latin typeface="Lucida Sans Unicode"/>
                <a:cs typeface="Lucida Sans Unicode"/>
              </a:rPr>
              <a:t>h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</a:t>
            </a:r>
            <a:r>
              <a:rPr sz="2400" dirty="0">
                <a:latin typeface="Lucida Sans Unicode"/>
                <a:cs typeface="Lucida Sans Unicode"/>
              </a:rPr>
              <a:t>t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stores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it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lengt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sz="2400" spc="-685" dirty="0">
                <a:latin typeface="Lucida Console"/>
                <a:cs typeface="Lucida Consol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attribut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</a:t>
            </a:r>
            <a:r>
              <a:rPr sz="2400" dirty="0">
                <a:latin typeface="Lucida Sans Unicode"/>
                <a:cs typeface="Lucida Sans Unicode"/>
              </a:rPr>
              <a:t>d</a:t>
            </a:r>
            <a:r>
              <a:rPr sz="2400" spc="-5" dirty="0">
                <a:latin typeface="Lucida Sans Unicode"/>
                <a:cs typeface="Lucida Sans Unicode"/>
              </a:rPr>
              <a:t> ca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-5" dirty="0">
                <a:latin typeface="Lucida Sans Unicode"/>
                <a:cs typeface="Lucida Sans Unicode"/>
              </a:rPr>
              <a:t> be  </a:t>
            </a:r>
            <a:r>
              <a:rPr sz="2400" dirty="0">
                <a:latin typeface="Lucida Sans Unicode"/>
                <a:cs typeface="Lucida Sans Unicode"/>
              </a:rPr>
              <a:t>found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with 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expression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500" spc="-3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arrayname</a:t>
            </a:r>
            <a:r>
              <a:rPr sz="2400" spc="-3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.length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4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9E4C595-9F5C-E643-B15F-770ECBAE71C8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Arrays (Cont.)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23162"/>
            <a:ext cx="9513011" cy="52155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5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Ja</a:t>
            </a:r>
            <a:r>
              <a:rPr sz="2700" spc="-10" dirty="0">
                <a:latin typeface="Lucida Sans Unicode"/>
                <a:cs typeface="Lucida Sans Unicode"/>
              </a:rPr>
              <a:t>v</a:t>
            </a:r>
            <a:r>
              <a:rPr sz="2700" spc="-5" dirty="0">
                <a:latin typeface="Lucida Sans Unicode"/>
                <a:cs typeface="Lucida Sans Unicode"/>
              </a:rPr>
              <a:t>aS</a:t>
            </a:r>
            <a:r>
              <a:rPr sz="2700" spc="-10" dirty="0">
                <a:latin typeface="Lucida Sans Unicode"/>
                <a:cs typeface="Lucida Sans Unicode"/>
              </a:rPr>
              <a:t>c</a:t>
            </a:r>
            <a:r>
              <a:rPr sz="2700" spc="-5" dirty="0">
                <a:latin typeface="Lucida Sans Unicode"/>
                <a:cs typeface="Lucida Sans Unicode"/>
              </a:rPr>
              <a:t>rip</a:t>
            </a:r>
            <a:r>
              <a:rPr sz="2700" dirty="0">
                <a:latin typeface="Lucida Sans Unicode"/>
                <a:cs typeface="Lucida Sans Unicode"/>
              </a:rPr>
              <a:t>t</a:t>
            </a:r>
            <a:r>
              <a:rPr sz="2700" spc="-5" dirty="0">
                <a:latin typeface="Lucida Sans Unicode"/>
                <a:cs typeface="Lucida Sans Unicode"/>
              </a:rPr>
              <a:t> array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10" dirty="0">
                <a:latin typeface="Lucida Console"/>
                <a:cs typeface="Lucida Console"/>
              </a:rPr>
              <a:t>A</a:t>
            </a:r>
            <a:r>
              <a:rPr sz="2700" dirty="0">
                <a:latin typeface="Lucida Console"/>
                <a:cs typeface="Lucida Console"/>
              </a:rPr>
              <a:t>rray</a:t>
            </a:r>
            <a:r>
              <a:rPr sz="2700" spc="-805" dirty="0">
                <a:latin typeface="Lucida Console"/>
                <a:cs typeface="Lucida Console"/>
              </a:rPr>
              <a:t> </a:t>
            </a:r>
            <a:r>
              <a:rPr lang="en-GB" sz="2700" spc="-805" dirty="0">
                <a:latin typeface="Lucida Console"/>
                <a:cs typeface="Lucida Console"/>
              </a:rPr>
              <a:t>of </a:t>
            </a:r>
            <a:r>
              <a:rPr lang="en-GB" sz="2700" spc="5" dirty="0">
                <a:latin typeface="Lucida Sans Unicode"/>
                <a:cs typeface="Lucida Sans Unicode"/>
              </a:rPr>
              <a:t>o</a:t>
            </a:r>
            <a:r>
              <a:rPr lang="en-GB" sz="2700" spc="15" dirty="0">
                <a:latin typeface="Lucida Sans Unicode"/>
                <a:cs typeface="Lucida Sans Unicode"/>
              </a:rPr>
              <a:t>b</a:t>
            </a:r>
            <a:r>
              <a:rPr lang="en-GB" sz="2700" spc="-5" dirty="0">
                <a:latin typeface="Lucida Sans Unicode"/>
                <a:cs typeface="Lucida Sans Unicode"/>
              </a:rPr>
              <a:t>j</a:t>
            </a:r>
            <a:r>
              <a:rPr lang="en-GB" sz="2700" spc="10" dirty="0">
                <a:latin typeface="Lucida Sans Unicode"/>
                <a:cs typeface="Lucida Sans Unicode"/>
              </a:rPr>
              <a:t>e</a:t>
            </a:r>
            <a:r>
              <a:rPr lang="en-GB" sz="2700" spc="-5" dirty="0">
                <a:latin typeface="Lucida Sans Unicode"/>
                <a:cs typeface="Lucida Sans Unicode"/>
              </a:rPr>
              <a:t>ct</a:t>
            </a:r>
            <a:r>
              <a:rPr lang="en-GB" sz="2700" spc="5" dirty="0">
                <a:latin typeface="Lucida Sans Unicode"/>
                <a:cs typeface="Lucida Sans Unicode"/>
              </a:rPr>
              <a:t>s</a:t>
            </a:r>
            <a:r>
              <a:rPr sz="2700" dirty="0">
                <a:latin typeface="Lucida Sans Unicode"/>
                <a:cs typeface="Lucida Sans Unicode"/>
              </a:rPr>
              <a:t>.</a:t>
            </a:r>
          </a:p>
          <a:p>
            <a:pPr marL="268605" marR="180975" indent="-256540">
              <a:lnSpc>
                <a:spcPct val="15000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Yo</a:t>
            </a:r>
            <a:r>
              <a:rPr sz="2700" dirty="0">
                <a:latin typeface="Lucida Sans Unicode"/>
                <a:cs typeface="Lucida Sans Unicode"/>
              </a:rPr>
              <a:t>u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</a:t>
            </a:r>
            <a:r>
              <a:rPr sz="2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sz="2700" spc="-819" dirty="0">
                <a:latin typeface="Lucida Console"/>
                <a:cs typeface="Lucida Console"/>
              </a:rPr>
              <a:t> </a:t>
            </a:r>
            <a:r>
              <a:rPr sz="2700" spc="5" dirty="0">
                <a:latin typeface="Lucida Sans Unicode"/>
                <a:cs typeface="Lucida Sans Unicode"/>
              </a:rPr>
              <a:t>o</a:t>
            </a:r>
            <a:r>
              <a:rPr sz="2700" spc="15" dirty="0">
                <a:latin typeface="Lucida Sans Unicode"/>
                <a:cs typeface="Lucida Sans Unicode"/>
              </a:rPr>
              <a:t>p</a:t>
            </a:r>
            <a:r>
              <a:rPr sz="2700" spc="5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rato</a:t>
            </a:r>
            <a:r>
              <a:rPr sz="2700" dirty="0">
                <a:latin typeface="Lucida Sans Unicode"/>
                <a:cs typeface="Lucida Sans Unicode"/>
              </a:rPr>
              <a:t>r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</a:t>
            </a:r>
            <a:r>
              <a:rPr sz="2700" dirty="0">
                <a:latin typeface="Lucida Sans Unicode"/>
                <a:cs typeface="Lucida Sans Unicode"/>
              </a:rPr>
              <a:t>o</a:t>
            </a:r>
            <a:r>
              <a:rPr sz="2700" spc="-5" dirty="0">
                <a:latin typeface="Lucida Sans Unicode"/>
                <a:cs typeface="Lucida Sans Unicode"/>
              </a:rPr>
              <a:t> cr</a:t>
            </a:r>
            <a:r>
              <a:rPr sz="2700" spc="-15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at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a</a:t>
            </a:r>
            <a:r>
              <a:rPr sz="2700" dirty="0">
                <a:latin typeface="Lucida Sans Unicode"/>
                <a:cs typeface="Lucida Sans Unicode"/>
              </a:rPr>
              <a:t>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  and</a:t>
            </a:r>
            <a:r>
              <a:rPr lang="en-GB" sz="2700" spc="-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specify the </a:t>
            </a:r>
            <a:r>
              <a:rPr sz="2700" dirty="0">
                <a:latin typeface="Lucida Sans Unicode"/>
                <a:cs typeface="Lucida Sans Unicode"/>
              </a:rPr>
              <a:t>number </a:t>
            </a:r>
            <a:r>
              <a:rPr sz="2700" spc="-5" dirty="0">
                <a:latin typeface="Lucida Sans Unicode"/>
                <a:cs typeface="Lucida Sans Unicode"/>
              </a:rPr>
              <a:t>of </a:t>
            </a:r>
            <a:r>
              <a:rPr sz="2700" spc="-10" dirty="0">
                <a:latin typeface="Lucida Sans Unicode"/>
                <a:cs typeface="Lucida Sans Unicode"/>
              </a:rPr>
              <a:t>elements </a:t>
            </a:r>
            <a:r>
              <a:rPr sz="2700" spc="-5" dirty="0">
                <a:latin typeface="Lucida Sans Unicode"/>
                <a:cs typeface="Lucida Sans Unicode"/>
              </a:rPr>
              <a:t>in an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</a:t>
            </a:r>
            <a:endParaRPr lang="en-GB" sz="2700" spc="-5" dirty="0">
              <a:latin typeface="Lucida Sans Unicode"/>
              <a:cs typeface="Lucida Sans Unicode"/>
            </a:endParaRPr>
          </a:p>
          <a:p>
            <a:pPr marL="725805" marR="180975" lvl="1" indent="-256540">
              <a:lnSpc>
                <a:spcPct val="15000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e.g.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X=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Array(10); </a:t>
            </a:r>
            <a:r>
              <a:rPr lang="en-GB" sz="2000" spc="-5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//10 elements array</a:t>
            </a:r>
          </a:p>
          <a:p>
            <a:pPr marL="469265" marR="180975" lvl="1">
              <a:lnSpc>
                <a:spcPct val="150000"/>
              </a:lnSpc>
              <a:spcBef>
                <a:spcPts val="425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lang="en-GB" sz="2000" spc="-5" dirty="0">
                <a:latin typeface="Lucida Sans Unicode"/>
                <a:cs typeface="Lucida Sans Unicode"/>
              </a:rPr>
              <a:t>  		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Y=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Array();   </a:t>
            </a:r>
            <a:r>
              <a:rPr lang="en-GB" sz="2000" spc="-5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//empty array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8605" marR="5080" indent="-256540">
              <a:lnSpc>
                <a:spcPct val="150000"/>
              </a:lnSpc>
              <a:spcBef>
                <a:spcPts val="4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</a:t>
            </a:r>
            <a:r>
              <a:rPr sz="2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sz="2700" spc="-795" dirty="0">
                <a:latin typeface="Lucida Console"/>
                <a:cs typeface="Lucida Consol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operato</a:t>
            </a:r>
            <a:r>
              <a:rPr sz="2700" dirty="0">
                <a:latin typeface="Lucida Sans Unicode"/>
                <a:cs typeface="Lucida Sans Unicode"/>
              </a:rPr>
              <a:t>r</a:t>
            </a:r>
            <a:r>
              <a:rPr sz="2700" spc="-5" dirty="0">
                <a:latin typeface="Lucida Sans Unicode"/>
                <a:cs typeface="Lucida Sans Unicode"/>
              </a:rPr>
              <a:t> cr</a:t>
            </a:r>
            <a:r>
              <a:rPr sz="2700" spc="-15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at</a:t>
            </a:r>
            <a:r>
              <a:rPr sz="2700" spc="-10" dirty="0">
                <a:latin typeface="Lucida Sans Unicode"/>
                <a:cs typeface="Lucida Sans Unicode"/>
              </a:rPr>
              <a:t>e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</a:t>
            </a:r>
            <a:r>
              <a:rPr sz="2700" dirty="0">
                <a:latin typeface="Lucida Sans Unicode"/>
                <a:cs typeface="Lucida Sans Unicode"/>
              </a:rPr>
              <a:t>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objec</a:t>
            </a:r>
            <a:r>
              <a:rPr sz="2700" dirty="0">
                <a:latin typeface="Lucida Sans Unicode"/>
                <a:cs typeface="Lucida Sans Unicode"/>
              </a:rPr>
              <a:t>t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  </a:t>
            </a:r>
            <a:r>
              <a:rPr sz="2700" dirty="0">
                <a:latin typeface="Lucida Sans Unicode"/>
                <a:cs typeface="Lucida Sans Unicode"/>
              </a:rPr>
              <a:t>script </a:t>
            </a:r>
            <a:r>
              <a:rPr sz="2700" spc="-5" dirty="0">
                <a:latin typeface="Lucida Sans Unicode"/>
                <a:cs typeface="Lucida Sans Unicode"/>
              </a:rPr>
              <a:t>executes by obtaining enough memory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 </a:t>
            </a:r>
            <a:r>
              <a:rPr sz="2700" dirty="0">
                <a:latin typeface="Lucida Sans Unicode"/>
                <a:cs typeface="Lucida Sans Unicode"/>
              </a:rPr>
              <a:t>store </a:t>
            </a:r>
            <a:r>
              <a:rPr sz="2700" spc="-5" dirty="0">
                <a:latin typeface="Lucida Sans Unicode"/>
                <a:cs typeface="Lucida Sans Unicode"/>
              </a:rPr>
              <a:t>an object of the type </a:t>
            </a:r>
            <a:r>
              <a:rPr sz="2700" dirty="0">
                <a:latin typeface="Lucida Sans Unicode"/>
                <a:cs typeface="Lucida Sans Unicode"/>
              </a:rPr>
              <a:t>specified </a:t>
            </a:r>
            <a:r>
              <a:rPr sz="2700" spc="-5" dirty="0">
                <a:latin typeface="Lucida Sans Unicode"/>
                <a:cs typeface="Lucida Sans Unicode"/>
              </a:rPr>
              <a:t>to the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righ</a:t>
            </a:r>
            <a:r>
              <a:rPr sz="2700" dirty="0">
                <a:latin typeface="Lucida Sans Unicode"/>
                <a:cs typeface="Lucida Sans Unicode"/>
              </a:rPr>
              <a:t>t</a:t>
            </a:r>
            <a:r>
              <a:rPr sz="2700" spc="-5" dirty="0">
                <a:latin typeface="Lucida Sans Unicode"/>
                <a:cs typeface="Lucida Sans Unicode"/>
              </a:rPr>
              <a:t> o</a:t>
            </a:r>
            <a:r>
              <a:rPr sz="2700" dirty="0">
                <a:latin typeface="Lucida Sans Unicode"/>
                <a:cs typeface="Lucida Sans Unicode"/>
              </a:rPr>
              <a:t>f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sz="2700" spc="-795" dirty="0">
                <a:latin typeface="Lucida Console"/>
                <a:cs typeface="Lucida Consol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5</a:t>
            </a:fld>
            <a:endParaRPr spc="-5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B8D8C21-083E-2742-AAFE-E1FBBD699761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Declaring and Allocating Arrays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65833"/>
            <a:ext cx="9670666" cy="2239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907415" indent="-256540" algn="just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Zero-based counting is usually </a:t>
            </a:r>
            <a:r>
              <a:rPr sz="2700" dirty="0">
                <a:latin typeface="Lucida Sans Unicode"/>
                <a:cs typeface="Lucida Sans Unicode"/>
              </a:rPr>
              <a:t>used </a:t>
            </a:r>
            <a:r>
              <a:rPr sz="2700" spc="-5" dirty="0">
                <a:latin typeface="Lucida Sans Unicode"/>
                <a:cs typeface="Lucida Sans Unicode"/>
              </a:rPr>
              <a:t>to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i="1" spc="-5" dirty="0">
                <a:latin typeface="Lucida Sans Unicode"/>
                <a:cs typeface="Lucida Sans Unicode"/>
              </a:rPr>
              <a:t>iterate</a:t>
            </a:r>
            <a:r>
              <a:rPr sz="2700" i="1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through arrays</a:t>
            </a:r>
            <a:endParaRPr sz="2700" dirty="0">
              <a:latin typeface="Lucida Sans Unicode"/>
              <a:cs typeface="Lucida Sans Unicode"/>
            </a:endParaRPr>
          </a:p>
          <a:p>
            <a:pPr marL="268605" marR="5080" indent="-256540" algn="just">
              <a:spcBef>
                <a:spcPts val="45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JavaScript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b="1" spc="-10" dirty="0">
                <a:latin typeface="Lucida Sans Unicode"/>
                <a:cs typeface="Lucida Sans Unicode"/>
              </a:rPr>
              <a:t>reallocates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Console"/>
                <a:cs typeface="Lucida Console"/>
              </a:rPr>
              <a:t>Array</a:t>
            </a:r>
            <a:r>
              <a:rPr sz="2700" spc="-795" dirty="0">
                <a:latin typeface="Lucida Console"/>
                <a:cs typeface="Lucida Consol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when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10" dirty="0">
                <a:latin typeface="Lucida Sans Unicode"/>
                <a:cs typeface="Lucida Sans Unicode"/>
              </a:rPr>
              <a:t>value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is assigned to an element that is outside the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bounds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 the </a:t>
            </a:r>
            <a:r>
              <a:rPr sz="2700" spc="-10" dirty="0">
                <a:latin typeface="Lucida Sans Unicode"/>
                <a:cs typeface="Lucida Sans Unicode"/>
              </a:rPr>
              <a:t>original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Console"/>
                <a:cs typeface="Lucida Console"/>
              </a:rPr>
              <a:t>Array</a:t>
            </a:r>
            <a:endParaRPr sz="2700" dirty="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6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B7119BE-3F81-BC45-8D4C-54A9346F6B7A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Example using Arrays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115DE14-15F7-9B44-807C-7358D7C1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76" y="0"/>
            <a:ext cx="5862303" cy="6858000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BDB4FF-DB60-144D-9F02-9C52DC22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92" y="1016218"/>
            <a:ext cx="5070763" cy="5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85913" y="1528188"/>
            <a:ext cx="9601200" cy="371627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marR="546735" indent="-256540">
              <a:lnSpc>
                <a:spcPct val="909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/>
              <a:t>Arrays </a:t>
            </a:r>
            <a:r>
              <a:rPr sz="2400" spc="-5" dirty="0"/>
              <a:t>can be created </a:t>
            </a:r>
            <a:r>
              <a:rPr sz="2400" dirty="0"/>
              <a:t>using a </a:t>
            </a:r>
            <a:r>
              <a:rPr sz="2400" spc="-5" dirty="0"/>
              <a:t>comma- </a:t>
            </a:r>
            <a:r>
              <a:rPr sz="2400" dirty="0"/>
              <a:t>separated</a:t>
            </a:r>
            <a:r>
              <a:rPr sz="2400" spc="-45" dirty="0"/>
              <a:t> </a:t>
            </a:r>
            <a:r>
              <a:rPr sz="2400" dirty="0"/>
              <a:t>initializer</a:t>
            </a:r>
            <a:r>
              <a:rPr sz="2400" spc="-70" dirty="0"/>
              <a:t> </a:t>
            </a:r>
            <a:r>
              <a:rPr sz="2400" spc="5" dirty="0"/>
              <a:t>list</a:t>
            </a:r>
            <a:r>
              <a:rPr sz="2400" spc="-15" dirty="0"/>
              <a:t> </a:t>
            </a:r>
            <a:r>
              <a:rPr sz="2400" spc="-5" dirty="0"/>
              <a:t>enclosed</a:t>
            </a:r>
            <a:r>
              <a:rPr sz="2400" spc="-20" dirty="0"/>
              <a:t> </a:t>
            </a:r>
            <a:r>
              <a:rPr sz="2400" spc="-5" dirty="0"/>
              <a:t>in</a:t>
            </a:r>
            <a:r>
              <a:rPr sz="2400" spc="-30" dirty="0"/>
              <a:t> </a:t>
            </a:r>
            <a:r>
              <a:rPr sz="2400" dirty="0"/>
              <a:t>square </a:t>
            </a:r>
            <a:r>
              <a:rPr sz="2400" spc="-840" dirty="0"/>
              <a:t> </a:t>
            </a:r>
            <a:r>
              <a:rPr sz="2400" spc="-5" dirty="0"/>
              <a:t>brackets</a:t>
            </a:r>
            <a:r>
              <a:rPr sz="2400" spc="-30" dirty="0"/>
              <a:t> </a:t>
            </a:r>
            <a:r>
              <a:rPr sz="2400" dirty="0">
                <a:solidFill>
                  <a:srgbClr val="EF5E63"/>
                </a:solidFill>
                <a:latin typeface="Lucida Console"/>
                <a:cs typeface="Lucida Console"/>
              </a:rPr>
              <a:t>[]</a:t>
            </a:r>
            <a:endParaRPr sz="2400" dirty="0"/>
          </a:p>
          <a:p>
            <a:pPr marL="524510" marR="610235" lvl="1" indent="-228600">
              <a:lnSpc>
                <a:spcPts val="2480"/>
              </a:lnSpc>
              <a:spcBef>
                <a:spcPts val="3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i="0" spc="-5" dirty="0">
                <a:latin typeface="Lucida Sans Unicode"/>
                <a:cs typeface="Lucida Sans Unicode"/>
              </a:rPr>
              <a:t>The </a:t>
            </a:r>
            <a:r>
              <a:rPr b="1" i="0" spc="-5" dirty="0">
                <a:latin typeface="Lucida Sans Unicode"/>
                <a:cs typeface="Lucida Sans Unicode"/>
              </a:rPr>
              <a:t>array’s </a:t>
            </a:r>
            <a:r>
              <a:rPr b="1" i="0" dirty="0">
                <a:latin typeface="Lucida Sans Unicode"/>
                <a:cs typeface="Lucida Sans Unicode"/>
              </a:rPr>
              <a:t>size </a:t>
            </a:r>
            <a:r>
              <a:rPr i="0" spc="-5" dirty="0">
                <a:latin typeface="Lucida Sans Unicode"/>
                <a:cs typeface="Lucida Sans Unicode"/>
              </a:rPr>
              <a:t>is </a:t>
            </a:r>
            <a:r>
              <a:rPr i="0" dirty="0">
                <a:latin typeface="Lucida Sans Unicode"/>
                <a:cs typeface="Lucida Sans Unicode"/>
              </a:rPr>
              <a:t>determined </a:t>
            </a:r>
            <a:r>
              <a:rPr i="0" spc="-5" dirty="0">
                <a:latin typeface="Lucida Sans Unicode"/>
                <a:cs typeface="Lucida Sans Unicode"/>
              </a:rPr>
              <a:t>by the number of </a:t>
            </a:r>
            <a:r>
              <a:rPr i="0" spc="-71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values</a:t>
            </a:r>
            <a:r>
              <a:rPr i="0" spc="-15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in</a:t>
            </a:r>
            <a:r>
              <a:rPr i="0" spc="-2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initializer</a:t>
            </a:r>
            <a:r>
              <a:rPr i="0" spc="-40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list</a:t>
            </a:r>
            <a:endParaRPr lang="en-GB" i="0" dirty="0">
              <a:latin typeface="Lucida Sans Unicode"/>
              <a:cs typeface="Lucida Sans Unicode"/>
            </a:endParaRPr>
          </a:p>
          <a:p>
            <a:pPr marL="524510" marR="610235" lvl="1" indent="-228600">
              <a:lnSpc>
                <a:spcPts val="2480"/>
              </a:lnSpc>
              <a:spcBef>
                <a:spcPts val="3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i="0" dirty="0">
                <a:solidFill>
                  <a:srgbClr val="EF5E63"/>
                </a:solidFill>
                <a:latin typeface="Lucida Sans Unicode"/>
                <a:cs typeface="Lucida Sans Unicode"/>
              </a:rPr>
              <a:t>e.g.</a:t>
            </a:r>
            <a:r>
              <a:rPr lang="en-GB" i="0" dirty="0">
                <a:latin typeface="Lucida Sans Unicode"/>
                <a:cs typeface="Lucida Sans Unicode"/>
              </a:rPr>
              <a:t> </a:t>
            </a:r>
            <a:r>
              <a:rPr lang="en-GB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pc="-5" dirty="0">
                <a:latin typeface="Consolas" panose="020B0609020204030204" pitchFamily="49" charset="0"/>
                <a:cs typeface="Consolas" panose="020B0609020204030204" pitchFamily="49" charset="0"/>
              </a:rPr>
              <a:t> X= [‘a’, ‘b’, ‘c’]; </a:t>
            </a:r>
            <a:r>
              <a:rPr lang="en-GB" spc="-5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//3 elements array</a:t>
            </a:r>
            <a:endParaRPr i="0" dirty="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91100"/>
              </a:lnSpc>
              <a:spcBef>
                <a:spcPts val="29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400" spc="-5" dirty="0"/>
              <a:t>The </a:t>
            </a:r>
            <a:r>
              <a:rPr sz="2400" spc="-10" dirty="0"/>
              <a:t>initial </a:t>
            </a:r>
            <a:r>
              <a:rPr sz="2400" spc="-5" dirty="0"/>
              <a:t>values of an </a:t>
            </a:r>
            <a:r>
              <a:rPr sz="2400" spc="-10" dirty="0"/>
              <a:t>array </a:t>
            </a:r>
            <a:r>
              <a:rPr sz="2400" spc="-5" dirty="0"/>
              <a:t>can </a:t>
            </a:r>
            <a:r>
              <a:rPr sz="2400" dirty="0"/>
              <a:t>be </a:t>
            </a:r>
            <a:r>
              <a:rPr sz="2400" spc="-10" dirty="0"/>
              <a:t>specified </a:t>
            </a:r>
            <a:r>
              <a:rPr sz="2400" spc="-5" dirty="0"/>
              <a:t> as</a:t>
            </a:r>
            <a:r>
              <a:rPr sz="2400" dirty="0"/>
              <a:t> </a:t>
            </a:r>
            <a:r>
              <a:rPr sz="2400" spc="-5" dirty="0"/>
              <a:t>arguments</a:t>
            </a:r>
            <a:r>
              <a:rPr sz="2400" dirty="0"/>
              <a:t> </a:t>
            </a:r>
            <a:r>
              <a:rPr sz="2400" spc="-5" dirty="0"/>
              <a:t>in</a:t>
            </a:r>
            <a:r>
              <a:rPr sz="2400" dirty="0"/>
              <a:t> </a:t>
            </a:r>
            <a:r>
              <a:rPr sz="2400" spc="-5" dirty="0"/>
              <a:t>the</a:t>
            </a:r>
            <a:r>
              <a:rPr sz="2400" dirty="0"/>
              <a:t> </a:t>
            </a:r>
            <a:r>
              <a:rPr sz="2400" spc="-10" dirty="0"/>
              <a:t>parentheses</a:t>
            </a:r>
            <a:r>
              <a:rPr sz="2400" spc="830" dirty="0"/>
              <a:t> </a:t>
            </a:r>
            <a:r>
              <a:rPr sz="2400" spc="-5" dirty="0"/>
              <a:t>following </a:t>
            </a:r>
            <a:r>
              <a:rPr sz="2400" spc="-840" dirty="0"/>
              <a:t> </a:t>
            </a:r>
            <a:r>
              <a:rPr sz="2400" dirty="0">
                <a:latin typeface="Lucida Console"/>
                <a:cs typeface="Lucida Console"/>
              </a:rPr>
              <a:t>new</a:t>
            </a:r>
            <a:r>
              <a:rPr sz="2400" spc="-15" dirty="0">
                <a:latin typeface="Lucida Console"/>
                <a:cs typeface="Lucida Console"/>
              </a:rPr>
              <a:t> </a:t>
            </a:r>
            <a:r>
              <a:rPr sz="2400" spc="-5" dirty="0">
                <a:latin typeface="Lucida Console"/>
                <a:cs typeface="Lucida Console"/>
              </a:rPr>
              <a:t>Array</a:t>
            </a:r>
          </a:p>
          <a:p>
            <a:pPr marL="524510" marR="6985" lvl="1" indent="-228600" algn="just">
              <a:lnSpc>
                <a:spcPts val="2480"/>
              </a:lnSpc>
              <a:spcBef>
                <a:spcPts val="6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spc="254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size</a:t>
            </a:r>
            <a:r>
              <a:rPr i="0" spc="25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of</a:t>
            </a:r>
            <a:r>
              <a:rPr i="0" spc="27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spc="26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array</a:t>
            </a:r>
            <a:r>
              <a:rPr i="0" spc="240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is</a:t>
            </a:r>
            <a:r>
              <a:rPr i="0" spc="254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determined</a:t>
            </a:r>
            <a:r>
              <a:rPr i="0" spc="26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by</a:t>
            </a:r>
            <a:r>
              <a:rPr i="0" spc="25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spc="265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number </a:t>
            </a:r>
            <a:r>
              <a:rPr i="0" spc="-71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of</a:t>
            </a:r>
            <a:r>
              <a:rPr i="0" spc="-10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values</a:t>
            </a:r>
            <a:r>
              <a:rPr i="0" spc="-1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in</a:t>
            </a:r>
            <a:r>
              <a:rPr i="0" spc="-2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parentheses</a:t>
            </a:r>
            <a:endParaRPr lang="en-GB" i="0" spc="-5" dirty="0">
              <a:latin typeface="Lucida Sans Unicode"/>
              <a:cs typeface="Lucida Sans Unicode"/>
            </a:endParaRPr>
          </a:p>
          <a:p>
            <a:pPr marL="524510" marR="6985" lvl="1" indent="-228600" algn="just">
              <a:lnSpc>
                <a:spcPts val="2480"/>
              </a:lnSpc>
              <a:spcBef>
                <a:spcPts val="6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pc="-5" dirty="0">
                <a:latin typeface="Consolas" panose="020B0609020204030204" pitchFamily="49" charset="0"/>
                <a:cs typeface="Consolas" panose="020B0609020204030204" pitchFamily="49" charset="0"/>
              </a:rPr>
              <a:t> Y= </a:t>
            </a:r>
            <a:r>
              <a:rPr lang="en-GB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GB" spc="-5" dirty="0">
                <a:latin typeface="Consolas" panose="020B0609020204030204" pitchFamily="49" charset="0"/>
                <a:cs typeface="Consolas" panose="020B0609020204030204" pitchFamily="49" charset="0"/>
              </a:rPr>
              <a:t> Array(‘a’, ‘b’, ‘c’);   </a:t>
            </a:r>
            <a:endParaRPr i="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8</a:t>
            </a:fld>
            <a:endParaRPr spc="-5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34798BB-E1F4-B144-9E45-BA1074405178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Initializing Arrays with Initializer List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65834"/>
            <a:ext cx="9165214" cy="212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1600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Example 2</a:t>
            </a:r>
            <a:r>
              <a:rPr lang="en-GB" sz="2700" spc="-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creates three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Console"/>
                <a:cs typeface="Lucida Console"/>
              </a:rPr>
              <a:t>Arra</a:t>
            </a:r>
            <a:r>
              <a:rPr sz="2700" dirty="0">
                <a:latin typeface="Lucida Console"/>
                <a:cs typeface="Lucida Console"/>
              </a:rPr>
              <a:t>y</a:t>
            </a:r>
            <a:r>
              <a:rPr sz="2700" spc="-810" dirty="0">
                <a:latin typeface="Lucida Console"/>
                <a:cs typeface="Lucida Consol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objec</a:t>
            </a:r>
            <a:r>
              <a:rPr sz="2700" spc="-10" dirty="0">
                <a:latin typeface="Lucida Sans Unicode"/>
                <a:cs typeface="Lucida Sans Unicode"/>
              </a:rPr>
              <a:t>t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</a:t>
            </a:r>
            <a:r>
              <a:rPr sz="2700" dirty="0">
                <a:latin typeface="Lucida Sans Unicode"/>
                <a:cs typeface="Lucida Sans Unicode"/>
              </a:rPr>
              <a:t>o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Sans Unicode"/>
                <a:cs typeface="Lucida Sans Unicode"/>
              </a:rPr>
              <a:t>d</a:t>
            </a:r>
            <a:r>
              <a:rPr sz="2700" spc="-5" dirty="0">
                <a:latin typeface="Lucida Sans Unicode"/>
                <a:cs typeface="Lucida Sans Unicode"/>
              </a:rPr>
              <a:t>emonstrat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lang="en-GB" sz="2700" spc="-15" dirty="0">
                <a:latin typeface="Lucida Sans Unicode"/>
                <a:cs typeface="Lucida Sans Unicode"/>
              </a:rPr>
              <a:t>different ways of </a:t>
            </a:r>
            <a:r>
              <a:rPr sz="2700" spc="-5" dirty="0">
                <a:latin typeface="Lucida Sans Unicode"/>
                <a:cs typeface="Lucida Sans Unicode"/>
              </a:rPr>
              <a:t>initializing  arrays</a:t>
            </a:r>
            <a:r>
              <a:rPr lang="en-GB" sz="2700" spc="-5" dirty="0">
                <a:latin typeface="Lucida Sans Unicode"/>
                <a:cs typeface="Lucida Sans Unicode"/>
              </a:rPr>
              <a:t>.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endParaRPr lang="en-GB" sz="2700" spc="-30" dirty="0">
              <a:latin typeface="Lucida Sans Unicode"/>
              <a:cs typeface="Lucida Sans Unicode"/>
            </a:endParaRPr>
          </a:p>
          <a:p>
            <a:pPr marL="725805" marR="101600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30" dirty="0">
                <a:latin typeface="Lucida Sans Unicode"/>
                <a:cs typeface="Lucida Sans Unicode"/>
              </a:rPr>
              <a:t>Using initializer list.</a:t>
            </a:r>
          </a:p>
          <a:p>
            <a:pPr marL="725805" marR="101600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30" dirty="0">
                <a:latin typeface="Lucida Sans Unicode"/>
                <a:cs typeface="Lucida Sans Unicode"/>
              </a:rPr>
              <a:t>As arguments during declaration.  </a:t>
            </a:r>
          </a:p>
          <a:p>
            <a:pPr marL="725805" marR="101600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9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9A4620B-F6C4-8243-A9C3-04FF03A159B7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Initializing Arrays with Initializer List (Cont.)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56531</TotalTime>
  <Words>1327</Words>
  <Application>Microsoft Macintosh PowerPoint</Application>
  <PresentationFormat>Widescreen</PresentationFormat>
  <Paragraphs>151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MT</vt:lpstr>
      <vt:lpstr>Calibri</vt:lpstr>
      <vt:lpstr>Consolas</vt:lpstr>
      <vt:lpstr>Franklin Gothic Book</vt:lpstr>
      <vt:lpstr>Lucida Console</vt:lpstr>
      <vt:lpstr>Lucida Sans Unicode</vt:lpstr>
      <vt:lpstr>Microsoft Sans Serif</vt:lpstr>
      <vt:lpstr>Wingdings</vt:lpstr>
      <vt:lpstr>Crop</vt:lpstr>
      <vt:lpstr>GC415 – Javascript: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Ghadah Binhadba</cp:lastModifiedBy>
  <cp:revision>200</cp:revision>
  <dcterms:created xsi:type="dcterms:W3CDTF">2021-01-19T15:50:39Z</dcterms:created>
  <dcterms:modified xsi:type="dcterms:W3CDTF">2023-01-23T14:08:12Z</dcterms:modified>
</cp:coreProperties>
</file>