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3"/>
  </p:notesMasterIdLst>
  <p:sldIdLst>
    <p:sldId id="265" r:id="rId2"/>
    <p:sldId id="315" r:id="rId3"/>
    <p:sldId id="394" r:id="rId4"/>
    <p:sldId id="392" r:id="rId5"/>
    <p:sldId id="444" r:id="rId6"/>
    <p:sldId id="347" r:id="rId7"/>
    <p:sldId id="346" r:id="rId8"/>
    <p:sldId id="461" r:id="rId9"/>
    <p:sldId id="445" r:id="rId10"/>
    <p:sldId id="446" r:id="rId11"/>
    <p:sldId id="355" r:id="rId12"/>
    <p:sldId id="447" r:id="rId13"/>
    <p:sldId id="356" r:id="rId14"/>
    <p:sldId id="448" r:id="rId15"/>
    <p:sldId id="360" r:id="rId16"/>
    <p:sldId id="330" r:id="rId17"/>
    <p:sldId id="451" r:id="rId18"/>
    <p:sldId id="364" r:id="rId19"/>
    <p:sldId id="462" r:id="rId20"/>
    <p:sldId id="453" r:id="rId21"/>
    <p:sldId id="363" r:id="rId22"/>
    <p:sldId id="464" r:id="rId23"/>
    <p:sldId id="466" r:id="rId24"/>
    <p:sldId id="452" r:id="rId25"/>
    <p:sldId id="463" r:id="rId26"/>
    <p:sldId id="372" r:id="rId27"/>
    <p:sldId id="373" r:id="rId28"/>
    <p:sldId id="374" r:id="rId29"/>
    <p:sldId id="458" r:id="rId30"/>
    <p:sldId id="465" r:id="rId31"/>
    <p:sldId id="4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AB"/>
    <a:srgbClr val="EF5E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09:15:40.097"/>
    </inkml:context>
    <inkml:brush xml:id="br0">
      <inkml:brushProperty name="width" value="0.08571" units="cm"/>
      <inkml:brushProperty name="height" value="0.08571" units="cm"/>
      <inkml:brushProperty name="color" value="#EF5E63"/>
    </inkml:brush>
  </inkml:definitions>
  <inkml:trace contextRef="#ctx0" brushRef="#br0">2942 1089 8027,'-76'55'0,"-5"1"0,13-25 0,-14 1 0,-11 2 0,40-19 0,-3 1 0,-9 1 0,-3 0 0,-7-3 0,-3-1-148,-15 1 1,-3-3 0,25-4 0,0-1 0,-1-1 147,2-2 0,0-1 0,0-1 0,-5 0 0,-1-1 0,3-1 0,-23-3 0,3-4 0,-4-7 0,0-4 0,30 1 0,1-1 0,1-3 0,-24-13 0,4-4 0,13 1 0,2-4 0,0-3 0,5-4 17,14 3 0,6-4 0,2-4 0,3-4-17,4-6 0,7-2 0,11 4 0,7 0 0,6-5 0,10 1 0,18 3 0,11 3 0,18-3 0,8 5 0,0 12 0,5 5 0,13 0 0,5 5 0,0 11 0,3 7-121,7 2 1,3 4-1,1 5 1,2 4 120,0 3 0,0 6 0,-4 9 0,-2 7 0,-1 7 0,-4 7 0,-5 5 0,-4 7 0,-4 4 0,-4 4 0,-8 2 0,-6 4-15,-6 1 1,-6 4 0,-9-2-1,-7 2 15,-8-4 0,-5 1 0,-3 5 0,-6 2 0,-5-4 0,-7-1 0,-10-3 0,-6-2 0,-5 4 0,-7-3 0,-9-9 0,-7-5 0,-6-5 0,-4-6 0,-5-2 0,-3-6 0,-4-5 0,-1-4 0,-3-4 0,-1-3 0,-3-4 0,0-3 0,-3-1 0,-1-3 0,-3 1 0,1-2 0,10-4 0,2-3 0,1 0 0,4-3 0,14-1 0,1-2 0,1-2 0,1-1 260,-43-16 0,19 5-260,13-1 0,17 8 111,14 0-111,11 7 128,6 3 0,5 1 1,0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1/23/23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11ADB0F6-A118-784F-9CD4-E08225EA5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F75D3-BCFF-FB4E-A06D-7518FC82B59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23554C05-8D8B-2940-8FDF-81854C4F8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557CB5A-7B17-634E-8FA8-C4BB986A4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1E2602D7-CDEC-7D42-BD9E-323C84348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2DBAF1-0CEB-9741-AFB6-990527F465F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00524314-E932-0249-8D05-B22BD8094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9047EB0-E3C5-4A4F-AFEF-60D9AEA39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236EFC04-B60E-5648-807A-3E6B061B4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CE674-C23E-E34D-B7AA-32685158E68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94C8B4B5-EFB1-374D-A655-99DAADF9A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B9843C-F845-CF4B-96C4-CFEBF861C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>
            <a:extLst>
              <a:ext uri="{FF2B5EF4-FFF2-40B4-BE49-F238E27FC236}">
                <a16:creationId xmlns:a16="http://schemas.microsoft.com/office/drawing/2014/main" id="{B9717BC9-C565-8D40-9F78-32865A403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657FA4-47F0-E145-A55B-3897B4F4C8A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A08FF34-357B-E648-83AD-4B6DA596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71872D24-FF3F-D544-AACE-2C7CA10F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8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0F22CA78-A1E1-9549-8A18-9873B91C3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2AE64-5C45-414C-AF58-CD00B2D8930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8745B6B2-8D1D-A543-82FA-A7FC34943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5AB7FB8-4D2B-BF44-9EA6-E19777B1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0F22CA78-A1E1-9549-8A18-9873B91C3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2AE64-5C45-414C-AF58-CD00B2D8930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8745B6B2-8D1D-A543-82FA-A7FC34943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5AB7FB8-4D2B-BF44-9EA6-E19777B1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1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>
            <a:extLst>
              <a:ext uri="{FF2B5EF4-FFF2-40B4-BE49-F238E27FC236}">
                <a16:creationId xmlns:a16="http://schemas.microsoft.com/office/drawing/2014/main" id="{CFA3B13A-81C8-E94F-8CE5-AEFA4183F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CB998-2A8D-3841-B0A1-A89281518CE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22E61B29-AD0D-4A40-B0CE-B9F2E2570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2C82AB1-2B73-804C-A0D4-11B772AA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659120A9-8668-844E-A550-4D0008BB1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A32CC-8F43-9D4D-B161-175AE4DD61F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B51E3F44-1A96-C84F-A72D-AE3B81440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FAF9468-315C-7249-847C-97AD50E7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659120A9-8668-844E-A550-4D0008BB1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A32CC-8F43-9D4D-B161-175AE4DD61F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B51E3F44-1A96-C84F-A72D-AE3B81440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FAF9468-315C-7249-847C-97AD50E7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7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>
            <a:extLst>
              <a:ext uri="{FF2B5EF4-FFF2-40B4-BE49-F238E27FC236}">
                <a16:creationId xmlns:a16="http://schemas.microsoft.com/office/drawing/2014/main" id="{6F107CF6-FB3E-7F46-A4F1-71FE40211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F16C5D-D63A-F646-B4E8-C87AFE1DFB2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F1A6CCBC-0FA6-1F4D-BA9C-35AC03F35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B9CC6F87-2911-6347-A7C2-C19D8AF2C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B51F9396-8950-E74F-B61F-406FF5E12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D04B9-EDB3-D949-96DC-3179B27741D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AB9FECD-E40A-FB42-8EDE-F21E25C2D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4B5CCF8-D690-1344-BA5D-89593737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B51F9396-8950-E74F-B61F-406FF5E12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D04B9-EDB3-D949-96DC-3179B27741D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AB9FECD-E40A-FB42-8EDE-F21E25C2D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4B5CCF8-D690-1344-BA5D-89593737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22BA3026-4481-0E4B-A19B-A7AE18414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25533-690C-664F-B389-43A3744C05B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9E22D1CD-2B8A-E442-B4DE-F8E89344D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45C8C99-5D26-5740-B2FC-452C69A15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447F7F30-D291-3E4C-BE63-781471A33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933A3-6583-1D4D-B10E-8F8AAD8CAFA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5AA8042D-BAD7-B345-A819-7FA6DB023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6E847C6-6FF8-B74D-AC03-F5AB67B1B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C2DC683B-8697-844A-A1B3-50B6AA610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A2408-CAE4-2749-8DB7-69657A887CF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D2F1105D-AB07-234B-BD14-B0CFA286B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8CFF44C-03F5-124E-BA1D-12B91D5B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809AEDAF-C300-6347-AFA7-EAD1562C2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846F5-C08B-334B-BC75-7677D88F747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F7F5BAA4-A839-394F-9747-5B5339A55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68EF43C1-D00A-0146-85E0-448061EB0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b="1" dirty="0" err="1"/>
              <a:t>Javascript</a:t>
            </a:r>
            <a:r>
              <a:rPr lang="en-US" sz="4400" b="1" dirty="0"/>
              <a:t>: introduction to scripting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9483386B-2D88-F344-A603-79BEBCFC7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object’s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writeln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Writes a line of HTML5 text in the HTML5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Text displayed is dependent on the contents of the string written, which is subsequently rendered by the browser</a:t>
            </a:r>
            <a:r>
              <a:rPr lang="en-GB" altLang="en-US" dirty="0"/>
              <a:t>;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Browser will interpret the HTML5 elements as it normally does to render the final text in the document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7546E55-790C-E448-80EE-932055E45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162819" name="Footer Placeholder 1">
            <a:extLst>
              <a:ext uri="{FF2B5EF4-FFF2-40B4-BE49-F238E27FC236}">
                <a16:creationId xmlns:a16="http://schemas.microsoft.com/office/drawing/2014/main" id="{A3C50355-E67F-BF4F-A1FA-30E19B97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>
            <a:extLst>
              <a:ext uri="{FF2B5EF4-FFF2-40B4-BE49-F238E27FC236}">
                <a16:creationId xmlns:a16="http://schemas.microsoft.com/office/drawing/2014/main" id="{1AE45209-E9B8-7A4A-A68D-65707EE92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 Note About Embedding JavaScript Code into HTML5 Documents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As stated before, JavaScript code can be placed in a separate file, then included in the HTML5 document that uses the script. 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This makes the code more reusable, because it can be included into any HTML5 document—as is the case with the many JavaScript libraries used in professional web development today. 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D6E066E-DABB-0148-BDAA-2613AEBF0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164867" name="Footer Placeholder 1">
            <a:extLst>
              <a:ext uri="{FF2B5EF4-FFF2-40B4-BE49-F238E27FC236}">
                <a16:creationId xmlns:a16="http://schemas.microsoft.com/office/drawing/2014/main" id="{496CEA6B-DCE6-5E4E-9F51-9CAD91B0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">
            <a:extLst>
              <a:ext uri="{FF2B5EF4-FFF2-40B4-BE49-F238E27FC236}">
                <a16:creationId xmlns:a16="http://schemas.microsoft.com/office/drawing/2014/main" id="{2CD0D641-0B11-3C44-A35B-BC5D3F8C3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script can display </a:t>
            </a:r>
            <a:r>
              <a:rPr lang="en-US" altLang="en-US" dirty="0">
                <a:latin typeface="Lucida Console" panose="020B0609040504020204" pitchFamily="49" charset="0"/>
              </a:rPr>
              <a:t>Welcome to JavaScript Programming!</a:t>
            </a:r>
            <a:r>
              <a:rPr lang="en-US" altLang="en-US" dirty="0"/>
              <a:t> in many ways. </a:t>
            </a:r>
          </a:p>
          <a:p>
            <a:pPr eaLnBrk="1" hangingPunct="1"/>
            <a:r>
              <a:rPr lang="en-US" altLang="en-US" b="1" dirty="0">
                <a:solidFill>
                  <a:srgbClr val="EF5E63"/>
                </a:solidFill>
              </a:rPr>
              <a:t>Example 2</a:t>
            </a:r>
            <a:r>
              <a:rPr lang="en-US" altLang="en-US" dirty="0"/>
              <a:t> displays the text in magenta, using the CSS </a:t>
            </a:r>
            <a:r>
              <a:rPr lang="en-US" altLang="en-US" dirty="0">
                <a:latin typeface="Lucida Console" panose="020B0609040504020204" pitchFamily="49" charset="0"/>
              </a:rPr>
              <a:t>color</a:t>
            </a:r>
            <a:r>
              <a:rPr lang="en-US" altLang="en-US" dirty="0"/>
              <a:t> property. </a:t>
            </a:r>
          </a:p>
          <a:p>
            <a:pPr eaLnBrk="1" hangingPunct="1"/>
            <a:r>
              <a:rPr lang="en-US" altLang="en-US" dirty="0"/>
              <a:t>Method </a:t>
            </a:r>
            <a:r>
              <a:rPr lang="en-US" altLang="en-US" dirty="0">
                <a:latin typeface="Lucida Console" panose="020B0609040504020204" pitchFamily="49" charset="0"/>
              </a:rPr>
              <a:t>write</a:t>
            </a:r>
            <a:r>
              <a:rPr lang="en-US" altLang="en-US" dirty="0"/>
              <a:t> displays a string like </a:t>
            </a:r>
            <a:r>
              <a:rPr lang="en-US" altLang="en-US" dirty="0" err="1">
                <a:latin typeface="Lucida Console" panose="020B0609040504020204" pitchFamily="49" charset="0"/>
              </a:rPr>
              <a:t>writeln</a:t>
            </a:r>
            <a:r>
              <a:rPr lang="en-US" altLang="en-US" dirty="0">
                <a:latin typeface="Lucida Console" panose="020B0609040504020204" pitchFamily="49" charset="0"/>
              </a:rPr>
              <a:t>, </a:t>
            </a:r>
            <a:r>
              <a:rPr lang="en-US" altLang="en-US" dirty="0"/>
              <a:t>but does not position the output cursor in the HTML5 document at the beginning of the next line after writing its argument.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EF5E63"/>
                </a:solidFill>
              </a:rPr>
              <a:t>+</a:t>
            </a:r>
            <a:r>
              <a:rPr lang="en-US" altLang="en-US" dirty="0"/>
              <a:t> operator (called the “</a:t>
            </a:r>
            <a:r>
              <a:rPr lang="en-US" altLang="en-US" i="1" dirty="0"/>
              <a:t>concatenation operator</a:t>
            </a:r>
            <a:r>
              <a:rPr lang="en-US" altLang="en-US" dirty="0"/>
              <a:t>” when used in this manner) allows a string and a value of another data type (including another string) to be concatenated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08C2DB7-A0FE-524B-84C9-C2091CD18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8858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Modifying Your First Script</a:t>
            </a:r>
          </a:p>
        </p:txBody>
      </p:sp>
      <p:sp>
        <p:nvSpPr>
          <p:cNvPr id="166915" name="Footer Placeholder 1">
            <a:extLst>
              <a:ext uri="{FF2B5EF4-FFF2-40B4-BE49-F238E27FC236}">
                <a16:creationId xmlns:a16="http://schemas.microsoft.com/office/drawing/2014/main" id="{3D259B38-E72C-C147-98E4-F9887BCA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1">
            <a:extLst>
              <a:ext uri="{FF2B5EF4-FFF2-40B4-BE49-F238E27FC236}">
                <a16:creationId xmlns:a16="http://schemas.microsoft.com/office/drawing/2014/main" id="{DCF3C498-4E6E-844C-8419-52948868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D32B5D-E1FC-5742-83D8-C90ABE6C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22" y="4153763"/>
            <a:ext cx="6972300" cy="21717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B0E53F-B541-FA41-9D5C-92775164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4"/>
          <a:stretch/>
        </p:blipFill>
        <p:spPr>
          <a:xfrm>
            <a:off x="1791364" y="203140"/>
            <a:ext cx="6972300" cy="3822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A66F80-C2B4-A54E-84A6-7652FED3428F}"/>
              </a:ext>
            </a:extLst>
          </p:cNvPr>
          <p:cNvSpPr/>
          <p:nvPr/>
        </p:nvSpPr>
        <p:spPr>
          <a:xfrm>
            <a:off x="2464428" y="1878972"/>
            <a:ext cx="5835754" cy="779167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EB4D2-8742-1F48-A86B-56722D364425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>
            <a:extLst>
              <a:ext uri="{FF2B5EF4-FFF2-40B4-BE49-F238E27FC236}">
                <a16:creationId xmlns:a16="http://schemas.microsoft.com/office/drawing/2014/main" id="{7839CCD1-9934-B24D-A831-0293B1F9A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Alert dialogs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Useful to display information in windows that “pop up” on the screen to grab the user’s attention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Typically used to display important messages to the user browsing the web page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Browser’s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 uses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dirty="0"/>
              <a:t> to display an alert dialog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dirty="0"/>
              <a:t> requires as its argument the string to be displayed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Escape Sequences</a:t>
            </a:r>
          </a:p>
          <a:p>
            <a:pPr marL="452628" indent="-342900">
              <a:spcAft>
                <a:spcPts val="0"/>
              </a:spcAft>
              <a:buFont typeface="Al Bayan Bold" pitchFamily="2" charset="-78"/>
              <a:buChar char="-"/>
              <a:defRPr/>
            </a:pPr>
            <a:r>
              <a:rPr lang="en-US" dirty="0"/>
              <a:t>When a backslash is encountered in a string of characters, the next character is combined with the backslash to form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escape sequence</a:t>
            </a:r>
            <a:r>
              <a:rPr lang="en-US" dirty="0"/>
              <a:t>. The escape sequence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</a:rPr>
              <a:t>\n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newline character</a:t>
            </a:r>
            <a:r>
              <a:rPr lang="en-US" dirty="0"/>
              <a:t>. It causes the cursor in the HTML5 document to move to the beginning of the next line.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0" indent="0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2D7BA0A-7DE2-D24A-BC15-2C3D6EF31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Displaying Text in an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Dialog</a:t>
            </a:r>
          </a:p>
        </p:txBody>
      </p:sp>
      <p:sp>
        <p:nvSpPr>
          <p:cNvPr id="173059" name="Footer Placeholder 1">
            <a:extLst>
              <a:ext uri="{FF2B5EF4-FFF2-40B4-BE49-F238E27FC236}">
                <a16:creationId xmlns:a16="http://schemas.microsoft.com/office/drawing/2014/main" id="{5A4E4895-A588-2846-A06C-2A1428E8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oter Placeholder 1">
            <a:extLst>
              <a:ext uri="{FF2B5EF4-FFF2-40B4-BE49-F238E27FC236}">
                <a16:creationId xmlns:a16="http://schemas.microsoft.com/office/drawing/2014/main" id="{5299EF6F-A89B-D844-88AD-0FA6DD74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5551A19-072D-904D-BE2F-64E35C22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34" y="1707901"/>
            <a:ext cx="5929313" cy="342900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D6904D-EFFF-F441-96E4-03329DB1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r="2174" b="33661"/>
          <a:stretch/>
        </p:blipFill>
        <p:spPr>
          <a:xfrm>
            <a:off x="6886950" y="883040"/>
            <a:ext cx="5161510" cy="293737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B8CAD9-4B61-B549-A35F-B3DE26CB3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6"/>
          <a:stretch/>
        </p:blipFill>
        <p:spPr>
          <a:xfrm>
            <a:off x="6886950" y="3945383"/>
            <a:ext cx="5161511" cy="238303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53C9DD-1B11-394C-8024-5E8A3FF75F29}"/>
              </a:ext>
            </a:extLst>
          </p:cNvPr>
          <p:cNvSpPr/>
          <p:nvPr/>
        </p:nvSpPr>
        <p:spPr>
          <a:xfrm>
            <a:off x="1714501" y="3586163"/>
            <a:ext cx="4786313" cy="359220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07465-E207-CD45-BE27-F105FCEB4097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7D43F5-3715-5344-925C-12CFF8C797E9}"/>
                  </a:ext>
                </a:extLst>
              </p14:cNvPr>
              <p14:cNvContentPartPr/>
              <p14:nvPr/>
            </p14:nvContentPartPr>
            <p14:xfrm>
              <a:off x="10988980" y="2974080"/>
              <a:ext cx="1059480" cy="60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7D43F5-3715-5344-925C-12CFF8C797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73500" y="2958960"/>
                <a:ext cx="1090080" cy="6364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288F807-200C-8F42-948D-6BADC87AEBFC}"/>
              </a:ext>
            </a:extLst>
          </p:cNvPr>
          <p:cNvSpPr txBox="1"/>
          <p:nvPr/>
        </p:nvSpPr>
        <p:spPr>
          <a:xfrm>
            <a:off x="8264619" y="2953854"/>
            <a:ext cx="2406172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Clicking the OK button </a:t>
            </a:r>
          </a:p>
          <a:p>
            <a:r>
              <a:rPr lang="en-US" dirty="0">
                <a:solidFill>
                  <a:srgbClr val="EF5E63"/>
                </a:solidFill>
              </a:rPr>
              <a:t>dismisses the dialog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DE7222-6953-5E41-A4E8-2D177B18C85E}"/>
              </a:ext>
            </a:extLst>
          </p:cNvPr>
          <p:cNvCxnSpPr>
            <a:stCxn id="12" idx="3"/>
          </p:cNvCxnSpPr>
          <p:nvPr/>
        </p:nvCxnSpPr>
        <p:spPr>
          <a:xfrm>
            <a:off x="10670791" y="3277020"/>
            <a:ext cx="318189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>
            <a:extLst>
              <a:ext uri="{FF2B5EF4-FFF2-40B4-BE49-F238E27FC236}">
                <a16:creationId xmlns:a16="http://schemas.microsoft.com/office/drawing/2014/main" id="{C32D59E3-BB3D-CE4B-B50D-1C99E1B35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.Lucida Grande UI Regular"/>
              <a:buChar char="►"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Scripting</a:t>
            </a:r>
            <a:r>
              <a:rPr lang="en-US" altLang="en-US" dirty="0"/>
              <a:t> </a:t>
            </a:r>
          </a:p>
          <a:p>
            <a:pPr lvl="1" eaLnBrk="1" hangingPunct="1">
              <a:buFont typeface="Al Bayan Bold" pitchFamily="2" charset="-78"/>
              <a:buChar char="-"/>
            </a:pPr>
            <a:r>
              <a:rPr lang="en-US" altLang="en-US" dirty="0"/>
              <a:t>Gives you the ability to generate part or all of a web page’s content at the time it is shown to the user</a:t>
            </a:r>
          </a:p>
          <a:p>
            <a:pPr lvl="1" eaLnBrk="1" hangingPunct="1">
              <a:buFont typeface="Al Bayan Bold" pitchFamily="2" charset="-78"/>
              <a:buChar char="-"/>
            </a:pPr>
            <a:r>
              <a:rPr lang="en-US" altLang="en-US" dirty="0"/>
              <a:t>Such web pages are said to be </a:t>
            </a:r>
            <a:r>
              <a:rPr lang="en-US" altLang="en-US" b="1" dirty="0"/>
              <a:t>dynamic</a:t>
            </a:r>
            <a:r>
              <a:rPr lang="en-US" altLang="en-US" dirty="0"/>
              <a:t>, as opposed to static, since their content has the ability to change.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DA34ECF-44E6-6D41-BD24-CC5A5C331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</a:t>
            </a:r>
          </a:p>
        </p:txBody>
      </p:sp>
      <p:sp>
        <p:nvSpPr>
          <p:cNvPr id="179203" name="Footer Placeholder 1">
            <a:extLst>
              <a:ext uri="{FF2B5EF4-FFF2-40B4-BE49-F238E27FC236}">
                <a16:creationId xmlns:a16="http://schemas.microsoft.com/office/drawing/2014/main" id="{D5EB2ACB-C8FE-A24D-8F9F-7D4F60CB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3">
            <a:extLst>
              <a:ext uri="{FF2B5EF4-FFF2-40B4-BE49-F238E27FC236}">
                <a16:creationId xmlns:a16="http://schemas.microsoft.com/office/drawing/2014/main" id="{3F497B69-84ED-7141-BE16-0D65BC2F2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Obtaining user input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prompt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dialogs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2400" dirty="0"/>
              <a:t>The next script creates a dynamic welcome page that obtains the user’s name, then displays it on the page. </a:t>
            </a:r>
          </a:p>
          <a:p>
            <a:pPr eaLnBrk="1" hangingPunct="1"/>
            <a:r>
              <a:rPr lang="en-US" altLang="en-US" sz="2400" dirty="0"/>
              <a:t>The script uses another </a:t>
            </a:r>
            <a:r>
              <a:rPr lang="en-US" altLang="en-US" sz="2400" i="1" dirty="0"/>
              <a:t>predefined</a:t>
            </a:r>
            <a:r>
              <a:rPr lang="en-US" altLang="en-US" sz="2400" dirty="0"/>
              <a:t> dialog box from the window object—a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prompt</a:t>
            </a:r>
            <a:r>
              <a:rPr lang="en-US" altLang="en-US" sz="2400" dirty="0"/>
              <a:t> dialog—which allows the user to enter a value that the script can use. </a:t>
            </a:r>
          </a:p>
          <a:p>
            <a:pPr eaLnBrk="1" hangingPunct="1"/>
            <a:r>
              <a:rPr lang="en-US" altLang="en-US" sz="2400" b="1" dirty="0">
                <a:solidFill>
                  <a:srgbClr val="EF5E63"/>
                </a:solidFill>
              </a:rPr>
              <a:t>Example 4</a:t>
            </a:r>
            <a:r>
              <a:rPr lang="en-US" altLang="en-US" sz="2400" dirty="0"/>
              <a:t> presents the script and sample output. 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35CA58-A139-D244-BBB5-F2C4E0E29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</a:t>
            </a:r>
          </a:p>
        </p:txBody>
      </p:sp>
      <p:sp>
        <p:nvSpPr>
          <p:cNvPr id="181251" name="Footer Placeholder 1">
            <a:extLst>
              <a:ext uri="{FF2B5EF4-FFF2-40B4-BE49-F238E27FC236}">
                <a16:creationId xmlns:a16="http://schemas.microsoft.com/office/drawing/2014/main" id="{DC0CF013-87AD-BA47-86B2-EC1D7D6A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1">
            <a:extLst>
              <a:ext uri="{FF2B5EF4-FFF2-40B4-BE49-F238E27FC236}">
                <a16:creationId xmlns:a16="http://schemas.microsoft.com/office/drawing/2014/main" id="{0EF83265-1A6C-0E46-BA46-B4486EDC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9A46-828C-684A-840C-D989D1D27A7A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D15E813-A5B3-BC42-996F-38164BD1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264" y="598079"/>
            <a:ext cx="7486937" cy="558840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355ED5-1020-B44C-8285-44055B7CF9CE}"/>
              </a:ext>
            </a:extLst>
          </p:cNvPr>
          <p:cNvSpPr/>
          <p:nvPr/>
        </p:nvSpPr>
        <p:spPr>
          <a:xfrm>
            <a:off x="4144575" y="3271838"/>
            <a:ext cx="5628075" cy="1657349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1">
            <a:extLst>
              <a:ext uri="{FF2B5EF4-FFF2-40B4-BE49-F238E27FC236}">
                <a16:creationId xmlns:a16="http://schemas.microsoft.com/office/drawing/2014/main" id="{0EF83265-1A6C-0E46-BA46-B4486EDC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9A46-828C-684A-840C-D989D1D27A7A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3AEAB5-3C92-0443-A6B1-D04C9D84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96" y="318976"/>
            <a:ext cx="5824305" cy="3184427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1D257F-5EC7-484B-A26C-44BA5033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96" y="4109458"/>
            <a:ext cx="5871658" cy="2343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087EE-3A0F-DA49-AD25-86F48174D8F3}"/>
              </a:ext>
            </a:extLst>
          </p:cNvPr>
          <p:cNvSpPr txBox="1"/>
          <p:nvPr/>
        </p:nvSpPr>
        <p:spPr>
          <a:xfrm>
            <a:off x="991447" y="1669371"/>
            <a:ext cx="2150973" cy="338554"/>
          </a:xfrm>
          <a:prstGeom prst="rect">
            <a:avLst/>
          </a:prstGeom>
          <a:solidFill>
            <a:srgbClr val="FFFFFF">
              <a:alpha val="46667"/>
            </a:srgbClr>
          </a:solidFill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The prompt to the user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F9FC64-A607-574D-ADD5-44BE84C3C763}"/>
              </a:ext>
            </a:extLst>
          </p:cNvPr>
          <p:cNvCxnSpPr>
            <a:stCxn id="2" idx="3"/>
          </p:cNvCxnSpPr>
          <p:nvPr/>
        </p:nvCxnSpPr>
        <p:spPr>
          <a:xfrm flipV="1">
            <a:off x="3142420" y="1800225"/>
            <a:ext cx="758068" cy="38423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9EDF47-E7CB-D04D-A085-A5D8A79A53F0}"/>
              </a:ext>
            </a:extLst>
          </p:cNvPr>
          <p:cNvSpPr txBox="1"/>
          <p:nvPr/>
        </p:nvSpPr>
        <p:spPr>
          <a:xfrm>
            <a:off x="991447" y="2213717"/>
            <a:ext cx="2290627" cy="584775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The value the user types</a:t>
            </a:r>
          </a:p>
          <a:p>
            <a:r>
              <a:rPr lang="en-US" sz="1600" dirty="0">
                <a:solidFill>
                  <a:srgbClr val="EF5E63"/>
                </a:solidFill>
              </a:rPr>
              <a:t>into the text field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B82C40-22D2-6944-A974-FBDF49C9B3B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282074" y="2336484"/>
            <a:ext cx="776534" cy="169621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0050F5-83B4-7343-B0E3-AD3288987769}"/>
              </a:ext>
            </a:extLst>
          </p:cNvPr>
          <p:cNvSpPr txBox="1"/>
          <p:nvPr/>
        </p:nvSpPr>
        <p:spPr>
          <a:xfrm>
            <a:off x="9261454" y="2563876"/>
            <a:ext cx="2398349" cy="1077218"/>
          </a:xfrm>
          <a:prstGeom prst="rect">
            <a:avLst/>
          </a:prstGeom>
          <a:solidFill>
            <a:srgbClr val="FFFFFF">
              <a:alpha val="50588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When the user clicks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OK</a:t>
            </a:r>
            <a:r>
              <a:rPr lang="en-US" sz="1600" b="1" dirty="0">
                <a:solidFill>
                  <a:srgbClr val="EF5E63"/>
                </a:solidFill>
              </a:rPr>
              <a:t>,</a:t>
            </a:r>
          </a:p>
          <a:p>
            <a:r>
              <a:rPr lang="en-US" sz="1600" dirty="0">
                <a:solidFill>
                  <a:srgbClr val="EF5E63"/>
                </a:solidFill>
              </a:rPr>
              <a:t>the typed value is returned to the program as a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string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54FADC-2209-BA40-9B37-5A57083FF6E1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8801100" y="2943225"/>
            <a:ext cx="460354" cy="15926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2F8294-391A-5347-BD28-2222C9156C7E}"/>
              </a:ext>
            </a:extLst>
          </p:cNvPr>
          <p:cNvSpPr txBox="1"/>
          <p:nvPr/>
        </p:nvSpPr>
        <p:spPr>
          <a:xfrm>
            <a:off x="3210029" y="2964794"/>
            <a:ext cx="3644922" cy="1077218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When the user clicks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Cancel</a:t>
            </a:r>
            <a:r>
              <a:rPr lang="en-US" sz="1600" b="1" dirty="0">
                <a:solidFill>
                  <a:srgbClr val="EF5E63"/>
                </a:solidFill>
              </a:rPr>
              <a:t>,</a:t>
            </a:r>
          </a:p>
          <a:p>
            <a:r>
              <a:rPr lang="en-US" sz="1600" dirty="0">
                <a:solidFill>
                  <a:srgbClr val="EF5E63"/>
                </a:solidFill>
              </a:rPr>
              <a:t>the returned value is typically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null</a:t>
            </a:r>
            <a:r>
              <a:rPr lang="en-US" sz="1600" dirty="0">
                <a:solidFill>
                  <a:srgbClr val="EF5E63"/>
                </a:solidFill>
              </a:rPr>
              <a:t> and, in some browsers, (such as safari) it is an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empty string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8142D-205B-E84D-8345-FD68160641E9}"/>
              </a:ext>
            </a:extLst>
          </p:cNvPr>
          <p:cNvCxnSpPr>
            <a:stCxn id="18" idx="3"/>
          </p:cNvCxnSpPr>
          <p:nvPr/>
        </p:nvCxnSpPr>
        <p:spPr>
          <a:xfrm flipV="1">
            <a:off x="6854951" y="3102485"/>
            <a:ext cx="231649" cy="400918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JavaScript </a:t>
            </a:r>
          </a:p>
          <a:p>
            <a:pPr lvl="1" eaLnBrk="1" hangingPunct="1"/>
            <a:r>
              <a:rPr lang="en-US" altLang="en-US"/>
              <a:t>Scripting language which is used to enhance the functionality and appearance of web pages.</a:t>
            </a:r>
          </a:p>
          <a:p>
            <a:pPr eaLnBrk="1" hangingPunct="1"/>
            <a:r>
              <a:rPr lang="en-US" altLang="en-US"/>
              <a:t>Before you can run code examples with JavaScript on your computer, you may need to change your browser’s security settings. </a:t>
            </a:r>
          </a:p>
          <a:p>
            <a:pPr lvl="1" eaLnBrk="1" hangingPunct="1"/>
            <a:r>
              <a:rPr lang="en-US" altLang="en-US"/>
              <a:t>IE9 </a:t>
            </a:r>
            <a:r>
              <a:rPr lang="en-US" altLang="en-US" i="1"/>
              <a:t>prevents</a:t>
            </a:r>
            <a:r>
              <a:rPr lang="en-US" altLang="en-US"/>
              <a:t> scripts on the local computer from running by default</a:t>
            </a:r>
          </a:p>
          <a:p>
            <a:pPr lvl="1" eaLnBrk="1" hangingPunct="1"/>
            <a:r>
              <a:rPr lang="en-US" altLang="en-US"/>
              <a:t>Firefox, Chrome, Opera, Safari (including on the iPhone) and the Android browser have JavaScript enabled by default.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6295E086-55E2-8B4B-A689-138D764F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3">
            <a:extLst>
              <a:ext uri="{FF2B5EF4-FFF2-40B4-BE49-F238E27FC236}">
                <a16:creationId xmlns:a16="http://schemas.microsoft.com/office/drawing/2014/main" id="{66A69ABF-7D33-3C48-988E-C2482C77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window</a:t>
            </a:r>
            <a:r>
              <a:rPr lang="en-US" altLang="en-US" dirty="0"/>
              <a:t> object’s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prompt</a:t>
            </a:r>
            <a:r>
              <a:rPr lang="en-US" altLang="en-US" dirty="0"/>
              <a:t> method displays a dialog into which the user can type a value. </a:t>
            </a:r>
          </a:p>
          <a:p>
            <a:pPr lvl="1" eaLnBrk="1" hangingPunct="1"/>
            <a:r>
              <a:rPr lang="en-US" altLang="en-US" dirty="0"/>
              <a:t>The first argument is a message (called a prompt) that directs the user to take a specific action. </a:t>
            </a:r>
          </a:p>
          <a:p>
            <a:pPr lvl="1" eaLnBrk="1" hangingPunct="1"/>
            <a:r>
              <a:rPr lang="en-US" altLang="en-US" dirty="0"/>
              <a:t>The optional second argument is the default string to display in the text field. </a:t>
            </a:r>
          </a:p>
          <a:p>
            <a:pPr eaLnBrk="1" hangingPunct="1"/>
            <a:r>
              <a:rPr lang="en-US" altLang="en-US" dirty="0"/>
              <a:t>Script can then use the value that the user inputs.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9EB052F-38A4-0D49-AA25-D5369A06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Prompt</a:t>
            </a:r>
            <a:r>
              <a:rPr lang="en-US" sz="3600" b="1" dirty="0">
                <a:solidFill>
                  <a:schemeClr val="tx1"/>
                </a:solidFill>
              </a:rPr>
              <a:t> method</a:t>
            </a:r>
            <a:endParaRPr lang="en-US" sz="4000" dirty="0"/>
          </a:p>
        </p:txBody>
      </p:sp>
      <p:sp>
        <p:nvSpPr>
          <p:cNvPr id="189443" name="Footer Placeholder 1">
            <a:extLst>
              <a:ext uri="{FF2B5EF4-FFF2-40B4-BE49-F238E27FC236}">
                <a16:creationId xmlns:a16="http://schemas.microsoft.com/office/drawing/2014/main" id="{7C0BEFFA-84DC-544C-9E73-E8E93415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F8407107-CA49-2642-8BE0-DF410EDEB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Keywords</a:t>
            </a:r>
            <a:r>
              <a:rPr lang="en-US" altLang="en-US" sz="2400" dirty="0"/>
              <a:t> are words with special meaning in JavaScript</a:t>
            </a:r>
          </a:p>
          <a:p>
            <a:pPr eaLnBrk="1" hangingPunct="1"/>
            <a:r>
              <a:rPr lang="en-US" altLang="en-US" sz="2400" dirty="0"/>
              <a:t>In </a:t>
            </a:r>
            <a:r>
              <a:rPr lang="en-US" altLang="en-US" sz="2400" dirty="0">
                <a:solidFill>
                  <a:srgbClr val="EF5E63"/>
                </a:solidFill>
              </a:rPr>
              <a:t>Example 4</a:t>
            </a:r>
            <a:r>
              <a:rPr lang="en-US" altLang="en-US" sz="2400" dirty="0"/>
              <a:t> the user’s returned value was stored in a variable named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</a:p>
          <a:p>
            <a:pPr eaLnBrk="1" hangingPunct="1"/>
            <a:r>
              <a:rPr lang="en-US" altLang="en-US" sz="2400" dirty="0"/>
              <a:t>That variable was declared using the Keyword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var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A variable: </a:t>
            </a:r>
          </a:p>
          <a:p>
            <a:pPr lvl="1"/>
            <a:r>
              <a:rPr lang="en-US" altLang="en-US" sz="2100" dirty="0"/>
              <a:t>is a location in the computer’s memory where a value can be stored for use by a script</a:t>
            </a:r>
          </a:p>
          <a:p>
            <a:pPr lvl="1"/>
            <a:r>
              <a:rPr lang="en-US" altLang="en-US" sz="2100" dirty="0"/>
              <a:t>has a name, value and a type (determined by the type of data stored in it – see slide 32).</a:t>
            </a:r>
          </a:p>
          <a:p>
            <a:pPr eaLnBrk="1" hangingPunct="1"/>
            <a:endParaRPr lang="en-US" altLang="en-US" sz="1900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AA4E6E7E-65D2-454F-849B-9D38EA5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F8407107-CA49-2642-8BE0-DF410EDEB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 lnSpcReduction="10000"/>
          </a:bodyPr>
          <a:lstStyle/>
          <a:p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GB" sz="2200" dirty="0"/>
              <a:t> must be </a:t>
            </a:r>
            <a:r>
              <a:rPr lang="en-GB" sz="2200" b="1" dirty="0"/>
              <a:t>identified</a:t>
            </a:r>
            <a:r>
              <a:rPr lang="en-GB" sz="2200" dirty="0"/>
              <a:t> with </a:t>
            </a:r>
            <a:r>
              <a:rPr lang="en-GB" sz="2200" b="1" dirty="0"/>
              <a:t>unique names</a:t>
            </a:r>
            <a:r>
              <a:rPr lang="en-GB" sz="2200" dirty="0"/>
              <a:t>.</a:t>
            </a:r>
          </a:p>
          <a:p>
            <a:r>
              <a:rPr lang="en-GB" sz="2200" dirty="0"/>
              <a:t>These unique names are called </a:t>
            </a:r>
            <a:r>
              <a:rPr lang="en-GB" sz="2200" b="1" dirty="0"/>
              <a:t>identifiers</a:t>
            </a:r>
            <a:r>
              <a:rPr lang="en-GB" sz="2200" dirty="0"/>
              <a:t>.</a:t>
            </a:r>
          </a:p>
          <a:p>
            <a:r>
              <a:rPr lang="en-GB" sz="2200" dirty="0"/>
              <a:t>Identifiers can be short names (like x and y) or more descriptive names (age, sum, </a:t>
            </a:r>
            <a:r>
              <a:rPr lang="en-GB" sz="2200" dirty="0" err="1"/>
              <a:t>totalVolume</a:t>
            </a:r>
            <a:r>
              <a:rPr lang="en-GB" sz="2200" dirty="0"/>
              <a:t>).</a:t>
            </a:r>
          </a:p>
          <a:p>
            <a:r>
              <a:rPr lang="en-GB" sz="2200" dirty="0"/>
              <a:t>The general rules for constructing names for variables (unique identifiers) are:</a:t>
            </a:r>
          </a:p>
          <a:p>
            <a:pPr lvl="1"/>
            <a:r>
              <a:rPr lang="en-GB" sz="2200" dirty="0"/>
              <a:t>Names can contain letters, digits, underscores, and dollar signs.</a:t>
            </a:r>
          </a:p>
          <a:p>
            <a:pPr lvl="1"/>
            <a:r>
              <a:rPr lang="en-GB" sz="2200" dirty="0"/>
              <a:t>Names cannot start with digits.</a:t>
            </a:r>
          </a:p>
          <a:p>
            <a:pPr lvl="1"/>
            <a:r>
              <a:rPr lang="en-GB" sz="2200" dirty="0"/>
              <a:t>Names are case sensitive (y and Y are different variables)</a:t>
            </a:r>
          </a:p>
          <a:p>
            <a:pPr lvl="1"/>
            <a:r>
              <a:rPr lang="en-GB" sz="2200" dirty="0"/>
              <a:t>Reserved words (like </a:t>
            </a:r>
            <a:r>
              <a:rPr lang="en-GB" sz="2200" b="1" dirty="0"/>
              <a:t>JavaScript keywords-see next slide</a:t>
            </a:r>
            <a:r>
              <a:rPr lang="en-GB" sz="2200" dirty="0"/>
              <a:t>) cannot be used as names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*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AA4E6E7E-65D2-454F-849B-9D38EA5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 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js_variables.asp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8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Dynamic Web pages (Cont.): *</a:t>
            </a:r>
            <a:r>
              <a:rPr lang="en-US" sz="3600" b="1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AA4E6E7E-65D2-454F-849B-9D38EA5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* https://www.w3schools.com/js/js_variables.asp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9F9B1B-8D2F-C14F-8872-2F2C2E938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3564" y="2857500"/>
            <a:ext cx="5784677" cy="34482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4573A-7726-1940-A34E-B47A7C0E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43" y="1893350"/>
            <a:ext cx="5784677" cy="857286"/>
          </a:xfrm>
          <a:prstGeom prst="rect">
            <a:avLst/>
          </a:prstGeom>
          <a:ln w="12700">
            <a:solidFill>
              <a:srgbClr val="69A1AB"/>
            </a:solidFill>
          </a:ln>
        </p:spPr>
      </p:pic>
    </p:spTree>
    <p:extLst>
      <p:ext uri="{BB962C8B-B14F-4D97-AF65-F5344CB8AC3E}">
        <p14:creationId xmlns:p14="http://schemas.microsoft.com/office/powerpoint/2010/main" val="104923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>
            <a:extLst>
              <a:ext uri="{FF2B5EF4-FFF2-40B4-BE49-F238E27FC236}">
                <a16:creationId xmlns:a16="http://schemas.microsoft.com/office/drawing/2014/main" id="{0E2936B8-A18E-8E4C-978B-B8AD393FB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014538"/>
            <a:ext cx="9958388" cy="4438848"/>
          </a:xfrm>
        </p:spPr>
        <p:txBody>
          <a:bodyPr>
            <a:normAutofit/>
          </a:bodyPr>
          <a:lstStyle/>
          <a:p>
            <a:pPr marL="452628" indent="-3429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Variable declaration statements end with a semicolon (</a:t>
            </a:r>
            <a:r>
              <a:rPr lang="en-US" dirty="0">
                <a:latin typeface="Lucida Console" pitchFamily="49" charset="0"/>
              </a:rPr>
              <a:t>;</a:t>
            </a:r>
            <a:r>
              <a:rPr lang="en-US" dirty="0"/>
              <a:t>) and can be split over several lines, with each variable in the declaration separated by a comma (forming a comma-separated list of variable names). </a:t>
            </a:r>
            <a:r>
              <a:rPr lang="en-US" dirty="0">
                <a:solidFill>
                  <a:srgbClr val="EF5E63"/>
                </a:solidFill>
              </a:rPr>
              <a:t>e.g.</a:t>
            </a:r>
            <a:endParaRPr lang="en-US" b="1" dirty="0">
              <a:solidFill>
                <a:srgbClr val="EF5E63"/>
              </a:solidFill>
            </a:endParaRP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/>
              <a:t>    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Several variables may be declared in one declaration (left) or in multiple declarations (right).</a:t>
            </a:r>
            <a:endParaRPr lang="ar-SA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dirty="0"/>
          </a:p>
          <a:p>
            <a:pPr marL="237744" lvl="1" indent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dirty="0"/>
          </a:p>
          <a:p>
            <a:r>
              <a:rPr lang="en-US" altLang="en-US" dirty="0"/>
              <a:t>A variable is assigned a value with an assignment statement, using the assignment operator, </a:t>
            </a:r>
            <a:r>
              <a:rPr lang="en-US" altLang="en-US" dirty="0">
                <a:latin typeface="Lucida Console" panose="020B0609040504020204" pitchFamily="49" charset="0"/>
              </a:rPr>
              <a:t>=</a:t>
            </a:r>
            <a:r>
              <a:rPr lang="en-US" altLang="en-US" dirty="0"/>
              <a:t>.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DB3D72-5BF0-4A47-8B4A-201BE1606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/>
          </a:p>
        </p:txBody>
      </p:sp>
      <p:sp>
        <p:nvSpPr>
          <p:cNvPr id="187395" name="Footer Placeholder 1">
            <a:extLst>
              <a:ext uri="{FF2B5EF4-FFF2-40B4-BE49-F238E27FC236}">
                <a16:creationId xmlns:a16="http://schemas.microsoft.com/office/drawing/2014/main" id="{00CB27C8-4A02-DF43-9895-5B1DCA8C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EF73B-2873-A349-8DBF-AA21F7DE4451}"/>
              </a:ext>
            </a:extLst>
          </p:cNvPr>
          <p:cNvSpPr txBox="1"/>
          <p:nvPr/>
        </p:nvSpPr>
        <p:spPr>
          <a:xfrm>
            <a:off x="4706042" y="3024091"/>
            <a:ext cx="1815241" cy="840230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non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num1,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num2,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num3;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B4164-D093-C447-A1AD-2482075D3F96}"/>
              </a:ext>
            </a:extLst>
          </p:cNvPr>
          <p:cNvSpPr txBox="1"/>
          <p:nvPr/>
        </p:nvSpPr>
        <p:spPr>
          <a:xfrm>
            <a:off x="8390816" y="4657725"/>
            <a:ext cx="1815241" cy="840230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non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num1;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num2;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num3;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F65FF-5B89-D848-9A9A-401020F408DA}"/>
              </a:ext>
            </a:extLst>
          </p:cNvPr>
          <p:cNvSpPr txBox="1"/>
          <p:nvPr/>
        </p:nvSpPr>
        <p:spPr>
          <a:xfrm>
            <a:off x="1985943" y="4817221"/>
            <a:ext cx="3114695" cy="341632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squar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num1, num2, num3;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>
            <a:extLst>
              <a:ext uri="{FF2B5EF4-FFF2-40B4-BE49-F238E27FC236}">
                <a16:creationId xmlns:a16="http://schemas.microsoft.com/office/drawing/2014/main" id="{0E2936B8-A18E-8E4C-978B-B8AD393FB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Comments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single-line</a:t>
            </a:r>
            <a:r>
              <a:rPr lang="en-US" dirty="0"/>
              <a:t> comment begins with the characters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//</a:t>
            </a:r>
            <a:r>
              <a:rPr lang="en-US" dirty="0"/>
              <a:t> and terminates at the end of the line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Comments do not cause the browser to perform any action when the script is interpreted; rather, comments are ignored by the JavaScript interpreter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Multiline</a:t>
            </a:r>
            <a:r>
              <a:rPr lang="en-US" dirty="0"/>
              <a:t> comments begin with delimiter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/*</a:t>
            </a:r>
            <a:r>
              <a:rPr lang="en-US" dirty="0"/>
              <a:t> and end with delimiter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*/</a:t>
            </a:r>
          </a:p>
          <a:p>
            <a:pPr marL="859536" lvl="2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All text between the delimiters of the comment is ignored by the interpreter..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DB3D72-5BF0-4A47-8B4A-201BE1606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/>
          </a:p>
        </p:txBody>
      </p:sp>
      <p:sp>
        <p:nvSpPr>
          <p:cNvPr id="187395" name="Footer Placeholder 1">
            <a:extLst>
              <a:ext uri="{FF2B5EF4-FFF2-40B4-BE49-F238E27FC236}">
                <a16:creationId xmlns:a16="http://schemas.microsoft.com/office/drawing/2014/main" id="{00CB27C8-4A02-DF43-9895-5B1DCA8C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792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3">
            <a:extLst>
              <a:ext uri="{FF2B5EF4-FFF2-40B4-BE49-F238E27FC236}">
                <a16:creationId xmlns:a16="http://schemas.microsoft.com/office/drawing/2014/main" id="{5A7B336D-B45A-3C4D-A1F5-7EE400C82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Our next script illustrates another use of prompt dialogs to obtain input from the user. </a:t>
            </a:r>
          </a:p>
          <a:p>
            <a:pPr eaLnBrk="1" hangingPunct="1"/>
            <a:r>
              <a:rPr lang="en-US" altLang="en-US" sz="2400" b="1" dirty="0">
                <a:solidFill>
                  <a:srgbClr val="EF5E63"/>
                </a:solidFill>
              </a:rPr>
              <a:t>Example 5</a:t>
            </a:r>
            <a:r>
              <a:rPr lang="en-US" altLang="en-US" sz="2400" dirty="0"/>
              <a:t> inputs two </a:t>
            </a:r>
            <a:r>
              <a:rPr lang="en-US" altLang="en-US" sz="2400" i="1" dirty="0"/>
              <a:t>integers</a:t>
            </a:r>
            <a:r>
              <a:rPr lang="en-US" altLang="en-US" sz="2400" dirty="0"/>
              <a:t> (whole numbers, such as 7, –11, 0 and 31914) typed by a user at the keyboard, computes the sum of the values and displays the result.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120A495-74F7-F940-95F1-3923ED7C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Adding Integers</a:t>
            </a:r>
          </a:p>
        </p:txBody>
      </p:sp>
      <p:sp>
        <p:nvSpPr>
          <p:cNvPr id="196611" name="Footer Placeholder 1">
            <a:extLst>
              <a:ext uri="{FF2B5EF4-FFF2-40B4-BE49-F238E27FC236}">
                <a16:creationId xmlns:a16="http://schemas.microsoft.com/office/drawing/2014/main" id="{AE9D9C0D-8955-9D40-B018-A9CB7D33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oter Placeholder 1">
            <a:extLst>
              <a:ext uri="{FF2B5EF4-FFF2-40B4-BE49-F238E27FC236}">
                <a16:creationId xmlns:a16="http://schemas.microsoft.com/office/drawing/2014/main" id="{5D3225E6-7761-AD4A-B705-5B1B30B4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62361-F144-3D4E-82FD-C573D5ECF3EE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CF1217-C350-DD44-BDE6-FC6B5C10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04" y="-202307"/>
            <a:ext cx="593641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363EC-3E6A-1C47-8836-44D7BDDC7AD9}"/>
              </a:ext>
            </a:extLst>
          </p:cNvPr>
          <p:cNvSpPr txBox="1"/>
          <p:nvPr/>
        </p:nvSpPr>
        <p:spPr>
          <a:xfrm>
            <a:off x="7486649" y="2718861"/>
            <a:ext cx="3824017" cy="707886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EF5E63"/>
                </a:solidFill>
              </a:rPr>
              <a:t>Function </a:t>
            </a:r>
            <a:r>
              <a:rPr lang="en-US" altLang="en-US" sz="2000" dirty="0" err="1">
                <a:solidFill>
                  <a:srgbClr val="EF5E63"/>
                </a:solidFill>
                <a:highlight>
                  <a:srgbClr val="C0C0C0"/>
                </a:highlight>
                <a:latin typeface="Lucida Console" panose="020B0609040504020204" pitchFamily="49" charset="0"/>
              </a:rPr>
              <a:t>parseInt</a:t>
            </a:r>
            <a:r>
              <a:rPr lang="en-US" altLang="en-US" sz="2000" dirty="0">
                <a:solidFill>
                  <a:srgbClr val="EF5E63"/>
                </a:solidFill>
              </a:rPr>
              <a:t> converts its string argument to an integer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A449ED-CBE1-FA41-B732-BF234CF14EE0}"/>
              </a:ext>
            </a:extLst>
          </p:cNvPr>
          <p:cNvSpPr/>
          <p:nvPr/>
        </p:nvSpPr>
        <p:spPr>
          <a:xfrm>
            <a:off x="2143125" y="1890186"/>
            <a:ext cx="4800600" cy="3839102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oter Placeholder 1">
            <a:extLst>
              <a:ext uri="{FF2B5EF4-FFF2-40B4-BE49-F238E27FC236}">
                <a16:creationId xmlns:a16="http://schemas.microsoft.com/office/drawing/2014/main" id="{59115A71-350B-8B4A-A296-929CC72F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39C462-2495-BF47-AC1A-7269C7F7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5" t="27234" r="5464" b="908"/>
          <a:stretch/>
        </p:blipFill>
        <p:spPr>
          <a:xfrm>
            <a:off x="4253024" y="0"/>
            <a:ext cx="4751250" cy="196380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F7AD32-D804-8D48-92E2-7CDDDD4D1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8" t="29472" r="8376" b="6268"/>
          <a:stretch/>
        </p:blipFill>
        <p:spPr>
          <a:xfrm>
            <a:off x="4221714" y="2067571"/>
            <a:ext cx="4740029" cy="1846456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E1097FB-FF66-DB4A-BB0C-353440256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831" y="4017793"/>
            <a:ext cx="54864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>
            <a:extLst>
              <a:ext uri="{FF2B5EF4-FFF2-40B4-BE49-F238E27FC236}">
                <a16:creationId xmlns:a16="http://schemas.microsoft.com/office/drawing/2014/main" id="{78CA4A26-77D8-7A41-A3A8-4F7F4DC8E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basic arithmetic operators (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+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-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*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/</a:t>
            </a:r>
            <a:r>
              <a:rPr lang="en-US" altLang="en-US" sz="2400" dirty="0"/>
              <a:t>, and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%</a:t>
            </a:r>
            <a:r>
              <a:rPr lang="en-US" altLang="en-US" sz="2400" dirty="0"/>
              <a:t>) are binary operators, because they each operate on two operands </a:t>
            </a:r>
          </a:p>
          <a:p>
            <a:pPr eaLnBrk="1" hangingPunct="1"/>
            <a:r>
              <a:rPr lang="en-US" altLang="en-US" sz="2400" dirty="0"/>
              <a:t>JavaScript provides the remainder operator, </a:t>
            </a:r>
            <a:r>
              <a:rPr lang="en-US" altLang="en-US" sz="2400" dirty="0">
                <a:solidFill>
                  <a:srgbClr val="EF5E63"/>
                </a:solidFill>
              </a:rPr>
              <a:t>%</a:t>
            </a:r>
            <a:r>
              <a:rPr lang="en-US" altLang="en-US" sz="2400" dirty="0"/>
              <a:t>, which yields the remainder after division</a:t>
            </a:r>
          </a:p>
          <a:p>
            <a:pPr eaLnBrk="1" hangingPunct="1"/>
            <a:r>
              <a:rPr lang="en-US" altLang="en-US" sz="2400" dirty="0"/>
              <a:t>Arithmetic expressions in JavaScript must be written in straight-line form to facilitate entering programs into the computer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CB03539-89BF-BC4B-BBD6-FA5766BB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Arithmetic</a:t>
            </a:r>
          </a:p>
        </p:txBody>
      </p:sp>
      <p:sp>
        <p:nvSpPr>
          <p:cNvPr id="203779" name="Footer Placeholder 1">
            <a:extLst>
              <a:ext uri="{FF2B5EF4-FFF2-40B4-BE49-F238E27FC236}">
                <a16:creationId xmlns:a16="http://schemas.microsoft.com/office/drawing/2014/main" id="{275775A6-2AEA-AE46-B96E-4EB4B795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Common Uses of JavaScript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458913"/>
            <a:ext cx="6934200" cy="436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Display a message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Select list navigation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Edit and validate form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Create a new window with a specified size and screen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Image Rollovers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Display Current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Calculations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2CB03539-89BF-BC4B-BBD6-FA5766BB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Arithmetic</a:t>
            </a:r>
          </a:p>
        </p:txBody>
      </p:sp>
      <p:sp>
        <p:nvSpPr>
          <p:cNvPr id="203779" name="Footer Placeholder 1">
            <a:extLst>
              <a:ext uri="{FF2B5EF4-FFF2-40B4-BE49-F238E27FC236}">
                <a16:creationId xmlns:a16="http://schemas.microsoft.com/office/drawing/2014/main" id="{275775A6-2AEA-AE46-B96E-4EB4B795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4965-6268-C649-9CC3-CC38E81F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 descr="iw3htp5_06_JSIntro_Page_33">
            <a:extLst>
              <a:ext uri="{FF2B5EF4-FFF2-40B4-BE49-F238E27FC236}">
                <a16:creationId xmlns:a16="http://schemas.microsoft.com/office/drawing/2014/main" id="{8E2A6D0F-C388-234E-BA03-88537ED0384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4461" r="30573" b="48184"/>
          <a:stretch/>
        </p:blipFill>
        <p:spPr bwMode="auto">
          <a:xfrm>
            <a:off x="2193054" y="2097881"/>
            <a:ext cx="795829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1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>
            <a:extLst>
              <a:ext uri="{FF2B5EF4-FFF2-40B4-BE49-F238E27FC236}">
                <a16:creationId xmlns:a16="http://schemas.microsoft.com/office/drawing/2014/main" id="{57CDE13D-4596-A049-A6F1-982C39114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47664"/>
            <a:ext cx="9601200" cy="4167386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does not require variables to have a type before they can be used in a script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variable in JavaScript can contain a value of any data type, and in many situations, JavaScript automatically converts between values of different types for you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is referred to as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loosely typed language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a variable is declared in JavaScript, but is not given a value, it has an undefined value.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Attempting to use the value of such a variable is normally a logic error.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variables are declared, they are not assigned default values, unless specified otherwise by the programmer.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To indicate that a variable does not contain a value, you can assign the value </a:t>
            </a:r>
            <a:r>
              <a:rPr lang="en-US" sz="1800" dirty="0">
                <a:latin typeface="Lucida Console" pitchFamily="49" charset="0"/>
              </a:rPr>
              <a:t>null</a:t>
            </a:r>
            <a:r>
              <a:rPr lang="en-US" sz="1800" dirty="0"/>
              <a:t> to it. 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9FC1578-D9FD-7741-84CE-62932ADCA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Memory Concepts</a:t>
            </a:r>
          </a:p>
        </p:txBody>
      </p:sp>
      <p:sp>
        <p:nvSpPr>
          <p:cNvPr id="201731" name="Footer Placeholder 1">
            <a:extLst>
              <a:ext uri="{FF2B5EF4-FFF2-40B4-BE49-F238E27FC236}">
                <a16:creationId xmlns:a16="http://schemas.microsoft.com/office/drawing/2014/main" id="{E4C245F0-8746-3F42-91EE-BCF8CAEF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BF45F0F9-446F-ED4C-A4B3-6CD2AE45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1386"/>
            <a:ext cx="9601200" cy="3581400"/>
          </a:xfrm>
        </p:spPr>
        <p:txBody>
          <a:bodyPr/>
          <a:lstStyle/>
          <a:p>
            <a:r>
              <a:rPr lang="en-US" altLang="en-US" dirty="0"/>
              <a:t>When a web page is loaded, the browser creates a </a:t>
            </a:r>
            <a:r>
              <a:rPr lang="en-US" altLang="en-US" b="1" dirty="0"/>
              <a:t>D</a:t>
            </a:r>
            <a:r>
              <a:rPr lang="en-US" altLang="en-US" dirty="0"/>
              <a:t>ocument </a:t>
            </a:r>
            <a:r>
              <a:rPr lang="en-US" altLang="en-US" b="1" dirty="0"/>
              <a:t>O</a:t>
            </a:r>
            <a:r>
              <a:rPr lang="en-US" altLang="en-US" dirty="0"/>
              <a:t>bject </a:t>
            </a:r>
            <a:r>
              <a:rPr lang="en-US" altLang="en-US" b="1" dirty="0"/>
              <a:t>M</a:t>
            </a:r>
            <a:r>
              <a:rPr lang="en-US" altLang="en-US" dirty="0"/>
              <a:t>odel of the page.</a:t>
            </a:r>
          </a:p>
          <a:p>
            <a:r>
              <a:rPr lang="en-US" altLang="en-US" dirty="0"/>
              <a:t>The </a:t>
            </a:r>
            <a:r>
              <a:rPr lang="en-US" altLang="en-US" b="1" dirty="0"/>
              <a:t>HTML DOM</a:t>
            </a:r>
            <a:r>
              <a:rPr lang="en-US" altLang="en-US" dirty="0"/>
              <a:t> model is constructed as a tree of </a:t>
            </a:r>
            <a:r>
              <a:rPr lang="en-US" altLang="en-US" b="1" dirty="0"/>
              <a:t>Objects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17EC7-2B30-0A44-B458-8921BB5E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HTML DOM (Document Object Model)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045E8-5474-2948-A6E2-074B53C1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668E945E-8C35-F24C-925C-3338B3A60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4" y="3075186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We begin with a simple script that displays the text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"Welcome to JavaScript Programming!"</a:t>
            </a:r>
            <a:r>
              <a:rPr lang="en-US" altLang="en-US" sz="2400" dirty="0"/>
              <a:t> in the HTML5 document. </a:t>
            </a:r>
          </a:p>
          <a:p>
            <a:pPr eaLnBrk="1" hangingPunct="1"/>
            <a:r>
              <a:rPr lang="en-US" altLang="en-US" sz="2400" dirty="0"/>
              <a:t>All major web browsers contain JavaScript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interpreters</a:t>
            </a:r>
            <a:r>
              <a:rPr lang="en-US" altLang="en-US" sz="2400" dirty="0"/>
              <a:t>, which process the commands written in JavaScript. </a:t>
            </a:r>
          </a:p>
          <a:p>
            <a:pPr eaLnBrk="1" hangingPunct="1"/>
            <a:r>
              <a:rPr lang="en-US" altLang="en-US" sz="2400" dirty="0"/>
              <a:t>The JavaScript code and its result are shown in </a:t>
            </a:r>
            <a:r>
              <a:rPr lang="en-GB" altLang="en-US" sz="2400" dirty="0">
                <a:solidFill>
                  <a:srgbClr val="EF5E63"/>
                </a:solidFill>
              </a:rPr>
              <a:t>Example 1</a:t>
            </a:r>
            <a:r>
              <a:rPr lang="en-GB" altLang="en-US" sz="2400" dirty="0"/>
              <a:t>.</a:t>
            </a:r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8483" name="Footer Placeholder 1">
            <a:extLst>
              <a:ext uri="{FF2B5EF4-FFF2-40B4-BE49-F238E27FC236}">
                <a16:creationId xmlns:a16="http://schemas.microsoft.com/office/drawing/2014/main" id="{577446FA-3A3D-834F-AFB7-ADAD7128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D14E27-7A8A-6743-A4A4-4D13820C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4" y="3594829"/>
            <a:ext cx="6691423" cy="31558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DBF2DC-5B4C-B84F-8117-8ABBAF85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64" y="209107"/>
            <a:ext cx="6762608" cy="326266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2443163" y="1900238"/>
            <a:ext cx="5835754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A80E61-C239-4449-B3C6-5263C9863A38}"/>
              </a:ext>
            </a:extLst>
          </p:cNvPr>
          <p:cNvSpPr/>
          <p:nvPr/>
        </p:nvSpPr>
        <p:spPr>
          <a:xfrm>
            <a:off x="1361967" y="1909960"/>
            <a:ext cx="4672012" cy="137616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2577" name="Rectangle 3">
            <a:extLst>
              <a:ext uri="{FF2B5EF4-FFF2-40B4-BE49-F238E27FC236}">
                <a16:creationId xmlns:a16="http://schemas.microsoft.com/office/drawing/2014/main" id="{621E7932-5E92-4F42-B9E6-37B77D5E9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004814"/>
            <a:ext cx="9601200" cy="416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…	</a:t>
            </a:r>
          </a:p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 </a:t>
            </a:r>
            <a:r>
              <a:rPr lang="en-US" altLang="en-US" sz="2400" dirty="0"/>
              <a:t>tag indicates to the browser that the text that follows is part of a script. 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2400" dirty="0"/>
              <a:t> attribute specifies the MIME type of the script as well as the </a:t>
            </a:r>
            <a:r>
              <a:rPr lang="en-US" sz="2400" b="1" dirty="0"/>
              <a:t>scripting language </a:t>
            </a:r>
            <a:r>
              <a:rPr lang="en-US" sz="2400" dirty="0"/>
              <a:t>used in the script—in this case,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2400" dirty="0"/>
              <a:t> file written 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5024E6E-84D5-034C-916C-8EA9B297E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152579" name="Footer Placeholder 1">
            <a:extLst>
              <a:ext uri="{FF2B5EF4-FFF2-40B4-BE49-F238E27FC236}">
                <a16:creationId xmlns:a16="http://schemas.microsoft.com/office/drawing/2014/main" id="{A60C2BE9-58FF-6346-846C-486F31E1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488EAF-10D5-7E4F-B8BC-D44483499022}"/>
              </a:ext>
            </a:extLst>
          </p:cNvPr>
          <p:cNvSpPr/>
          <p:nvPr/>
        </p:nvSpPr>
        <p:spPr>
          <a:xfrm>
            <a:off x="2286001" y="4386257"/>
            <a:ext cx="4672012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2577" name="Rectangle 3">
            <a:extLst>
              <a:ext uri="{FF2B5EF4-FFF2-40B4-BE49-F238E27FC236}">
                <a16:creationId xmlns:a16="http://schemas.microsoft.com/office/drawing/2014/main" id="{621E7932-5E92-4F42-B9E6-37B77D5E9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43098"/>
            <a:ext cx="9601200" cy="4167386"/>
          </a:xfrm>
        </p:spPr>
        <p:txBody>
          <a:bodyPr/>
          <a:lstStyle/>
          <a:p>
            <a:endParaRPr lang="en-US" altLang="en-US" sz="2400" b="1" u="sng" dirty="0"/>
          </a:p>
          <a:p>
            <a:r>
              <a:rPr lang="en-US" altLang="en-US" sz="2400" b="1" u="sng" dirty="0"/>
              <a:t>Often</a:t>
            </a:r>
            <a:r>
              <a:rPr lang="en-US" altLang="en-US" dirty="0"/>
              <a:t>, </a:t>
            </a:r>
            <a:r>
              <a:rPr lang="en-US" altLang="en-US" dirty="0" err="1"/>
              <a:t>JavaScripts</a:t>
            </a:r>
            <a:r>
              <a:rPr lang="en-US" altLang="en-US" dirty="0"/>
              <a:t> appear in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US" altLang="en-US" dirty="0"/>
              <a:t>section of the HTML5 document and that is because browser interprets the contents of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US" altLang="en-US" dirty="0"/>
              <a:t>section first.</a:t>
            </a:r>
          </a:p>
          <a:p>
            <a:r>
              <a:rPr lang="en-US" altLang="en-US" sz="2400" b="1" u="sng" dirty="0"/>
              <a:t>*However</a:t>
            </a:r>
            <a:r>
              <a:rPr lang="en-US" altLang="en-US" dirty="0"/>
              <a:t>, </a:t>
            </a:r>
            <a:r>
              <a:rPr lang="en-US" altLang="en-US" dirty="0" err="1"/>
              <a:t>JavaScripts</a:t>
            </a:r>
            <a:r>
              <a:rPr lang="en-US" altLang="en-US" dirty="0"/>
              <a:t> can appear in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  <a:r>
              <a:rPr lang="en-US" altLang="en-US" dirty="0"/>
              <a:t> section of the HTML5 document or in an external file that has the extension (</a:t>
            </a:r>
            <a:r>
              <a:rPr lang="en-US" altLang="en-US" dirty="0" err="1"/>
              <a:t>myScript</a:t>
            </a:r>
            <a:r>
              <a:rPr lang="en-US" altLang="en-US" b="1" i="1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.js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In case of the latter, the JavaScript external file can be references using: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 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myScript.js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"&gt;&lt;/script&gt;</a:t>
            </a:r>
          </a:p>
          <a:p>
            <a:pPr marL="0" indent="0">
              <a:buNone/>
            </a:pP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altLang="en-US" dirty="0"/>
              <a:t>and that reference can be placed in either the </a:t>
            </a: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GB" altLang="en-US" dirty="0"/>
              <a:t>or</a:t>
            </a: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&lt;body&gt; </a:t>
            </a:r>
            <a:r>
              <a:rPr lang="en-GB" altLang="en-US" dirty="0"/>
              <a:t>part of the HTML5 document.</a:t>
            </a:r>
            <a:endParaRPr lang="en-US" altLang="en-US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5024E6E-84D5-034C-916C-8EA9B297E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152579" name="Footer Placeholder 1">
            <a:extLst>
              <a:ext uri="{FF2B5EF4-FFF2-40B4-BE49-F238E27FC236}">
                <a16:creationId xmlns:a16="http://schemas.microsoft.com/office/drawing/2014/main" id="{A60C2BE9-58FF-6346-846C-486F31E1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js_whereto.asp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3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E6841A96-68F7-DB4F-8F39-54D2AE99D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886074"/>
            <a:ext cx="9601200" cy="3686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 string of characters can be contained between double quotation (</a:t>
            </a:r>
            <a:r>
              <a:rPr lang="en-US" altLang="en-US" dirty="0">
                <a:latin typeface="Lucida Console" panose="020B0609040504020204" pitchFamily="49" charset="0"/>
              </a:rPr>
              <a:t>"</a:t>
            </a:r>
            <a:r>
              <a:rPr lang="en-US" altLang="en-US" dirty="0"/>
              <a:t>) marks (also called a </a:t>
            </a:r>
            <a:r>
              <a:rPr lang="en-US" altLang="en-US" b="1" dirty="0"/>
              <a:t>string literal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The parentheses (following the name of a method  contain the arguments that the method requires to perform its task (or its action)</a:t>
            </a:r>
          </a:p>
          <a:p>
            <a:pPr eaLnBrk="1" hangingPunct="1"/>
            <a:r>
              <a:rPr lang="en-US" altLang="en-US" dirty="0"/>
              <a:t>Every statement end with a semicolon (also known as the </a:t>
            </a:r>
            <a:r>
              <a:rPr lang="en-US" altLang="en-US" b="1" dirty="0"/>
              <a:t>statement terminator</a:t>
            </a:r>
            <a:r>
              <a:rPr lang="en-US" altLang="en-US" dirty="0"/>
              <a:t>), </a:t>
            </a:r>
            <a:r>
              <a:rPr lang="en-US" altLang="en-US" u="sng" dirty="0"/>
              <a:t>although none is required by JavaScript</a:t>
            </a:r>
          </a:p>
          <a:p>
            <a:pPr eaLnBrk="1" hangingPunct="1"/>
            <a:r>
              <a:rPr lang="en-US" altLang="en-US" dirty="0"/>
              <a:t>JavaScript is case sensitive</a:t>
            </a:r>
          </a:p>
          <a:p>
            <a:pPr lvl="1" eaLnBrk="1" hangingPunct="1"/>
            <a:r>
              <a:rPr lang="en-US" altLang="en-US" dirty="0"/>
              <a:t>Not using the proper uppercase and lowercase letters is a syntax error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55F009E-3B7A-5745-8447-9143B953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160771" name="Footer Placeholder 1">
            <a:extLst>
              <a:ext uri="{FF2B5EF4-FFF2-40B4-BE49-F238E27FC236}">
                <a16:creationId xmlns:a16="http://schemas.microsoft.com/office/drawing/2014/main" id="{BAE1581F-10FF-2C4E-B733-18F1258D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F43C98-69EC-3647-B174-2DE100A427D4}"/>
              </a:ext>
            </a:extLst>
          </p:cNvPr>
          <p:cNvSpPr/>
          <p:nvPr/>
        </p:nvSpPr>
        <p:spPr>
          <a:xfrm>
            <a:off x="1516748" y="1900237"/>
            <a:ext cx="9034461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writeln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Weclome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JavaScript Programming!&lt;h1&gt;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D667D26-7CC6-7D48-9BF6-657A59A01F48}"/>
              </a:ext>
            </a:extLst>
          </p:cNvPr>
          <p:cNvSpPr/>
          <p:nvPr/>
        </p:nvSpPr>
        <p:spPr>
          <a:xfrm rot="16200000">
            <a:off x="2374343" y="2321718"/>
            <a:ext cx="400051" cy="442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6E875D-A0F4-C642-B6E7-BC6E475A242E}"/>
              </a:ext>
            </a:extLst>
          </p:cNvPr>
          <p:cNvSpPr/>
          <p:nvPr/>
        </p:nvSpPr>
        <p:spPr>
          <a:xfrm rot="16200000">
            <a:off x="3334572" y="2336002"/>
            <a:ext cx="400051" cy="442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21AD9E0-7527-184A-BCBC-B898143BB0BF}"/>
              </a:ext>
            </a:extLst>
          </p:cNvPr>
          <p:cNvSpPr/>
          <p:nvPr/>
        </p:nvSpPr>
        <p:spPr>
          <a:xfrm rot="16200000">
            <a:off x="6883998" y="-240469"/>
            <a:ext cx="400051" cy="55101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0F1D4-0C52-574E-AC14-8655AAAEECA6}"/>
              </a:ext>
            </a:extLst>
          </p:cNvPr>
          <p:cNvSpPr txBox="1"/>
          <p:nvPr/>
        </p:nvSpPr>
        <p:spPr>
          <a:xfrm>
            <a:off x="2144060" y="270033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45C8B-3647-DA4D-B135-4502A7C49C5F}"/>
              </a:ext>
            </a:extLst>
          </p:cNvPr>
          <p:cNvSpPr txBox="1"/>
          <p:nvPr/>
        </p:nvSpPr>
        <p:spPr>
          <a:xfrm>
            <a:off x="3136856" y="2729980"/>
            <a:ext cx="93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6A8FB-E2B2-0F41-BA97-57CC61E5CF4F}"/>
              </a:ext>
            </a:extLst>
          </p:cNvPr>
          <p:cNvSpPr txBox="1"/>
          <p:nvPr/>
        </p:nvSpPr>
        <p:spPr>
          <a:xfrm>
            <a:off x="6687280" y="2637115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Argument/action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46265</TotalTime>
  <Words>2234</Words>
  <Application>Microsoft Macintosh PowerPoint</Application>
  <PresentationFormat>Widescreen</PresentationFormat>
  <Paragraphs>212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.Lucida Grande UI Regular</vt:lpstr>
      <vt:lpstr>Al Bayan Bold</vt:lpstr>
      <vt:lpstr>Arial</vt:lpstr>
      <vt:lpstr>Calibri</vt:lpstr>
      <vt:lpstr>Consolas</vt:lpstr>
      <vt:lpstr>Franklin Gothic Book</vt:lpstr>
      <vt:lpstr>Lucida Console</vt:lpstr>
      <vt:lpstr>Times</vt:lpstr>
      <vt:lpstr>Wingdings 2</vt:lpstr>
      <vt:lpstr>Wingdings 3</vt:lpstr>
      <vt:lpstr>Crop</vt:lpstr>
      <vt:lpstr>GC415 – Javascript: introduction to scripting</vt:lpstr>
      <vt:lpstr>Introduction</vt:lpstr>
      <vt:lpstr>Common Uses of JavaScript</vt:lpstr>
      <vt:lpstr>The HTML DOM (Document Object Model) </vt:lpstr>
      <vt:lpstr>Your First Script: Displaying a Line of Text with JavaScript in a Web Page</vt:lpstr>
      <vt:lpstr>PowerPoint Presentation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Modifying Your First Script</vt:lpstr>
      <vt:lpstr>PowerPoint Presentation</vt:lpstr>
      <vt:lpstr>Displaying Text in an Alert Dialog</vt:lpstr>
      <vt:lpstr>PowerPoint Presentation</vt:lpstr>
      <vt:lpstr>Dynamic Web pages</vt:lpstr>
      <vt:lpstr>Dynamic Web pages (Cont.)</vt:lpstr>
      <vt:lpstr>PowerPoint Presentation</vt:lpstr>
      <vt:lpstr>PowerPoint Presentation</vt:lpstr>
      <vt:lpstr>Dynamic Web pages (Cont.): Prompt method</vt:lpstr>
      <vt:lpstr>Dynamic Web pages (Cont.): Variables and Comments</vt:lpstr>
      <vt:lpstr>Dynamic Web pages (Cont.): *Variables and Comments</vt:lpstr>
      <vt:lpstr>Dynamic Web pages (Cont.): *Variables and Comments</vt:lpstr>
      <vt:lpstr>Dynamic Web pages (Cont.): Variables and Comments</vt:lpstr>
      <vt:lpstr>Dynamic Web pages (Cont.): Variables and Comments</vt:lpstr>
      <vt:lpstr>Adding Integers</vt:lpstr>
      <vt:lpstr>PowerPoint Presentation</vt:lpstr>
      <vt:lpstr>PowerPoint Presentation</vt:lpstr>
      <vt:lpstr>Arithmetic</vt:lpstr>
      <vt:lpstr>Arithmetic</vt:lpstr>
      <vt:lpstr>Memory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157</cp:revision>
  <dcterms:created xsi:type="dcterms:W3CDTF">2021-01-19T15:50:39Z</dcterms:created>
  <dcterms:modified xsi:type="dcterms:W3CDTF">2023-01-23T07:03:39Z</dcterms:modified>
</cp:coreProperties>
</file>