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4"/>
  </p:notesMasterIdLst>
  <p:sldIdLst>
    <p:sldId id="265" r:id="rId2"/>
    <p:sldId id="346" r:id="rId3"/>
    <p:sldId id="307" r:id="rId4"/>
    <p:sldId id="308" r:id="rId5"/>
    <p:sldId id="349" r:id="rId6"/>
    <p:sldId id="309" r:id="rId7"/>
    <p:sldId id="348" r:id="rId8"/>
    <p:sldId id="310" r:id="rId9"/>
    <p:sldId id="354" r:id="rId10"/>
    <p:sldId id="423" r:id="rId11"/>
    <p:sldId id="352" r:id="rId12"/>
    <p:sldId id="356" r:id="rId13"/>
    <p:sldId id="424" r:id="rId14"/>
    <p:sldId id="312" r:id="rId15"/>
    <p:sldId id="425" r:id="rId16"/>
    <p:sldId id="311" r:id="rId17"/>
    <p:sldId id="313" r:id="rId18"/>
    <p:sldId id="359" r:id="rId19"/>
    <p:sldId id="315" r:id="rId20"/>
    <p:sldId id="314" r:id="rId21"/>
    <p:sldId id="361" r:id="rId22"/>
    <p:sldId id="42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/>
    <p:restoredTop sz="96327"/>
  </p:normalViewPr>
  <p:slideViewPr>
    <p:cSldViewPr snapToGrid="0" snapToObjects="1">
      <p:cViewPr>
        <p:scale>
          <a:sx n="76" d="100"/>
          <a:sy n="76" d="100"/>
        </p:scale>
        <p:origin x="144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4:32:06.972"/>
    </inkml:context>
    <inkml:brush xml:id="br0">
      <inkml:brushProperty name="width" value="0.08571" units="cm"/>
      <inkml:brushProperty name="height" value="0.08571" units="cm"/>
      <inkml:brushProperty name="color" value="#74465A"/>
    </inkml:brush>
  </inkml:definitions>
  <inkml:trace contextRef="#ctx0" brushRef="#br0">0 703 8027,'47'38'0,"0"-1"0,28 15 0,-11-15 0,-2-4 0,12 7 0,8 2 0,3 3 0,3-2 0,1-2 0,2-5 0,2-7 0,-45-17 0,1-2 0,1-1 0,1-1 0,-1-1 0,0-1 0,3-2 0,-1-2 0,0 1 0,0-2 0,1-3 0,1-2 0,-1-1 0,1-3 0,-1-3 0,1-3 0,-1-4 0,1-3 0,0 0 0,-1-2 0,1-3 0,-1 0 0,-1-1 0,0 0 0,1-2 0,-2-1 0,-2-1 0,-1-1 0,1 0 0,-1-1 0,-1 0 0,0-1 0,1 0 0,-1 0 0,1 0 0,-1 0 0,-1 0 0,0 0 0,2 0 0,1 0 0,-1-1 0,1 1 0,2 0 0,1 0 0,1 2 0,-1 1 0,3 1 0,1 2 0,0 0 0,0 2 0,3 0 0,-1 3 0,-1 3 0,0 1 0,0 2 0,0 2 0,-3 1 0,0 4 0,0 2 0,-1 3 0,0 0 0,0 1 0,-2 3 0,-1 2 0,0 2 0,1 2 0,46 11 0,-46-3 0,-1 4 0,0 6 0,0 3 0,3 2 0,-1 1 0,1 3 0,-2 1 0,0 2 0,-1 1 0,-1-1 0,-1 1 0,-2 0 0,-3 0 0,32 25 0,2 2 0,-15-14 0,-4-4 0,-9-6 0,-10-8 0,-11-10 0,-8-4 0,-4-7 0,-11-23 0,-15-9 0,-13-21 0,-12-5 0,-11-8 0,-1-1 0,-2-1 0,-1-2 0,5 5 0,-5-2 0,8 9 0,-4 0 0,1-1 0,3 7 0,6 10 0,3 1 0,7 12 0,8 2 0,8 7 0,9 9 0,16 15 0,11 15 0,8 10 0,8 3 0,6 8 0,4-1 0,4 2 0,-1-3 0,-4-5 0,1-1 0,-5-4 0,1 4 0,-4-5 0,-9-2 0,-10-6 0,-9 0 0,-8-1 0,-5 4 0,-14-6 0,-11 0 0,-17 0 0,-20 0 0,0-2 0,0-1 0,-5 2 0,9 1 0,-4 2 0,0 1 0,5 0 0,3 1 0,5-1 0,7 0 0,6 0 0,7-1 0,3-2 0,7-2 0,3-4 0,7-5 0,2-2 0,3-2 0,1-1 0,0-1 0,0 1 0,0 0 0,0-1 0,5 6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2:55:12.271"/>
    </inkml:context>
    <inkml:brush xml:id="br0">
      <inkml:brushProperty name="width" value="0.05" units="cm"/>
      <inkml:brushProperty name="height" value="0.05" units="cm"/>
      <inkml:brushProperty name="color" value="#EF5E63"/>
    </inkml:brush>
  </inkml:definitions>
  <inkml:trace contextRef="#ctx0" brushRef="#br0">1236 2135 24575,'-16'0'0,"-1"0"0,-7-6 0,0-6 0,-9-15 0,13 1 0,-13-21 0,-5-6 0,12 1 0,-7 2 0,2 0 0,17 1 0,-12 1 0,-2-1 0,0-21 0,-12-19-398,19 39 1,1 1 397,-12-41 0,16 42 0,-1 0 0,-14-31-237,7 1 237,-5 3 0,13 16 0,-6-15 0,7 15 0,0-7 0,1 9 0,0 0 786,0 8-786,-7-6 246,6 6-246,-5 0 0,6 2 0,1 8 0,-6-1 0,5 8 0,-10 1 0,11 7 0,-9 1 0,3 4 0,-5-4 0,0 10 0,0-10 0,0 10 0,-6-5 0,4 6 0,-5-1 0,7 1 0,6 6 0,-4-5 0,9 10 0,-3-5 0,5 6 0,5-4 0,5 3 0,7-4 0,4 5 0,1 0 0,-1 0 0,7 0 0,1 0 0,12 0 0,-4 0 0,11 0 0,-5 0 0,7 6 0,0-5 0,0 5 0,-7-6 0,5 6 0,-5-5 0,7 5 0,-6-6 0,-3 5 0,-6-4 0,-6 5 0,-2-6 0,-5 4 0,0-2 0,0 2 0,-1-4 0,-13 0 0,1 0 0,-26 0 0,8 0 0,-17 0 0,5 0 0,-16 0 0,7 0 0,-14 0 0,14 0 0,-14 0 0,14 0 0,-6 0 0,15 0 0,1 0 0,7 0 0,6 0 0,1 0 0,6 0 0,1 0 0,-1 0 0,1 0 0,0 0 0,4 5 0,2 1 0,4 4 0,5 6 0,-4 9 0,5 15 0,-6 9 0,0 17 0,0-7 0,0 15 0,0-15 0,0-1 0,0-11 0,0-21 0,0 10 0,0-22 0,0 9 0,0-12 0,0 0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2:57:04.203"/>
    </inkml:context>
    <inkml:brush xml:id="br0">
      <inkml:brushProperty name="width" value="0.05" units="cm"/>
      <inkml:brushProperty name="height" value="0.05" units="cm"/>
      <inkml:brushProperty name="color" value="#EF5E63"/>
    </inkml:brush>
  </inkml:definitions>
  <inkml:trace contextRef="#ctx0" brushRef="#br0">390 1 24575,'-11'0'0,"-5"0"0,-2 0 0,-6 0 0,0 0 0,0 5 0,1 2 0,4 10 0,-4-4 0,10 4 0,-3-6 0,4 5 0,2-4 0,3 5 0,-3-1 0,8-3 0,-8 9 0,8-4 0,-3 0 0,5 4 0,0-4 0,0 6 0,0-1 0,0 1 0,0 0 0,0 0 0,0-6 0,5 4 0,2-4 0,4 0 0,1 4 0,-1-10 0,1 17 0,0-9 0,5 11 0,-3-1 0,9-4 0,-4 4 0,-1-6 0,-1 0 0,0-6 0,-3 5 0,2-11 0,-5 5 0,-5-7 0,-1 7 0,0-5 0,-4 10 0,4-4 0,-5 6 0,0 0 0,0 0 0,0-1 0,0 1 0,0 0 0,-5 0 0,-2-1 0,-17 2 0,3-1 0,-16 2 0,4-1 0,-6-5 0,7 4 0,-6-10 0,13 3 0,-6-5 0,7 0 0,1-5 0,6-2 0,1-5 0,10 5 0,6-4 0,6 3 0,4-4 0,7 0 0,-5 0 0,10 5 0,-4-3 0,0 3 0,4 0 0,-10-4 0,10 10 0,-9-5 0,3 0 0,-5 4 0,-1-9 0,1 9 0,0-5 0,-1 6 0,1 0 0,0 0 0,-5-1 0,-1 1 0,-5 5 0,0-3 0,0 9 0,0 3 0,0 0 0,0 6 0,0-8 0,0 1 0,0 7 0,0-6 0,-6 6 0,0-8 0,-7 8 0,1-6 0,-1 6 0,1-7 0,0 6 0,5-4 0,-5 11 0,5-12 0,-6 13 0,1-13 0,-1 13 0,6-6 0,-4 7 0,4-7 0,0 5 0,1-11 0,0 11 0,5-11 0,-5 4 0,6-6 0,0 0 0,0-6 0,0 4 0,0-4 0,0 0 0,0 4 0,0-10 0,0 11 0,0-11 0,0 10 0,0-4 0,5 6 0,2 0 0,5-1 0,0 1 0,5 0 0,-4 0 0,9-6 0,-8 4 0,8-8 0,-3 8 0,-1-9 0,-2 3 0,1-4 0,-5-2 0,4 2 0,-5-7 0,0 5 0,-1-9 0,1 4 0,0-5 0,-1 0 0,1 5 0,-1-4 0,1 4 0,0-1 0,5-3 0,-4 4 0,5-5 0,-7 0 0,1 5 0,0-4 0,-1 4 0,1-5 0,-5 4 0,-2 2 0,-4 3 0,0 1 0,0-4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2:57:08.701"/>
    </inkml:context>
    <inkml:brush xml:id="br0">
      <inkml:brushProperty name="width" value="0.05" units="cm"/>
      <inkml:brushProperty name="height" value="0.05" units="cm"/>
      <inkml:brushProperty name="color" value="#EF5E63"/>
    </inkml:brush>
  </inkml:definitions>
  <inkml:trace contextRef="#ctx0" brushRef="#br0">3018 701 24575,'-16'0'0,"-72"0"0,32 0 0,3 0 0,1 0 0,-3 0 0,14 0 0,-14 0 0,14 0 0,-14-6 0,13 4 0,-12-11 0,12 0 0,-12-2 0,5-11 0,-8 4 0,0-7 0,-2-7 0,9 6 0,-9-14 0,10 15 0,-19-15 0,7 6 0,-25-10 0,23 9 0,-22 0 0,17 9 0,-19-2 0,8 8 0,-8-6 0,11 20 0,-1-11 0,9 20 0,-6-6 0,23 7 0,-13 0 0,15 0 0,0 0 0,2 6 0,8 1 0,-1 12 0,-7-4 0,6 9 0,-6-3 0,8 5 0,0 0 0,0 0 0,6-1 0,-4 1 0,4-7 0,-6 6 0,0-11 0,7 10 0,-6-10 0,12 3 0,-4-4 0,12-2 0,1 0 0,6 0 0,5 0 0,1-14 0,5-5 0,5-14 0,2-9 0,5 6 0,7-13 0,-5 6 0,10-7 0,-9 0 0,9-1 0,-10 8 0,5 1 0,-8 7 0,1 6 0,-1 1 0,0 7 0,-1-1 0,1 5 0,-5-4 0,3 9 0,-4-8 0,5 3 0,-4-4 0,-2 9 0,-15 15 0,2 5 0,-16 26 0,5-11 0,-1 6 0,-4-2 0,11-6 0,-10 0 0,11-2 0,-4-12 0,5 5 0,6-11 0,1 4 0,0-5 0,3 0 0,-2-1 0,4 0 0,0 0 0,0 1 0,0-1 0,0 1 0,0 0 0,0 0 0,0-1 0,0 1 0,0 0 0,0-1 0,0 1 0,0-1 0,0 0 0,0-1 0,4 2 0,2-1 0,6 7 0,-2-5 0,2 10 0,0-4 0,-1 6 0,1 0 0,0-1 0,0-5 0,-1-1 0,0-1 0,-5-4 0,4 5 0,-9-6 0,4-1 0,0-4 0,-4 3 0,4-4 0,-5 1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9/13/22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C1AD79B3-8002-EC4F-87B5-6F00FA57A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6AD63-DA94-0A4E-8ABC-13629B86676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22537673-AC7D-314E-88A1-DA143D562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7BD9C2FC-67B1-F649-AF72-C31F16D8A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759670B6-5DCE-AD47-A73B-55563FD12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733C5-45E4-574D-AEA7-9600455A79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22FA5856-B5AC-9345-AFF1-64B10352E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A93D2BC-D9B6-B643-A048-FE9897C51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3BED8861-3235-F944-859E-D4A54B46F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C7AF0B-29E9-A24A-9861-F211986E1D0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52318D68-B6CE-0E4C-A716-E8D46ED99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0005E902-9F78-0E42-9394-E04DB92A3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>
            <a:extLst>
              <a:ext uri="{FF2B5EF4-FFF2-40B4-BE49-F238E27FC236}">
                <a16:creationId xmlns:a16="http://schemas.microsoft.com/office/drawing/2014/main" id="{14578C14-AFEE-F040-8BC0-47C4EB4BF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1C821-C5BD-A145-94E1-E52C2820903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6C2EF7CF-AF11-A449-BE76-5BB9A386F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9A2F8E0-7F9E-EF40-92A1-2BC167326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9C072C1B-1C23-2046-BBC9-FF3B93FE3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75BCB2-27FE-4845-9455-9EB5F8D9855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CC25C51E-D2A7-394A-9E33-26621861D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102C655-0108-DA4D-BF27-E240E83C2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>
            <a:extLst>
              <a:ext uri="{FF2B5EF4-FFF2-40B4-BE49-F238E27FC236}">
                <a16:creationId xmlns:a16="http://schemas.microsoft.com/office/drawing/2014/main" id="{38F69B98-B6BA-174B-A3EA-2C3870A0B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4CC4B-7378-0247-9C2B-ABE140F72A5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06A49A7A-A497-4B45-A8C3-E539D820C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411E3D3-1554-054E-9469-96044F6B6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>
            <a:extLst>
              <a:ext uri="{FF2B5EF4-FFF2-40B4-BE49-F238E27FC236}">
                <a16:creationId xmlns:a16="http://schemas.microsoft.com/office/drawing/2014/main" id="{2F274A11-0B67-F14D-9C66-9F8045C4D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1FA83-AC60-F042-A815-75772A47CE1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496C7862-0E8C-6743-B0BD-D65E215AB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F31FB9CA-55F7-F84B-A4A2-81FC8340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20DC413B-9125-BE48-8803-A1777C673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30B87-A6C2-FB4F-9B0C-07856E52BF5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FB36409A-125C-9B46-AF97-867E35889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49498921-3B7E-1F49-BD94-2687A7F03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2759007-8156-DF42-8453-D0CD2B06A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6FA4A-073A-B44B-91CE-F892F043AFB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9A3715B4-97DA-6248-AD99-62DAA2179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E170993C-AC1E-FB45-B2BE-49A283699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E52CB2B1-A675-7748-8073-C652E54BF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F77FD5-19F4-0146-8C4A-1E7E40F3391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52582252-6000-4747-806B-B4359D18F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F1D9A3C-CD79-174D-98F5-2A623963E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>
            <a:extLst>
              <a:ext uri="{FF2B5EF4-FFF2-40B4-BE49-F238E27FC236}">
                <a16:creationId xmlns:a16="http://schemas.microsoft.com/office/drawing/2014/main" id="{FF397342-2794-0547-8D6A-159226622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0482B4-DE96-C24D-BF83-D90B5472C1B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D8FC5A4-430C-554A-AE40-F7E238DDB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F7748A3-8091-C248-9E3D-FE30EABE1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B8AE4D03-5E4C-2943-9A4E-17531976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00647-311A-704B-98CC-10228D22F05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61BE9937-8F41-6748-8FA8-B77F4C86C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AB50181-2716-8F4A-BB64-DE0552B21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328FC517-7B52-5346-B3FC-A891DAA61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BCF64-B66F-2145-8777-3BC55B6E607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F3E6A33-8894-914C-B2ED-BEC43D5E8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D76E962-BEA8-504B-AF5F-32FBC6FD7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8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328FC517-7B52-5346-B3FC-A891DAA61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BCF64-B66F-2145-8777-3BC55B6E607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F3E6A33-8894-914C-B2ED-BEC43D5E8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D76E962-BEA8-504B-AF5F-32FBC6FD7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328FC517-7B52-5346-B3FC-A891DAA61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BCF64-B66F-2145-8777-3BC55B6E607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F3E6A33-8894-914C-B2ED-BEC43D5E8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D76E962-BEA8-504B-AF5F-32FBC6FD7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5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9/13/22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css3-colo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GC415 - </a:t>
            </a:r>
            <a:r>
              <a:rPr lang="en-US" sz="4400" dirty="0"/>
              <a:t>Introduction to Cascading Style Sheets (CSS): Part 1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FFCE6-A3F1-8043-A0DC-BE30EF96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19973-693B-ED42-8781-92A981A6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521A16-213F-8148-83E4-D8951CF60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21265" r="54160" b="64914"/>
          <a:stretch/>
        </p:blipFill>
        <p:spPr>
          <a:xfrm>
            <a:off x="2628275" y="1573967"/>
            <a:ext cx="9348866" cy="18550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B40FEB-E5A1-0648-AD84-01333A4169AD}"/>
                  </a:ext>
                </a:extLst>
              </p14:cNvPr>
              <p14:cNvContentPartPr/>
              <p14:nvPr/>
            </p14:nvContentPartPr>
            <p14:xfrm>
              <a:off x="2591817" y="946505"/>
              <a:ext cx="444960" cy="76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B40FEB-E5A1-0648-AD84-01333A4169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177" y="937505"/>
                <a:ext cx="462600" cy="786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87583AA-EC38-AB48-B855-CA3A5B4C22C8}"/>
              </a:ext>
            </a:extLst>
          </p:cNvPr>
          <p:cNvSpPr txBox="1"/>
          <p:nvPr/>
        </p:nvSpPr>
        <p:spPr>
          <a:xfrm>
            <a:off x="810777" y="555369"/>
            <a:ext cx="233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5E63"/>
                </a:solidFill>
              </a:rPr>
              <a:t>(1) Style element and MIME type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08BE60A-9DAF-534F-B606-5DA01F7D65D3}"/>
                  </a:ext>
                </a:extLst>
              </p14:cNvPr>
              <p14:cNvContentPartPr/>
              <p14:nvPr/>
            </p14:nvContentPartPr>
            <p14:xfrm>
              <a:off x="3284817" y="2022545"/>
              <a:ext cx="188280" cy="1026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08BE60A-9DAF-534F-B606-5DA01F7D65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6177" y="2013905"/>
                <a:ext cx="205920" cy="10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2157DF-FF25-3246-9C32-1F782D7068BC}"/>
                  </a:ext>
                </a:extLst>
              </p14:cNvPr>
              <p14:cNvContentPartPr/>
              <p14:nvPr/>
            </p14:nvContentPartPr>
            <p14:xfrm>
              <a:off x="2167737" y="2240345"/>
              <a:ext cx="1086840" cy="300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2157DF-FF25-3246-9C32-1F782D7068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8737" y="2231705"/>
                <a:ext cx="1104480" cy="3182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FE94812-EE50-0647-8FF3-4AE892C7470F}"/>
              </a:ext>
            </a:extLst>
          </p:cNvPr>
          <p:cNvSpPr txBox="1"/>
          <p:nvPr/>
        </p:nvSpPr>
        <p:spPr>
          <a:xfrm>
            <a:off x="785418" y="1962584"/>
            <a:ext cx="172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5E63"/>
                </a:solidFill>
              </a:rPr>
              <a:t>(2) CSS rules/styles</a:t>
            </a:r>
          </a:p>
        </p:txBody>
      </p:sp>
    </p:spTree>
    <p:extLst>
      <p:ext uri="{BB962C8B-B14F-4D97-AF65-F5344CB8AC3E}">
        <p14:creationId xmlns:p14="http://schemas.microsoft.com/office/powerpoint/2010/main" val="105177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>
            <a:extLst>
              <a:ext uri="{FF2B5EF4-FFF2-40B4-BE49-F238E27FC236}">
                <a16:creationId xmlns:a16="http://schemas.microsoft.com/office/drawing/2014/main" id="{E248449A-C7C2-F742-ABB7-F624E6B12D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327505"/>
            <a:ext cx="9601200" cy="4167386"/>
          </a:xfrm>
        </p:spPr>
        <p:txBody>
          <a:bodyPr>
            <a:normAutofit/>
          </a:bodyPr>
          <a:lstStyle/>
          <a:p>
            <a:pPr marL="109728" indent="0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(1) The style Element and MIME Types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i="1" u="sng" dirty="0"/>
              <a:t>Multipurpose Internet Mail Extensions (MIME) </a:t>
            </a:r>
            <a:r>
              <a:rPr lang="en-GB" sz="1800" dirty="0"/>
              <a:t>is an Internet standard that extends the format of email messages to support text in character sets other than ASCII, as well as attachments of audio, video, images, and application programs.*</a:t>
            </a:r>
            <a:endParaRPr lang="en-US" sz="1800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Lucida Console" pitchFamily="49" charset="0"/>
              </a:rPr>
              <a:t>style</a:t>
            </a:r>
            <a:r>
              <a:rPr lang="en-US" sz="1800" dirty="0"/>
              <a:t> element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Lucida Console" pitchFamily="49" charset="0"/>
              </a:rPr>
              <a:t>type</a:t>
            </a:r>
            <a:r>
              <a:rPr lang="en-US" sz="1800" dirty="0"/>
              <a:t> attribute specifies the MIME type (the specific encoding format) of the style sheet. Style sheets use </a:t>
            </a:r>
            <a:r>
              <a:rPr lang="en-US" sz="1800" dirty="0">
                <a:solidFill>
                  <a:schemeClr val="accent6"/>
                </a:solidFill>
                <a:latin typeface="Lucida Console" pitchFamily="49" charset="0"/>
              </a:rPr>
              <a:t>text/</a:t>
            </a:r>
            <a:r>
              <a:rPr lang="en-US" sz="1800" dirty="0" err="1">
                <a:solidFill>
                  <a:schemeClr val="accent6"/>
                </a:solidFill>
                <a:latin typeface="Lucida Console" pitchFamily="49" charset="0"/>
              </a:rPr>
              <a:t>css</a:t>
            </a:r>
            <a:r>
              <a:rPr lang="en-US" sz="1800" dirty="0"/>
              <a:t>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>
                <a:solidFill>
                  <a:srgbClr val="1B1B1B"/>
                </a:solidFill>
                <a:latin typeface="arial" panose="020B0604020202020204" pitchFamily="34" charset="0"/>
              </a:rPr>
              <a:t>The following table lists most common MIME types, with corresponding document types:</a:t>
            </a:r>
            <a:endParaRPr lang="en-US" sz="1800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03E840C-E809-E348-8B8A-1683CAF99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31538"/>
            <a:ext cx="9601200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Embedded Style Sheets (cont.)</a:t>
            </a:r>
          </a:p>
        </p:txBody>
      </p:sp>
      <p:sp>
        <p:nvSpPr>
          <p:cNvPr id="157699" name="Footer Placeholder 1">
            <a:extLst>
              <a:ext uri="{FF2B5EF4-FFF2-40B4-BE49-F238E27FC236}">
                <a16:creationId xmlns:a16="http://schemas.microsoft.com/office/drawing/2014/main" id="{8F930911-4B30-184B-A512-F853D180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©1992-2013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 https://</a:t>
            </a:r>
            <a:r>
              <a:rPr lang="en-US" altLang="en-US" sz="1000" dirty="0" err="1">
                <a:latin typeface="Arial" panose="020B0604020202020204" pitchFamily="34" charset="0"/>
              </a:rPr>
              <a:t>en.wikipedia.org</a:t>
            </a:r>
            <a:r>
              <a:rPr lang="en-US" altLang="en-US" sz="1000" dirty="0">
                <a:latin typeface="Arial" panose="020B0604020202020204" pitchFamily="34" charset="0"/>
              </a:rPr>
              <a:t>/wiki/MIME</a:t>
            </a:r>
          </a:p>
        </p:txBody>
      </p:sp>
      <p:pic>
        <p:nvPicPr>
          <p:cNvPr id="5" name="Picture 1" descr="iw3htp5_04_CSS_pt1_Page_11">
            <a:extLst>
              <a:ext uri="{FF2B5EF4-FFF2-40B4-BE49-F238E27FC236}">
                <a16:creationId xmlns:a16="http://schemas.microsoft.com/office/drawing/2014/main" id="{4785DDB1-E56B-E142-9F38-C8282DE9F09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2558" r="36011" b="49985"/>
          <a:stretch/>
        </p:blipFill>
        <p:spPr bwMode="auto">
          <a:xfrm>
            <a:off x="3537909" y="3429000"/>
            <a:ext cx="4482473" cy="278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DCCAF7FB-FA8B-8C4A-BFFD-74AC8F3A7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en-US" altLang="en-US" sz="2200" b="1" dirty="0">
                <a:solidFill>
                  <a:schemeClr val="accent1">
                    <a:lumMod val="75000"/>
                  </a:schemeClr>
                </a:solidFill>
              </a:rPr>
              <a:t>The style sheet’s body declares the </a:t>
            </a:r>
            <a:r>
              <a:rPr lang="en-US" altLang="en-US" sz="2200" b="1" u="sng" dirty="0">
                <a:solidFill>
                  <a:schemeClr val="accent1">
                    <a:lumMod val="75000"/>
                  </a:schemeClr>
                </a:solidFill>
              </a:rPr>
              <a:t>CSS rules </a:t>
            </a:r>
            <a:r>
              <a:rPr lang="en-US" altLang="en-US" sz="2200" b="1" dirty="0">
                <a:solidFill>
                  <a:schemeClr val="accent1">
                    <a:lumMod val="75000"/>
                  </a:schemeClr>
                </a:solidFill>
              </a:rPr>
              <a:t>for the style sheet. </a:t>
            </a:r>
          </a:p>
          <a:p>
            <a:r>
              <a:rPr lang="en-US" dirty="0"/>
              <a:t>Each CSS rule/style that is placed in the </a:t>
            </a:r>
            <a:r>
              <a:rPr lang="en-US" dirty="0">
                <a:latin typeface="Lucida Console" pitchFamily="49" charset="0"/>
              </a:rPr>
              <a:t>style</a:t>
            </a:r>
            <a:r>
              <a:rPr lang="en-US" dirty="0"/>
              <a:t> element has: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selector: </a:t>
            </a:r>
          </a:p>
          <a:p>
            <a:pPr lvl="2"/>
            <a:r>
              <a:rPr lang="en-GB" altLang="en-US" dirty="0">
                <a:solidFill>
                  <a:schemeClr val="tx1"/>
                </a:solidFill>
              </a:rPr>
              <a:t>it is the first part of a CSS rule  e.g. </a:t>
            </a:r>
            <a:r>
              <a:rPr lang="en-GB" altLang="en-US" b="1" dirty="0">
                <a:solidFill>
                  <a:schemeClr val="accent6"/>
                </a:solidFill>
              </a:rPr>
              <a:t>h1</a:t>
            </a:r>
            <a:r>
              <a:rPr lang="en-GB" altLang="en-US" dirty="0">
                <a:solidFill>
                  <a:schemeClr val="tx1"/>
                </a:solidFill>
              </a:rPr>
              <a:t>  {…….}</a:t>
            </a:r>
            <a:endParaRPr lang="ar-SA" altLang="en-US" dirty="0">
              <a:solidFill>
                <a:schemeClr val="tx1"/>
              </a:solidFill>
            </a:endParaRP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to</a:t>
            </a:r>
            <a:r>
              <a:rPr lang="en-US" altLang="en-US" dirty="0"/>
              <a:t> achieve the separation between the CSS code and the HTML5 that it styles, </a:t>
            </a:r>
            <a:r>
              <a:rPr lang="en-US" altLang="en-US" b="1" dirty="0"/>
              <a:t>CSS selector</a:t>
            </a:r>
            <a:r>
              <a:rPr lang="en-US" altLang="en-US" dirty="0"/>
              <a:t>  is used to specify the elements that will be styled according to a rule.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 </a:t>
            </a:r>
            <a:r>
              <a:rPr lang="en-US" u="sng" dirty="0"/>
              <a:t>its simplest form</a:t>
            </a:r>
            <a:r>
              <a:rPr lang="en-US" dirty="0"/>
              <a:t>  a selector can be an element such as 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h1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dirty="0"/>
              <a:t>), a class such as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.special</a:t>
            </a:r>
            <a:r>
              <a:rPr lang="en-US" dirty="0"/>
              <a:t>), or an id  (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#id</a:t>
            </a:r>
            <a:r>
              <a:rPr lang="en-US" dirty="0"/>
              <a:t>)</a:t>
            </a:r>
            <a:r>
              <a:rPr lang="en-US" dirty="0">
                <a:latin typeface="Lucida Console" pitchFamily="49" charset="0"/>
              </a:rPr>
              <a:t>.</a:t>
            </a:r>
            <a:endParaRPr lang="en-US" dirty="0"/>
          </a:p>
          <a:p>
            <a:pPr lvl="1"/>
            <a:r>
              <a:rPr lang="en-US" altLang="en-US" b="1" dirty="0"/>
              <a:t>rule body;</a:t>
            </a:r>
            <a:r>
              <a:rPr lang="en-US" altLang="en-US" dirty="0"/>
              <a:t> enclosed in curly braces </a:t>
            </a:r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en-US" dirty="0"/>
              <a:t>.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F2D5110-7CFD-164F-8F67-2BC915AE7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Embedded Style Sheets (cont.)</a:t>
            </a:r>
          </a:p>
        </p:txBody>
      </p:sp>
      <p:sp>
        <p:nvSpPr>
          <p:cNvPr id="160771" name="Footer Placeholder 1">
            <a:extLst>
              <a:ext uri="{FF2B5EF4-FFF2-40B4-BE49-F238E27FC236}">
                <a16:creationId xmlns:a16="http://schemas.microsoft.com/office/drawing/2014/main" id="{1B0D419A-6D0A-204C-9403-EB596710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>
            <a:extLst>
              <a:ext uri="{FF2B5EF4-FFF2-40B4-BE49-F238E27FC236}">
                <a16:creationId xmlns:a16="http://schemas.microsoft.com/office/drawing/2014/main" id="{49A67D6B-EBCC-8245-AEDB-A8F47AD3D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Style element</a:t>
            </a:r>
            <a:endParaRPr lang="en-US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They define styles that can be applied to </a:t>
            </a:r>
            <a:r>
              <a:rPr lang="en-US" b="1" i="1" dirty="0"/>
              <a:t>specific</a:t>
            </a:r>
            <a:r>
              <a:rPr lang="en-US" b="1" dirty="0"/>
              <a:t> element(s) only.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In </a:t>
            </a:r>
            <a:r>
              <a:rPr lang="en-US" b="1" dirty="0">
                <a:solidFill>
                  <a:srgbClr val="EF5E63"/>
                </a:solidFill>
              </a:rPr>
              <a:t>Example 2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dirty="0"/>
              <a:t> sets color to black and font to bold. 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B8E2D86-37B0-484D-92D1-00EC8320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Embedded Style Sheets (Cont.):selectors</a:t>
            </a:r>
          </a:p>
        </p:txBody>
      </p:sp>
      <p:sp>
        <p:nvSpPr>
          <p:cNvPr id="164867" name="Footer Placeholder 1">
            <a:extLst>
              <a:ext uri="{FF2B5EF4-FFF2-40B4-BE49-F238E27FC236}">
                <a16:creationId xmlns:a16="http://schemas.microsoft.com/office/drawing/2014/main" id="{F275531A-E94D-9042-9A3F-01BC720F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808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>
            <a:extLst>
              <a:ext uri="{FF2B5EF4-FFF2-40B4-BE49-F238E27FC236}">
                <a16:creationId xmlns:a16="http://schemas.microsoft.com/office/drawing/2014/main" id="{49A67D6B-EBCC-8245-AEDB-A8F47AD3D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Style Classes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Style-class declarations are preceded by a period (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en-US" dirty="0"/>
              <a:t>)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They define styles that can be applied to </a:t>
            </a:r>
            <a:r>
              <a:rPr lang="en-US" b="1" i="1" dirty="0"/>
              <a:t>any</a:t>
            </a:r>
            <a:r>
              <a:rPr lang="en-US" b="1" dirty="0"/>
              <a:t> element.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In </a:t>
            </a:r>
            <a:r>
              <a:rPr lang="en-US" b="1" dirty="0">
                <a:solidFill>
                  <a:srgbClr val="EF5E63"/>
                </a:solidFill>
              </a:rPr>
              <a:t>Example 2</a:t>
            </a:r>
            <a:r>
              <a:rPr lang="en-US" dirty="0"/>
              <a:t>, class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</a:t>
            </a:r>
            <a:r>
              <a:rPr lang="en-US" dirty="0"/>
              <a:t> sets color to purple. 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B8E2D86-37B0-484D-92D1-00EC8320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Embedded Style Sheets (Cont.):selectors</a:t>
            </a:r>
          </a:p>
        </p:txBody>
      </p:sp>
      <p:sp>
        <p:nvSpPr>
          <p:cNvPr id="164867" name="Footer Placeholder 1">
            <a:extLst>
              <a:ext uri="{FF2B5EF4-FFF2-40B4-BE49-F238E27FC236}">
                <a16:creationId xmlns:a16="http://schemas.microsoft.com/office/drawing/2014/main" id="{F275531A-E94D-9042-9A3F-01BC720F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>
            <a:extLst>
              <a:ext uri="{FF2B5EF4-FFF2-40B4-BE49-F238E27FC236}">
                <a16:creationId xmlns:a16="http://schemas.microsoft.com/office/drawing/2014/main" id="{49A67D6B-EBCC-8245-AEDB-A8F47AD3D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Style id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If an element in your page has an </a:t>
            </a:r>
            <a:r>
              <a:rPr lang="en-US" dirty="0">
                <a:latin typeface="Lucida Console" pitchFamily="49" charset="0"/>
              </a:rPr>
              <a:t>id </a:t>
            </a:r>
            <a:r>
              <a:rPr lang="en-US" dirty="0"/>
              <a:t>you can define a CSS rule whose selector is </a:t>
            </a:r>
            <a:r>
              <a:rPr lang="en-US" dirty="0">
                <a:latin typeface="Lucida Console" pitchFamily="49" charset="0"/>
              </a:rPr>
              <a:t>#id </a:t>
            </a:r>
            <a:r>
              <a:rPr lang="en-US" dirty="0"/>
              <a:t>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They define styles that can be applied to </a:t>
            </a:r>
            <a:r>
              <a:rPr lang="en-US" b="1" i="1" dirty="0"/>
              <a:t>specific</a:t>
            </a:r>
            <a:r>
              <a:rPr lang="en-US" b="1" dirty="0"/>
              <a:t> element only; the element that has that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b="1" dirty="0"/>
              <a:t>. 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B8E2D86-37B0-484D-92D1-00EC8320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Embedded Style Sheets (Cont.):selectors</a:t>
            </a:r>
          </a:p>
        </p:txBody>
      </p:sp>
      <p:sp>
        <p:nvSpPr>
          <p:cNvPr id="164867" name="Footer Placeholder 1">
            <a:extLst>
              <a:ext uri="{FF2B5EF4-FFF2-40B4-BE49-F238E27FC236}">
                <a16:creationId xmlns:a16="http://schemas.microsoft.com/office/drawing/2014/main" id="{F275531A-E94D-9042-9A3F-01BC720F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01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2A3E826E-C35A-F641-A673-0018352AF6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font-weight</a:t>
            </a:r>
            <a:r>
              <a:rPr lang="en-US" altLang="en-US" dirty="0"/>
              <a:t> property specifies the “boldness” of text. Possible values are:</a:t>
            </a:r>
          </a:p>
          <a:p>
            <a:pPr lvl="1" eaLnBrk="1" hangingPunct="1"/>
            <a:r>
              <a:rPr lang="en-US" alt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bold</a:t>
            </a:r>
            <a:endParaRPr lang="en-US" altLang="en-US" dirty="0">
              <a:solidFill>
                <a:schemeClr val="accent6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normal</a:t>
            </a:r>
            <a:r>
              <a:rPr lang="en-US" altLang="en-US" dirty="0"/>
              <a:t> (the default)</a:t>
            </a:r>
          </a:p>
          <a:p>
            <a:pPr lvl="1" eaLnBrk="1" hangingPunct="1"/>
            <a:r>
              <a:rPr lang="en-US" alt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bolder</a:t>
            </a:r>
            <a:r>
              <a:rPr lang="en-US" altLang="en-US" dirty="0"/>
              <a:t> (bolder than bold text)</a:t>
            </a:r>
          </a:p>
          <a:p>
            <a:pPr lvl="1" eaLnBrk="1" hangingPunct="1"/>
            <a:r>
              <a:rPr lang="en-US" alt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lighter</a:t>
            </a:r>
            <a:r>
              <a:rPr lang="en-US" altLang="en-US" dirty="0"/>
              <a:t> (lighter than normal text)</a:t>
            </a:r>
          </a:p>
          <a:p>
            <a:pPr lvl="1" eaLnBrk="1" hangingPunct="1"/>
            <a:r>
              <a:rPr lang="en-US" altLang="en-US" dirty="0"/>
              <a:t>Boldness also can be specified with </a:t>
            </a:r>
            <a:r>
              <a:rPr lang="en-US" altLang="en-US" b="1" dirty="0">
                <a:solidFill>
                  <a:schemeClr val="accent6"/>
                </a:solidFill>
              </a:rPr>
              <a:t>multiples of 100</a:t>
            </a:r>
            <a:r>
              <a:rPr lang="en-US" altLang="en-US" dirty="0"/>
              <a:t>, from 100 to 900 (e.g., 100, 200, …, 900). Text specified as normal is equivalent to 400, and bold text is equivalent to 700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1E005CA-0DAB-D640-94FA-93F9E6C55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9031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Embedded Style Sheets (Cont.): properties</a:t>
            </a:r>
          </a:p>
        </p:txBody>
      </p:sp>
      <p:sp>
        <p:nvSpPr>
          <p:cNvPr id="162819" name="Footer Placeholder 1">
            <a:extLst>
              <a:ext uri="{FF2B5EF4-FFF2-40B4-BE49-F238E27FC236}">
                <a16:creationId xmlns:a16="http://schemas.microsoft.com/office/drawing/2014/main" id="{F4F1BFB1-95B3-4D42-AE8C-1899AF23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38A95313-661C-A345-8BAA-28C610B2F8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904253"/>
            <a:ext cx="9601200" cy="3581400"/>
          </a:xfrm>
        </p:spPr>
        <p:txBody>
          <a:bodyPr/>
          <a:lstStyle/>
          <a:p>
            <a:pPr marL="109537" indent="0">
              <a:buNone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</a:rPr>
              <a:t>font-family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/>
              <a:t>Property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>
                <a:latin typeface="Lucida Console" pitchFamily="49" charset="0"/>
              </a:rPr>
              <a:t>font-family</a:t>
            </a:r>
            <a:r>
              <a:rPr lang="en-US" dirty="0"/>
              <a:t> property specifies the name of the font to use.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i="0" dirty="0"/>
              <a:t>The </a:t>
            </a:r>
            <a:r>
              <a:rPr lang="en-GB" dirty="0"/>
              <a:t>font-family</a:t>
            </a:r>
            <a:r>
              <a:rPr lang="en-GB" i="0" dirty="0"/>
              <a:t> property should hold </a:t>
            </a:r>
            <a:r>
              <a:rPr lang="en-GB" b="1" i="0" dirty="0"/>
              <a:t>several font names </a:t>
            </a:r>
            <a:r>
              <a:rPr lang="en-GB" i="0" dirty="0"/>
              <a:t>as a "fallback" system, to ensure maximum compatibility between browsers/operating systems.*</a:t>
            </a:r>
            <a:endParaRPr lang="en-US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Generic font families allow authors to specify a type of font instead of a specific font, in case a browser does not support a specific font.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77E97F4-4EE7-5C41-88CA-95C2CDB64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Embedded Style Sheets (Cont.): properties</a:t>
            </a:r>
          </a:p>
        </p:txBody>
      </p:sp>
      <p:sp>
        <p:nvSpPr>
          <p:cNvPr id="166915" name="Footer Placeholder 1">
            <a:extLst>
              <a:ext uri="{FF2B5EF4-FFF2-40B4-BE49-F238E27FC236}">
                <a16:creationId xmlns:a16="http://schemas.microsoft.com/office/drawing/2014/main" id="{43039A22-D05C-634D-B030-9195199B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©1992-2013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css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css_font.asp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5" name="Picture 1" descr="iw3htp5_04_CSS_pt1_Page_12">
            <a:extLst>
              <a:ext uri="{FF2B5EF4-FFF2-40B4-BE49-F238E27FC236}">
                <a16:creationId xmlns:a16="http://schemas.microsoft.com/office/drawing/2014/main" id="{DA42C0B2-AF61-3C49-9632-4C64B550D11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4448" r="35519" b="52078"/>
          <a:stretch/>
        </p:blipFill>
        <p:spPr bwMode="auto">
          <a:xfrm>
            <a:off x="3927860" y="4039969"/>
            <a:ext cx="4212237" cy="24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>
            <a:extLst>
              <a:ext uri="{FF2B5EF4-FFF2-40B4-BE49-F238E27FC236}">
                <a16:creationId xmlns:a16="http://schemas.microsoft.com/office/drawing/2014/main" id="{9618A5CF-E39F-364A-86D8-DD8077135E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</a:rPr>
              <a:t>font-size</a:t>
            </a:r>
            <a:r>
              <a:rPr lang="en-US" b="1" i="1" dirty="0"/>
              <a:t> Property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latin typeface="Lucida Console" pitchFamily="49" charset="0"/>
              </a:rPr>
              <a:t>font-size</a:t>
            </a:r>
            <a:r>
              <a:rPr lang="en-US" dirty="0"/>
              <a:t> property specifies the size used to render the font.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You can specify a point size or a relative value such as xx-small, x-small, small, smaller, medium, large, larger, x-large and xx-large.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Relative font-size values are preferred over points, because an author does not know the specific measurements of each client’s display.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Relative values permit more flexible viewing of web pages. 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For example, users can change font sizes the browser displays for readability.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FD48A6B-F032-C44A-AAB8-635894790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Embedded Style Sheets (Cont.): properties</a:t>
            </a:r>
          </a:p>
        </p:txBody>
      </p:sp>
      <p:sp>
        <p:nvSpPr>
          <p:cNvPr id="169987" name="Footer Placeholder 1">
            <a:extLst>
              <a:ext uri="{FF2B5EF4-FFF2-40B4-BE49-F238E27FC236}">
                <a16:creationId xmlns:a16="http://schemas.microsoft.com/office/drawing/2014/main" id="{33B4B335-2403-9B48-B1C1-46272CD0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3">
            <a:extLst>
              <a:ext uri="{FF2B5EF4-FFF2-40B4-BE49-F238E27FC236}">
                <a16:creationId xmlns:a16="http://schemas.microsoft.com/office/drawing/2014/main" id="{30236260-008D-CC41-B7D1-AE966DF4F9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text-decoration</a:t>
            </a:r>
            <a:r>
              <a:rPr lang="en-US" altLang="en-US" dirty="0"/>
              <a:t> property applies decorations to text in an element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Lucida Console" panose="020B0609040504020204" pitchFamily="49" charset="0"/>
              </a:rPr>
              <a:t>underline</a:t>
            </a: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Lucida Console" panose="020B0609040504020204" pitchFamily="49" charset="0"/>
              </a:rPr>
              <a:t>overline</a:t>
            </a: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Lucida Console" panose="020B0609040504020204" pitchFamily="49" charset="0"/>
              </a:rPr>
              <a:t>line-through</a:t>
            </a:r>
            <a:r>
              <a:rPr lang="en-US" altLang="en-US" dirty="0"/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Lucida Console" panose="020B0609040504020204" pitchFamily="49" charset="0"/>
              </a:rPr>
              <a:t>blink</a:t>
            </a:r>
          </a:p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background-color </a:t>
            </a:r>
            <a:r>
              <a:rPr lang="en-US" altLang="en-US" dirty="0">
                <a:solidFill>
                  <a:schemeClr val="tx1"/>
                </a:solidFill>
              </a:rPr>
              <a:t>set the background of an element to a certain color whose value is either a </a:t>
            </a:r>
            <a:r>
              <a:rPr lang="en-US" altLang="en-US" dirty="0"/>
              <a:t>color name, hexadecimal or decimal RGB.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Lucida Console" panose="020B0609040504020204" pitchFamily="49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B7558F5-3C3A-734E-BA4A-3972ACF98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Embedded Style Sheets (Cont.): properties</a:t>
            </a:r>
          </a:p>
        </p:txBody>
      </p:sp>
      <p:sp>
        <p:nvSpPr>
          <p:cNvPr id="176131" name="Footer Placeholder 1">
            <a:extLst>
              <a:ext uri="{FF2B5EF4-FFF2-40B4-BE49-F238E27FC236}">
                <a16:creationId xmlns:a16="http://schemas.microsoft.com/office/drawing/2014/main" id="{A3DF6494-2C6F-8645-A929-15B019F9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 descr="iw3htp5_04_CSS_pt1_Page_02">
            <a:extLst>
              <a:ext uri="{FF2B5EF4-FFF2-40B4-BE49-F238E27FC236}">
                <a16:creationId xmlns:a16="http://schemas.microsoft.com/office/drawing/2014/main" id="{8F05B3EE-9570-D242-8C0D-8B771B115A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1899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4" name="Footer Placeholder 1">
            <a:extLst>
              <a:ext uri="{FF2B5EF4-FFF2-40B4-BE49-F238E27FC236}">
                <a16:creationId xmlns:a16="http://schemas.microsoft.com/office/drawing/2014/main" id="{4C031703-3DB6-7446-9276-BC54F4D5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>
            <a:extLst>
              <a:ext uri="{FF2B5EF4-FFF2-40B4-BE49-F238E27FC236}">
                <a16:creationId xmlns:a16="http://schemas.microsoft.com/office/drawing/2014/main" id="{01828E22-3BFE-A941-81D8-955A98BB19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/>
              <a:t>ed for parent elements are also </a:t>
            </a:r>
            <a:r>
              <a:rPr lang="en-US" sz="2600" b="1" dirty="0"/>
              <a:t>inherited</a:t>
            </a:r>
            <a:r>
              <a:rPr lang="en-US" sz="2600" dirty="0"/>
              <a:t> by child (nested) elements. 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BB2E90B-40A1-924E-B189-3AEF39F7F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Conflicting Styles</a:t>
            </a:r>
          </a:p>
        </p:txBody>
      </p:sp>
      <p:sp>
        <p:nvSpPr>
          <p:cNvPr id="174083" name="Footer Placeholder 1">
            <a:extLst>
              <a:ext uri="{FF2B5EF4-FFF2-40B4-BE49-F238E27FC236}">
                <a16:creationId xmlns:a16="http://schemas.microsoft.com/office/drawing/2014/main" id="{8898D517-BEB8-FB4F-BA60-A33BA372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>
            <a:extLst>
              <a:ext uri="{FF2B5EF4-FFF2-40B4-BE49-F238E27FC236}">
                <a16:creationId xmlns:a16="http://schemas.microsoft.com/office/drawing/2014/main" id="{A9BAA710-22FE-3246-A184-99E5750FB7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EF5E63"/>
                </a:solidFill>
              </a:rPr>
              <a:t>Example 3</a:t>
            </a:r>
            <a:r>
              <a:rPr lang="en-US" dirty="0"/>
              <a:t> (next slide) contains an example of inheritance in which a child </a:t>
            </a:r>
            <a:r>
              <a:rPr lang="en-US" dirty="0">
                <a:latin typeface="Lucida Console" pitchFamily="49" charset="0"/>
              </a:rPr>
              <a:t>em</a:t>
            </a:r>
            <a:r>
              <a:rPr lang="en-US" dirty="0"/>
              <a:t> element inherits the </a:t>
            </a:r>
            <a:r>
              <a:rPr lang="en-US" dirty="0">
                <a:latin typeface="Lucida Console" pitchFamily="49" charset="0"/>
              </a:rPr>
              <a:t>font-size</a:t>
            </a:r>
            <a:r>
              <a:rPr lang="en-US" dirty="0"/>
              <a:t> property from its parent </a:t>
            </a:r>
            <a:r>
              <a:rPr lang="en-US" dirty="0">
                <a:latin typeface="Lucida Console" pitchFamily="49" charset="0"/>
              </a:rPr>
              <a:t>p</a:t>
            </a:r>
            <a:r>
              <a:rPr lang="en-US" dirty="0"/>
              <a:t> element.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However, in same example, the child </a:t>
            </a:r>
            <a:r>
              <a:rPr lang="en-US" dirty="0">
                <a:latin typeface="Lucida Console" pitchFamily="49" charset="0"/>
              </a:rPr>
              <a:t>em</a:t>
            </a:r>
            <a:r>
              <a:rPr lang="en-US" dirty="0"/>
              <a:t> element has a </a:t>
            </a:r>
            <a:r>
              <a:rPr lang="en-US" dirty="0">
                <a:latin typeface="Lucida Console" pitchFamily="49" charset="0"/>
              </a:rPr>
              <a:t>color</a:t>
            </a:r>
            <a:r>
              <a:rPr lang="en-US" dirty="0"/>
              <a:t> property that conflicts with (i.e., has a different value than) the </a:t>
            </a:r>
            <a:r>
              <a:rPr lang="en-US" dirty="0">
                <a:latin typeface="Lucida Console" pitchFamily="49" charset="0"/>
              </a:rPr>
              <a:t>color</a:t>
            </a:r>
            <a:r>
              <a:rPr lang="en-US" dirty="0"/>
              <a:t> property of its parent p element.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Properties defined for child and descendant elements have a higher specificity than properties defined for parent and ancestor elements.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Conflicts are resolved in favor of properties with a higher specificity, so the child’s styles take precedence.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rgbClr val="EF5E63"/>
                </a:solidFill>
              </a:rPr>
              <a:t>Example 3</a:t>
            </a:r>
            <a:r>
              <a:rPr lang="en-US" dirty="0"/>
              <a:t> illustrates examples of inheritance and specificity.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34A525A-8B51-4648-BA62-042DE59DC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Conflicting Styles (Cont.)</a:t>
            </a:r>
          </a:p>
        </p:txBody>
      </p:sp>
      <p:sp>
        <p:nvSpPr>
          <p:cNvPr id="178179" name="Footer Placeholder 1">
            <a:extLst>
              <a:ext uri="{FF2B5EF4-FFF2-40B4-BE49-F238E27FC236}">
                <a16:creationId xmlns:a16="http://schemas.microsoft.com/office/drawing/2014/main" id="{418986ED-AA43-B34F-9DE1-3DD56E98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1E98-28D1-F147-A1E2-F3B1A5E3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CD7F4FB-3D1E-384E-BD26-1A2F1C98A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33" y="685800"/>
            <a:ext cx="10072046" cy="5486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B8CCA-7DB5-F34E-987D-F9663202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9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137A68B-1C01-4B21-8F62-9F127D170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69404CF-2F5A-384F-BC52-9F441AD8F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Introduction</a:t>
            </a:r>
          </a:p>
        </p:txBody>
      </p:sp>
      <p:sp>
        <p:nvSpPr>
          <p:cNvPr id="142337" name="Rectangle 3">
            <a:extLst>
              <a:ext uri="{FF2B5EF4-FFF2-40B4-BE49-F238E27FC236}">
                <a16:creationId xmlns:a16="http://schemas.microsoft.com/office/drawing/2014/main" id="{DC2E9AD4-CE83-F246-83B2-0603F5FFF0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987" y="1376073"/>
            <a:ext cx="4831083" cy="47487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Cascading Style Sheets 3 (CSS3) </a:t>
            </a:r>
          </a:p>
          <a:p>
            <a:pPr lvl="1"/>
            <a:r>
              <a:rPr lang="en-GB" sz="1600" i="0" dirty="0">
                <a:solidFill>
                  <a:schemeClr val="bg1"/>
                </a:solidFill>
              </a:rPr>
              <a:t>is used to format the layout of a webpage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CSS can be added to HTML documents in 3 ways:</a:t>
            </a:r>
          </a:p>
          <a:p>
            <a:pPr lvl="1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Inline</a:t>
            </a:r>
            <a:r>
              <a:rPr lang="en-GB" sz="1600" dirty="0">
                <a:solidFill>
                  <a:schemeClr val="bg1"/>
                </a:solidFill>
              </a:rPr>
              <a:t> - by using the style attribute inside HTML elements</a:t>
            </a:r>
          </a:p>
          <a:p>
            <a:pPr lvl="1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Interna</a:t>
            </a:r>
            <a:r>
              <a:rPr lang="en-GB" sz="1600" b="1" dirty="0">
                <a:solidFill>
                  <a:schemeClr val="bg1"/>
                </a:solidFill>
              </a:rPr>
              <a:t>l</a:t>
            </a:r>
            <a:r>
              <a:rPr lang="en-GB" sz="1600" dirty="0">
                <a:solidFill>
                  <a:schemeClr val="bg1"/>
                </a:solidFill>
              </a:rPr>
              <a:t> - by using a &lt;style&gt; element in the &lt;head&gt; section</a:t>
            </a:r>
          </a:p>
          <a:p>
            <a:pPr lvl="1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GB" sz="1600" dirty="0">
                <a:solidFill>
                  <a:schemeClr val="bg1"/>
                </a:solidFill>
              </a:rPr>
              <a:t> - by using a &lt;link&gt; element to link to an external CSS file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altLang="en-US" sz="1600" i="0" dirty="0">
              <a:solidFill>
                <a:schemeClr val="bg1"/>
              </a:solidFill>
            </a:endParaRPr>
          </a:p>
          <a:p>
            <a:r>
              <a:rPr lang="en-US" altLang="en-US" sz="1600" b="1" dirty="0">
                <a:solidFill>
                  <a:schemeClr val="bg1"/>
                </a:solidFill>
              </a:rPr>
              <a:t>CSS validator </a:t>
            </a:r>
          </a:p>
          <a:p>
            <a:pPr lvl="1"/>
            <a:r>
              <a:rPr lang="en-US" altLang="en-US" sz="1600" dirty="0">
                <a:solidFill>
                  <a:schemeClr val="bg1"/>
                </a:solidFill>
                <a:latin typeface="Lucida Console" panose="020B0609040504020204" pitchFamily="49" charset="0"/>
              </a:rPr>
              <a:t>jigsaw.w3.org/</a:t>
            </a:r>
            <a:r>
              <a:rPr lang="en-US" altLang="en-US" sz="1600" dirty="0" err="1">
                <a:solidFill>
                  <a:schemeClr val="bg1"/>
                </a:solidFill>
                <a:latin typeface="Lucida Console" panose="020B0609040504020204" pitchFamily="49" charset="0"/>
              </a:rPr>
              <a:t>css</a:t>
            </a:r>
            <a:r>
              <a:rPr lang="en-US" altLang="en-US" sz="1600" dirty="0">
                <a:solidFill>
                  <a:schemeClr val="bg1"/>
                </a:solidFill>
                <a:latin typeface="Lucida Console" panose="020B0609040504020204" pitchFamily="49" charset="0"/>
              </a:rPr>
              <a:t>-validator/</a:t>
            </a:r>
          </a:p>
          <a:p>
            <a:pPr lvl="1" eaLnBrk="1" hangingPunct="1"/>
            <a:r>
              <a:rPr lang="en-US" altLang="en-US" sz="1600" dirty="0">
                <a:solidFill>
                  <a:schemeClr val="bg1"/>
                </a:solidFill>
              </a:rPr>
              <a:t>This tool can help you make sure that your code is correct and will work on CSS3-compliant browsers.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7BCBE98-69EA-40E7-B937-FCA553A58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745A7F-69D3-684C-9739-A72C4A82E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151" y="1971549"/>
            <a:ext cx="5384074" cy="4684144"/>
          </a:xfrm>
          <a:prstGeom prst="rect">
            <a:avLst/>
          </a:prstGeom>
        </p:spPr>
      </p:pic>
      <p:sp>
        <p:nvSpPr>
          <p:cNvPr id="142339" name="Footer Placeholder 1">
            <a:extLst>
              <a:ext uri="{FF2B5EF4-FFF2-40B4-BE49-F238E27FC236}">
                <a16:creationId xmlns:a16="http://schemas.microsoft.com/office/drawing/2014/main" id="{FF900480-384F-664B-8906-031714A6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8987" y="6453386"/>
            <a:ext cx="4831083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3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D05831-E48C-F142-A0FD-D6BCD9502923}"/>
                  </a:ext>
                </a:extLst>
              </p14:cNvPr>
              <p14:cNvContentPartPr/>
              <p14:nvPr/>
            </p14:nvContentPartPr>
            <p14:xfrm>
              <a:off x="4844673" y="4495231"/>
              <a:ext cx="1995840" cy="47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D05831-E48C-F142-A0FD-D6BCD95029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9193" y="4479751"/>
                <a:ext cx="2026440" cy="50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3">
            <a:extLst>
              <a:ext uri="{FF2B5EF4-FFF2-40B4-BE49-F238E27FC236}">
                <a16:creationId xmlns:a16="http://schemas.microsoft.com/office/drawing/2014/main" id="{ED032699-5702-A643-8E34-0CE0DB452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421" y="1221698"/>
            <a:ext cx="9601200" cy="3581400"/>
          </a:xfrm>
        </p:spPr>
        <p:txBody>
          <a:bodyPr/>
          <a:lstStyle/>
          <a:p>
            <a:pPr eaLnBrk="1" hangingPunct="1"/>
            <a:r>
              <a:rPr lang="en-US" altLang="en-US" dirty="0"/>
              <a:t>Inline style </a:t>
            </a:r>
          </a:p>
          <a:p>
            <a:pPr lvl="1" eaLnBrk="1" hangingPunct="1"/>
            <a:r>
              <a:rPr lang="en-US" altLang="en-US" dirty="0"/>
              <a:t>declare an individual element’s format using the HTML5 attribute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style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Each CSS property is followed by a colon and the value of the attribute</a:t>
            </a:r>
          </a:p>
          <a:p>
            <a:pPr lvl="1" eaLnBrk="1" hangingPunct="1"/>
            <a:r>
              <a:rPr lang="en-US" altLang="en-US" dirty="0"/>
              <a:t>Multiple property declarations are separated by a semicolon</a:t>
            </a:r>
          </a:p>
          <a:p>
            <a:pPr marL="530352" lvl="1" indent="0" eaLnBrk="1" hangingPunct="1"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  style=“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property1: vlaue1 ; property2: value2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…”</a:t>
            </a:r>
          </a:p>
          <a:p>
            <a:pPr marL="530352" lvl="1" indent="0" eaLnBrk="1" hangingPunct="1">
              <a:buNone/>
            </a:pPr>
            <a:endParaRPr lang="en-US" altLang="en-US" dirty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pPr marL="530352" lvl="1" indent="0">
              <a:buNone/>
            </a:pPr>
            <a:r>
              <a:rPr lang="en-US" altLang="en-US" b="1" dirty="0">
                <a:solidFill>
                  <a:srgbClr val="EF5E63"/>
                </a:solidFill>
              </a:rPr>
              <a:t>Example 1</a:t>
            </a:r>
            <a:r>
              <a:rPr lang="en-US" altLang="en-US" dirty="0"/>
              <a:t> (next slide) applies inline styles to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en-US" dirty="0"/>
              <a:t> elements to alter their font size and color.</a:t>
            </a:r>
          </a:p>
          <a:p>
            <a:pPr marL="530352" lvl="1" indent="0" eaLnBrk="1" hangingPunct="1">
              <a:buNone/>
            </a:pPr>
            <a:endParaRPr lang="en-US" altLang="en-US" dirty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8B54A19-69BC-3C48-B483-1FD542E24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3379" y="194872"/>
            <a:ext cx="9601200" cy="824459"/>
          </a:xfrm>
        </p:spPr>
        <p:txBody>
          <a:bodyPr/>
          <a:lstStyle/>
          <a:p>
            <a:pPr>
              <a:defRPr/>
            </a:pPr>
            <a:r>
              <a:rPr lang="en-US" dirty="0"/>
              <a:t>Inline Styles</a:t>
            </a:r>
          </a:p>
        </p:txBody>
      </p:sp>
      <p:sp>
        <p:nvSpPr>
          <p:cNvPr id="144387" name="Footer Placeholder 1">
            <a:extLst>
              <a:ext uri="{FF2B5EF4-FFF2-40B4-BE49-F238E27FC236}">
                <a16:creationId xmlns:a16="http://schemas.microsoft.com/office/drawing/2014/main" id="{B064F4EF-5483-7447-8E7A-D6038CCC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63" name="Rectangle 7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5F62AA-8120-144E-8D67-5BE92529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81307"/>
            <a:ext cx="11226799" cy="4490717"/>
          </a:xfrm>
          <a:prstGeom prst="rect">
            <a:avLst/>
          </a:prstGeom>
        </p:spPr>
      </p:pic>
      <p:sp>
        <p:nvSpPr>
          <p:cNvPr id="147458" name="Footer Placeholder 1">
            <a:extLst>
              <a:ext uri="{FF2B5EF4-FFF2-40B4-BE49-F238E27FC236}">
                <a16:creationId xmlns:a16="http://schemas.microsoft.com/office/drawing/2014/main" id="{A5737150-36B2-3540-BF48-DF6B7E16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330118"/>
            <a:ext cx="6280830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BC696A6-FB1F-5148-8B68-109B3608D58F}"/>
              </a:ext>
            </a:extLst>
          </p:cNvPr>
          <p:cNvSpPr txBox="1">
            <a:spLocks noChangeArrowheads="1"/>
          </p:cNvSpPr>
          <p:nvPr/>
        </p:nvSpPr>
        <p:spPr>
          <a:xfrm>
            <a:off x="438092" y="257815"/>
            <a:ext cx="9601200" cy="824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Inline Styles: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062C35EA-DD6B-4002-9BBA-E2D26D7EE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E7A9D2B-2B2F-6443-8F11-48926F0AA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Inline Styles (Cont.)</a:t>
            </a:r>
          </a:p>
        </p:txBody>
      </p:sp>
      <p:sp>
        <p:nvSpPr>
          <p:cNvPr id="149505" name="Rectangle 3">
            <a:extLst>
              <a:ext uri="{FF2B5EF4-FFF2-40B4-BE49-F238E27FC236}">
                <a16:creationId xmlns:a16="http://schemas.microsoft.com/office/drawing/2014/main" id="{A0D7D134-3629-0540-8A55-CBA97BA0D2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9944" y="1743230"/>
            <a:ext cx="6590428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color</a:t>
            </a:r>
            <a:r>
              <a:rPr lang="en-US" altLang="en-US" dirty="0"/>
              <a:t> property sets text color</a:t>
            </a:r>
          </a:p>
          <a:p>
            <a:pPr lvl="1" eaLnBrk="1" hangingPunct="1"/>
            <a:r>
              <a:rPr lang="en-US" altLang="en-US" sz="1800" dirty="0"/>
              <a:t>Color names and hexadecimal or decimal RGB codes may be used as the </a:t>
            </a:r>
            <a:r>
              <a:rPr lang="en-US" altLang="en-US" sz="1800" dirty="0">
                <a:latin typeface="Lucida Console" panose="020B0609040504020204" pitchFamily="49" charset="0"/>
              </a:rPr>
              <a:t>color</a:t>
            </a:r>
            <a:r>
              <a:rPr lang="en-US" altLang="en-US" sz="1800" dirty="0"/>
              <a:t> property value.</a:t>
            </a:r>
          </a:p>
          <a:p>
            <a:pPr lvl="1" eaLnBrk="1" hangingPunct="1"/>
            <a:r>
              <a:rPr lang="en-US" altLang="en-US" sz="1800" dirty="0"/>
              <a:t>The table on the right contains the HTML standard color set, however you can find a complete list of HTML standard and extended colors at </a:t>
            </a:r>
          </a:p>
          <a:p>
            <a:pPr lvl="2" eaLnBrk="1" hangingPunct="1"/>
            <a:r>
              <a:rPr lang="en-US" altLang="en-US" dirty="0">
                <a:latin typeface="Lucida Console" panose="020B0609040504020204" pitchFamily="49" charset="0"/>
                <a:hlinkClick r:id="rId3"/>
              </a:rPr>
              <a:t>www.w3.org/TR/css3-color</a:t>
            </a:r>
            <a:r>
              <a:rPr lang="en-US" altLang="en-US" dirty="0">
                <a:hlinkClick r:id="rId3"/>
              </a:rPr>
              <a:t>/</a:t>
            </a:r>
            <a:endParaRPr lang="en-US" altLang="en-US" dirty="0"/>
          </a:p>
          <a:p>
            <a:pPr eaLnBrk="1" hangingPunct="1"/>
            <a:endParaRPr lang="en-US" altLang="en-US" sz="1000" dirty="0"/>
          </a:p>
        </p:txBody>
      </p:sp>
      <p:sp>
        <p:nvSpPr>
          <p:cNvPr id="149507" name="Footer Placeholder 1">
            <a:extLst>
              <a:ext uri="{FF2B5EF4-FFF2-40B4-BE49-F238E27FC236}">
                <a16:creationId xmlns:a16="http://schemas.microsoft.com/office/drawing/2014/main" id="{BDEEF491-DF33-7942-B240-C34C112C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84743" y="6453386"/>
            <a:ext cx="6280830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7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83D7A4D-0B68-47B2-A27E-7CBA16304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53ABEE1-6B72-4448-BA4B-249F7A12D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751" y="685800"/>
            <a:ext cx="4571249" cy="5696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iw3htp5_04_CSS_pt1_Page_04">
            <a:extLst>
              <a:ext uri="{FF2B5EF4-FFF2-40B4-BE49-F238E27FC236}">
                <a16:creationId xmlns:a16="http://schemas.microsoft.com/office/drawing/2014/main" id="{55247592-CF29-9848-A060-3390EF4436D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t="4178" r="22076" b="63960"/>
          <a:stretch/>
        </p:blipFill>
        <p:spPr bwMode="auto">
          <a:xfrm>
            <a:off x="2653722" y="1289034"/>
            <a:ext cx="7683092" cy="2023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46434" name="Footer Placeholder 1">
            <a:extLst>
              <a:ext uri="{FF2B5EF4-FFF2-40B4-BE49-F238E27FC236}">
                <a16:creationId xmlns:a16="http://schemas.microsoft.com/office/drawing/2014/main" id="{18E32B09-B03C-9446-BDCD-4C1A66B2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3">
            <a:extLst>
              <a:ext uri="{FF2B5EF4-FFF2-40B4-BE49-F238E27FC236}">
                <a16:creationId xmlns:a16="http://schemas.microsoft.com/office/drawing/2014/main" id="{0A4D6CA7-6DBC-0746-96D5-CB693EDA8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A second technique for using style sheets is </a:t>
            </a:r>
            <a:r>
              <a:rPr lang="en-US" altLang="en-US" b="1" dirty="0"/>
              <a:t>embedded style sheets</a:t>
            </a:r>
            <a:r>
              <a:rPr lang="en-US" altLang="en-US" dirty="0"/>
              <a:t>, which enable you to embed a CSS3 document in an HTML5 document’s head section.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r>
              <a:rPr lang="en-US" altLang="en-US" b="1" dirty="0">
                <a:solidFill>
                  <a:srgbClr val="EF5E63"/>
                </a:solidFill>
              </a:rPr>
              <a:t>Example 2</a:t>
            </a:r>
            <a:r>
              <a:rPr lang="en-US" altLang="en-US" dirty="0"/>
              <a:t>  (next slide) creates an embedded style sheet containing four styles (four CSS rules).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F11E842-085E-B148-BE45-EE4DD99F9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Embedded Style Sheets</a:t>
            </a:r>
          </a:p>
        </p:txBody>
      </p:sp>
      <p:sp>
        <p:nvSpPr>
          <p:cNvPr id="152579" name="Footer Placeholder 1">
            <a:extLst>
              <a:ext uri="{FF2B5EF4-FFF2-40B4-BE49-F238E27FC236}">
                <a16:creationId xmlns:a16="http://schemas.microsoft.com/office/drawing/2014/main" id="{184DA451-54E6-9D4C-9F5C-B0ABE4BA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B12A5-075D-B241-9C87-9F829F520748}"/>
              </a:ext>
            </a:extLst>
          </p:cNvPr>
          <p:cNvSpPr txBox="1"/>
          <p:nvPr/>
        </p:nvSpPr>
        <p:spPr>
          <a:xfrm>
            <a:off x="1753849" y="2969689"/>
            <a:ext cx="267252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&lt;head&gt;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….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&lt;style type=“…”&gt;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CSS rules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&lt;/style&gt;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&lt;/head&gt;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C2E881-E8BE-1E47-936C-3DEF9A43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1" y="480515"/>
            <a:ext cx="10713276" cy="5892302"/>
          </a:xfrm>
          <a:prstGeom prst="rect">
            <a:avLst/>
          </a:prstGeom>
        </p:spPr>
      </p:pic>
      <p:sp>
        <p:nvSpPr>
          <p:cNvPr id="155650" name="Footer Placeholder 1">
            <a:extLst>
              <a:ext uri="{FF2B5EF4-FFF2-40B4-BE49-F238E27FC236}">
                <a16:creationId xmlns:a16="http://schemas.microsoft.com/office/drawing/2014/main" id="{86C3F70C-067E-1D40-8BC8-F7C8641B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330118"/>
            <a:ext cx="6280830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©1992-2013 by Pearson Education, Inc.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31477</TotalTime>
  <Words>1400</Words>
  <Application>Microsoft Macintosh PowerPoint</Application>
  <PresentationFormat>Widescreen</PresentationFormat>
  <Paragraphs>141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</vt:lpstr>
      <vt:lpstr>Calibri</vt:lpstr>
      <vt:lpstr>Consolas</vt:lpstr>
      <vt:lpstr>Franklin Gothic Book</vt:lpstr>
      <vt:lpstr>Lucida Console</vt:lpstr>
      <vt:lpstr>Wingdings 3</vt:lpstr>
      <vt:lpstr>Crop</vt:lpstr>
      <vt:lpstr>GC415 - Introduction to Cascading Style Sheets (CSS): Part 1</vt:lpstr>
      <vt:lpstr>PowerPoint Presentation</vt:lpstr>
      <vt:lpstr>Introduction</vt:lpstr>
      <vt:lpstr>Inline Styles</vt:lpstr>
      <vt:lpstr>PowerPoint Presentation</vt:lpstr>
      <vt:lpstr>Inline Styles (Cont.)</vt:lpstr>
      <vt:lpstr>PowerPoint Presentation</vt:lpstr>
      <vt:lpstr>Embedded Style Sheets</vt:lpstr>
      <vt:lpstr>PowerPoint Presentation</vt:lpstr>
      <vt:lpstr>PowerPoint Presentation</vt:lpstr>
      <vt:lpstr>Embedded Style Sheets (cont.)</vt:lpstr>
      <vt:lpstr>Embedded Style Sheets (cont.)</vt:lpstr>
      <vt:lpstr>Embedded Style Sheets (Cont.):selectors</vt:lpstr>
      <vt:lpstr>Embedded Style Sheets (Cont.):selectors</vt:lpstr>
      <vt:lpstr>Embedded Style Sheets (Cont.):selectors</vt:lpstr>
      <vt:lpstr>Embedded Style Sheets (Cont.): properties</vt:lpstr>
      <vt:lpstr>Embedded Style Sheets (Cont.): properties</vt:lpstr>
      <vt:lpstr>Embedded Style Sheets (Cont.): properties</vt:lpstr>
      <vt:lpstr>Embedded Style Sheets (Cont.): properties</vt:lpstr>
      <vt:lpstr>Conflicting Styles</vt:lpstr>
      <vt:lpstr>Conflicting Styles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87</cp:revision>
  <dcterms:created xsi:type="dcterms:W3CDTF">2021-01-19T15:50:39Z</dcterms:created>
  <dcterms:modified xsi:type="dcterms:W3CDTF">2022-09-16T06:56:00Z</dcterms:modified>
</cp:coreProperties>
</file>