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07" r:id="rId1"/>
  </p:sldMasterIdLst>
  <p:notesMasterIdLst>
    <p:notesMasterId r:id="rId36"/>
  </p:notesMasterIdLst>
  <p:sldIdLst>
    <p:sldId id="265" r:id="rId2"/>
    <p:sldId id="532" r:id="rId3"/>
    <p:sldId id="257" r:id="rId4"/>
    <p:sldId id="258" r:id="rId5"/>
    <p:sldId id="534" r:id="rId6"/>
    <p:sldId id="260" r:id="rId7"/>
    <p:sldId id="261" r:id="rId8"/>
    <p:sldId id="535" r:id="rId9"/>
    <p:sldId id="263" r:id="rId10"/>
    <p:sldId id="536" r:id="rId11"/>
    <p:sldId id="264" r:id="rId12"/>
    <p:sldId id="533" r:id="rId13"/>
    <p:sldId id="278" r:id="rId14"/>
    <p:sldId id="540" r:id="rId15"/>
    <p:sldId id="542" r:id="rId16"/>
    <p:sldId id="538" r:id="rId17"/>
    <p:sldId id="543" r:id="rId18"/>
    <p:sldId id="539" r:id="rId19"/>
    <p:sldId id="283" r:id="rId20"/>
    <p:sldId id="284" r:id="rId21"/>
    <p:sldId id="286" r:id="rId22"/>
    <p:sldId id="288" r:id="rId23"/>
    <p:sldId id="289" r:id="rId24"/>
    <p:sldId id="290" r:id="rId25"/>
    <p:sldId id="544" r:id="rId26"/>
    <p:sldId id="541" r:id="rId27"/>
    <p:sldId id="292" r:id="rId28"/>
    <p:sldId id="547" r:id="rId29"/>
    <p:sldId id="294" r:id="rId30"/>
    <p:sldId id="296" r:id="rId31"/>
    <p:sldId id="297" r:id="rId32"/>
    <p:sldId id="298" r:id="rId33"/>
    <p:sldId id="299" r:id="rId34"/>
    <p:sldId id="548"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5E63"/>
    <a:srgbClr val="F10003"/>
    <a:srgbClr val="FFFFFF"/>
    <a:srgbClr val="0432FF"/>
    <a:srgbClr val="69A1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176"/>
    <p:restoredTop sz="96327"/>
  </p:normalViewPr>
  <p:slideViewPr>
    <p:cSldViewPr snapToGrid="0" snapToObjects="1">
      <p:cViewPr varScale="1">
        <p:scale>
          <a:sx n="90" d="100"/>
          <a:sy n="90" d="100"/>
        </p:scale>
        <p:origin x="30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7T04:47:11.197"/>
    </inkml:context>
    <inkml:brush xml:id="br0">
      <inkml:brushProperty name="width" value="0.08571" units="cm"/>
      <inkml:brushProperty name="height" value="0.08571" units="cm"/>
      <inkml:brushProperty name="color" value="#E71224"/>
    </inkml:brush>
  </inkml:definitions>
  <inkml:trace contextRef="#ctx0" brushRef="#br0">699 808 8027,'-76'-7'0,"-1"0"0,7 0 0,10 1 0,20 4 0,4-6 0,7-4 0,3-12 0,13-4 0,8-10 0,72-18 0,-10 21 0,9 1 0,-3 7 0,7 1 0,5 0 0,-2 1 0,5 0 0,3 1 0,0 0-830,4 0 1,1 2 0,3 0 0,2 0 829,-5 2 0,2 1 0,2-1 0,1 2 0,-1 1 0,1 2 0,0 0 0,1 2 0,0 0 0,1 1 0,3 0 0,1 0 0,0 1 0,1 1 0,-1 1 0,-1 0 0,0 1 0,0 1 0,-1 1 0,1 0 0,-3 2 0,1 0 0,-1 0 0,-1 2 0,-1-1 0,-8 1 0,-1 0 0,0 1 0,-2 0 0,0 0-89,12 1 1,-1-1 0,-1 2-1,0 0 1,1 3 0,0 0-1,-2 2 1,-5 0 88,7 3 0,-5 2 0,-1 1 0,-5 1 0,-2 2 0,-5 2-19,12 8 0,-6 5 0,-6 6 1,-7 8-1,-9 4 0,-22 6 1,-40 4-1,-26-1 19,-17-14 0,-18-6 0,-9-4 0,5-7 0,-8-4 0,-7-1 0,-2-2 0,-2 0 0,3-1 0,-4-2 0,-2 0 0,-1-2 0,-2 0 0,0 0 0,7-1 0,-1-2 0,0 1 0,-2-1 0,0-1 0,0 0 0,0 0-133,-2-1 1,-1 0 0,0-1 0,0 0-1,-1-1 1,1 0 0,0-1 0,2 0 0,-1 0-1,0-2 1,1 1 0,0-1 0,0-1 0,1 0 132,4-1 0,0 0 0,0 0 0,0-1 0,2-1 0,1 0 0,1-1 0,-4-1 0,0-1 0,2-1 0,1-1 0,3 0 0,4-1 0,-16-3 0,4-1 0,4-2 0,1 0 0,-14-5 0,3-1 0,5-2 276,17 1 0,3-1 0,1-1 0,-4-2 0,0 0 0,2-2-276,-22-10 0,5-5 0,9-6 0,12-8 0,23 3 0,25-1 0,50 1 0,30 6 0,10 16 0,15 8 0,6 2 0,-2 5 0,-1 1 0,0-1 0,0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7T04:44:14.542"/>
    </inkml:context>
    <inkml:brush xml:id="br0">
      <inkml:brushProperty name="width" value="0.08571" units="cm"/>
      <inkml:brushProperty name="height" value="0.08571" units="cm"/>
      <inkml:brushProperty name="color" value="#E71224"/>
    </inkml:brush>
  </inkml:definitions>
  <inkml:trace contextRef="#ctx0" brushRef="#br0">1 0 8027,'33'83'0,"8"-9"0,-10-33 0,21 8 0,20 13 0,-31-30 0,2 1 0,6 0 0,1-1 0,3-3 0,1-1 0,4 1 0,1-2 0,3-3 0,2-1 0,3-1 0,2-2 0,0-2 0,1-3 0,2-2 0,0-2 0,-1-3 0,0-2 0,2-3 0,-1-3 0,-3-3 0,0-4 0,0-2 0,0-3 0,-2-4 0,-1-4 0,-1-1 0,0-4 0,0-1 0,-1-2 0,2 1 0,1 1 0,5-2 0,2 1 0,6 1 0,3 3 0,8 1 0,2 3 0,4 3 0,2 4 0,-30 6 0,0 1 0,0 2 0,2 0 0,1 2 0,0 0 0,1 0 0,1 1 0,0 0 0,1 0 0,1 0 0,0 0-40,1 0 1,1 0 0,-3 0-1,-7 1 1,-1 0 0,0 1-1,2 0 1,0 0 0,1 0 39,5 1 0,2 1 0,-1 0 0,-4 1 0,1 2 0,0 0-502,6 2 0,1 0 0,-1 2 502,-4 0 0,0 2 0,-2 1 0,-3 2 0,-2 1 0,0 1 0,-3 0 0,0 0 0,-2 1 0,27 9 0,-2 1 0,-4-1 0,-1 1-388,7 2 0,-2-1 388,-18-6 0,-2 0 0,-1 2 0,-2-1 0,-16-5 0,-3-2-166,44 18 166,-10-7 0,-8-1 88,-14-8 1,-18-3 0,-14-9-89,-10 1 1385,-5-4-1385,-3-2 309,-3 1 0,-1 1 0,-5 3-309,-2-3 224,2 3-224,-3-3 0,2-1 0,-1-5 0,1-7 0,-7-9 0,-2-9 0,-10-10 0,-8-7 0,-5-4 0,-6 4 0,2 0 0,3 8 0,5 3 0,1 10 0,6 5 0,3 9 0,6 3 0,5 9 0,9 0 0,6 5 0,8 3 0,3-1 0,5 1 0,-2 0 0,3-2 0,-2 5 0,-1-4 0,-3 4 0,-1-2 0,-2 1 0,-1-1 0,-4-5 0,-1 1 0,1 0 0,-1-1 0,-3 1 0,-1 0 0,-5-1 0,-2 1 0,-9 7 0,-8 4 0,-5 5 0,-4 4 0,-2 1 0,-3 5 0,3-6 0,3-3 0,5-4 0,3-4 0,2-5 0,4-1 0,2-3 0,3 0 0,0-2 0,1-1 0,0 3 0,-3-1 0,3-3 0,-4 7 0,4-11 0,3 6 0,-4-6 0,1 2 0,-2 4 0,-1 4 0,5 6 0,-2 9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7T04:47:27.595"/>
    </inkml:context>
    <inkml:brush xml:id="br0">
      <inkml:brushProperty name="width" value="0.08571" units="cm"/>
      <inkml:brushProperty name="height" value="0.08571" units="cm"/>
      <inkml:brushProperty name="color" value="#E71224"/>
    </inkml:brush>
  </inkml:definitions>
  <inkml:trace contextRef="#ctx0" brushRef="#br0">699 808 8027,'-76'-7'0,"-1"0"0,7 0 0,10 1 0,20 4 0,4-6 0,7-4 0,3-12 0,13-4 0,8-10 0,72-18 0,-10 21 0,9 1 0,-3 7 0,7 1 0,5 0 0,-2 1 0,5 0 0,3 1 0,0 0-830,4 0 1,1 2 0,3 0 0,2 0 829,-5 2 0,2 1 0,2-1 0,1 2 0,-1 1 0,1 2 0,0 0 0,1 2 0,0 0 0,1 1 0,3 0 0,1 0 0,0 1 0,1 1 0,-1 1 0,-1 0 0,0 1 0,0 1 0,-1 1 0,1 0 0,-3 2 0,1 0 0,-1 0 0,-1 2 0,-1-1 0,-8 1 0,-1 0 0,0 1 0,-2 0 0,0 0-89,12 1 1,-1-1 0,-1 2-1,0 0 1,1 3 0,0 0-1,-2 2 1,-5 0 88,7 3 0,-5 2 0,-1 1 0,-5 1 0,-2 2 0,-5 2-19,12 8 0,-6 5 0,-6 6 1,-7 8-1,-9 4 0,-22 6 1,-40 4-1,-26-1 19,-17-14 0,-18-6 0,-9-4 0,5-7 0,-8-4 0,-7-1 0,-2-2 0,-2 0 0,3-1 0,-4-2 0,-2 0 0,-1-2 0,-2 0 0,0 0 0,7-1 0,-1-2 0,0 1 0,-2-1 0,0-1 0,0 0 0,0 0-133,-2-1 1,-1 0 0,0-1 0,0 0-1,-1-1 1,1 0 0,0-1 0,2 0 0,-1 0-1,0-2 1,1 1 0,0-1 0,0-1 0,1 0 132,4-1 0,0 0 0,0 0 0,0-1 0,2-1 0,1 0 0,1-1 0,-4-1 0,0-1 0,2-1 0,1-1 0,3 0 0,4-1 0,-16-3 0,4-1 0,4-2 0,1 0 0,-14-5 0,3-1 0,5-2 276,17 1 0,3-1 0,1-1 0,-4-2 0,0 0 0,2-2-276,-22-10 0,5-5 0,9-6 0,12-8 0,23 3 0,25-1 0,50 1 0,30 6 0,10 16 0,15 8 0,6 2 0,-2 5 0,-1 1 0,0-1 0,0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7T04:47:31.384"/>
    </inkml:context>
    <inkml:brush xml:id="br0">
      <inkml:brushProperty name="width" value="0.08571" units="cm"/>
      <inkml:brushProperty name="height" value="0.08571" units="cm"/>
      <inkml:brushProperty name="color" value="#E71224"/>
    </inkml:brush>
  </inkml:definitions>
  <inkml:trace contextRef="#ctx0" brushRef="#br0">699 808 8027,'-76'-7'0,"-1"0"0,7 0 0,10 1 0,20 4 0,4-6 0,7-4 0,3-12 0,13-4 0,8-10 0,72-18 0,-10 21 0,9 1 0,-3 7 0,7 1 0,5 0 0,-2 1 0,5 0 0,3 1 0,0 0-830,4 0 1,1 2 0,3 0 0,2 0 829,-5 2 0,2 1 0,2-1 0,1 2 0,-1 1 0,1 2 0,0 0 0,1 2 0,0 0 0,1 1 0,3 0 0,1 0 0,0 1 0,1 1 0,-1 1 0,-1 0 0,0 1 0,0 1 0,-1 1 0,1 0 0,-3 2 0,1 0 0,-1 0 0,-1 2 0,-1-1 0,-8 1 0,-1 0 0,0 1 0,-2 0 0,0 0-89,12 1 1,-1-1 0,-1 2-1,0 0 1,1 3 0,0 0-1,-2 2 1,-5 0 88,7 3 0,-5 2 0,-1 1 0,-5 1 0,-2 2 0,-5 2-19,12 8 0,-6 5 0,-6 6 1,-7 8-1,-9 4 0,-22 6 1,-40 4-1,-26-1 19,-17-14 0,-18-6 0,-9-4 0,5-7 0,-8-4 0,-7-1 0,-2-2 0,-2 0 0,3-1 0,-4-2 0,-2 0 0,-1-2 0,-2 0 0,0 0 0,7-1 0,-1-2 0,0 1 0,-2-1 0,0-1 0,0 0 0,0 0-133,-2-1 1,-1 0 0,0-1 0,0 0-1,-1-1 1,1 0 0,0-1 0,2 0 0,-1 0-1,0-2 1,1 1 0,0-1 0,0-1 0,1 0 132,4-1 0,0 0 0,0 0 0,0-1 0,2-1 0,1 0 0,1-1 0,-4-1 0,0-1 0,2-1 0,1-1 0,3 0 0,4-1 0,-16-3 0,4-1 0,4-2 0,1 0 0,-14-5 0,3-1 0,5-2 276,17 1 0,3-1 0,1-1 0,-4-2 0,0 0 0,2-2-276,-22-10 0,5-5 0,9-6 0,12-8 0,23 3 0,25-1 0,50 1 0,30 6 0,10 16 0,15 8 0,6 2 0,-2 5 0,-1 1 0,0-1 0,0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7T05:48:48.430"/>
    </inkml:context>
    <inkml:brush xml:id="br0">
      <inkml:brushProperty name="width" value="0.08571" units="cm"/>
      <inkml:brushProperty name="height" value="0.08571" units="cm"/>
      <inkml:brushProperty name="color" value="#E71224"/>
    </inkml:brush>
  </inkml:definitions>
  <inkml:trace contextRef="#ctx0" brushRef="#br0">1041 139 8027,'-54'-38'0,"1"-1"0,6 13 0,0 6 0,-39 5 0,5 16 0,-11 3 0,0 15 0,43-4 0,2 5 0,3 5 0,2 4 0,0 8 0,3 4 0,4 1 0,4 2 0,1 5 0,4 1 0,2 1 0,3 1 0,4-1 0,4 2 0,3-2 0,2 0 0,-3 47 0,11-10 0,16-4 0,16-9 0,-2-36 0,8-2 0,12 1 0,6-2 0,5 2 0,2-2 0,6-3 0,0 1 0,-9 1 0,-1 2 0,1 2 0,0 3 0,2 10 0,0 5-110,4 4 0,-1 5 0,-3 6 0,-4 5 110,-8 1 0,-4 3 0,-2 6 0,-3 4 0,-15-27 0,-1 1 0,-2 0 0,-1 2 0,0 1 0,-2 0 0,-1 0 0,-1 1 0,-2-1 0,-3 2 0,-2 0 0,-2 0 0,-2 0 0,-1-1 0,-2 1 0,-1-1 0,-1 0 0,-3-1 0,-1 1 0,-3 0 0,-2-1 0,-4-2 0,-2 0 0,-3-1 0,-5-1 0,-3 0 0,-2-1 0,-2-2 0,-3-1 0,-2-1 0,-2-1 0,-2-1 0,-1-2 0,-13 15 0,-2-5 0,1-3 0,-2-3 0,6-10 0,0-3 0,0-2 0,0-3 0,2-1 0,0-4 0,-28 13 0,4-6 0,10-15 0,14-12 0,18-12 0,11-10 0,14-8 0,28-7 0,24-11 0,25 11 110,-24 12 0,3 4 0,5 1 0,0 3-110,-3 2 0,-1 5 0,3 5 0,-2 6 0,1 5 0,-2 6 0,-4 4 0,-3 4 0,-1 6 0,-4 5 0,-4 5 0,-5 5 0,-2 9 0,-5 3 0,-7 0 0,-4 2 0,-4 8 0,-5 1 0,-2 1 0,-4 1-109,-5 2 0,-4 2 0,-6 3 0,-4 1 109,-10 3 0,-3 2 0,11-30 0,-2 2 0,0 0 0,-1 1 0,-2 0 0,2 1 0,0 2 0,1 1 0,0 1-125,0 1 0,0 0 0,2 1 0,2 1 0,1 1 0,1 1 125,0 0 0,1 1 0,3 1 0,3 0 0,2 1 0,1 0 0,2-1 0,2 0 0,0 0 0,3 1 0,0-1 0,3 1 0,1-1 0,1 1 0,3-1 0,4-1 0,1 0 0,5 0 0,4-2 0,4-1 0,4 1 0,5 6 0,4 1 0,4-1-161,2-2 1,3-1 0,4-1 0,3 0 0,3-2 0,3-4 160,0-8 0,3-3 0,2-2 0,8 3 0,2-1 0,3-1 0,-16-17 0,0-1 0,0 1 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0406AA-D116-3F49-9E06-4B13FF17DEC5}" type="datetimeFigureOut">
              <a:rPr lang="en-SA" smtClean="0"/>
              <a:t>2/14/23</a:t>
            </a:fld>
            <a:endParaRPr lang="en-S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03148D-E011-0347-9D74-84BEDF42133F}" type="slidenum">
              <a:rPr lang="en-SA" smtClean="0"/>
              <a:t>‹#›</a:t>
            </a:fld>
            <a:endParaRPr lang="en-SA"/>
          </a:p>
        </p:txBody>
      </p:sp>
    </p:spTree>
    <p:extLst>
      <p:ext uri="{BB962C8B-B14F-4D97-AF65-F5344CB8AC3E}">
        <p14:creationId xmlns:p14="http://schemas.microsoft.com/office/powerpoint/2010/main" val="615601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GB"/>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98F68DB-D008-264D-B0EC-2E91A9D326AC}" type="datetime1">
              <a:rPr lang="en-US" smtClean="0"/>
              <a:t>2/14/23</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r>
              <a:rPr lang="en-US"/>
              <a:t>Dr Sahar Ali_GC230_1442(2)</a:t>
            </a:r>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3A98EE3D-8CD1-4C3F-BD1C-C98C9596463C}" type="slidenum">
              <a:rPr lang="en-US" smtClean="0"/>
              <a:t>‹#›</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613393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1A98F0A-694C-D342-B52A-72AC91CC2522}" type="datetime1">
              <a:rPr lang="en-US" smtClean="0"/>
              <a:t>2/14/23</a:t>
            </a:fld>
            <a:endParaRPr lang="en-US" dirty="0"/>
          </a:p>
        </p:txBody>
      </p:sp>
      <p:sp>
        <p:nvSpPr>
          <p:cNvPr id="5" name="Footer Placeholder 4"/>
          <p:cNvSpPr>
            <a:spLocks noGrp="1"/>
          </p:cNvSpPr>
          <p:nvPr>
            <p:ph type="ftr" sz="quarter" idx="11"/>
          </p:nvPr>
        </p:nvSpPr>
        <p:spPr/>
        <p:txBody>
          <a:bodyPr/>
          <a:lstStyle/>
          <a:p>
            <a:r>
              <a:rPr lang="en-US"/>
              <a:t>Dr Sahar Ali_GC230_1442(2)</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81564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F5D05D2-041B-F443-84B7-DDF5D5F1AE2E}" type="datetime1">
              <a:rPr lang="en-US" smtClean="0"/>
              <a:t>2/14/23</a:t>
            </a:fld>
            <a:endParaRPr lang="en-US" dirty="0"/>
          </a:p>
        </p:txBody>
      </p:sp>
      <p:sp>
        <p:nvSpPr>
          <p:cNvPr id="5" name="Footer Placeholder 4"/>
          <p:cNvSpPr>
            <a:spLocks noGrp="1"/>
          </p:cNvSpPr>
          <p:nvPr>
            <p:ph type="ftr" sz="quarter" idx="11"/>
          </p:nvPr>
        </p:nvSpPr>
        <p:spPr/>
        <p:txBody>
          <a:bodyPr/>
          <a:lstStyle/>
          <a:p>
            <a:r>
              <a:rPr lang="en-US"/>
              <a:t>Dr Sahar Ali_GC230_1442(2)</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39766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03DACD1-7418-8545-90FB-24F26A4E9390}" type="datetime1">
              <a:rPr lang="en-US" smtClean="0"/>
              <a:t>2/14/23</a:t>
            </a:fld>
            <a:endParaRPr lang="en-US" dirty="0"/>
          </a:p>
        </p:txBody>
      </p:sp>
      <p:sp>
        <p:nvSpPr>
          <p:cNvPr id="5" name="Footer Placeholder 4"/>
          <p:cNvSpPr>
            <a:spLocks noGrp="1"/>
          </p:cNvSpPr>
          <p:nvPr>
            <p:ph type="ftr" sz="quarter" idx="11"/>
          </p:nvPr>
        </p:nvSpPr>
        <p:spPr/>
        <p:txBody>
          <a:bodyPr/>
          <a:lstStyle/>
          <a:p>
            <a:r>
              <a:rPr lang="en-US"/>
              <a:t>Dr Sahar Ali_GC230_1442(2)</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26524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GB"/>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F4F7F7B-38E6-6B45-B43E-0F73C681525E}" type="datetime1">
              <a:rPr lang="en-US" smtClean="0"/>
              <a:t>2/14/23</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r>
              <a:rPr lang="en-US"/>
              <a:t>Dr Sahar Ali_GC230_1442(2)</a:t>
            </a:r>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3A98EE3D-8CD1-4C3F-BD1C-C98C9596463C}" type="slidenum">
              <a:rPr lang="en-US" smtClean="0"/>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5403433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GB"/>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5148BF01-8DF4-394B-84F6-CB66BC355096}" type="datetime1">
              <a:rPr lang="en-US" smtClean="0"/>
              <a:t>2/14/23</a:t>
            </a:fld>
            <a:endParaRPr lang="en-US" dirty="0"/>
          </a:p>
        </p:txBody>
      </p:sp>
      <p:sp>
        <p:nvSpPr>
          <p:cNvPr id="6" name="Footer Placeholder 5"/>
          <p:cNvSpPr>
            <a:spLocks noGrp="1"/>
          </p:cNvSpPr>
          <p:nvPr>
            <p:ph type="ftr" sz="quarter" idx="11"/>
          </p:nvPr>
        </p:nvSpPr>
        <p:spPr/>
        <p:txBody>
          <a:bodyPr/>
          <a:lstStyle/>
          <a:p>
            <a:r>
              <a:rPr lang="en-US"/>
              <a:t>Dr Sahar Ali_GC230_1442(2)</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33636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BE7E88A-FC74-B940-B08C-117AD1A2389E}" type="datetime1">
              <a:rPr lang="en-US" smtClean="0"/>
              <a:t>2/14/23</a:t>
            </a:fld>
            <a:endParaRPr lang="en-US" dirty="0"/>
          </a:p>
        </p:txBody>
      </p:sp>
      <p:sp>
        <p:nvSpPr>
          <p:cNvPr id="8" name="Footer Placeholder 7"/>
          <p:cNvSpPr>
            <a:spLocks noGrp="1"/>
          </p:cNvSpPr>
          <p:nvPr>
            <p:ph type="ftr" sz="quarter" idx="11"/>
          </p:nvPr>
        </p:nvSpPr>
        <p:spPr/>
        <p:txBody>
          <a:bodyPr/>
          <a:lstStyle/>
          <a:p>
            <a:r>
              <a:rPr lang="en-US"/>
              <a:t>Dr Sahar Ali_GC230_1442(2)</a:t>
            </a:r>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05132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6706A63-E927-864C-AB2D-4F4ABA2CDC12}" type="datetime1">
              <a:rPr lang="en-US" smtClean="0"/>
              <a:t>2/14/23</a:t>
            </a:fld>
            <a:endParaRPr lang="en-US" dirty="0"/>
          </a:p>
        </p:txBody>
      </p:sp>
      <p:sp>
        <p:nvSpPr>
          <p:cNvPr id="4" name="Footer Placeholder 3"/>
          <p:cNvSpPr>
            <a:spLocks noGrp="1"/>
          </p:cNvSpPr>
          <p:nvPr>
            <p:ph type="ftr" sz="quarter" idx="11"/>
          </p:nvPr>
        </p:nvSpPr>
        <p:spPr/>
        <p:txBody>
          <a:bodyPr/>
          <a:lstStyle/>
          <a:p>
            <a:r>
              <a:rPr lang="en-US"/>
              <a:t>Dr Sahar Ali_GC230_1442(2)</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25508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92405F-9C02-3C4E-87D9-5FC15A85FC30}" type="datetime1">
              <a:rPr lang="en-US" smtClean="0"/>
              <a:t>2/14/23</a:t>
            </a:fld>
            <a:endParaRPr lang="en-US" dirty="0"/>
          </a:p>
        </p:txBody>
      </p:sp>
      <p:sp>
        <p:nvSpPr>
          <p:cNvPr id="3" name="Footer Placeholder 2"/>
          <p:cNvSpPr>
            <a:spLocks noGrp="1"/>
          </p:cNvSpPr>
          <p:nvPr>
            <p:ph type="ftr" sz="quarter" idx="11"/>
          </p:nvPr>
        </p:nvSpPr>
        <p:spPr/>
        <p:txBody>
          <a:bodyPr/>
          <a:lstStyle/>
          <a:p>
            <a:r>
              <a:rPr lang="en-US"/>
              <a:t>Dr Sahar Ali_GC230_1442(2)</a:t>
            </a:r>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03935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GB"/>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6892D9B-B4D3-BC4A-BCAE-21E026FA9467}" type="datetime1">
              <a:rPr lang="en-US" smtClean="0"/>
              <a:t>2/14/23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a:t>Dr Sahar Ali_GC230_1442(2)</a:t>
            </a:r>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A98EE3D-8CD1-4C3F-BD1C-C98C9596463C}"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57222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GB"/>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6A246AED-B8C4-AD40-A711-D868E648287A}" type="datetime1">
              <a:rPr lang="en-US" smtClean="0"/>
              <a:t>2/14/23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A98EE3D-8CD1-4C3F-BD1C-C98C9596463C}"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39515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6A5F5CA0-F01C-704B-ACFA-4EDF4CA5CF2F}" type="datetime1">
              <a:rPr lang="en-US" smtClean="0"/>
              <a:t>2/14/23</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r>
              <a:rPr lang="en-US"/>
              <a:t>Dr Sahar Ali_GC230_1442(2)</a:t>
            </a:r>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3A98EE3D-8CD1-4C3F-BD1C-C98C9596463C}" type="slidenum">
              <a:rPr lang="en-US" smtClean="0"/>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66316899"/>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hf hd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customXml" Target="../ink/ink1.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customXml" Target="../ink/ink4.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indeed.com/career-advice/career-development/client-side-vs-server-side#:~:text=In%20client%2Dside%20scripting%2C%20scripts,use%20some%20different%20scripting%20languages."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www.w3schools.com/php/default.asp" TargetMode="External"/><Relationship Id="rId2" Type="http://schemas.openxmlformats.org/officeDocument/2006/relationships/image" Target="../media/image25.png"/><Relationship Id="rId1" Type="http://schemas.openxmlformats.org/officeDocument/2006/relationships/slideLayout" Target="../slideLayouts/slideLayout8.xml"/><Relationship Id="rId5" Type="http://schemas.openxmlformats.org/officeDocument/2006/relationships/image" Target="../media/image26.png"/><Relationship Id="rId4" Type="http://schemas.openxmlformats.org/officeDocument/2006/relationships/customXml" Target="../ink/ink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Graphic 6" descr="Web Design">
            <a:extLst>
              <a:ext uri="{FF2B5EF4-FFF2-40B4-BE49-F238E27FC236}">
                <a16:creationId xmlns:a16="http://schemas.microsoft.com/office/drawing/2014/main" id="{44D7F978-B55D-4BFD-8783-95BD1874E7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4276" y="1263012"/>
            <a:ext cx="4331976" cy="4331976"/>
          </a:xfrm>
          <a:prstGeom prst="rect">
            <a:avLst/>
          </a:prstGeom>
        </p:spPr>
      </p:pic>
      <p:sp>
        <p:nvSpPr>
          <p:cNvPr id="2" name="Title 1">
            <a:extLst>
              <a:ext uri="{FF2B5EF4-FFF2-40B4-BE49-F238E27FC236}">
                <a16:creationId xmlns:a16="http://schemas.microsoft.com/office/drawing/2014/main" id="{6317717A-6BD7-2546-83F4-A7C39E5541F7}"/>
              </a:ext>
            </a:extLst>
          </p:cNvPr>
          <p:cNvSpPr>
            <a:spLocks noGrp="1"/>
          </p:cNvSpPr>
          <p:nvPr>
            <p:ph type="ctrTitle"/>
          </p:nvPr>
        </p:nvSpPr>
        <p:spPr>
          <a:xfrm>
            <a:off x="5173728" y="1550529"/>
            <a:ext cx="5607908" cy="3254321"/>
          </a:xfrm>
        </p:spPr>
        <p:txBody>
          <a:bodyPr>
            <a:noAutofit/>
          </a:bodyPr>
          <a:lstStyle/>
          <a:p>
            <a:pPr algn="l"/>
            <a:r>
              <a:rPr lang="en-AU" sz="4400" b="1" dirty="0"/>
              <a:t>GC415 – </a:t>
            </a:r>
            <a:r>
              <a:rPr lang="en-US" sz="4400" dirty="0"/>
              <a:t>PHP Hypertext  preprocessor</a:t>
            </a:r>
            <a:endParaRPr lang="en-SA" sz="4400"/>
          </a:p>
        </p:txBody>
      </p:sp>
      <p:sp>
        <p:nvSpPr>
          <p:cNvPr id="3" name="Subtitle 2">
            <a:extLst>
              <a:ext uri="{FF2B5EF4-FFF2-40B4-BE49-F238E27FC236}">
                <a16:creationId xmlns:a16="http://schemas.microsoft.com/office/drawing/2014/main" id="{CC2226F2-0DD5-5B45-98FC-C22A8CB4E3D0}"/>
              </a:ext>
            </a:extLst>
          </p:cNvPr>
          <p:cNvSpPr>
            <a:spLocks noGrp="1"/>
          </p:cNvSpPr>
          <p:nvPr>
            <p:ph type="subTitle" idx="1"/>
          </p:nvPr>
        </p:nvSpPr>
        <p:spPr>
          <a:xfrm>
            <a:off x="5173730" y="4804850"/>
            <a:ext cx="5607906" cy="1086237"/>
          </a:xfrm>
        </p:spPr>
        <p:txBody>
          <a:bodyPr>
            <a:normAutofit/>
          </a:bodyPr>
          <a:lstStyle/>
          <a:p>
            <a:pPr algn="l">
              <a:spcAft>
                <a:spcPts val="600"/>
              </a:spcAft>
            </a:pPr>
            <a:r>
              <a:rPr lang="en-US" altLang="en-US" sz="1600" b="1" i="1" dirty="0">
                <a:solidFill>
                  <a:srgbClr val="EF5E63"/>
                </a:solidFill>
              </a:rPr>
              <a:t>Internet &amp; World Wide Web </a:t>
            </a:r>
            <a:br>
              <a:rPr lang="en-US" altLang="en-US" sz="1600" b="1" i="1" dirty="0">
                <a:solidFill>
                  <a:srgbClr val="EF5E63"/>
                </a:solidFill>
              </a:rPr>
            </a:br>
            <a:r>
              <a:rPr lang="en-US" altLang="en-US" sz="1600" b="1" i="1" dirty="0">
                <a:solidFill>
                  <a:srgbClr val="EF5E63"/>
                </a:solidFill>
              </a:rPr>
              <a:t>How to Program, 5/e</a:t>
            </a:r>
          </a:p>
          <a:p>
            <a:pPr algn="l">
              <a:spcAft>
                <a:spcPts val="600"/>
              </a:spcAft>
            </a:pPr>
            <a:endParaRPr lang="en-SA" sz="1400" i="1">
              <a:solidFill>
                <a:schemeClr val="accent1"/>
              </a:solidFill>
            </a:endParaRPr>
          </a:p>
        </p:txBody>
      </p:sp>
    </p:spTree>
    <p:extLst>
      <p:ext uri="{BB962C8B-B14F-4D97-AF65-F5344CB8AC3E}">
        <p14:creationId xmlns:p14="http://schemas.microsoft.com/office/powerpoint/2010/main" val="85275866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2CF6B-52B7-BD43-96EE-EF1950BFD87A}"/>
              </a:ext>
            </a:extLst>
          </p:cNvPr>
          <p:cNvSpPr>
            <a:spLocks noGrp="1"/>
          </p:cNvSpPr>
          <p:nvPr>
            <p:ph type="title"/>
          </p:nvPr>
        </p:nvSpPr>
        <p:spPr/>
        <p:txBody>
          <a:bodyPr/>
          <a:lstStyle/>
          <a:p>
            <a:endParaRPr lang="en-US" dirty="0"/>
          </a:p>
        </p:txBody>
      </p:sp>
      <p:sp>
        <p:nvSpPr>
          <p:cNvPr id="4" name="Footer Placeholder 3">
            <a:extLst>
              <a:ext uri="{FF2B5EF4-FFF2-40B4-BE49-F238E27FC236}">
                <a16:creationId xmlns:a16="http://schemas.microsoft.com/office/drawing/2014/main" id="{601FF04D-8320-4145-952A-ABA68C360B41}"/>
              </a:ext>
            </a:extLst>
          </p:cNvPr>
          <p:cNvSpPr>
            <a:spLocks noGrp="1"/>
          </p:cNvSpPr>
          <p:nvPr>
            <p:ph type="ftr" sz="quarter" idx="11"/>
          </p:nvPr>
        </p:nvSpPr>
        <p:spPr/>
        <p:txBody>
          <a:bodyPr/>
          <a:lstStyle/>
          <a:p>
            <a:r>
              <a:rPr lang="en-US"/>
              <a:t>Dr Sahar Ali_GC230_1442(2)</a:t>
            </a:r>
            <a:endParaRPr lang="en-US" dirty="0"/>
          </a:p>
        </p:txBody>
      </p:sp>
      <p:sp>
        <p:nvSpPr>
          <p:cNvPr id="5" name="Slide Number Placeholder 4">
            <a:extLst>
              <a:ext uri="{FF2B5EF4-FFF2-40B4-BE49-F238E27FC236}">
                <a16:creationId xmlns:a16="http://schemas.microsoft.com/office/drawing/2014/main" id="{3A6CAC5D-3077-C642-98AC-BD7A2512A3B0}"/>
              </a:ext>
            </a:extLst>
          </p:cNvPr>
          <p:cNvSpPr>
            <a:spLocks noGrp="1"/>
          </p:cNvSpPr>
          <p:nvPr>
            <p:ph type="sldNum" sz="quarter" idx="12"/>
          </p:nvPr>
        </p:nvSpPr>
        <p:spPr/>
        <p:txBody>
          <a:bodyPr/>
          <a:lstStyle/>
          <a:p>
            <a:fld id="{3A98EE3D-8CD1-4C3F-BD1C-C98C9596463C}" type="slidenum">
              <a:rPr lang="en-US" smtClean="0"/>
              <a:t>10</a:t>
            </a:fld>
            <a:endParaRPr lang="en-US" dirty="0"/>
          </a:p>
        </p:txBody>
      </p:sp>
      <p:pic>
        <p:nvPicPr>
          <p:cNvPr id="9" name="Picture 8" descr="Text&#10;&#10;Description automatically generated">
            <a:extLst>
              <a:ext uri="{FF2B5EF4-FFF2-40B4-BE49-F238E27FC236}">
                <a16:creationId xmlns:a16="http://schemas.microsoft.com/office/drawing/2014/main" id="{38545524-39DB-254E-ADC3-6A7B9AC9906C}"/>
              </a:ext>
            </a:extLst>
          </p:cNvPr>
          <p:cNvPicPr>
            <a:picLocks noChangeAspect="1"/>
          </p:cNvPicPr>
          <p:nvPr/>
        </p:nvPicPr>
        <p:blipFill rotWithShape="1">
          <a:blip r:embed="rId2"/>
          <a:srcRect r="4942"/>
          <a:stretch/>
        </p:blipFill>
        <p:spPr>
          <a:xfrm>
            <a:off x="735136" y="50800"/>
            <a:ext cx="8305800" cy="3378200"/>
          </a:xfrm>
          <a:prstGeom prst="rect">
            <a:avLst/>
          </a:prstGeom>
        </p:spPr>
      </p:pic>
      <p:pic>
        <p:nvPicPr>
          <p:cNvPr id="13" name="Content Placeholder 12" descr="Graphical user interface, text, application, chat or text message&#10;&#10;Description automatically generated">
            <a:extLst>
              <a:ext uri="{FF2B5EF4-FFF2-40B4-BE49-F238E27FC236}">
                <a16:creationId xmlns:a16="http://schemas.microsoft.com/office/drawing/2014/main" id="{77944C12-804B-FA4F-9334-3EB8814C0DE5}"/>
              </a:ext>
            </a:extLst>
          </p:cNvPr>
          <p:cNvPicPr>
            <a:picLocks noGrp="1" noChangeAspect="1"/>
          </p:cNvPicPr>
          <p:nvPr>
            <p:ph idx="1"/>
          </p:nvPr>
        </p:nvPicPr>
        <p:blipFill>
          <a:blip r:embed="rId3"/>
          <a:stretch>
            <a:fillRect/>
          </a:stretch>
        </p:blipFill>
        <p:spPr>
          <a:xfrm>
            <a:off x="735136" y="3455448"/>
            <a:ext cx="8305800" cy="2781300"/>
          </a:xfrm>
        </p:spPr>
      </p:pic>
      <p:sp>
        <p:nvSpPr>
          <p:cNvPr id="17" name="TextBox 16">
            <a:extLst>
              <a:ext uri="{FF2B5EF4-FFF2-40B4-BE49-F238E27FC236}">
                <a16:creationId xmlns:a16="http://schemas.microsoft.com/office/drawing/2014/main" id="{34C086C8-8C2B-B34D-84A4-E0EFB3EFF371}"/>
              </a:ext>
            </a:extLst>
          </p:cNvPr>
          <p:cNvSpPr txBox="1"/>
          <p:nvPr/>
        </p:nvSpPr>
        <p:spPr>
          <a:xfrm>
            <a:off x="10459621" y="-21265"/>
            <a:ext cx="1774909" cy="523220"/>
          </a:xfrm>
          <a:prstGeom prst="rect">
            <a:avLst/>
          </a:prstGeom>
          <a:noFill/>
        </p:spPr>
        <p:txBody>
          <a:bodyPr wrap="none" rtlCol="0">
            <a:spAutoFit/>
          </a:bodyPr>
          <a:lstStyle/>
          <a:p>
            <a:r>
              <a:rPr lang="en-US" sz="2800" dirty="0">
                <a:solidFill>
                  <a:srgbClr val="EF5E63"/>
                </a:solidFill>
                <a:highlight>
                  <a:srgbClr val="FFFFFF"/>
                </a:highlight>
              </a:rPr>
              <a:t>Example 1</a:t>
            </a:r>
          </a:p>
        </p:txBody>
      </p:sp>
    </p:spTree>
    <p:extLst>
      <p:ext uri="{BB962C8B-B14F-4D97-AF65-F5344CB8AC3E}">
        <p14:creationId xmlns:p14="http://schemas.microsoft.com/office/powerpoint/2010/main" val="2645563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txBox="1"/>
          <p:nvPr/>
        </p:nvSpPr>
        <p:spPr>
          <a:xfrm>
            <a:off x="1822307" y="1461263"/>
            <a:ext cx="9868949" cy="4925836"/>
          </a:xfrm>
          <a:prstGeom prst="rect">
            <a:avLst/>
          </a:prstGeom>
        </p:spPr>
        <p:txBody>
          <a:bodyPr vert="horz" wrap="square" lIns="0" tIns="52705" rIns="0" bIns="0" rtlCol="0">
            <a:spAutoFit/>
          </a:bodyPr>
          <a:lstStyle/>
          <a:p>
            <a:pPr marL="268605" marR="122555" indent="-256540">
              <a:lnSpc>
                <a:spcPts val="2110"/>
              </a:lnSpc>
              <a:spcBef>
                <a:spcPts val="415"/>
              </a:spcBef>
              <a:buClr>
                <a:srgbClr val="2CA1BE"/>
              </a:buClr>
              <a:buSzPct val="67500"/>
              <a:buChar char=""/>
              <a:tabLst>
                <a:tab pos="268605" algn="l"/>
                <a:tab pos="269240" algn="l"/>
              </a:tabLst>
            </a:pPr>
            <a:r>
              <a:rPr sz="2000" b="1" spc="55" dirty="0">
                <a:solidFill>
                  <a:schemeClr val="accent1">
                    <a:lumMod val="75000"/>
                  </a:schemeClr>
                </a:solidFill>
                <a:latin typeface="+mj-lt"/>
                <a:cs typeface="Arial"/>
              </a:rPr>
              <a:t>Variables</a:t>
            </a:r>
            <a:r>
              <a:rPr sz="2000" spc="55" dirty="0">
                <a:solidFill>
                  <a:schemeClr val="tx1">
                    <a:lumMod val="75000"/>
                    <a:lumOff val="25000"/>
                  </a:schemeClr>
                </a:solidFill>
                <a:latin typeface="+mj-lt"/>
                <a:cs typeface="Arial"/>
              </a:rPr>
              <a:t> </a:t>
            </a:r>
            <a:r>
              <a:rPr sz="2000" spc="45" dirty="0">
                <a:solidFill>
                  <a:schemeClr val="tx1">
                    <a:lumMod val="75000"/>
                    <a:lumOff val="25000"/>
                  </a:schemeClr>
                </a:solidFill>
                <a:latin typeface="+mj-lt"/>
                <a:cs typeface="Arial"/>
              </a:rPr>
              <a:t>are </a:t>
            </a:r>
            <a:r>
              <a:rPr sz="2000" spc="75" dirty="0">
                <a:solidFill>
                  <a:schemeClr val="tx1">
                    <a:lumMod val="75000"/>
                    <a:lumOff val="25000"/>
                  </a:schemeClr>
                </a:solidFill>
                <a:latin typeface="+mj-lt"/>
                <a:cs typeface="Arial"/>
              </a:rPr>
              <a:t>preceded </a:t>
            </a:r>
            <a:r>
              <a:rPr sz="2000" spc="95" dirty="0">
                <a:solidFill>
                  <a:schemeClr val="tx1">
                    <a:lumMod val="75000"/>
                    <a:lumOff val="25000"/>
                  </a:schemeClr>
                </a:solidFill>
                <a:latin typeface="+mj-lt"/>
                <a:cs typeface="Arial"/>
              </a:rPr>
              <a:t>by </a:t>
            </a:r>
            <a:r>
              <a:rPr sz="2000" spc="-10" dirty="0">
                <a:solidFill>
                  <a:schemeClr val="tx1">
                    <a:lumMod val="75000"/>
                    <a:lumOff val="25000"/>
                  </a:schemeClr>
                </a:solidFill>
                <a:latin typeface="+mj-lt"/>
                <a:cs typeface="Arial"/>
              </a:rPr>
              <a:t>a </a:t>
            </a:r>
            <a:r>
              <a:rPr sz="2000" b="1" dirty="0">
                <a:solidFill>
                  <a:srgbClr val="EF5E63"/>
                </a:solidFill>
                <a:latin typeface="+mj-lt"/>
                <a:cs typeface="DejaVu Sans Mono"/>
              </a:rPr>
              <a:t>$</a:t>
            </a:r>
            <a:r>
              <a:rPr lang="en-GB" sz="2000" b="1" dirty="0">
                <a:solidFill>
                  <a:srgbClr val="EF5E63"/>
                </a:solidFill>
                <a:latin typeface="+mj-lt"/>
                <a:cs typeface="DejaVu Sans Mono"/>
              </a:rPr>
              <a:t> </a:t>
            </a:r>
            <a:r>
              <a:rPr sz="2000" b="1" spc="-565" dirty="0">
                <a:solidFill>
                  <a:schemeClr val="tx1">
                    <a:lumMod val="75000"/>
                    <a:lumOff val="25000"/>
                  </a:schemeClr>
                </a:solidFill>
                <a:latin typeface="+mj-lt"/>
                <a:cs typeface="DejaVu Sans Mono"/>
              </a:rPr>
              <a:t> </a:t>
            </a:r>
            <a:r>
              <a:rPr lang="en-GB" sz="2000" b="1" spc="-565" dirty="0">
                <a:solidFill>
                  <a:schemeClr val="tx1">
                    <a:lumMod val="75000"/>
                    <a:lumOff val="25000"/>
                  </a:schemeClr>
                </a:solidFill>
                <a:latin typeface="+mj-lt"/>
                <a:cs typeface="DejaVu Sans Mono"/>
              </a:rPr>
              <a:t> </a:t>
            </a:r>
            <a:r>
              <a:rPr sz="2000" spc="85" dirty="0">
                <a:solidFill>
                  <a:schemeClr val="tx1">
                    <a:lumMod val="75000"/>
                    <a:lumOff val="25000"/>
                  </a:schemeClr>
                </a:solidFill>
                <a:latin typeface="+mj-lt"/>
                <a:cs typeface="Arial"/>
              </a:rPr>
              <a:t>and </a:t>
            </a:r>
            <a:r>
              <a:rPr sz="2000" spc="45" dirty="0">
                <a:solidFill>
                  <a:schemeClr val="tx1">
                    <a:lumMod val="75000"/>
                    <a:lumOff val="25000"/>
                  </a:schemeClr>
                </a:solidFill>
                <a:latin typeface="+mj-lt"/>
                <a:cs typeface="Arial"/>
              </a:rPr>
              <a:t>are </a:t>
            </a:r>
            <a:r>
              <a:rPr sz="2000" spc="70" dirty="0">
                <a:solidFill>
                  <a:schemeClr val="tx1">
                    <a:lumMod val="75000"/>
                    <a:lumOff val="25000"/>
                  </a:schemeClr>
                </a:solidFill>
                <a:latin typeface="+mj-lt"/>
                <a:cs typeface="Arial"/>
              </a:rPr>
              <a:t>created </a:t>
            </a:r>
            <a:r>
              <a:rPr sz="2000" spc="105" dirty="0">
                <a:solidFill>
                  <a:schemeClr val="tx1">
                    <a:lumMod val="75000"/>
                    <a:lumOff val="25000"/>
                  </a:schemeClr>
                </a:solidFill>
                <a:latin typeface="+mj-lt"/>
                <a:cs typeface="Arial"/>
              </a:rPr>
              <a:t>the </a:t>
            </a:r>
            <a:r>
              <a:rPr sz="2000" spc="130" dirty="0">
                <a:solidFill>
                  <a:schemeClr val="tx1">
                    <a:lumMod val="75000"/>
                    <a:lumOff val="25000"/>
                  </a:schemeClr>
                </a:solidFill>
                <a:latin typeface="+mj-lt"/>
                <a:cs typeface="Arial"/>
              </a:rPr>
              <a:t>first time  </a:t>
            </a:r>
            <a:r>
              <a:rPr sz="2000" spc="95" dirty="0">
                <a:solidFill>
                  <a:schemeClr val="tx1">
                    <a:lumMod val="75000"/>
                    <a:lumOff val="25000"/>
                  </a:schemeClr>
                </a:solidFill>
                <a:latin typeface="+mj-lt"/>
                <a:cs typeface="Arial"/>
              </a:rPr>
              <a:t>they’re</a:t>
            </a:r>
            <a:r>
              <a:rPr sz="2000" spc="55" dirty="0">
                <a:solidFill>
                  <a:schemeClr val="tx1">
                    <a:lumMod val="75000"/>
                    <a:lumOff val="25000"/>
                  </a:schemeClr>
                </a:solidFill>
                <a:latin typeface="+mj-lt"/>
                <a:cs typeface="Arial"/>
              </a:rPr>
              <a:t> </a:t>
            </a:r>
            <a:r>
              <a:rPr sz="2000" spc="90" dirty="0">
                <a:solidFill>
                  <a:schemeClr val="tx1">
                    <a:lumMod val="75000"/>
                    <a:lumOff val="25000"/>
                  </a:schemeClr>
                </a:solidFill>
                <a:latin typeface="+mj-lt"/>
                <a:cs typeface="Arial"/>
              </a:rPr>
              <a:t>encountered.</a:t>
            </a:r>
            <a:endParaRPr sz="2000" dirty="0">
              <a:solidFill>
                <a:schemeClr val="tx1">
                  <a:lumMod val="75000"/>
                  <a:lumOff val="25000"/>
                </a:schemeClr>
              </a:solidFill>
              <a:latin typeface="+mj-lt"/>
              <a:cs typeface="Arial"/>
            </a:endParaRPr>
          </a:p>
          <a:p>
            <a:pPr marL="268605" indent="-256540">
              <a:spcBef>
                <a:spcPts val="185"/>
              </a:spcBef>
              <a:buClr>
                <a:srgbClr val="2CA1BE"/>
              </a:buClr>
              <a:buSzPct val="67500"/>
              <a:buChar char=""/>
              <a:tabLst>
                <a:tab pos="268605" algn="l"/>
                <a:tab pos="269240" algn="l"/>
              </a:tabLst>
            </a:pPr>
            <a:r>
              <a:rPr sz="2000" b="1" spc="-145" dirty="0">
                <a:solidFill>
                  <a:schemeClr val="accent1">
                    <a:lumMod val="75000"/>
                  </a:schemeClr>
                </a:solidFill>
                <a:latin typeface="+mj-lt"/>
                <a:cs typeface="Arial"/>
              </a:rPr>
              <a:t>PHP </a:t>
            </a:r>
            <a:r>
              <a:rPr sz="2000" b="1" spc="90" dirty="0">
                <a:solidFill>
                  <a:schemeClr val="accent1">
                    <a:lumMod val="75000"/>
                  </a:schemeClr>
                </a:solidFill>
                <a:latin typeface="+mj-lt"/>
                <a:cs typeface="Arial"/>
              </a:rPr>
              <a:t>statements </a:t>
            </a:r>
            <a:r>
              <a:rPr sz="2000" spc="105" dirty="0">
                <a:solidFill>
                  <a:schemeClr val="tx1">
                    <a:lumMod val="75000"/>
                    <a:lumOff val="25000"/>
                  </a:schemeClr>
                </a:solidFill>
                <a:latin typeface="+mj-lt"/>
                <a:cs typeface="Arial"/>
              </a:rPr>
              <a:t>terminate </a:t>
            </a:r>
            <a:r>
              <a:rPr sz="2000" spc="140" dirty="0">
                <a:solidFill>
                  <a:schemeClr val="tx1">
                    <a:lumMod val="75000"/>
                    <a:lumOff val="25000"/>
                  </a:schemeClr>
                </a:solidFill>
                <a:latin typeface="+mj-lt"/>
                <a:cs typeface="Arial"/>
              </a:rPr>
              <a:t>with </a:t>
            </a:r>
            <a:r>
              <a:rPr sz="2000" spc="-10" dirty="0">
                <a:solidFill>
                  <a:schemeClr val="tx1">
                    <a:lumMod val="75000"/>
                    <a:lumOff val="25000"/>
                  </a:schemeClr>
                </a:solidFill>
                <a:latin typeface="+mj-lt"/>
                <a:cs typeface="Arial"/>
              </a:rPr>
              <a:t>a </a:t>
            </a:r>
            <a:r>
              <a:rPr sz="2000" spc="95" dirty="0">
                <a:solidFill>
                  <a:schemeClr val="tx1">
                    <a:lumMod val="75000"/>
                    <a:lumOff val="25000"/>
                  </a:schemeClr>
                </a:solidFill>
                <a:latin typeface="+mj-lt"/>
                <a:cs typeface="Arial"/>
              </a:rPr>
              <a:t>semicolon</a:t>
            </a:r>
            <a:r>
              <a:rPr sz="2000" spc="-229" dirty="0">
                <a:solidFill>
                  <a:schemeClr val="tx1">
                    <a:lumMod val="75000"/>
                    <a:lumOff val="25000"/>
                  </a:schemeClr>
                </a:solidFill>
                <a:latin typeface="+mj-lt"/>
                <a:cs typeface="Arial"/>
              </a:rPr>
              <a:t> </a:t>
            </a:r>
            <a:r>
              <a:rPr sz="2000" spc="5" dirty="0">
                <a:solidFill>
                  <a:schemeClr val="tx1">
                    <a:lumMod val="75000"/>
                    <a:lumOff val="25000"/>
                  </a:schemeClr>
                </a:solidFill>
                <a:latin typeface="+mj-lt"/>
                <a:cs typeface="Arial"/>
              </a:rPr>
              <a:t>(</a:t>
            </a:r>
            <a:r>
              <a:rPr sz="2000" b="1" spc="5" dirty="0">
                <a:solidFill>
                  <a:srgbClr val="EF5E63"/>
                </a:solidFill>
                <a:latin typeface="+mj-lt"/>
                <a:cs typeface="BPG Courier S GPL&amp;GNU"/>
              </a:rPr>
              <a:t>;</a:t>
            </a:r>
            <a:r>
              <a:rPr sz="2000" spc="5" dirty="0">
                <a:solidFill>
                  <a:schemeClr val="tx1">
                    <a:lumMod val="75000"/>
                    <a:lumOff val="25000"/>
                  </a:schemeClr>
                </a:solidFill>
                <a:latin typeface="+mj-lt"/>
                <a:cs typeface="Arial"/>
              </a:rPr>
              <a:t>).</a:t>
            </a:r>
            <a:endParaRPr lang="en-GB" sz="2000" spc="5" dirty="0">
              <a:solidFill>
                <a:schemeClr val="tx1">
                  <a:lumMod val="75000"/>
                  <a:lumOff val="25000"/>
                </a:schemeClr>
              </a:solidFill>
              <a:latin typeface="+mj-lt"/>
              <a:cs typeface="Arial"/>
            </a:endParaRPr>
          </a:p>
          <a:p>
            <a:pPr marL="268605" indent="-256540">
              <a:spcBef>
                <a:spcPts val="185"/>
              </a:spcBef>
              <a:buClr>
                <a:srgbClr val="2CA1BE"/>
              </a:buClr>
              <a:buSzPct val="67500"/>
              <a:buChar char=""/>
              <a:tabLst>
                <a:tab pos="268605" algn="l"/>
                <a:tab pos="269240" algn="l"/>
              </a:tabLst>
            </a:pPr>
            <a:endParaRPr sz="2000" dirty="0">
              <a:solidFill>
                <a:schemeClr val="tx1">
                  <a:lumMod val="75000"/>
                  <a:lumOff val="25000"/>
                </a:schemeClr>
              </a:solidFill>
              <a:latin typeface="+mj-lt"/>
              <a:cs typeface="Arial"/>
            </a:endParaRPr>
          </a:p>
          <a:p>
            <a:pPr marL="268605" marR="33020" indent="-256540">
              <a:lnSpc>
                <a:spcPct val="90700"/>
              </a:lnSpc>
              <a:spcBef>
                <a:spcPts val="330"/>
              </a:spcBef>
              <a:buClr>
                <a:srgbClr val="2CA1BE"/>
              </a:buClr>
              <a:buSzPct val="67500"/>
              <a:buChar char=""/>
              <a:tabLst>
                <a:tab pos="268605" algn="l"/>
                <a:tab pos="269240" algn="l"/>
              </a:tabLst>
            </a:pPr>
            <a:r>
              <a:rPr sz="2000" b="1" spc="105" dirty="0">
                <a:solidFill>
                  <a:schemeClr val="accent1">
                    <a:lumMod val="75000"/>
                  </a:schemeClr>
                </a:solidFill>
                <a:latin typeface="+mj-lt"/>
                <a:cs typeface="Arial"/>
              </a:rPr>
              <a:t>Single-line</a:t>
            </a:r>
            <a:r>
              <a:rPr sz="2000" spc="105" dirty="0">
                <a:solidFill>
                  <a:schemeClr val="tx1">
                    <a:lumMod val="75000"/>
                    <a:lumOff val="25000"/>
                  </a:schemeClr>
                </a:solidFill>
                <a:latin typeface="+mj-lt"/>
                <a:cs typeface="Arial"/>
              </a:rPr>
              <a:t> </a:t>
            </a:r>
            <a:r>
              <a:rPr sz="2000" spc="110" dirty="0">
                <a:solidFill>
                  <a:schemeClr val="tx1">
                    <a:lumMod val="75000"/>
                    <a:lumOff val="25000"/>
                  </a:schemeClr>
                </a:solidFill>
                <a:latin typeface="+mj-lt"/>
                <a:cs typeface="Arial"/>
              </a:rPr>
              <a:t>comments </a:t>
            </a:r>
            <a:r>
              <a:rPr sz="2000" spc="100" dirty="0">
                <a:solidFill>
                  <a:schemeClr val="tx1">
                    <a:lumMod val="75000"/>
                    <a:lumOff val="25000"/>
                  </a:schemeClr>
                </a:solidFill>
                <a:latin typeface="+mj-lt"/>
                <a:cs typeface="Arial"/>
              </a:rPr>
              <a:t>which </a:t>
            </a:r>
            <a:r>
              <a:rPr sz="2000" spc="105" dirty="0">
                <a:solidFill>
                  <a:schemeClr val="tx1">
                    <a:lumMod val="75000"/>
                    <a:lumOff val="25000"/>
                  </a:schemeClr>
                </a:solidFill>
                <a:latin typeface="+mj-lt"/>
                <a:cs typeface="Arial"/>
              </a:rPr>
              <a:t>begin </a:t>
            </a:r>
            <a:r>
              <a:rPr sz="2000" spc="135" dirty="0">
                <a:solidFill>
                  <a:schemeClr val="tx1">
                    <a:lumMod val="75000"/>
                    <a:lumOff val="25000"/>
                  </a:schemeClr>
                </a:solidFill>
                <a:latin typeface="+mj-lt"/>
                <a:cs typeface="Arial"/>
              </a:rPr>
              <a:t>with </a:t>
            </a:r>
            <a:r>
              <a:rPr sz="2000" spc="130" dirty="0">
                <a:solidFill>
                  <a:schemeClr val="tx1">
                    <a:lumMod val="75000"/>
                    <a:lumOff val="25000"/>
                  </a:schemeClr>
                </a:solidFill>
                <a:latin typeface="+mj-lt"/>
                <a:cs typeface="Arial"/>
              </a:rPr>
              <a:t>two </a:t>
            </a:r>
            <a:r>
              <a:rPr sz="2000" spc="120" dirty="0">
                <a:solidFill>
                  <a:schemeClr val="tx1">
                    <a:lumMod val="75000"/>
                    <a:lumOff val="25000"/>
                  </a:schemeClr>
                </a:solidFill>
                <a:latin typeface="+mj-lt"/>
                <a:cs typeface="Arial"/>
              </a:rPr>
              <a:t>forward</a:t>
            </a:r>
            <a:r>
              <a:rPr sz="2000" spc="-315" dirty="0">
                <a:solidFill>
                  <a:schemeClr val="tx1">
                    <a:lumMod val="75000"/>
                    <a:lumOff val="25000"/>
                  </a:schemeClr>
                </a:solidFill>
                <a:latin typeface="+mj-lt"/>
                <a:cs typeface="Arial"/>
              </a:rPr>
              <a:t> </a:t>
            </a:r>
            <a:r>
              <a:rPr sz="2000" spc="45" dirty="0">
                <a:solidFill>
                  <a:schemeClr val="tx1">
                    <a:lumMod val="75000"/>
                    <a:lumOff val="25000"/>
                  </a:schemeClr>
                </a:solidFill>
                <a:latin typeface="+mj-lt"/>
                <a:cs typeface="Arial"/>
              </a:rPr>
              <a:t>slashes  </a:t>
            </a:r>
            <a:r>
              <a:rPr sz="2000" spc="-10" dirty="0">
                <a:solidFill>
                  <a:schemeClr val="tx1">
                    <a:lumMod val="75000"/>
                    <a:lumOff val="25000"/>
                  </a:schemeClr>
                </a:solidFill>
                <a:latin typeface="+mj-lt"/>
                <a:cs typeface="Arial"/>
              </a:rPr>
              <a:t>(</a:t>
            </a:r>
            <a:r>
              <a:rPr sz="2000" b="1" spc="-10" dirty="0">
                <a:solidFill>
                  <a:srgbClr val="EF5E63"/>
                </a:solidFill>
                <a:latin typeface="+mj-lt"/>
                <a:cs typeface="BPG Courier S GPL&amp;GNU"/>
              </a:rPr>
              <a:t>//</a:t>
            </a:r>
            <a:r>
              <a:rPr sz="2000" spc="-10" dirty="0">
                <a:solidFill>
                  <a:schemeClr val="tx1">
                    <a:lumMod val="75000"/>
                    <a:lumOff val="25000"/>
                  </a:schemeClr>
                </a:solidFill>
                <a:latin typeface="+mj-lt"/>
                <a:cs typeface="Arial"/>
              </a:rPr>
              <a:t>) </a:t>
            </a:r>
            <a:r>
              <a:rPr sz="2000" spc="135" dirty="0">
                <a:solidFill>
                  <a:schemeClr val="tx1">
                    <a:lumMod val="75000"/>
                    <a:lumOff val="25000"/>
                  </a:schemeClr>
                </a:solidFill>
                <a:latin typeface="+mj-lt"/>
                <a:cs typeface="Arial"/>
              </a:rPr>
              <a:t>or </a:t>
            </a:r>
            <a:r>
              <a:rPr sz="2000" spc="-5" dirty="0">
                <a:solidFill>
                  <a:schemeClr val="tx1">
                    <a:lumMod val="75000"/>
                    <a:lumOff val="25000"/>
                  </a:schemeClr>
                </a:solidFill>
                <a:latin typeface="+mj-lt"/>
                <a:cs typeface="Arial"/>
              </a:rPr>
              <a:t>a </a:t>
            </a:r>
            <a:r>
              <a:rPr sz="2000" spc="130" dirty="0">
                <a:solidFill>
                  <a:schemeClr val="tx1">
                    <a:lumMod val="75000"/>
                    <a:lumOff val="25000"/>
                  </a:schemeClr>
                </a:solidFill>
                <a:latin typeface="+mj-lt"/>
                <a:cs typeface="Arial"/>
              </a:rPr>
              <a:t>pound </a:t>
            </a:r>
            <a:r>
              <a:rPr sz="2000" spc="105" dirty="0">
                <a:solidFill>
                  <a:schemeClr val="tx1">
                    <a:lumMod val="75000"/>
                    <a:lumOff val="25000"/>
                  </a:schemeClr>
                </a:solidFill>
                <a:latin typeface="+mj-lt"/>
                <a:cs typeface="Arial"/>
              </a:rPr>
              <a:t>sign </a:t>
            </a:r>
            <a:r>
              <a:rPr sz="2000" spc="10" dirty="0">
                <a:solidFill>
                  <a:schemeClr val="tx1">
                    <a:lumMod val="75000"/>
                    <a:lumOff val="25000"/>
                  </a:schemeClr>
                </a:solidFill>
                <a:latin typeface="+mj-lt"/>
                <a:cs typeface="Arial"/>
              </a:rPr>
              <a:t>(</a:t>
            </a:r>
            <a:r>
              <a:rPr sz="2000" spc="10" dirty="0">
                <a:solidFill>
                  <a:srgbClr val="EF5E63"/>
                </a:solidFill>
                <a:latin typeface="+mj-lt"/>
                <a:cs typeface="BPG Courier S GPL&amp;GNU"/>
              </a:rPr>
              <a:t>#</a:t>
            </a:r>
            <a:r>
              <a:rPr sz="2000" spc="10" dirty="0">
                <a:solidFill>
                  <a:schemeClr val="tx1">
                    <a:lumMod val="75000"/>
                    <a:lumOff val="25000"/>
                  </a:schemeClr>
                </a:solidFill>
                <a:latin typeface="+mj-lt"/>
                <a:cs typeface="Arial"/>
              </a:rPr>
              <a:t>)</a:t>
            </a:r>
            <a:r>
              <a:rPr sz="2000" spc="105" dirty="0">
                <a:solidFill>
                  <a:schemeClr val="tx1">
                    <a:lumMod val="75000"/>
                    <a:lumOff val="25000"/>
                  </a:schemeClr>
                </a:solidFill>
                <a:latin typeface="+mj-lt"/>
                <a:cs typeface="Arial"/>
              </a:rPr>
              <a:t>. </a:t>
            </a:r>
            <a:r>
              <a:rPr sz="2000" b="1" spc="110" dirty="0">
                <a:solidFill>
                  <a:schemeClr val="accent1">
                    <a:lumMod val="75000"/>
                  </a:schemeClr>
                </a:solidFill>
                <a:latin typeface="+mj-lt"/>
                <a:cs typeface="Arial"/>
              </a:rPr>
              <a:t>Multiline comments</a:t>
            </a:r>
            <a:r>
              <a:rPr sz="2000" spc="110" dirty="0">
                <a:solidFill>
                  <a:schemeClr val="tx1">
                    <a:lumMod val="75000"/>
                    <a:lumOff val="25000"/>
                  </a:schemeClr>
                </a:solidFill>
                <a:latin typeface="+mj-lt"/>
                <a:cs typeface="Arial"/>
              </a:rPr>
              <a:t> </a:t>
            </a:r>
            <a:r>
              <a:rPr sz="2000" spc="105" dirty="0">
                <a:solidFill>
                  <a:schemeClr val="tx1">
                    <a:lumMod val="75000"/>
                    <a:lumOff val="25000"/>
                  </a:schemeClr>
                </a:solidFill>
                <a:latin typeface="+mj-lt"/>
                <a:cs typeface="Arial"/>
              </a:rPr>
              <a:t>begin </a:t>
            </a:r>
            <a:r>
              <a:rPr sz="2000" spc="135" dirty="0">
                <a:solidFill>
                  <a:schemeClr val="tx1">
                    <a:lumMod val="75000"/>
                    <a:lumOff val="25000"/>
                  </a:schemeClr>
                </a:solidFill>
                <a:latin typeface="+mj-lt"/>
                <a:cs typeface="Arial"/>
              </a:rPr>
              <a:t>with  </a:t>
            </a:r>
            <a:r>
              <a:rPr sz="2000" spc="114" dirty="0">
                <a:solidFill>
                  <a:schemeClr val="tx1">
                    <a:lumMod val="75000"/>
                    <a:lumOff val="25000"/>
                  </a:schemeClr>
                </a:solidFill>
                <a:latin typeface="+mj-lt"/>
                <a:cs typeface="Arial"/>
              </a:rPr>
              <a:t>delimiter </a:t>
            </a:r>
            <a:r>
              <a:rPr sz="2000" b="1" dirty="0">
                <a:solidFill>
                  <a:srgbClr val="EF5E63"/>
                </a:solidFill>
                <a:latin typeface="+mj-lt"/>
                <a:cs typeface="BPG Courier S GPL&amp;GNU"/>
              </a:rPr>
              <a:t>/*</a:t>
            </a:r>
            <a:r>
              <a:rPr sz="2000" spc="-825" dirty="0">
                <a:solidFill>
                  <a:schemeClr val="tx1">
                    <a:lumMod val="75000"/>
                    <a:lumOff val="25000"/>
                  </a:schemeClr>
                </a:solidFill>
                <a:latin typeface="+mj-lt"/>
                <a:cs typeface="BPG Courier S GPL&amp;GNU"/>
              </a:rPr>
              <a:t> </a:t>
            </a:r>
            <a:r>
              <a:rPr sz="2000" spc="85" dirty="0">
                <a:solidFill>
                  <a:schemeClr val="tx1">
                    <a:lumMod val="75000"/>
                    <a:lumOff val="25000"/>
                  </a:schemeClr>
                </a:solidFill>
                <a:latin typeface="+mj-lt"/>
                <a:cs typeface="Arial"/>
              </a:rPr>
              <a:t>and </a:t>
            </a:r>
            <a:r>
              <a:rPr sz="2000" spc="90" dirty="0">
                <a:solidFill>
                  <a:schemeClr val="tx1">
                    <a:lumMod val="75000"/>
                    <a:lumOff val="25000"/>
                  </a:schemeClr>
                </a:solidFill>
                <a:latin typeface="+mj-lt"/>
                <a:cs typeface="Arial"/>
              </a:rPr>
              <a:t>end </a:t>
            </a:r>
            <a:r>
              <a:rPr sz="2000" spc="140" dirty="0">
                <a:solidFill>
                  <a:schemeClr val="tx1">
                    <a:lumMod val="75000"/>
                    <a:lumOff val="25000"/>
                  </a:schemeClr>
                </a:solidFill>
                <a:latin typeface="+mj-lt"/>
                <a:cs typeface="Arial"/>
              </a:rPr>
              <a:t>with </a:t>
            </a:r>
            <a:r>
              <a:rPr sz="2000" spc="114" dirty="0">
                <a:solidFill>
                  <a:schemeClr val="tx1">
                    <a:lumMod val="75000"/>
                    <a:lumOff val="25000"/>
                  </a:schemeClr>
                </a:solidFill>
                <a:latin typeface="+mj-lt"/>
                <a:cs typeface="Arial"/>
              </a:rPr>
              <a:t>delimiter </a:t>
            </a:r>
            <a:r>
              <a:rPr sz="2000" b="1" spc="25" dirty="0">
                <a:solidFill>
                  <a:srgbClr val="EF5E63"/>
                </a:solidFill>
                <a:latin typeface="+mj-lt"/>
                <a:cs typeface="BPG Courier S GPL&amp;GNU"/>
              </a:rPr>
              <a:t>*/</a:t>
            </a:r>
            <a:r>
              <a:rPr sz="2000" spc="25" dirty="0">
                <a:solidFill>
                  <a:schemeClr val="tx1">
                    <a:lumMod val="75000"/>
                    <a:lumOff val="25000"/>
                  </a:schemeClr>
                </a:solidFill>
                <a:latin typeface="+mj-lt"/>
                <a:cs typeface="Arial"/>
              </a:rPr>
              <a:t>.</a:t>
            </a:r>
            <a:endParaRPr lang="en-GB" sz="2000" spc="25" dirty="0">
              <a:solidFill>
                <a:schemeClr val="tx1">
                  <a:lumMod val="75000"/>
                  <a:lumOff val="25000"/>
                </a:schemeClr>
              </a:solidFill>
              <a:latin typeface="+mj-lt"/>
              <a:cs typeface="Arial"/>
            </a:endParaRPr>
          </a:p>
          <a:p>
            <a:pPr marL="268605" marR="33020" indent="-256540">
              <a:lnSpc>
                <a:spcPct val="90700"/>
              </a:lnSpc>
              <a:spcBef>
                <a:spcPts val="330"/>
              </a:spcBef>
              <a:buClr>
                <a:srgbClr val="2CA1BE"/>
              </a:buClr>
              <a:buSzPct val="67500"/>
              <a:buChar char=""/>
              <a:tabLst>
                <a:tab pos="268605" algn="l"/>
                <a:tab pos="269240" algn="l"/>
              </a:tabLst>
            </a:pPr>
            <a:endParaRPr sz="2000" dirty="0">
              <a:solidFill>
                <a:schemeClr val="tx1">
                  <a:lumMod val="75000"/>
                  <a:lumOff val="25000"/>
                </a:schemeClr>
              </a:solidFill>
              <a:latin typeface="+mj-lt"/>
              <a:cs typeface="Arial"/>
            </a:endParaRPr>
          </a:p>
          <a:p>
            <a:pPr marL="268605" marR="5080" indent="-256540">
              <a:lnSpc>
                <a:spcPct val="89400"/>
              </a:lnSpc>
              <a:spcBef>
                <a:spcPts val="420"/>
              </a:spcBef>
              <a:buClr>
                <a:srgbClr val="2CA1BE"/>
              </a:buClr>
              <a:buSzPct val="67500"/>
              <a:buChar char=""/>
              <a:tabLst>
                <a:tab pos="268605" algn="l"/>
                <a:tab pos="269240" algn="l"/>
              </a:tabLst>
            </a:pPr>
            <a:r>
              <a:rPr sz="2000" spc="20" dirty="0">
                <a:solidFill>
                  <a:schemeClr val="tx1">
                    <a:lumMod val="75000"/>
                    <a:lumOff val="25000"/>
                  </a:schemeClr>
                </a:solidFill>
                <a:latin typeface="+mj-lt"/>
                <a:cs typeface="Arial"/>
              </a:rPr>
              <a:t>When </a:t>
            </a:r>
            <a:r>
              <a:rPr sz="2000" spc="-10" dirty="0">
                <a:solidFill>
                  <a:schemeClr val="tx1">
                    <a:lumMod val="75000"/>
                    <a:lumOff val="25000"/>
                  </a:schemeClr>
                </a:solidFill>
                <a:latin typeface="+mj-lt"/>
                <a:cs typeface="Arial"/>
              </a:rPr>
              <a:t>a </a:t>
            </a:r>
            <a:r>
              <a:rPr sz="2000" spc="70" dirty="0">
                <a:solidFill>
                  <a:schemeClr val="tx1">
                    <a:lumMod val="75000"/>
                    <a:lumOff val="25000"/>
                  </a:schemeClr>
                </a:solidFill>
                <a:latin typeface="+mj-lt"/>
                <a:cs typeface="Arial"/>
              </a:rPr>
              <a:t>variable </a:t>
            </a:r>
            <a:r>
              <a:rPr sz="2000" spc="75" dirty="0">
                <a:solidFill>
                  <a:schemeClr val="tx1">
                    <a:lumMod val="75000"/>
                    <a:lumOff val="25000"/>
                  </a:schemeClr>
                </a:solidFill>
                <a:latin typeface="+mj-lt"/>
                <a:cs typeface="Arial"/>
              </a:rPr>
              <a:t>is </a:t>
            </a:r>
            <a:r>
              <a:rPr sz="2000" spc="90" dirty="0">
                <a:solidFill>
                  <a:schemeClr val="tx1">
                    <a:lumMod val="75000"/>
                    <a:lumOff val="25000"/>
                  </a:schemeClr>
                </a:solidFill>
                <a:latin typeface="+mj-lt"/>
                <a:cs typeface="Arial"/>
              </a:rPr>
              <a:t>encountered inside </a:t>
            </a:r>
            <a:r>
              <a:rPr sz="2000" spc="-10" dirty="0">
                <a:solidFill>
                  <a:schemeClr val="tx1">
                    <a:lumMod val="75000"/>
                    <a:lumOff val="25000"/>
                  </a:schemeClr>
                </a:solidFill>
                <a:latin typeface="+mj-lt"/>
                <a:cs typeface="Arial"/>
              </a:rPr>
              <a:t>a </a:t>
            </a:r>
            <a:r>
              <a:rPr sz="2000" spc="145" dirty="0">
                <a:solidFill>
                  <a:schemeClr val="tx1">
                    <a:lumMod val="75000"/>
                    <a:lumOff val="25000"/>
                  </a:schemeClr>
                </a:solidFill>
                <a:latin typeface="+mj-lt"/>
                <a:cs typeface="Arial"/>
              </a:rPr>
              <a:t>double-quoted </a:t>
            </a:r>
            <a:r>
              <a:rPr sz="2000" spc="-10" dirty="0">
                <a:solidFill>
                  <a:schemeClr val="tx1">
                    <a:lumMod val="75000"/>
                    <a:lumOff val="25000"/>
                  </a:schemeClr>
                </a:solidFill>
                <a:latin typeface="+mj-lt"/>
                <a:cs typeface="Arial"/>
              </a:rPr>
              <a:t>(</a:t>
            </a:r>
            <a:r>
              <a:rPr sz="2000" spc="-10" dirty="0">
                <a:solidFill>
                  <a:srgbClr val="EF5E63"/>
                </a:solidFill>
                <a:latin typeface="+mj-lt"/>
                <a:cs typeface="BPG Courier S GPL&amp;GNU"/>
              </a:rPr>
              <a:t>""</a:t>
            </a:r>
            <a:r>
              <a:rPr sz="2000" spc="-10" dirty="0">
                <a:solidFill>
                  <a:schemeClr val="tx1">
                    <a:lumMod val="75000"/>
                    <a:lumOff val="25000"/>
                  </a:schemeClr>
                </a:solidFill>
                <a:latin typeface="+mj-lt"/>
                <a:cs typeface="Arial"/>
              </a:rPr>
              <a:t>)  </a:t>
            </a:r>
            <a:r>
              <a:rPr sz="2000" spc="114" dirty="0">
                <a:solidFill>
                  <a:schemeClr val="tx1">
                    <a:lumMod val="75000"/>
                    <a:lumOff val="25000"/>
                  </a:schemeClr>
                </a:solidFill>
                <a:latin typeface="+mj-lt"/>
                <a:cs typeface="Arial"/>
              </a:rPr>
              <a:t>string, </a:t>
            </a:r>
            <a:r>
              <a:rPr sz="2000" spc="-145" dirty="0">
                <a:solidFill>
                  <a:schemeClr val="tx1">
                    <a:lumMod val="75000"/>
                    <a:lumOff val="25000"/>
                  </a:schemeClr>
                </a:solidFill>
                <a:latin typeface="+mj-lt"/>
                <a:cs typeface="Arial"/>
              </a:rPr>
              <a:t>PHP </a:t>
            </a:r>
            <a:r>
              <a:rPr sz="2000" b="1" u="sng" spc="95" dirty="0">
                <a:solidFill>
                  <a:schemeClr val="accent1">
                    <a:lumMod val="75000"/>
                  </a:schemeClr>
                </a:solidFill>
                <a:latin typeface="+mj-lt"/>
                <a:cs typeface="Arial"/>
              </a:rPr>
              <a:t>interpolates</a:t>
            </a:r>
            <a:r>
              <a:rPr sz="2000" spc="95" dirty="0">
                <a:solidFill>
                  <a:schemeClr val="tx1">
                    <a:lumMod val="75000"/>
                    <a:lumOff val="25000"/>
                  </a:schemeClr>
                </a:solidFill>
                <a:latin typeface="+mj-lt"/>
                <a:cs typeface="Arial"/>
              </a:rPr>
              <a:t> </a:t>
            </a:r>
            <a:r>
              <a:rPr sz="2000" spc="105" dirty="0">
                <a:solidFill>
                  <a:schemeClr val="tx1">
                    <a:lumMod val="75000"/>
                    <a:lumOff val="25000"/>
                  </a:schemeClr>
                </a:solidFill>
                <a:latin typeface="+mj-lt"/>
                <a:cs typeface="Arial"/>
              </a:rPr>
              <a:t>the </a:t>
            </a:r>
            <a:r>
              <a:rPr sz="2000" spc="70" dirty="0">
                <a:solidFill>
                  <a:schemeClr val="tx1">
                    <a:lumMod val="75000"/>
                    <a:lumOff val="25000"/>
                  </a:schemeClr>
                </a:solidFill>
                <a:latin typeface="+mj-lt"/>
                <a:cs typeface="Arial"/>
              </a:rPr>
              <a:t>variable. In </a:t>
            </a:r>
            <a:r>
              <a:rPr sz="2000" spc="114" dirty="0">
                <a:solidFill>
                  <a:schemeClr val="tx1">
                    <a:lumMod val="75000"/>
                    <a:lumOff val="25000"/>
                  </a:schemeClr>
                </a:solidFill>
                <a:latin typeface="+mj-lt"/>
                <a:cs typeface="Arial"/>
              </a:rPr>
              <a:t>other </a:t>
            </a:r>
            <a:r>
              <a:rPr sz="2000" spc="100" dirty="0">
                <a:solidFill>
                  <a:schemeClr val="tx1">
                    <a:lumMod val="75000"/>
                    <a:lumOff val="25000"/>
                  </a:schemeClr>
                </a:solidFill>
                <a:latin typeface="+mj-lt"/>
                <a:cs typeface="Arial"/>
              </a:rPr>
              <a:t>words, </a:t>
            </a:r>
            <a:r>
              <a:rPr sz="2000" spc="-145" dirty="0">
                <a:solidFill>
                  <a:schemeClr val="tx1">
                    <a:lumMod val="75000"/>
                    <a:lumOff val="25000"/>
                  </a:schemeClr>
                </a:solidFill>
                <a:latin typeface="+mj-lt"/>
                <a:cs typeface="Arial"/>
              </a:rPr>
              <a:t>PHP  </a:t>
            </a:r>
            <a:r>
              <a:rPr sz="2000" spc="85" dirty="0">
                <a:solidFill>
                  <a:schemeClr val="tx1">
                    <a:lumMod val="75000"/>
                    <a:lumOff val="25000"/>
                  </a:schemeClr>
                </a:solidFill>
                <a:latin typeface="+mj-lt"/>
                <a:cs typeface="Arial"/>
              </a:rPr>
              <a:t>inserts </a:t>
            </a:r>
            <a:r>
              <a:rPr sz="2000" spc="105" dirty="0">
                <a:solidFill>
                  <a:schemeClr val="tx1">
                    <a:lumMod val="75000"/>
                    <a:lumOff val="25000"/>
                  </a:schemeClr>
                </a:solidFill>
                <a:latin typeface="+mj-lt"/>
                <a:cs typeface="Arial"/>
              </a:rPr>
              <a:t>the </a:t>
            </a:r>
            <a:r>
              <a:rPr sz="2000" spc="75" dirty="0">
                <a:solidFill>
                  <a:schemeClr val="tx1">
                    <a:lumMod val="75000"/>
                    <a:lumOff val="25000"/>
                  </a:schemeClr>
                </a:solidFill>
                <a:latin typeface="+mj-lt"/>
                <a:cs typeface="Arial"/>
              </a:rPr>
              <a:t>variable’s </a:t>
            </a:r>
            <a:r>
              <a:rPr sz="2000" spc="55" dirty="0">
                <a:solidFill>
                  <a:schemeClr val="tx1">
                    <a:lumMod val="75000"/>
                    <a:lumOff val="25000"/>
                  </a:schemeClr>
                </a:solidFill>
                <a:latin typeface="+mj-lt"/>
                <a:cs typeface="Arial"/>
              </a:rPr>
              <a:t>value </a:t>
            </a:r>
            <a:r>
              <a:rPr sz="2000" spc="80" dirty="0">
                <a:solidFill>
                  <a:schemeClr val="tx1">
                    <a:lumMod val="75000"/>
                    <a:lumOff val="25000"/>
                  </a:schemeClr>
                </a:solidFill>
                <a:latin typeface="+mj-lt"/>
                <a:cs typeface="Arial"/>
              </a:rPr>
              <a:t>where </a:t>
            </a:r>
            <a:r>
              <a:rPr sz="2000" spc="105" dirty="0">
                <a:solidFill>
                  <a:schemeClr val="tx1">
                    <a:lumMod val="75000"/>
                    <a:lumOff val="25000"/>
                  </a:schemeClr>
                </a:solidFill>
                <a:latin typeface="+mj-lt"/>
                <a:cs typeface="Arial"/>
              </a:rPr>
              <a:t>the </a:t>
            </a:r>
            <a:r>
              <a:rPr sz="2000" spc="70" dirty="0">
                <a:solidFill>
                  <a:schemeClr val="tx1">
                    <a:lumMod val="75000"/>
                    <a:lumOff val="25000"/>
                  </a:schemeClr>
                </a:solidFill>
                <a:latin typeface="+mj-lt"/>
                <a:cs typeface="Arial"/>
              </a:rPr>
              <a:t>variable </a:t>
            </a:r>
            <a:r>
              <a:rPr sz="2000" spc="85" dirty="0">
                <a:solidFill>
                  <a:schemeClr val="tx1">
                    <a:lumMod val="75000"/>
                    <a:lumOff val="25000"/>
                  </a:schemeClr>
                </a:solidFill>
                <a:latin typeface="+mj-lt"/>
                <a:cs typeface="Arial"/>
              </a:rPr>
              <a:t>name</a:t>
            </a:r>
            <a:r>
              <a:rPr sz="2000" spc="-100" dirty="0">
                <a:solidFill>
                  <a:schemeClr val="tx1">
                    <a:lumMod val="75000"/>
                    <a:lumOff val="25000"/>
                  </a:schemeClr>
                </a:solidFill>
                <a:latin typeface="+mj-lt"/>
                <a:cs typeface="Arial"/>
              </a:rPr>
              <a:t> </a:t>
            </a:r>
            <a:r>
              <a:rPr sz="2000" spc="60" dirty="0">
                <a:solidFill>
                  <a:schemeClr val="tx1">
                    <a:lumMod val="75000"/>
                    <a:lumOff val="25000"/>
                  </a:schemeClr>
                </a:solidFill>
                <a:latin typeface="+mj-lt"/>
                <a:cs typeface="Arial"/>
              </a:rPr>
              <a:t>appears  </a:t>
            </a:r>
            <a:r>
              <a:rPr sz="2000" spc="130" dirty="0">
                <a:solidFill>
                  <a:schemeClr val="tx1">
                    <a:lumMod val="75000"/>
                    <a:lumOff val="25000"/>
                  </a:schemeClr>
                </a:solidFill>
                <a:latin typeface="+mj-lt"/>
                <a:cs typeface="Arial"/>
              </a:rPr>
              <a:t>in </a:t>
            </a:r>
            <a:r>
              <a:rPr sz="2000" spc="105" dirty="0">
                <a:solidFill>
                  <a:schemeClr val="tx1">
                    <a:lumMod val="75000"/>
                    <a:lumOff val="25000"/>
                  </a:schemeClr>
                </a:solidFill>
                <a:latin typeface="+mj-lt"/>
                <a:cs typeface="Arial"/>
              </a:rPr>
              <a:t>the</a:t>
            </a:r>
            <a:r>
              <a:rPr sz="2000" spc="5" dirty="0">
                <a:solidFill>
                  <a:schemeClr val="tx1">
                    <a:lumMod val="75000"/>
                    <a:lumOff val="25000"/>
                  </a:schemeClr>
                </a:solidFill>
                <a:latin typeface="+mj-lt"/>
                <a:cs typeface="Arial"/>
              </a:rPr>
              <a:t> </a:t>
            </a:r>
            <a:r>
              <a:rPr sz="2000" spc="114" dirty="0">
                <a:solidFill>
                  <a:schemeClr val="tx1">
                    <a:lumMod val="75000"/>
                    <a:lumOff val="25000"/>
                  </a:schemeClr>
                </a:solidFill>
                <a:latin typeface="+mj-lt"/>
                <a:cs typeface="Arial"/>
              </a:rPr>
              <a:t>string.</a:t>
            </a:r>
            <a:endParaRPr lang="en-GB" sz="2000" spc="114" dirty="0">
              <a:solidFill>
                <a:schemeClr val="tx1">
                  <a:lumMod val="75000"/>
                  <a:lumOff val="25000"/>
                </a:schemeClr>
              </a:solidFill>
              <a:latin typeface="+mj-lt"/>
              <a:cs typeface="Arial"/>
            </a:endParaRPr>
          </a:p>
          <a:p>
            <a:pPr marL="268605" marR="5080" indent="-256540">
              <a:lnSpc>
                <a:spcPct val="89400"/>
              </a:lnSpc>
              <a:spcBef>
                <a:spcPts val="420"/>
              </a:spcBef>
              <a:buClr>
                <a:srgbClr val="2CA1BE"/>
              </a:buClr>
              <a:buSzPct val="67500"/>
              <a:buChar char=""/>
              <a:tabLst>
                <a:tab pos="268605" algn="l"/>
                <a:tab pos="269240" algn="l"/>
              </a:tabLst>
            </a:pPr>
            <a:endParaRPr sz="2000" dirty="0">
              <a:solidFill>
                <a:schemeClr val="tx1">
                  <a:lumMod val="75000"/>
                  <a:lumOff val="25000"/>
                </a:schemeClr>
              </a:solidFill>
              <a:latin typeface="+mj-lt"/>
              <a:cs typeface="Arial"/>
            </a:endParaRPr>
          </a:p>
          <a:p>
            <a:pPr marL="268605" marR="398780" indent="-256540">
              <a:lnSpc>
                <a:spcPts val="2160"/>
              </a:lnSpc>
              <a:spcBef>
                <a:spcPts val="430"/>
              </a:spcBef>
              <a:buClr>
                <a:srgbClr val="2CA1BE"/>
              </a:buClr>
              <a:buSzPct val="67500"/>
              <a:buChar char=""/>
              <a:tabLst>
                <a:tab pos="268605" algn="l"/>
                <a:tab pos="269240" algn="l"/>
              </a:tabLst>
            </a:pPr>
            <a:r>
              <a:rPr sz="2000" spc="105" dirty="0">
                <a:solidFill>
                  <a:schemeClr val="tx1">
                    <a:lumMod val="75000"/>
                    <a:lumOff val="25000"/>
                  </a:schemeClr>
                </a:solidFill>
                <a:latin typeface="+mj-lt"/>
                <a:cs typeface="Arial"/>
              </a:rPr>
              <a:t>All </a:t>
            </a:r>
            <a:r>
              <a:rPr sz="2000" spc="95" dirty="0">
                <a:solidFill>
                  <a:schemeClr val="tx1">
                    <a:lumMod val="75000"/>
                    <a:lumOff val="25000"/>
                  </a:schemeClr>
                </a:solidFill>
                <a:latin typeface="+mj-lt"/>
                <a:cs typeface="Arial"/>
              </a:rPr>
              <a:t>operations </a:t>
            </a:r>
            <a:r>
              <a:rPr sz="2000" spc="120" dirty="0">
                <a:solidFill>
                  <a:schemeClr val="tx1">
                    <a:lumMod val="75000"/>
                    <a:lumOff val="25000"/>
                  </a:schemeClr>
                </a:solidFill>
                <a:latin typeface="+mj-lt"/>
                <a:cs typeface="Arial"/>
              </a:rPr>
              <a:t>requiring </a:t>
            </a:r>
            <a:r>
              <a:rPr sz="2000" spc="-145" dirty="0">
                <a:solidFill>
                  <a:schemeClr val="tx1">
                    <a:lumMod val="75000"/>
                    <a:lumOff val="25000"/>
                  </a:schemeClr>
                </a:solidFill>
                <a:latin typeface="+mj-lt"/>
                <a:cs typeface="Arial"/>
              </a:rPr>
              <a:t>PHP </a:t>
            </a:r>
            <a:r>
              <a:rPr sz="2000" spc="114" dirty="0">
                <a:solidFill>
                  <a:schemeClr val="tx1">
                    <a:lumMod val="75000"/>
                    <a:lumOff val="25000"/>
                  </a:schemeClr>
                </a:solidFill>
                <a:latin typeface="+mj-lt"/>
                <a:cs typeface="Arial"/>
              </a:rPr>
              <a:t>interpolation </a:t>
            </a:r>
            <a:r>
              <a:rPr sz="2000" spc="80" dirty="0">
                <a:solidFill>
                  <a:schemeClr val="tx1">
                    <a:lumMod val="75000"/>
                    <a:lumOff val="25000"/>
                  </a:schemeClr>
                </a:solidFill>
                <a:latin typeface="+mj-lt"/>
                <a:cs typeface="Arial"/>
              </a:rPr>
              <a:t>execute </a:t>
            </a:r>
            <a:r>
              <a:rPr sz="2000" spc="120" dirty="0">
                <a:solidFill>
                  <a:schemeClr val="tx1">
                    <a:lumMod val="75000"/>
                    <a:lumOff val="25000"/>
                  </a:schemeClr>
                </a:solidFill>
                <a:latin typeface="+mj-lt"/>
                <a:cs typeface="Arial"/>
              </a:rPr>
              <a:t>on </a:t>
            </a:r>
            <a:r>
              <a:rPr sz="2000" spc="100" dirty="0">
                <a:solidFill>
                  <a:schemeClr val="tx1">
                    <a:lumMod val="75000"/>
                    <a:lumOff val="25000"/>
                  </a:schemeClr>
                </a:solidFill>
                <a:latin typeface="+mj-lt"/>
                <a:cs typeface="Arial"/>
              </a:rPr>
              <a:t>the  </a:t>
            </a:r>
            <a:r>
              <a:rPr sz="2000" spc="55" dirty="0">
                <a:solidFill>
                  <a:schemeClr val="tx1">
                    <a:lumMod val="75000"/>
                    <a:lumOff val="25000"/>
                  </a:schemeClr>
                </a:solidFill>
                <a:latin typeface="+mj-lt"/>
                <a:cs typeface="Arial"/>
              </a:rPr>
              <a:t>server </a:t>
            </a:r>
            <a:r>
              <a:rPr sz="2000" spc="95" dirty="0">
                <a:solidFill>
                  <a:schemeClr val="tx1">
                    <a:lumMod val="75000"/>
                    <a:lumOff val="25000"/>
                  </a:schemeClr>
                </a:solidFill>
                <a:latin typeface="+mj-lt"/>
                <a:cs typeface="Arial"/>
              </a:rPr>
              <a:t>before </a:t>
            </a:r>
            <a:r>
              <a:rPr sz="2000" spc="105" dirty="0">
                <a:solidFill>
                  <a:schemeClr val="tx1">
                    <a:lumMod val="75000"/>
                    <a:lumOff val="25000"/>
                  </a:schemeClr>
                </a:solidFill>
                <a:latin typeface="+mj-lt"/>
                <a:cs typeface="Arial"/>
              </a:rPr>
              <a:t>the </a:t>
            </a:r>
            <a:r>
              <a:rPr sz="2000" spc="45" dirty="0">
                <a:solidFill>
                  <a:schemeClr val="tx1">
                    <a:lumMod val="75000"/>
                    <a:lumOff val="25000"/>
                  </a:schemeClr>
                </a:solidFill>
                <a:latin typeface="+mj-lt"/>
                <a:cs typeface="Arial"/>
              </a:rPr>
              <a:t>HTML5 </a:t>
            </a:r>
            <a:r>
              <a:rPr sz="2000" spc="114" dirty="0">
                <a:solidFill>
                  <a:schemeClr val="tx1">
                    <a:lumMod val="75000"/>
                    <a:lumOff val="25000"/>
                  </a:schemeClr>
                </a:solidFill>
                <a:latin typeface="+mj-lt"/>
                <a:cs typeface="Arial"/>
              </a:rPr>
              <a:t>document </a:t>
            </a:r>
            <a:r>
              <a:rPr sz="2000" spc="75" dirty="0">
                <a:solidFill>
                  <a:schemeClr val="tx1">
                    <a:lumMod val="75000"/>
                    <a:lumOff val="25000"/>
                  </a:schemeClr>
                </a:solidFill>
                <a:latin typeface="+mj-lt"/>
                <a:cs typeface="Arial"/>
              </a:rPr>
              <a:t>is </a:t>
            </a:r>
            <a:r>
              <a:rPr sz="2000" spc="85" dirty="0">
                <a:solidFill>
                  <a:schemeClr val="tx1">
                    <a:lumMod val="75000"/>
                    <a:lumOff val="25000"/>
                  </a:schemeClr>
                </a:solidFill>
                <a:latin typeface="+mj-lt"/>
                <a:cs typeface="Arial"/>
              </a:rPr>
              <a:t>sent </a:t>
            </a:r>
            <a:r>
              <a:rPr sz="2000" spc="150" dirty="0">
                <a:solidFill>
                  <a:schemeClr val="tx1">
                    <a:lumMod val="75000"/>
                    <a:lumOff val="25000"/>
                  </a:schemeClr>
                </a:solidFill>
                <a:latin typeface="+mj-lt"/>
                <a:cs typeface="Arial"/>
              </a:rPr>
              <a:t>to </a:t>
            </a:r>
            <a:r>
              <a:rPr sz="2000" spc="105" dirty="0">
                <a:solidFill>
                  <a:schemeClr val="tx1">
                    <a:lumMod val="75000"/>
                    <a:lumOff val="25000"/>
                  </a:schemeClr>
                </a:solidFill>
                <a:latin typeface="+mj-lt"/>
                <a:cs typeface="Arial"/>
              </a:rPr>
              <a:t>the</a:t>
            </a:r>
            <a:r>
              <a:rPr sz="2000" spc="-85" dirty="0">
                <a:solidFill>
                  <a:schemeClr val="tx1">
                    <a:lumMod val="75000"/>
                    <a:lumOff val="25000"/>
                  </a:schemeClr>
                </a:solidFill>
                <a:latin typeface="+mj-lt"/>
                <a:cs typeface="Arial"/>
              </a:rPr>
              <a:t> </a:t>
            </a:r>
            <a:r>
              <a:rPr sz="2000" spc="90" dirty="0">
                <a:solidFill>
                  <a:schemeClr val="tx1">
                    <a:lumMod val="75000"/>
                    <a:lumOff val="25000"/>
                  </a:schemeClr>
                </a:solidFill>
                <a:latin typeface="+mj-lt"/>
                <a:cs typeface="Arial"/>
              </a:rPr>
              <a:t>client.</a:t>
            </a:r>
            <a:endParaRPr lang="en-GB" sz="2000" spc="90" dirty="0">
              <a:solidFill>
                <a:schemeClr val="tx1">
                  <a:lumMod val="75000"/>
                  <a:lumOff val="25000"/>
                </a:schemeClr>
              </a:solidFill>
              <a:latin typeface="+mj-lt"/>
              <a:cs typeface="Arial"/>
            </a:endParaRPr>
          </a:p>
          <a:p>
            <a:pPr marL="268605" marR="398780" indent="-256540">
              <a:lnSpc>
                <a:spcPts val="2160"/>
              </a:lnSpc>
              <a:spcBef>
                <a:spcPts val="430"/>
              </a:spcBef>
              <a:buClr>
                <a:srgbClr val="2CA1BE"/>
              </a:buClr>
              <a:buSzPct val="67500"/>
              <a:buChar char=""/>
              <a:tabLst>
                <a:tab pos="268605" algn="l"/>
                <a:tab pos="269240" algn="l"/>
              </a:tabLst>
            </a:pPr>
            <a:endParaRPr sz="2000" dirty="0">
              <a:solidFill>
                <a:schemeClr val="tx1">
                  <a:lumMod val="75000"/>
                  <a:lumOff val="25000"/>
                </a:schemeClr>
              </a:solidFill>
              <a:latin typeface="+mj-lt"/>
              <a:cs typeface="Arial"/>
            </a:endParaRPr>
          </a:p>
          <a:p>
            <a:pPr marL="268605" indent="-256540">
              <a:lnSpc>
                <a:spcPts val="2280"/>
              </a:lnSpc>
              <a:spcBef>
                <a:spcPts val="125"/>
              </a:spcBef>
              <a:buClr>
                <a:srgbClr val="2CA1BE"/>
              </a:buClr>
              <a:buSzPct val="67500"/>
              <a:buChar char=""/>
              <a:tabLst>
                <a:tab pos="268605" algn="l"/>
                <a:tab pos="269240" algn="l"/>
              </a:tabLst>
            </a:pPr>
            <a:r>
              <a:rPr sz="2000" spc="-145" dirty="0">
                <a:solidFill>
                  <a:schemeClr val="tx1">
                    <a:lumMod val="75000"/>
                    <a:lumOff val="25000"/>
                  </a:schemeClr>
                </a:solidFill>
                <a:latin typeface="+mj-lt"/>
                <a:cs typeface="Arial"/>
              </a:rPr>
              <a:t>PHP </a:t>
            </a:r>
            <a:r>
              <a:rPr sz="2000" spc="60" dirty="0">
                <a:solidFill>
                  <a:schemeClr val="tx1">
                    <a:lumMod val="75000"/>
                    <a:lumOff val="25000"/>
                  </a:schemeClr>
                </a:solidFill>
                <a:latin typeface="+mj-lt"/>
                <a:cs typeface="Arial"/>
              </a:rPr>
              <a:t>variables </a:t>
            </a:r>
            <a:r>
              <a:rPr sz="2000" spc="45" dirty="0">
                <a:solidFill>
                  <a:schemeClr val="tx1">
                    <a:lumMod val="75000"/>
                    <a:lumOff val="25000"/>
                  </a:schemeClr>
                </a:solidFill>
                <a:latin typeface="+mj-lt"/>
                <a:cs typeface="Arial"/>
              </a:rPr>
              <a:t>are </a:t>
            </a:r>
            <a:r>
              <a:rPr sz="2000" b="1" spc="80" dirty="0">
                <a:solidFill>
                  <a:schemeClr val="accent1">
                    <a:lumMod val="75000"/>
                  </a:schemeClr>
                </a:solidFill>
                <a:latin typeface="+mj-lt"/>
                <a:cs typeface="Arial"/>
              </a:rPr>
              <a:t>loosely </a:t>
            </a:r>
            <a:r>
              <a:rPr sz="2000" b="1" spc="85" dirty="0">
                <a:solidFill>
                  <a:schemeClr val="accent1">
                    <a:lumMod val="75000"/>
                  </a:schemeClr>
                </a:solidFill>
                <a:latin typeface="+mj-lt"/>
                <a:cs typeface="Arial"/>
              </a:rPr>
              <a:t>typed</a:t>
            </a:r>
            <a:r>
              <a:rPr sz="2000" spc="85" dirty="0">
                <a:solidFill>
                  <a:schemeClr val="tx1">
                    <a:lumMod val="75000"/>
                    <a:lumOff val="25000"/>
                  </a:schemeClr>
                </a:solidFill>
                <a:latin typeface="+mj-lt"/>
                <a:cs typeface="Arial"/>
              </a:rPr>
              <a:t>—they </a:t>
            </a:r>
            <a:r>
              <a:rPr sz="2000" spc="45" dirty="0">
                <a:solidFill>
                  <a:schemeClr val="tx1">
                    <a:lumMod val="75000"/>
                    <a:lumOff val="25000"/>
                  </a:schemeClr>
                </a:solidFill>
                <a:latin typeface="+mj-lt"/>
                <a:cs typeface="Arial"/>
              </a:rPr>
              <a:t>can </a:t>
            </a:r>
            <a:r>
              <a:rPr sz="2000" spc="100" dirty="0">
                <a:solidFill>
                  <a:schemeClr val="tx1">
                    <a:lumMod val="75000"/>
                    <a:lumOff val="25000"/>
                  </a:schemeClr>
                </a:solidFill>
                <a:latin typeface="+mj-lt"/>
                <a:cs typeface="Arial"/>
              </a:rPr>
              <a:t>contain</a:t>
            </a:r>
            <a:r>
              <a:rPr sz="2000" spc="-114" dirty="0">
                <a:solidFill>
                  <a:schemeClr val="tx1">
                    <a:lumMod val="75000"/>
                    <a:lumOff val="25000"/>
                  </a:schemeClr>
                </a:solidFill>
                <a:latin typeface="+mj-lt"/>
                <a:cs typeface="Arial"/>
              </a:rPr>
              <a:t> </a:t>
            </a:r>
            <a:r>
              <a:rPr sz="2000" spc="120" dirty="0">
                <a:solidFill>
                  <a:schemeClr val="tx1">
                    <a:lumMod val="75000"/>
                    <a:lumOff val="25000"/>
                  </a:schemeClr>
                </a:solidFill>
                <a:latin typeface="+mj-lt"/>
                <a:cs typeface="Arial"/>
              </a:rPr>
              <a:t>different</a:t>
            </a:r>
            <a:endParaRPr sz="2000" dirty="0">
              <a:solidFill>
                <a:schemeClr val="tx1">
                  <a:lumMod val="75000"/>
                  <a:lumOff val="25000"/>
                </a:schemeClr>
              </a:solidFill>
              <a:latin typeface="+mj-lt"/>
              <a:cs typeface="Arial"/>
            </a:endParaRPr>
          </a:p>
          <a:p>
            <a:pPr marL="268605">
              <a:lnSpc>
                <a:spcPts val="2280"/>
              </a:lnSpc>
            </a:pPr>
            <a:r>
              <a:rPr sz="2000" spc="75" dirty="0">
                <a:solidFill>
                  <a:schemeClr val="tx1">
                    <a:lumMod val="75000"/>
                    <a:lumOff val="25000"/>
                  </a:schemeClr>
                </a:solidFill>
                <a:latin typeface="+mj-lt"/>
                <a:cs typeface="Arial"/>
              </a:rPr>
              <a:t>types </a:t>
            </a:r>
            <a:r>
              <a:rPr sz="2000" spc="145" dirty="0">
                <a:solidFill>
                  <a:schemeClr val="tx1">
                    <a:lumMod val="75000"/>
                    <a:lumOff val="25000"/>
                  </a:schemeClr>
                </a:solidFill>
                <a:latin typeface="+mj-lt"/>
                <a:cs typeface="Arial"/>
              </a:rPr>
              <a:t>of </a:t>
            </a:r>
            <a:r>
              <a:rPr sz="2000" spc="75" dirty="0">
                <a:solidFill>
                  <a:schemeClr val="tx1">
                    <a:lumMod val="75000"/>
                    <a:lumOff val="25000"/>
                  </a:schemeClr>
                </a:solidFill>
                <a:latin typeface="+mj-lt"/>
                <a:cs typeface="Arial"/>
              </a:rPr>
              <a:t>data </a:t>
            </a:r>
            <a:r>
              <a:rPr sz="2000" spc="90" dirty="0">
                <a:solidFill>
                  <a:schemeClr val="tx1">
                    <a:lumMod val="75000"/>
                    <a:lumOff val="25000"/>
                  </a:schemeClr>
                </a:solidFill>
                <a:latin typeface="+mj-lt"/>
                <a:cs typeface="Arial"/>
              </a:rPr>
              <a:t>at </a:t>
            </a:r>
            <a:r>
              <a:rPr sz="2000" spc="120" dirty="0">
                <a:solidFill>
                  <a:schemeClr val="tx1">
                    <a:lumMod val="75000"/>
                    <a:lumOff val="25000"/>
                  </a:schemeClr>
                </a:solidFill>
                <a:latin typeface="+mj-lt"/>
                <a:cs typeface="Arial"/>
              </a:rPr>
              <a:t>different</a:t>
            </a:r>
            <a:r>
              <a:rPr sz="2000" spc="-5" dirty="0">
                <a:solidFill>
                  <a:schemeClr val="tx1">
                    <a:lumMod val="75000"/>
                    <a:lumOff val="25000"/>
                  </a:schemeClr>
                </a:solidFill>
                <a:latin typeface="+mj-lt"/>
                <a:cs typeface="Arial"/>
              </a:rPr>
              <a:t> </a:t>
            </a:r>
            <a:r>
              <a:rPr sz="2000" spc="100" dirty="0">
                <a:solidFill>
                  <a:schemeClr val="tx1">
                    <a:lumMod val="75000"/>
                    <a:lumOff val="25000"/>
                  </a:schemeClr>
                </a:solidFill>
                <a:latin typeface="+mj-lt"/>
                <a:cs typeface="Arial"/>
              </a:rPr>
              <a:t>times.</a:t>
            </a:r>
            <a:endParaRPr sz="2000" dirty="0">
              <a:solidFill>
                <a:schemeClr val="tx1">
                  <a:lumMod val="75000"/>
                  <a:lumOff val="25000"/>
                </a:schemeClr>
              </a:solidFill>
              <a:latin typeface="+mj-lt"/>
              <a:cs typeface="Arial"/>
            </a:endParaRPr>
          </a:p>
        </p:txBody>
      </p:sp>
      <p:sp>
        <p:nvSpPr>
          <p:cNvPr id="16" name="object 16"/>
          <p:cNvSpPr txBox="1">
            <a:spLocks noGrp="1"/>
          </p:cNvSpPr>
          <p:nvPr>
            <p:ph type="ftr" sz="quarter" idx="5"/>
          </p:nvPr>
        </p:nvSpPr>
        <p:spPr>
          <a:xfrm>
            <a:off x="4215510" y="6420532"/>
            <a:ext cx="2437129" cy="320040"/>
          </a:xfrm>
          <a:prstGeom prst="rect">
            <a:avLst/>
          </a:prstGeom>
        </p:spPr>
        <p:txBody>
          <a:bodyPr vert="horz" wrap="square" lIns="0" tIns="0" rIns="0" bIns="0" rtlCol="0">
            <a:spAutoFit/>
          </a:bodyPr>
          <a:lstStyle>
            <a:defPPr>
              <a:defRPr lang="en-US"/>
            </a:defPPr>
            <a:lvl1pPr marL="0" algn="l" defTabSz="914400" rtl="0" eaLnBrk="1" latinLnBrk="0" hangingPunct="1">
              <a:defRPr sz="100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5080" algn="r"/>
            <a:r>
              <a:rPr lang="en-GB" spc="-5"/>
              <a:t>©1992-2012 by Pearson </a:t>
            </a:r>
            <a:r>
              <a:rPr lang="en-GB" spc="-10"/>
              <a:t>Education, </a:t>
            </a:r>
            <a:r>
              <a:rPr lang="en-GB" spc="-5"/>
              <a:t>Inc.</a:t>
            </a:r>
            <a:r>
              <a:rPr lang="en-GB" spc="-70"/>
              <a:t> </a:t>
            </a:r>
            <a:r>
              <a:rPr lang="en-GB" spc="-10"/>
              <a:t>All</a:t>
            </a:r>
          </a:p>
          <a:p>
            <a:pPr marR="5080" algn="r">
              <a:spcBef>
                <a:spcPts val="5"/>
              </a:spcBef>
            </a:pPr>
            <a:r>
              <a:rPr lang="en-GB" spc="-5"/>
              <a:t>Rights</a:t>
            </a:r>
            <a:r>
              <a:rPr lang="en-GB" spc="-80"/>
              <a:t> </a:t>
            </a:r>
            <a:r>
              <a:rPr lang="en-GB" spc="-5"/>
              <a:t>Reserved.</a:t>
            </a:r>
            <a:endParaRPr spc="-5" dirty="0"/>
          </a:p>
        </p:txBody>
      </p:sp>
      <p:sp>
        <p:nvSpPr>
          <p:cNvPr id="17" name="object 12">
            <a:extLst>
              <a:ext uri="{FF2B5EF4-FFF2-40B4-BE49-F238E27FC236}">
                <a16:creationId xmlns:a16="http://schemas.microsoft.com/office/drawing/2014/main" id="{4825E6C2-1141-8141-8CAB-410144FB41E6}"/>
              </a:ext>
            </a:extLst>
          </p:cNvPr>
          <p:cNvSpPr txBox="1">
            <a:spLocks/>
          </p:cNvSpPr>
          <p:nvPr/>
        </p:nvSpPr>
        <p:spPr>
          <a:xfrm>
            <a:off x="1822307" y="277623"/>
            <a:ext cx="7223534" cy="754053"/>
          </a:xfrm>
          <a:prstGeom prst="rect">
            <a:avLst/>
          </a:prstGeom>
        </p:spPr>
        <p:txBody>
          <a:bodyPr vert="horz" wrap="square" lIns="0" tIns="15240" rIns="0" bIns="0" rtlCol="0" anchor="t">
            <a:sp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marL="12700">
              <a:lnSpc>
                <a:spcPct val="100000"/>
              </a:lnSpc>
              <a:spcBef>
                <a:spcPts val="120"/>
              </a:spcBef>
            </a:pPr>
            <a:r>
              <a:rPr lang="en-GB" sz="4800" spc="-155" dirty="0">
                <a:solidFill>
                  <a:schemeClr val="accent1">
                    <a:lumMod val="75000"/>
                  </a:schemeClr>
                </a:solidFill>
                <a:cs typeface="Trebuchet MS"/>
              </a:rPr>
              <a:t>A Simple PHP Program (Cont.)</a:t>
            </a:r>
            <a:endParaRPr lang="en-GB" sz="4800" dirty="0">
              <a:solidFill>
                <a:schemeClr val="accent1">
                  <a:lumMod val="75000"/>
                </a:schemeClr>
              </a:solidFill>
              <a:cs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a:off x="1247836" y="1309912"/>
            <a:ext cx="9696328" cy="2730876"/>
          </a:xfrm>
          <a:prstGeom prst="rect">
            <a:avLst/>
          </a:prstGeom>
        </p:spPr>
        <p:txBody>
          <a:bodyPr vert="horz" wrap="square" lIns="0" tIns="12065" rIns="0" bIns="0" rtlCol="0">
            <a:spAutoFit/>
          </a:bodyPr>
          <a:lstStyle/>
          <a:p>
            <a:pPr marL="299085" marR="5080" indent="-287020">
              <a:spcBef>
                <a:spcPts val="95"/>
              </a:spcBef>
              <a:buClr>
                <a:srgbClr val="000000"/>
              </a:buClr>
              <a:buChar char="•"/>
              <a:tabLst>
                <a:tab pos="299085" algn="l"/>
                <a:tab pos="299720" algn="l"/>
              </a:tabLst>
            </a:pPr>
            <a:r>
              <a:rPr sz="2000" spc="45" dirty="0">
                <a:solidFill>
                  <a:schemeClr val="tx1">
                    <a:lumMod val="75000"/>
                    <a:lumOff val="25000"/>
                  </a:schemeClr>
                </a:solidFill>
                <a:latin typeface="+mj-lt"/>
                <a:cs typeface="Arial"/>
              </a:rPr>
              <a:t>A variable starts with the $ sign, followed by the name  of the variable</a:t>
            </a:r>
          </a:p>
          <a:p>
            <a:pPr marL="299085" indent="-287020">
              <a:spcBef>
                <a:spcPts val="480"/>
              </a:spcBef>
              <a:buClr>
                <a:srgbClr val="000000"/>
              </a:buClr>
              <a:buChar char="•"/>
              <a:tabLst>
                <a:tab pos="299085" algn="l"/>
                <a:tab pos="299720" algn="l"/>
              </a:tabLst>
            </a:pPr>
            <a:r>
              <a:rPr sz="2000" spc="45" dirty="0">
                <a:solidFill>
                  <a:schemeClr val="tx1">
                    <a:lumMod val="75000"/>
                    <a:lumOff val="25000"/>
                  </a:schemeClr>
                </a:solidFill>
                <a:latin typeface="+mj-lt"/>
                <a:cs typeface="Arial"/>
              </a:rPr>
              <a:t>A variable name must start with a letter or the</a:t>
            </a:r>
          </a:p>
          <a:p>
            <a:pPr marL="299085"/>
            <a:r>
              <a:rPr sz="2000" spc="45" dirty="0">
                <a:solidFill>
                  <a:schemeClr val="tx1">
                    <a:lumMod val="75000"/>
                    <a:lumOff val="25000"/>
                  </a:schemeClr>
                </a:solidFill>
                <a:latin typeface="+mj-lt"/>
                <a:cs typeface="Arial"/>
              </a:rPr>
              <a:t>underscore character</a:t>
            </a:r>
          </a:p>
          <a:p>
            <a:pPr marL="299085" indent="-287020">
              <a:spcBef>
                <a:spcPts val="480"/>
              </a:spcBef>
              <a:buClr>
                <a:srgbClr val="000000"/>
              </a:buClr>
              <a:buChar char="•"/>
              <a:tabLst>
                <a:tab pos="299085" algn="l"/>
                <a:tab pos="299720" algn="l"/>
              </a:tabLst>
            </a:pPr>
            <a:r>
              <a:rPr sz="2000" spc="45" dirty="0">
                <a:solidFill>
                  <a:schemeClr val="tx1">
                    <a:lumMod val="75000"/>
                    <a:lumOff val="25000"/>
                  </a:schemeClr>
                </a:solidFill>
                <a:latin typeface="+mj-lt"/>
                <a:cs typeface="Arial"/>
              </a:rPr>
              <a:t>A variable name cannot start with a number</a:t>
            </a:r>
          </a:p>
          <a:p>
            <a:pPr marL="299085" marR="607060" indent="-287020">
              <a:spcBef>
                <a:spcPts val="480"/>
              </a:spcBef>
              <a:buClr>
                <a:srgbClr val="000000"/>
              </a:buClr>
              <a:buChar char="•"/>
              <a:tabLst>
                <a:tab pos="299085" algn="l"/>
                <a:tab pos="299720" algn="l"/>
              </a:tabLst>
            </a:pPr>
            <a:r>
              <a:rPr sz="2000" spc="45" dirty="0">
                <a:solidFill>
                  <a:schemeClr val="tx1">
                    <a:lumMod val="75000"/>
                    <a:lumOff val="25000"/>
                  </a:schemeClr>
                </a:solidFill>
                <a:latin typeface="+mj-lt"/>
                <a:cs typeface="Arial"/>
              </a:rPr>
              <a:t>A variable name can only contain alpha-numeric  characters and underscores (A-z, 0-9, and _ )</a:t>
            </a:r>
          </a:p>
          <a:p>
            <a:pPr marL="299085" indent="-287020">
              <a:spcBef>
                <a:spcPts val="480"/>
              </a:spcBef>
              <a:buClr>
                <a:srgbClr val="000000"/>
              </a:buClr>
              <a:buChar char="•"/>
              <a:tabLst>
                <a:tab pos="299085" algn="l"/>
                <a:tab pos="299720" algn="l"/>
              </a:tabLst>
            </a:pPr>
            <a:r>
              <a:rPr sz="2000" spc="45" dirty="0">
                <a:solidFill>
                  <a:schemeClr val="tx1">
                    <a:lumMod val="75000"/>
                    <a:lumOff val="25000"/>
                  </a:schemeClr>
                </a:solidFill>
                <a:latin typeface="+mj-lt"/>
                <a:cs typeface="Arial"/>
              </a:rPr>
              <a:t>Variable names are case-sensitive ($age and $AGE are</a:t>
            </a:r>
          </a:p>
          <a:p>
            <a:pPr marL="299085"/>
            <a:r>
              <a:rPr sz="2000" spc="45" dirty="0">
                <a:solidFill>
                  <a:schemeClr val="tx1">
                    <a:lumMod val="75000"/>
                    <a:lumOff val="25000"/>
                  </a:schemeClr>
                </a:solidFill>
                <a:latin typeface="+mj-lt"/>
                <a:cs typeface="Arial"/>
              </a:rPr>
              <a:t>two different variables)</a:t>
            </a:r>
          </a:p>
        </p:txBody>
      </p:sp>
      <p:sp>
        <p:nvSpPr>
          <p:cNvPr id="10" name="object 10"/>
          <p:cNvSpPr txBox="1">
            <a:spLocks noGrp="1"/>
          </p:cNvSpPr>
          <p:nvPr>
            <p:ph type="ftr" sz="quarter" idx="5"/>
          </p:nvPr>
        </p:nvSpPr>
        <p:spPr>
          <a:xfrm>
            <a:off x="4215510" y="6420532"/>
            <a:ext cx="2437129" cy="320040"/>
          </a:xfrm>
          <a:prstGeom prst="rect">
            <a:avLst/>
          </a:prstGeom>
        </p:spPr>
        <p:txBody>
          <a:bodyPr vert="horz" wrap="square" lIns="0" tIns="0" rIns="0" bIns="0" rtlCol="0">
            <a:spAutoFit/>
          </a:bodyPr>
          <a:lstStyle>
            <a:defPPr>
              <a:defRPr lang="en-US"/>
            </a:defPPr>
            <a:lvl1pPr marL="0" algn="l" defTabSz="914400" rtl="0" eaLnBrk="1" latinLnBrk="0" hangingPunct="1">
              <a:defRPr sz="100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5080" algn="r"/>
            <a:r>
              <a:rPr lang="en-GB" spc="-5"/>
              <a:t>©1992-2012 by Pearson </a:t>
            </a:r>
            <a:r>
              <a:rPr lang="en-GB" spc="-10"/>
              <a:t>Education, </a:t>
            </a:r>
            <a:r>
              <a:rPr lang="en-GB" spc="-5"/>
              <a:t>Inc.</a:t>
            </a:r>
            <a:r>
              <a:rPr lang="en-GB" spc="-70"/>
              <a:t> </a:t>
            </a:r>
            <a:r>
              <a:rPr lang="en-GB" spc="-10"/>
              <a:t>All</a:t>
            </a:r>
          </a:p>
          <a:p>
            <a:pPr marR="5080" algn="r">
              <a:spcBef>
                <a:spcPts val="5"/>
              </a:spcBef>
            </a:pPr>
            <a:r>
              <a:rPr lang="en-GB" spc="-5"/>
              <a:t>Rights</a:t>
            </a:r>
            <a:r>
              <a:rPr lang="en-GB" spc="-80"/>
              <a:t> </a:t>
            </a:r>
            <a:r>
              <a:rPr lang="en-GB" spc="-5"/>
              <a:t>Reserved.</a:t>
            </a:r>
            <a:endParaRPr spc="-5" dirty="0"/>
          </a:p>
        </p:txBody>
      </p:sp>
      <p:sp>
        <p:nvSpPr>
          <p:cNvPr id="11" name="object 12">
            <a:extLst>
              <a:ext uri="{FF2B5EF4-FFF2-40B4-BE49-F238E27FC236}">
                <a16:creationId xmlns:a16="http://schemas.microsoft.com/office/drawing/2014/main" id="{2B0092DE-9654-1A40-AA6B-250259C9F996}"/>
              </a:ext>
            </a:extLst>
          </p:cNvPr>
          <p:cNvSpPr txBox="1">
            <a:spLocks/>
          </p:cNvSpPr>
          <p:nvPr/>
        </p:nvSpPr>
        <p:spPr>
          <a:xfrm>
            <a:off x="1555604" y="290323"/>
            <a:ext cx="8617096" cy="672813"/>
          </a:xfrm>
          <a:prstGeom prst="rect">
            <a:avLst/>
          </a:prstGeom>
        </p:spPr>
        <p:txBody>
          <a:bodyPr vert="horz" wrap="square" lIns="0" tIns="15240" rIns="0" bIns="0" rtlCol="0" anchor="t">
            <a:sp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marL="12065" marR="5080">
              <a:spcBef>
                <a:spcPts val="95"/>
              </a:spcBef>
              <a:buClr>
                <a:srgbClr val="000000"/>
              </a:buClr>
              <a:tabLst>
                <a:tab pos="299085" algn="l"/>
                <a:tab pos="299720" algn="l"/>
              </a:tabLst>
            </a:pPr>
            <a:r>
              <a:rPr lang="en-GB" sz="4800" spc="-155" dirty="0">
                <a:solidFill>
                  <a:schemeClr val="accent1">
                    <a:lumMod val="75000"/>
                  </a:schemeClr>
                </a:solidFill>
              </a:rPr>
              <a:t>Variables naming conventions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txBox="1">
            <a:spLocks noGrp="1"/>
          </p:cNvSpPr>
          <p:nvPr>
            <p:ph type="title"/>
          </p:nvPr>
        </p:nvSpPr>
        <p:spPr>
          <a:xfrm>
            <a:off x="999237" y="886990"/>
            <a:ext cx="9601200" cy="4755533"/>
          </a:xfrm>
          <a:prstGeom prst="rect">
            <a:avLst/>
          </a:prstGeom>
        </p:spPr>
        <p:txBody>
          <a:bodyPr vert="horz" wrap="square" lIns="0" tIns="152273" rIns="0" bIns="0" rtlCol="0" anchor="t">
            <a:spAutoFit/>
          </a:bodyPr>
          <a:lstStyle/>
          <a:p>
            <a:pPr marL="817244">
              <a:spcBef>
                <a:spcPts val="315"/>
              </a:spcBef>
            </a:pPr>
            <a:r>
              <a:rPr sz="2000" spc="45" dirty="0">
                <a:solidFill>
                  <a:schemeClr val="tx1">
                    <a:lumMod val="75000"/>
                    <a:lumOff val="25000"/>
                  </a:schemeClr>
                </a:solidFill>
                <a:ea typeface="+mn-ea"/>
                <a:cs typeface="Arial"/>
              </a:rPr>
              <a:t>A constant is an identifier (name) for a simple value.  The value cannot be changed during the script</a:t>
            </a:r>
            <a:r>
              <a:rPr sz="2400" spc="120" dirty="0"/>
              <a:t>.</a:t>
            </a:r>
            <a:br>
              <a:rPr lang="en-GB" sz="2400" spc="120" dirty="0"/>
            </a:br>
            <a:br>
              <a:rPr lang="en-GB" sz="2400" spc="120" dirty="0"/>
            </a:br>
            <a:r>
              <a:rPr lang="en-GB" sz="2000" spc="45" dirty="0">
                <a:solidFill>
                  <a:schemeClr val="tx1">
                    <a:lumMod val="75000"/>
                    <a:lumOff val="25000"/>
                  </a:schemeClr>
                </a:solidFill>
                <a:ea typeface="+mn-ea"/>
                <a:cs typeface="Arial"/>
              </a:rPr>
              <a:t>A valid constant name starts with a letter or  underscore (no $ sign before the constant name).</a:t>
            </a:r>
            <a:br>
              <a:rPr lang="en-GB" sz="2000" spc="45" dirty="0">
                <a:solidFill>
                  <a:schemeClr val="tx1">
                    <a:lumMod val="75000"/>
                    <a:lumOff val="25000"/>
                  </a:schemeClr>
                </a:solidFill>
                <a:ea typeface="+mn-ea"/>
                <a:cs typeface="Arial"/>
              </a:rPr>
            </a:br>
            <a:br>
              <a:rPr lang="en-GB" sz="2000" spc="45" dirty="0">
                <a:solidFill>
                  <a:schemeClr val="tx1">
                    <a:lumMod val="75000"/>
                    <a:lumOff val="25000"/>
                  </a:schemeClr>
                </a:solidFill>
                <a:ea typeface="+mn-ea"/>
                <a:cs typeface="Arial"/>
              </a:rPr>
            </a:br>
            <a:r>
              <a:rPr lang="en-GB" sz="2000" spc="45" dirty="0">
                <a:solidFill>
                  <a:schemeClr val="tx1">
                    <a:lumMod val="75000"/>
                    <a:lumOff val="25000"/>
                  </a:schemeClr>
                </a:solidFill>
                <a:ea typeface="+mn-ea"/>
                <a:cs typeface="Arial"/>
              </a:rPr>
              <a:t>To create a constant, use the </a:t>
            </a:r>
            <a:r>
              <a:rPr lang="en-GB" sz="2000" spc="45" dirty="0">
                <a:solidFill>
                  <a:schemeClr val="accent6">
                    <a:lumMod val="75000"/>
                  </a:schemeClr>
                </a:solidFill>
                <a:latin typeface="Consolas" panose="020B0609020204030204" pitchFamily="49" charset="0"/>
                <a:ea typeface="+mn-ea"/>
                <a:cs typeface="Consolas" panose="020B0609020204030204" pitchFamily="49" charset="0"/>
              </a:rPr>
              <a:t>define() </a:t>
            </a:r>
            <a:r>
              <a:rPr lang="en-GB" sz="2000" spc="45" dirty="0">
                <a:solidFill>
                  <a:schemeClr val="tx1">
                    <a:lumMod val="75000"/>
                    <a:lumOff val="25000"/>
                  </a:schemeClr>
                </a:solidFill>
                <a:ea typeface="+mn-ea"/>
                <a:cs typeface="Arial"/>
              </a:rPr>
              <a:t>function.</a:t>
            </a:r>
            <a:br>
              <a:rPr lang="en-GB" sz="2000" spc="45" dirty="0">
                <a:solidFill>
                  <a:schemeClr val="tx1">
                    <a:lumMod val="75000"/>
                    <a:lumOff val="25000"/>
                  </a:schemeClr>
                </a:solidFill>
                <a:ea typeface="+mn-ea"/>
                <a:cs typeface="Arial"/>
              </a:rPr>
            </a:br>
            <a:r>
              <a:rPr lang="en-GB" sz="2000" spc="45" dirty="0">
                <a:solidFill>
                  <a:schemeClr val="tx1">
                    <a:lumMod val="75000"/>
                    <a:lumOff val="25000"/>
                  </a:schemeClr>
                </a:solidFill>
                <a:ea typeface="+mn-ea"/>
                <a:cs typeface="Arial"/>
              </a:rPr>
              <a:t>It takes two arguments—the name and value of the  constant. An optional third argument accepts a  </a:t>
            </a:r>
            <a:r>
              <a:rPr lang="en-GB" sz="2000" spc="45" dirty="0" err="1">
                <a:solidFill>
                  <a:schemeClr val="tx1">
                    <a:lumMod val="75000"/>
                    <a:lumOff val="25000"/>
                  </a:schemeClr>
                </a:solidFill>
                <a:ea typeface="+mn-ea"/>
                <a:cs typeface="Arial"/>
              </a:rPr>
              <a:t>boolean</a:t>
            </a:r>
            <a:r>
              <a:rPr lang="en-GB" sz="2000" spc="45" dirty="0">
                <a:solidFill>
                  <a:schemeClr val="tx1">
                    <a:lumMod val="75000"/>
                    <a:lumOff val="25000"/>
                  </a:schemeClr>
                </a:solidFill>
                <a:ea typeface="+mn-ea"/>
                <a:cs typeface="Arial"/>
              </a:rPr>
              <a:t> value that specifies whether the constant is  case insensitive—constants are case sensitive by  default. </a:t>
            </a:r>
            <a:r>
              <a:rPr lang="en-GB" sz="2000" spc="45" dirty="0">
                <a:solidFill>
                  <a:srgbClr val="EF5E63"/>
                </a:solidFill>
                <a:ea typeface="+mn-ea"/>
                <a:cs typeface="Arial"/>
              </a:rPr>
              <a:t>E.g.</a:t>
            </a:r>
            <a:br>
              <a:rPr lang="en-GB" sz="2000" spc="45" dirty="0">
                <a:solidFill>
                  <a:schemeClr val="tx1">
                    <a:lumMod val="75000"/>
                    <a:lumOff val="25000"/>
                  </a:schemeClr>
                </a:solidFill>
                <a:ea typeface="+mn-ea"/>
                <a:cs typeface="Arial"/>
              </a:rPr>
            </a:br>
            <a:br>
              <a:rPr lang="en-GB" sz="2400" spc="125" dirty="0">
                <a:latin typeface="Arial"/>
                <a:cs typeface="Arial"/>
              </a:rPr>
            </a:br>
            <a:r>
              <a:rPr lang="en-GB" sz="1600" spc="70" dirty="0">
                <a:solidFill>
                  <a:schemeClr val="accent1">
                    <a:lumMod val="75000"/>
                  </a:schemeClr>
                </a:solidFill>
                <a:latin typeface="Consolas" panose="020B0609020204030204" pitchFamily="49" charset="0"/>
                <a:cs typeface="Consolas" panose="020B0609020204030204" pitchFamily="49" charset="0"/>
              </a:rPr>
              <a:t>define(</a:t>
            </a:r>
            <a:r>
              <a:rPr lang="en-GB" sz="1600" i="1" spc="70" dirty="0">
                <a:solidFill>
                  <a:schemeClr val="accent1">
                    <a:lumMod val="75000"/>
                  </a:schemeClr>
                </a:solidFill>
                <a:latin typeface="Consolas" panose="020B0609020204030204" pitchFamily="49" charset="0"/>
                <a:cs typeface="Consolas" panose="020B0609020204030204" pitchFamily="49" charset="0"/>
              </a:rPr>
              <a:t>name</a:t>
            </a:r>
            <a:r>
              <a:rPr lang="en-GB" sz="1600" spc="70" dirty="0">
                <a:solidFill>
                  <a:schemeClr val="accent1">
                    <a:lumMod val="75000"/>
                  </a:schemeClr>
                </a:solidFill>
                <a:latin typeface="Consolas" panose="020B0609020204030204" pitchFamily="49" charset="0"/>
                <a:cs typeface="Consolas" panose="020B0609020204030204" pitchFamily="49" charset="0"/>
              </a:rPr>
              <a:t>, </a:t>
            </a:r>
            <a:r>
              <a:rPr lang="en-GB" sz="1600" i="1" spc="30" dirty="0">
                <a:solidFill>
                  <a:schemeClr val="accent1">
                    <a:lumMod val="75000"/>
                  </a:schemeClr>
                </a:solidFill>
                <a:latin typeface="Consolas" panose="020B0609020204030204" pitchFamily="49" charset="0"/>
                <a:cs typeface="Consolas" panose="020B0609020204030204" pitchFamily="49" charset="0"/>
              </a:rPr>
              <a:t>value</a:t>
            </a:r>
            <a:r>
              <a:rPr lang="en-GB" sz="1600" spc="30" dirty="0">
                <a:solidFill>
                  <a:schemeClr val="accent1">
                    <a:lumMod val="75000"/>
                  </a:schemeClr>
                </a:solidFill>
                <a:latin typeface="Consolas" panose="020B0609020204030204" pitchFamily="49" charset="0"/>
                <a:cs typeface="Consolas" panose="020B0609020204030204" pitchFamily="49" charset="0"/>
              </a:rPr>
              <a:t>,</a:t>
            </a:r>
            <a:r>
              <a:rPr lang="en-GB" sz="1600" spc="145" dirty="0">
                <a:solidFill>
                  <a:schemeClr val="accent1">
                    <a:lumMod val="75000"/>
                  </a:schemeClr>
                </a:solidFill>
                <a:latin typeface="Consolas" panose="020B0609020204030204" pitchFamily="49" charset="0"/>
                <a:cs typeface="Consolas" panose="020B0609020204030204" pitchFamily="49" charset="0"/>
              </a:rPr>
              <a:t> </a:t>
            </a:r>
            <a:r>
              <a:rPr lang="en-GB" sz="1600" i="1" spc="55" dirty="0">
                <a:solidFill>
                  <a:schemeClr val="accent1">
                    <a:lumMod val="75000"/>
                  </a:schemeClr>
                </a:solidFill>
                <a:latin typeface="Consolas" panose="020B0609020204030204" pitchFamily="49" charset="0"/>
                <a:cs typeface="Consolas" panose="020B0609020204030204" pitchFamily="49" charset="0"/>
              </a:rPr>
              <a:t>case-insensitive</a:t>
            </a:r>
            <a:r>
              <a:rPr lang="en-GB" sz="1600" spc="55" dirty="0">
                <a:solidFill>
                  <a:schemeClr val="accent1">
                    <a:lumMod val="75000"/>
                  </a:schemeClr>
                </a:solidFill>
                <a:latin typeface="Consolas" panose="020B0609020204030204" pitchFamily="49" charset="0"/>
                <a:cs typeface="Consolas" panose="020B0609020204030204" pitchFamily="49" charset="0"/>
              </a:rPr>
              <a:t>);</a:t>
            </a:r>
            <a:br>
              <a:rPr lang="en-GB" sz="1600" dirty="0">
                <a:solidFill>
                  <a:schemeClr val="accent1">
                    <a:lumMod val="75000"/>
                  </a:schemeClr>
                </a:solidFill>
                <a:latin typeface="Consolas" panose="020B0609020204030204" pitchFamily="49" charset="0"/>
                <a:cs typeface="Consolas" panose="020B0609020204030204" pitchFamily="49" charset="0"/>
              </a:rPr>
            </a:br>
            <a:r>
              <a:rPr lang="en-GB" sz="1600" spc="-15" dirty="0">
                <a:solidFill>
                  <a:schemeClr val="accent1">
                    <a:lumMod val="75000"/>
                  </a:schemeClr>
                </a:solidFill>
                <a:latin typeface="Consolas" panose="020B0609020204030204" pitchFamily="49" charset="0"/>
                <a:cs typeface="Consolas" panose="020B0609020204030204" pitchFamily="49" charset="0"/>
              </a:rPr>
              <a:t>define(</a:t>
            </a:r>
            <a:r>
              <a:rPr lang="en-GB" sz="1600" spc="-15" dirty="0">
                <a:solidFill>
                  <a:srgbClr val="EF5E63"/>
                </a:solidFill>
                <a:latin typeface="Consolas" panose="020B0609020204030204" pitchFamily="49" charset="0"/>
                <a:cs typeface="Consolas" panose="020B0609020204030204" pitchFamily="49" charset="0"/>
              </a:rPr>
              <a:t>"GREETING"</a:t>
            </a:r>
            <a:r>
              <a:rPr lang="en-GB" sz="1600" spc="-15" dirty="0">
                <a:solidFill>
                  <a:schemeClr val="accent1">
                    <a:lumMod val="75000"/>
                  </a:schemeClr>
                </a:solidFill>
                <a:latin typeface="Consolas" panose="020B0609020204030204" pitchFamily="49" charset="0"/>
                <a:cs typeface="Consolas" panose="020B0609020204030204" pitchFamily="49" charset="0"/>
              </a:rPr>
              <a:t>, </a:t>
            </a:r>
            <a:r>
              <a:rPr lang="en-GB" sz="1600" spc="40" dirty="0">
                <a:solidFill>
                  <a:srgbClr val="EF5E63"/>
                </a:solidFill>
                <a:latin typeface="Consolas" panose="020B0609020204030204" pitchFamily="49" charset="0"/>
                <a:cs typeface="Consolas" panose="020B0609020204030204" pitchFamily="49" charset="0"/>
              </a:rPr>
              <a:t>"Welcome </a:t>
            </a:r>
            <a:r>
              <a:rPr lang="en-GB" sz="1600" spc="165" dirty="0">
                <a:solidFill>
                  <a:srgbClr val="EF5E63"/>
                </a:solidFill>
                <a:latin typeface="Consolas" panose="020B0609020204030204" pitchFamily="49" charset="0"/>
                <a:cs typeface="Consolas" panose="020B0609020204030204" pitchFamily="49" charset="0"/>
              </a:rPr>
              <a:t>to</a:t>
            </a:r>
            <a:r>
              <a:rPr lang="en-GB" sz="1600" spc="370" dirty="0">
                <a:solidFill>
                  <a:srgbClr val="EF5E63"/>
                </a:solidFill>
                <a:latin typeface="Consolas" panose="020B0609020204030204" pitchFamily="49" charset="0"/>
                <a:cs typeface="Consolas" panose="020B0609020204030204" pitchFamily="49" charset="0"/>
              </a:rPr>
              <a:t> </a:t>
            </a:r>
            <a:r>
              <a:rPr lang="en-GB" sz="1600" spc="45" dirty="0">
                <a:solidFill>
                  <a:srgbClr val="EF5E63"/>
                </a:solidFill>
                <a:latin typeface="Consolas" panose="020B0609020204030204" pitchFamily="49" charset="0"/>
                <a:cs typeface="Consolas" panose="020B0609020204030204" pitchFamily="49" charset="0"/>
              </a:rPr>
              <a:t>W3Schools.com!"</a:t>
            </a:r>
            <a:r>
              <a:rPr lang="en-GB" sz="1600" spc="45" dirty="0">
                <a:solidFill>
                  <a:schemeClr val="accent1">
                    <a:lumMod val="75000"/>
                  </a:schemeClr>
                </a:solidFill>
                <a:latin typeface="Consolas" panose="020B0609020204030204" pitchFamily="49" charset="0"/>
                <a:cs typeface="Consolas" panose="020B0609020204030204" pitchFamily="49" charset="0"/>
              </a:rPr>
              <a:t>);</a:t>
            </a:r>
            <a:br>
              <a:rPr lang="en-GB" sz="2400" dirty="0">
                <a:solidFill>
                  <a:schemeClr val="accent1">
                    <a:lumMod val="75000"/>
                  </a:schemeClr>
                </a:solidFill>
                <a:latin typeface="Arial"/>
                <a:cs typeface="Arial"/>
              </a:rPr>
            </a:br>
            <a:br>
              <a:rPr lang="en-GB" sz="2400" dirty="0">
                <a:solidFill>
                  <a:schemeClr val="accent1">
                    <a:lumMod val="75000"/>
                  </a:schemeClr>
                </a:solidFill>
                <a:latin typeface="Arial"/>
                <a:cs typeface="Arial"/>
              </a:rPr>
            </a:br>
            <a:br>
              <a:rPr lang="en-GB" sz="2400" spc="120" dirty="0"/>
            </a:br>
            <a:endParaRPr sz="2400" spc="120" dirty="0"/>
          </a:p>
        </p:txBody>
      </p:sp>
      <p:sp>
        <p:nvSpPr>
          <p:cNvPr id="17" name="object 17"/>
          <p:cNvSpPr txBox="1">
            <a:spLocks noGrp="1"/>
          </p:cNvSpPr>
          <p:nvPr>
            <p:ph type="ftr" sz="quarter" idx="5"/>
          </p:nvPr>
        </p:nvSpPr>
        <p:spPr>
          <a:xfrm>
            <a:off x="4215510" y="6420532"/>
            <a:ext cx="2437129" cy="320040"/>
          </a:xfrm>
          <a:prstGeom prst="rect">
            <a:avLst/>
          </a:prstGeom>
        </p:spPr>
        <p:txBody>
          <a:bodyPr vert="horz" wrap="square" lIns="0" tIns="0" rIns="0" bIns="0" rtlCol="0">
            <a:spAutoFit/>
          </a:bodyPr>
          <a:lstStyle>
            <a:defPPr>
              <a:defRPr lang="en-US"/>
            </a:defPPr>
            <a:lvl1pPr marL="0" algn="l" defTabSz="914400" rtl="0" eaLnBrk="1" latinLnBrk="0" hangingPunct="1">
              <a:defRPr sz="100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5080" algn="r"/>
            <a:r>
              <a:rPr lang="en-GB" spc="-5"/>
              <a:t>©1992-2012 by Pearson </a:t>
            </a:r>
            <a:r>
              <a:rPr lang="en-GB" spc="-10"/>
              <a:t>Education, </a:t>
            </a:r>
            <a:r>
              <a:rPr lang="en-GB" spc="-5"/>
              <a:t>Inc.</a:t>
            </a:r>
            <a:r>
              <a:rPr lang="en-GB" spc="-70"/>
              <a:t> </a:t>
            </a:r>
            <a:r>
              <a:rPr lang="en-GB" spc="-10"/>
              <a:t>All</a:t>
            </a:r>
          </a:p>
          <a:p>
            <a:pPr marR="5080" algn="r">
              <a:spcBef>
                <a:spcPts val="5"/>
              </a:spcBef>
            </a:pPr>
            <a:r>
              <a:rPr lang="en-GB" spc="-5"/>
              <a:t>Rights</a:t>
            </a:r>
            <a:r>
              <a:rPr lang="en-GB" spc="-80"/>
              <a:t> </a:t>
            </a:r>
            <a:r>
              <a:rPr lang="en-GB" spc="-5"/>
              <a:t>Reserved.</a:t>
            </a:r>
            <a:endParaRPr spc="-5" dirty="0"/>
          </a:p>
        </p:txBody>
      </p:sp>
      <p:sp>
        <p:nvSpPr>
          <p:cNvPr id="18" name="object 12">
            <a:extLst>
              <a:ext uri="{FF2B5EF4-FFF2-40B4-BE49-F238E27FC236}">
                <a16:creationId xmlns:a16="http://schemas.microsoft.com/office/drawing/2014/main" id="{7DA5F222-8F4D-FC43-935D-6087B46B788A}"/>
              </a:ext>
            </a:extLst>
          </p:cNvPr>
          <p:cNvSpPr txBox="1">
            <a:spLocks/>
          </p:cNvSpPr>
          <p:nvPr/>
        </p:nvSpPr>
        <p:spPr>
          <a:xfrm>
            <a:off x="1583933" y="180928"/>
            <a:ext cx="8617096" cy="672813"/>
          </a:xfrm>
          <a:prstGeom prst="rect">
            <a:avLst/>
          </a:prstGeom>
        </p:spPr>
        <p:txBody>
          <a:bodyPr vert="horz" wrap="square" lIns="0" tIns="15240" rIns="0" bIns="0" rtlCol="0" anchor="t">
            <a:sp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marL="12065" marR="5080">
              <a:spcBef>
                <a:spcPts val="95"/>
              </a:spcBef>
              <a:buClr>
                <a:srgbClr val="000000"/>
              </a:buClr>
              <a:tabLst>
                <a:tab pos="299085" algn="l"/>
                <a:tab pos="299720" algn="l"/>
              </a:tabLst>
            </a:pPr>
            <a:r>
              <a:rPr lang="en-GB" sz="4800" spc="-155" dirty="0">
                <a:solidFill>
                  <a:schemeClr val="accent1">
                    <a:lumMod val="75000"/>
                  </a:schemeClr>
                </a:solidFill>
              </a:rPr>
              <a:t>PHP Constants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4436B1-B2F3-1145-B286-F437EECFCBF3}"/>
              </a:ext>
            </a:extLst>
          </p:cNvPr>
          <p:cNvSpPr>
            <a:spLocks noGrp="1"/>
          </p:cNvSpPr>
          <p:nvPr>
            <p:ph type="ctrTitle"/>
          </p:nvPr>
        </p:nvSpPr>
        <p:spPr/>
        <p:txBody>
          <a:bodyPr/>
          <a:lstStyle/>
          <a:p>
            <a:r>
              <a:rPr lang="en-US" dirty="0"/>
              <a:t>Form Processing</a:t>
            </a:r>
          </a:p>
        </p:txBody>
      </p:sp>
      <p:sp>
        <p:nvSpPr>
          <p:cNvPr id="7" name="Subtitle 6">
            <a:extLst>
              <a:ext uri="{FF2B5EF4-FFF2-40B4-BE49-F238E27FC236}">
                <a16:creationId xmlns:a16="http://schemas.microsoft.com/office/drawing/2014/main" id="{9BA59068-74F7-D64F-AE58-D1CBAE21E86A}"/>
              </a:ext>
            </a:extLst>
          </p:cNvPr>
          <p:cNvSpPr>
            <a:spLocks noGrp="1"/>
          </p:cNvSpPr>
          <p:nvPr>
            <p:ph type="subTitle" idx="1"/>
          </p:nvPr>
        </p:nvSpPr>
        <p:spPr/>
        <p:txBody>
          <a:bodyPr/>
          <a:lstStyle/>
          <a:p>
            <a:endParaRPr lang="en-US"/>
          </a:p>
        </p:txBody>
      </p:sp>
      <p:sp>
        <p:nvSpPr>
          <p:cNvPr id="5" name="Slide Number Placeholder 4">
            <a:extLst>
              <a:ext uri="{FF2B5EF4-FFF2-40B4-BE49-F238E27FC236}">
                <a16:creationId xmlns:a16="http://schemas.microsoft.com/office/drawing/2014/main" id="{A7FDB04A-4FE8-2940-91FD-F9D9C305607E}"/>
              </a:ext>
            </a:extLst>
          </p:cNvPr>
          <p:cNvSpPr>
            <a:spLocks noGrp="1"/>
          </p:cNvSpPr>
          <p:nvPr>
            <p:ph type="sldNum" sz="quarter" idx="12"/>
          </p:nvPr>
        </p:nvSpPr>
        <p:spPr/>
        <p:txBody>
          <a:bodyPr/>
          <a:lstStyle/>
          <a:p>
            <a:fld id="{3A98EE3D-8CD1-4C3F-BD1C-C98C9596463C}" type="slidenum">
              <a:rPr lang="en-US" smtClean="0"/>
              <a:t>14</a:t>
            </a:fld>
            <a:endParaRPr lang="en-US" dirty="0"/>
          </a:p>
        </p:txBody>
      </p:sp>
    </p:spTree>
    <p:extLst>
      <p:ext uri="{BB962C8B-B14F-4D97-AF65-F5344CB8AC3E}">
        <p14:creationId xmlns:p14="http://schemas.microsoft.com/office/powerpoint/2010/main" val="2844886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Diagram&#10;&#10;Description automatically generated">
            <a:extLst>
              <a:ext uri="{FF2B5EF4-FFF2-40B4-BE49-F238E27FC236}">
                <a16:creationId xmlns:a16="http://schemas.microsoft.com/office/drawing/2014/main" id="{BD494689-FB9B-CD43-B9A3-62ADC9229130}"/>
              </a:ext>
            </a:extLst>
          </p:cNvPr>
          <p:cNvPicPr>
            <a:picLocks noGrp="1" noChangeAspect="1"/>
          </p:cNvPicPr>
          <p:nvPr>
            <p:ph idx="1"/>
          </p:nvPr>
        </p:nvPicPr>
        <p:blipFill>
          <a:blip r:embed="rId2"/>
          <a:stretch>
            <a:fillRect/>
          </a:stretch>
        </p:blipFill>
        <p:spPr>
          <a:xfrm>
            <a:off x="3043804" y="216818"/>
            <a:ext cx="6940606" cy="6424363"/>
          </a:xfrm>
        </p:spPr>
      </p:pic>
      <p:sp>
        <p:nvSpPr>
          <p:cNvPr id="5" name="Slide Number Placeholder 4">
            <a:extLst>
              <a:ext uri="{FF2B5EF4-FFF2-40B4-BE49-F238E27FC236}">
                <a16:creationId xmlns:a16="http://schemas.microsoft.com/office/drawing/2014/main" id="{5F9E26F2-8C77-9B43-B3BE-4ADFEF3E05A7}"/>
              </a:ext>
            </a:extLst>
          </p:cNvPr>
          <p:cNvSpPr>
            <a:spLocks noGrp="1"/>
          </p:cNvSpPr>
          <p:nvPr>
            <p:ph type="sldNum" sz="quarter" idx="12"/>
          </p:nvPr>
        </p:nvSpPr>
        <p:spPr/>
        <p:txBody>
          <a:bodyPr/>
          <a:lstStyle/>
          <a:p>
            <a:fld id="{3A98EE3D-8CD1-4C3F-BD1C-C98C9596463C}" type="slidenum">
              <a:rPr lang="en-US" smtClean="0"/>
              <a:t>15</a:t>
            </a:fld>
            <a:endParaRPr lang="en-US" dirty="0"/>
          </a:p>
        </p:txBody>
      </p:sp>
    </p:spTree>
    <p:extLst>
      <p:ext uri="{BB962C8B-B14F-4D97-AF65-F5344CB8AC3E}">
        <p14:creationId xmlns:p14="http://schemas.microsoft.com/office/powerpoint/2010/main" val="1507340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D55BBE64-13CB-184A-858B-9F920AD99415}"/>
              </a:ext>
            </a:extLst>
          </p:cNvPr>
          <p:cNvSpPr>
            <a:spLocks noGrp="1"/>
          </p:cNvSpPr>
          <p:nvPr>
            <p:ph idx="1"/>
          </p:nvPr>
        </p:nvSpPr>
        <p:spPr>
          <a:xfrm>
            <a:off x="1463040" y="1229716"/>
            <a:ext cx="9601200" cy="5699586"/>
          </a:xfrm>
        </p:spPr>
        <p:txBody>
          <a:bodyPr>
            <a:normAutofit/>
          </a:bodyPr>
          <a:lstStyle/>
          <a:p>
            <a:r>
              <a:rPr lang="en-GB" sz="2400" spc="45" dirty="0">
                <a:solidFill>
                  <a:schemeClr val="tx1">
                    <a:lumMod val="75000"/>
                    <a:lumOff val="25000"/>
                  </a:schemeClr>
                </a:solidFill>
                <a:latin typeface="+mj-lt"/>
                <a:cs typeface="Arial"/>
              </a:rPr>
              <a:t>HTML Forms are used to collect different  kinds of user input and pass them to server.</a:t>
            </a:r>
          </a:p>
          <a:p>
            <a:r>
              <a:rPr lang="en-GB" sz="2400" spc="45" dirty="0">
                <a:solidFill>
                  <a:schemeClr val="tx1">
                    <a:lumMod val="75000"/>
                    <a:lumOff val="25000"/>
                  </a:schemeClr>
                </a:solidFill>
                <a:latin typeface="+mj-lt"/>
                <a:cs typeface="Arial"/>
              </a:rPr>
              <a:t>Typically, you specify the server’s script that is going to process the form in the forms </a:t>
            </a:r>
            <a:r>
              <a:rPr lang="en-GB" sz="2100" spc="45" dirty="0">
                <a:solidFill>
                  <a:schemeClr val="accent6">
                    <a:lumMod val="75000"/>
                  </a:schemeClr>
                </a:solidFill>
                <a:latin typeface="Consolas" panose="020B0609020204030204" pitchFamily="49" charset="0"/>
                <a:cs typeface="Consolas" panose="020B0609020204030204" pitchFamily="49" charset="0"/>
              </a:rPr>
              <a:t>action</a:t>
            </a:r>
            <a:r>
              <a:rPr lang="en-GB" sz="2400" spc="45" dirty="0">
                <a:solidFill>
                  <a:schemeClr val="tx1">
                    <a:lumMod val="75000"/>
                    <a:lumOff val="25000"/>
                  </a:schemeClr>
                </a:solidFill>
                <a:latin typeface="+mj-lt"/>
                <a:cs typeface="Arial"/>
              </a:rPr>
              <a:t> attribute while in </a:t>
            </a:r>
            <a:r>
              <a:rPr lang="en-GB" sz="2100" spc="45" dirty="0">
                <a:solidFill>
                  <a:schemeClr val="accent6">
                    <a:lumMod val="75000"/>
                  </a:schemeClr>
                </a:solidFill>
                <a:latin typeface="Consolas" panose="020B0609020204030204" pitchFamily="49" charset="0"/>
                <a:cs typeface="Consolas" panose="020B0609020204030204" pitchFamily="49" charset="0"/>
              </a:rPr>
              <a:t>method</a:t>
            </a:r>
            <a:r>
              <a:rPr lang="en-GB" sz="2400" spc="45" dirty="0">
                <a:solidFill>
                  <a:schemeClr val="tx1">
                    <a:lumMod val="75000"/>
                    <a:lumOff val="25000"/>
                  </a:schemeClr>
                </a:solidFill>
                <a:latin typeface="+mj-lt"/>
                <a:cs typeface="Arial"/>
              </a:rPr>
              <a:t> you determine how data are passed to server. </a:t>
            </a:r>
            <a:r>
              <a:rPr lang="en-GB" sz="2400" spc="45" dirty="0">
                <a:solidFill>
                  <a:srgbClr val="EF5E63"/>
                </a:solidFill>
                <a:latin typeface="+mj-lt"/>
                <a:cs typeface="Arial"/>
              </a:rPr>
              <a:t>E.g.</a:t>
            </a:r>
          </a:p>
          <a:p>
            <a:pPr marL="0" indent="0">
              <a:buNone/>
            </a:pPr>
            <a:r>
              <a:rPr lang="en-GB" spc="45" dirty="0">
                <a:solidFill>
                  <a:schemeClr val="accent1">
                    <a:lumMod val="50000"/>
                  </a:schemeClr>
                </a:solidFill>
                <a:latin typeface="Consolas" panose="020B0609020204030204" pitchFamily="49" charset="0"/>
                <a:cs typeface="Consolas" panose="020B0609020204030204" pitchFamily="49" charset="0"/>
              </a:rPr>
              <a:t>   &lt;form </a:t>
            </a:r>
            <a:r>
              <a:rPr lang="en-GB" spc="45" dirty="0">
                <a:solidFill>
                  <a:schemeClr val="accent6">
                    <a:lumMod val="75000"/>
                  </a:schemeClr>
                </a:solidFill>
                <a:latin typeface="Consolas" panose="020B0609020204030204" pitchFamily="49" charset="0"/>
                <a:cs typeface="Consolas" panose="020B0609020204030204" pitchFamily="49" charset="0"/>
              </a:rPr>
              <a:t>action</a:t>
            </a:r>
            <a:r>
              <a:rPr lang="en-GB" spc="45" dirty="0">
                <a:solidFill>
                  <a:schemeClr val="accent1">
                    <a:lumMod val="50000"/>
                  </a:schemeClr>
                </a:solidFill>
                <a:latin typeface="Consolas" panose="020B0609020204030204" pitchFamily="49" charset="0"/>
                <a:cs typeface="Consolas" panose="020B0609020204030204" pitchFamily="49" charset="0"/>
              </a:rPr>
              <a:t>=</a:t>
            </a:r>
            <a:r>
              <a:rPr lang="en-GB" spc="45" dirty="0">
                <a:solidFill>
                  <a:schemeClr val="accent6">
                    <a:lumMod val="60000"/>
                    <a:lumOff val="40000"/>
                  </a:schemeClr>
                </a:solidFill>
                <a:latin typeface="Consolas" panose="020B0609020204030204" pitchFamily="49" charset="0"/>
                <a:cs typeface="Consolas" panose="020B0609020204030204" pitchFamily="49" charset="0"/>
              </a:rPr>
              <a:t>“</a:t>
            </a:r>
            <a:r>
              <a:rPr lang="en-GB" spc="45" dirty="0" err="1">
                <a:solidFill>
                  <a:schemeClr val="accent6">
                    <a:lumMod val="60000"/>
                    <a:lumOff val="40000"/>
                  </a:schemeClr>
                </a:solidFill>
                <a:latin typeface="Consolas" panose="020B0609020204030204" pitchFamily="49" charset="0"/>
                <a:cs typeface="Consolas" panose="020B0609020204030204" pitchFamily="49" charset="0"/>
              </a:rPr>
              <a:t>script.php</a:t>
            </a:r>
            <a:r>
              <a:rPr lang="en-GB" spc="45" dirty="0">
                <a:solidFill>
                  <a:schemeClr val="accent6">
                    <a:lumMod val="60000"/>
                    <a:lumOff val="40000"/>
                  </a:schemeClr>
                </a:solidFill>
                <a:latin typeface="Consolas" panose="020B0609020204030204" pitchFamily="49" charset="0"/>
                <a:cs typeface="Consolas" panose="020B0609020204030204" pitchFamily="49" charset="0"/>
              </a:rPr>
              <a:t>”</a:t>
            </a:r>
            <a:r>
              <a:rPr lang="en-GB" spc="45" dirty="0">
                <a:solidFill>
                  <a:schemeClr val="accent1">
                    <a:lumMod val="75000"/>
                  </a:schemeClr>
                </a:solidFill>
                <a:latin typeface="Consolas" panose="020B0609020204030204" pitchFamily="49" charset="0"/>
                <a:cs typeface="Consolas" panose="020B0609020204030204" pitchFamily="49" charset="0"/>
              </a:rPr>
              <a:t> </a:t>
            </a:r>
            <a:r>
              <a:rPr lang="en-GB" spc="45" dirty="0">
                <a:solidFill>
                  <a:schemeClr val="accent6">
                    <a:lumMod val="75000"/>
                  </a:schemeClr>
                </a:solidFill>
                <a:latin typeface="Consolas" panose="020B0609020204030204" pitchFamily="49" charset="0"/>
                <a:cs typeface="Consolas" panose="020B0609020204030204" pitchFamily="49" charset="0"/>
              </a:rPr>
              <a:t>method</a:t>
            </a:r>
            <a:r>
              <a:rPr lang="en-GB" spc="45" dirty="0">
                <a:solidFill>
                  <a:schemeClr val="accent1">
                    <a:lumMod val="50000"/>
                  </a:schemeClr>
                </a:solidFill>
                <a:latin typeface="Consolas" panose="020B0609020204030204" pitchFamily="49" charset="0"/>
                <a:cs typeface="Consolas" panose="020B0609020204030204" pitchFamily="49" charset="0"/>
              </a:rPr>
              <a:t>=</a:t>
            </a:r>
            <a:r>
              <a:rPr lang="en-GB" spc="45" dirty="0">
                <a:solidFill>
                  <a:schemeClr val="accent6">
                    <a:lumMod val="60000"/>
                    <a:lumOff val="40000"/>
                  </a:schemeClr>
                </a:solidFill>
                <a:latin typeface="Consolas" panose="020B0609020204030204" pitchFamily="49" charset="0"/>
                <a:cs typeface="Consolas" panose="020B0609020204030204" pitchFamily="49" charset="0"/>
              </a:rPr>
              <a:t>“post”</a:t>
            </a:r>
            <a:r>
              <a:rPr lang="en-GB" spc="45" dirty="0">
                <a:solidFill>
                  <a:schemeClr val="accent1">
                    <a:lumMod val="50000"/>
                  </a:schemeClr>
                </a:solidFill>
                <a:latin typeface="Consolas" panose="020B0609020204030204" pitchFamily="49" charset="0"/>
                <a:cs typeface="Consolas" panose="020B0609020204030204" pitchFamily="49" charset="0"/>
              </a:rPr>
              <a:t>&gt;</a:t>
            </a:r>
          </a:p>
          <a:p>
            <a:pPr lvl="1"/>
            <a:r>
              <a:rPr lang="en-GB" spc="45" dirty="0">
                <a:solidFill>
                  <a:schemeClr val="accent6">
                    <a:lumMod val="60000"/>
                    <a:lumOff val="40000"/>
                  </a:schemeClr>
                </a:solidFill>
                <a:latin typeface="Consolas" panose="020B0609020204030204" pitchFamily="49" charset="0"/>
                <a:cs typeface="Consolas" panose="020B0609020204030204" pitchFamily="49" charset="0"/>
              </a:rPr>
              <a:t>post</a:t>
            </a:r>
            <a:r>
              <a:rPr lang="en-GB" sz="2400" spc="45" dirty="0">
                <a:solidFill>
                  <a:schemeClr val="accent1">
                    <a:lumMod val="50000"/>
                  </a:schemeClr>
                </a:solidFill>
                <a:latin typeface="Consolas" panose="020B0609020204030204" pitchFamily="49" charset="0"/>
                <a:cs typeface="Consolas" panose="020B0609020204030204" pitchFamily="49" charset="0"/>
              </a:rPr>
              <a:t>: </a:t>
            </a:r>
            <a:r>
              <a:rPr lang="en-GB" sz="2400" spc="45" dirty="0">
                <a:solidFill>
                  <a:schemeClr val="tx1">
                    <a:lumMod val="75000"/>
                    <a:lumOff val="25000"/>
                  </a:schemeClr>
                </a:solidFill>
                <a:latin typeface="+mj-lt"/>
                <a:cs typeface="Arial"/>
              </a:rPr>
              <a:t>causes it to be passed invisibly to the http header and </a:t>
            </a:r>
            <a:r>
              <a:rPr lang="en-GB" sz="2400" spc="45" dirty="0">
                <a:solidFill>
                  <a:schemeClr val="tx1">
                    <a:lumMod val="75000"/>
                    <a:lumOff val="25000"/>
                  </a:schemeClr>
                </a:solidFill>
                <a:cs typeface="Arial"/>
              </a:rPr>
              <a:t>has no limits on the amount of information to  send.</a:t>
            </a:r>
            <a:endParaRPr lang="en-GB" sz="2400" spc="45" dirty="0">
              <a:solidFill>
                <a:schemeClr val="tx1">
                  <a:lumMod val="75000"/>
                  <a:lumOff val="25000"/>
                </a:schemeClr>
              </a:solidFill>
              <a:latin typeface="+mj-lt"/>
              <a:cs typeface="Arial"/>
            </a:endParaRPr>
          </a:p>
          <a:p>
            <a:pPr lvl="1"/>
            <a:r>
              <a:rPr lang="en-GB" spc="45" dirty="0">
                <a:solidFill>
                  <a:schemeClr val="accent6">
                    <a:lumMod val="60000"/>
                    <a:lumOff val="40000"/>
                  </a:schemeClr>
                </a:solidFill>
                <a:latin typeface="Consolas" panose="020B0609020204030204" pitchFamily="49" charset="0"/>
                <a:cs typeface="Consolas" panose="020B0609020204030204" pitchFamily="49" charset="0"/>
              </a:rPr>
              <a:t>get</a:t>
            </a:r>
            <a:r>
              <a:rPr lang="en-GB" sz="2400" spc="45" dirty="0">
                <a:solidFill>
                  <a:schemeClr val="accent1">
                    <a:lumMod val="50000"/>
                  </a:schemeClr>
                </a:solidFill>
                <a:latin typeface="Consolas" panose="020B0609020204030204" pitchFamily="49" charset="0"/>
                <a:cs typeface="Consolas" panose="020B0609020204030204" pitchFamily="49" charset="0"/>
              </a:rPr>
              <a:t>: </a:t>
            </a:r>
            <a:r>
              <a:rPr lang="en-GB" sz="2400" spc="45" dirty="0">
                <a:solidFill>
                  <a:schemeClr val="tx1">
                    <a:lumMod val="75000"/>
                    <a:lumOff val="25000"/>
                  </a:schemeClr>
                </a:solidFill>
                <a:latin typeface="+mj-lt"/>
                <a:cs typeface="Arial"/>
              </a:rPr>
              <a:t>causes it to be passed in the URL string and </a:t>
            </a:r>
            <a:r>
              <a:rPr lang="en-GB" sz="2400" spc="45" dirty="0">
                <a:solidFill>
                  <a:schemeClr val="tx1">
                    <a:lumMod val="75000"/>
                    <a:lumOff val="25000"/>
                  </a:schemeClr>
                </a:solidFill>
                <a:cs typeface="Arial"/>
              </a:rPr>
              <a:t>has limits on the amount of  information to send. The limitation is about  2000 characters.</a:t>
            </a:r>
            <a:endParaRPr lang="en-GB" sz="2400" spc="45" dirty="0">
              <a:solidFill>
                <a:schemeClr val="tx1">
                  <a:lumMod val="75000"/>
                  <a:lumOff val="25000"/>
                </a:schemeClr>
              </a:solidFill>
              <a:latin typeface="+mj-lt"/>
              <a:cs typeface="Arial"/>
            </a:endParaRPr>
          </a:p>
          <a:p>
            <a:endParaRPr lang="en-GB" sz="2400" spc="45" dirty="0">
              <a:solidFill>
                <a:schemeClr val="tx1"/>
              </a:solidFill>
              <a:latin typeface="+mj-lt"/>
              <a:cs typeface="Arial"/>
            </a:endParaRPr>
          </a:p>
        </p:txBody>
      </p:sp>
      <p:sp>
        <p:nvSpPr>
          <p:cNvPr id="21" name="object 12">
            <a:extLst>
              <a:ext uri="{FF2B5EF4-FFF2-40B4-BE49-F238E27FC236}">
                <a16:creationId xmlns:a16="http://schemas.microsoft.com/office/drawing/2014/main" id="{0CE77ADF-D8E4-E74A-8191-0091233C556C}"/>
              </a:ext>
            </a:extLst>
          </p:cNvPr>
          <p:cNvSpPr txBox="1">
            <a:spLocks/>
          </p:cNvSpPr>
          <p:nvPr/>
        </p:nvSpPr>
        <p:spPr>
          <a:xfrm>
            <a:off x="1770611" y="117890"/>
            <a:ext cx="8617096" cy="672813"/>
          </a:xfrm>
          <a:prstGeom prst="rect">
            <a:avLst/>
          </a:prstGeom>
        </p:spPr>
        <p:txBody>
          <a:bodyPr vert="horz" wrap="square" lIns="0" tIns="15240" rIns="0" bIns="0" rtlCol="0" anchor="t">
            <a:sp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marL="12065" marR="5080">
              <a:spcBef>
                <a:spcPts val="95"/>
              </a:spcBef>
              <a:buClr>
                <a:srgbClr val="000000"/>
              </a:buClr>
              <a:tabLst>
                <a:tab pos="299085" algn="l"/>
                <a:tab pos="299720" algn="l"/>
              </a:tabLst>
            </a:pPr>
            <a:r>
              <a:rPr lang="en-GB" sz="4800" spc="-155" dirty="0">
                <a:solidFill>
                  <a:schemeClr val="accent1">
                    <a:lumMod val="75000"/>
                  </a:schemeClr>
                </a:solidFill>
              </a:rPr>
              <a:t>PHP for Forms Processing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D55BBE64-13CB-184A-858B-9F920AD99415}"/>
              </a:ext>
            </a:extLst>
          </p:cNvPr>
          <p:cNvSpPr>
            <a:spLocks noGrp="1"/>
          </p:cNvSpPr>
          <p:nvPr>
            <p:ph idx="1"/>
          </p:nvPr>
        </p:nvSpPr>
        <p:spPr>
          <a:xfrm>
            <a:off x="1463040" y="1264920"/>
            <a:ext cx="9601200" cy="4489704"/>
          </a:xfrm>
        </p:spPr>
        <p:txBody>
          <a:bodyPr>
            <a:normAutofit fontScale="92500" lnSpcReduction="20000"/>
          </a:bodyPr>
          <a:lstStyle/>
          <a:p>
            <a:r>
              <a:rPr lang="en-GB" sz="2400" spc="45" dirty="0">
                <a:solidFill>
                  <a:schemeClr val="tx1">
                    <a:lumMod val="75000"/>
                    <a:lumOff val="25000"/>
                  </a:schemeClr>
                </a:solidFill>
                <a:cs typeface="Arial"/>
              </a:rPr>
              <a:t>As learned before, forms are made up of several input elements each of which has number of attributes, including </a:t>
            </a:r>
            <a:r>
              <a:rPr lang="en-GB" sz="2400" spc="45" dirty="0">
                <a:solidFill>
                  <a:schemeClr val="accent6">
                    <a:lumMod val="75000"/>
                  </a:schemeClr>
                </a:solidFill>
                <a:latin typeface="Consolas" panose="020B0609020204030204" pitchFamily="49" charset="0"/>
                <a:cs typeface="Consolas" panose="020B0609020204030204" pitchFamily="49" charset="0"/>
              </a:rPr>
              <a:t>name </a:t>
            </a:r>
            <a:r>
              <a:rPr lang="en-GB" sz="2400" spc="45" dirty="0">
                <a:solidFill>
                  <a:schemeClr val="tx1">
                    <a:lumMod val="75000"/>
                    <a:lumOff val="25000"/>
                  </a:schemeClr>
                </a:solidFill>
                <a:cs typeface="Arial"/>
              </a:rPr>
              <a:t>and </a:t>
            </a:r>
            <a:r>
              <a:rPr lang="en-GB" sz="2400" spc="45" dirty="0">
                <a:solidFill>
                  <a:schemeClr val="accent6">
                    <a:lumMod val="75000"/>
                  </a:schemeClr>
                </a:solidFill>
                <a:latin typeface="Consolas" panose="020B0609020204030204" pitchFamily="49" charset="0"/>
                <a:cs typeface="Consolas" panose="020B0609020204030204" pitchFamily="49" charset="0"/>
              </a:rPr>
              <a:t>value</a:t>
            </a:r>
            <a:r>
              <a:rPr lang="en-GB" sz="2400" spc="45" dirty="0">
                <a:solidFill>
                  <a:schemeClr val="tx1">
                    <a:lumMod val="75000"/>
                    <a:lumOff val="25000"/>
                  </a:schemeClr>
                </a:solidFill>
                <a:cs typeface="Arial"/>
              </a:rPr>
              <a:t> attributes. </a:t>
            </a:r>
            <a:r>
              <a:rPr lang="en-GB" sz="2400" spc="45" dirty="0">
                <a:solidFill>
                  <a:srgbClr val="EF5E63"/>
                </a:solidFill>
                <a:cs typeface="Arial"/>
              </a:rPr>
              <a:t>E.g.</a:t>
            </a:r>
          </a:p>
          <a:p>
            <a:pPr marL="0" indent="0">
              <a:buNone/>
            </a:pPr>
            <a:r>
              <a:rPr lang="en-GB" sz="2400" spc="45" dirty="0">
                <a:solidFill>
                  <a:srgbClr val="EF5E63"/>
                </a:solidFill>
                <a:cs typeface="Arial"/>
              </a:rPr>
              <a:t>      </a:t>
            </a:r>
            <a:r>
              <a:rPr lang="en-GB" spc="45" dirty="0">
                <a:solidFill>
                  <a:schemeClr val="accent1">
                    <a:lumMod val="50000"/>
                  </a:schemeClr>
                </a:solidFill>
                <a:latin typeface="Consolas" panose="020B0609020204030204" pitchFamily="49" charset="0"/>
                <a:cs typeface="Consolas" panose="020B0609020204030204" pitchFamily="49" charset="0"/>
              </a:rPr>
              <a:t>&lt;input </a:t>
            </a:r>
            <a:r>
              <a:rPr lang="en-GB" spc="45" dirty="0">
                <a:solidFill>
                  <a:schemeClr val="accent6">
                    <a:lumMod val="75000"/>
                  </a:schemeClr>
                </a:solidFill>
                <a:latin typeface="Consolas" panose="020B0609020204030204" pitchFamily="49" charset="0"/>
                <a:cs typeface="Consolas" panose="020B0609020204030204" pitchFamily="49" charset="0"/>
              </a:rPr>
              <a:t>type</a:t>
            </a:r>
            <a:r>
              <a:rPr lang="en-GB" spc="45" dirty="0">
                <a:solidFill>
                  <a:schemeClr val="accent1">
                    <a:lumMod val="50000"/>
                  </a:schemeClr>
                </a:solidFill>
                <a:latin typeface="Consolas" panose="020B0609020204030204" pitchFamily="49" charset="0"/>
                <a:cs typeface="Consolas" panose="020B0609020204030204" pitchFamily="49" charset="0"/>
              </a:rPr>
              <a:t>=</a:t>
            </a:r>
            <a:r>
              <a:rPr lang="en-GB" spc="45" dirty="0">
                <a:solidFill>
                  <a:schemeClr val="accent6">
                    <a:lumMod val="60000"/>
                    <a:lumOff val="40000"/>
                  </a:schemeClr>
                </a:solidFill>
                <a:latin typeface="Consolas" panose="020B0609020204030204" pitchFamily="49" charset="0"/>
                <a:cs typeface="Consolas" panose="020B0609020204030204" pitchFamily="49" charset="0"/>
              </a:rPr>
              <a:t>“text”</a:t>
            </a:r>
            <a:r>
              <a:rPr lang="en-GB" spc="45" dirty="0">
                <a:solidFill>
                  <a:schemeClr val="accent1">
                    <a:lumMod val="75000"/>
                  </a:schemeClr>
                </a:solidFill>
                <a:latin typeface="Consolas" panose="020B0609020204030204" pitchFamily="49" charset="0"/>
                <a:cs typeface="Consolas" panose="020B0609020204030204" pitchFamily="49" charset="0"/>
              </a:rPr>
              <a:t> </a:t>
            </a:r>
            <a:r>
              <a:rPr lang="en-GB" spc="45" dirty="0">
                <a:solidFill>
                  <a:schemeClr val="accent6">
                    <a:lumMod val="75000"/>
                  </a:schemeClr>
                </a:solidFill>
                <a:latin typeface="Consolas" panose="020B0609020204030204" pitchFamily="49" charset="0"/>
                <a:cs typeface="Consolas" panose="020B0609020204030204" pitchFamily="49" charset="0"/>
              </a:rPr>
              <a:t>name</a:t>
            </a:r>
            <a:r>
              <a:rPr lang="en-GB" spc="45" dirty="0">
                <a:solidFill>
                  <a:schemeClr val="accent1">
                    <a:lumMod val="50000"/>
                  </a:schemeClr>
                </a:solidFill>
                <a:latin typeface="Consolas" panose="020B0609020204030204" pitchFamily="49" charset="0"/>
                <a:cs typeface="Consolas" panose="020B0609020204030204" pitchFamily="49" charset="0"/>
              </a:rPr>
              <a:t>=</a:t>
            </a:r>
            <a:r>
              <a:rPr lang="en-GB" spc="45" dirty="0">
                <a:solidFill>
                  <a:schemeClr val="accent6">
                    <a:lumMod val="60000"/>
                    <a:lumOff val="40000"/>
                  </a:schemeClr>
                </a:solidFill>
                <a:latin typeface="Consolas" panose="020B0609020204030204" pitchFamily="49" charset="0"/>
                <a:cs typeface="Consolas" panose="020B0609020204030204" pitchFamily="49" charset="0"/>
              </a:rPr>
              <a:t>“</a:t>
            </a:r>
            <a:r>
              <a:rPr lang="en-GB" spc="45" dirty="0" err="1">
                <a:solidFill>
                  <a:schemeClr val="accent6">
                    <a:lumMod val="60000"/>
                    <a:lumOff val="40000"/>
                  </a:schemeClr>
                </a:solidFill>
                <a:latin typeface="Consolas" panose="020B0609020204030204" pitchFamily="49" charset="0"/>
                <a:cs typeface="Consolas" panose="020B0609020204030204" pitchFamily="49" charset="0"/>
              </a:rPr>
              <a:t>fname</a:t>
            </a:r>
            <a:r>
              <a:rPr lang="en-GB" spc="45" dirty="0">
                <a:solidFill>
                  <a:schemeClr val="accent6">
                    <a:lumMod val="60000"/>
                    <a:lumOff val="40000"/>
                  </a:schemeClr>
                </a:solidFill>
                <a:latin typeface="Consolas" panose="020B0609020204030204" pitchFamily="49" charset="0"/>
                <a:cs typeface="Consolas" panose="020B0609020204030204" pitchFamily="49" charset="0"/>
              </a:rPr>
              <a:t>”</a:t>
            </a:r>
            <a:r>
              <a:rPr lang="en-GB" spc="45" dirty="0">
                <a:solidFill>
                  <a:schemeClr val="accent1">
                    <a:lumMod val="50000"/>
                  </a:schemeClr>
                </a:solidFill>
                <a:latin typeface="Consolas" panose="020B0609020204030204" pitchFamily="49" charset="0"/>
                <a:cs typeface="Consolas" panose="020B0609020204030204" pitchFamily="49" charset="0"/>
              </a:rPr>
              <a:t> </a:t>
            </a:r>
            <a:r>
              <a:rPr lang="en-GB" spc="45" dirty="0">
                <a:solidFill>
                  <a:schemeClr val="accent6">
                    <a:lumMod val="75000"/>
                  </a:schemeClr>
                </a:solidFill>
                <a:latin typeface="Consolas" panose="020B0609020204030204" pitchFamily="49" charset="0"/>
                <a:cs typeface="Consolas" panose="020B0609020204030204" pitchFamily="49" charset="0"/>
              </a:rPr>
              <a:t>value</a:t>
            </a:r>
            <a:r>
              <a:rPr lang="en-GB" spc="45" dirty="0">
                <a:solidFill>
                  <a:schemeClr val="accent1">
                    <a:lumMod val="50000"/>
                  </a:schemeClr>
                </a:solidFill>
                <a:latin typeface="Consolas" panose="020B0609020204030204" pitchFamily="49" charset="0"/>
                <a:cs typeface="Consolas" panose="020B0609020204030204" pitchFamily="49" charset="0"/>
              </a:rPr>
              <a:t>=</a:t>
            </a:r>
            <a:r>
              <a:rPr lang="en-GB" spc="45" dirty="0">
                <a:solidFill>
                  <a:schemeClr val="accent6">
                    <a:lumMod val="60000"/>
                    <a:lumOff val="40000"/>
                  </a:schemeClr>
                </a:solidFill>
                <a:latin typeface="Consolas" panose="020B0609020204030204" pitchFamily="49" charset="0"/>
                <a:cs typeface="Consolas" panose="020B0609020204030204" pitchFamily="49" charset="0"/>
              </a:rPr>
              <a:t>“John”</a:t>
            </a:r>
            <a:r>
              <a:rPr lang="en-GB" spc="45" dirty="0">
                <a:solidFill>
                  <a:schemeClr val="accent1">
                    <a:lumMod val="50000"/>
                  </a:schemeClr>
                </a:solidFill>
                <a:latin typeface="Consolas" panose="020B0609020204030204" pitchFamily="49" charset="0"/>
                <a:cs typeface="Consolas" panose="020B0609020204030204" pitchFamily="49" charset="0"/>
              </a:rPr>
              <a:t>&gt;</a:t>
            </a:r>
          </a:p>
          <a:p>
            <a:pPr marL="0" indent="0">
              <a:buNone/>
            </a:pPr>
            <a:r>
              <a:rPr lang="en-GB" sz="2400" spc="45" dirty="0">
                <a:solidFill>
                  <a:srgbClr val="EF5E63"/>
                </a:solidFill>
                <a:cs typeface="Arial"/>
              </a:rPr>
              <a:t>      </a:t>
            </a:r>
            <a:r>
              <a:rPr lang="en-GB" spc="45" dirty="0">
                <a:solidFill>
                  <a:schemeClr val="accent1">
                    <a:lumMod val="50000"/>
                  </a:schemeClr>
                </a:solidFill>
                <a:latin typeface="Consolas" panose="020B0609020204030204" pitchFamily="49" charset="0"/>
                <a:cs typeface="Consolas" panose="020B0609020204030204" pitchFamily="49" charset="0"/>
              </a:rPr>
              <a:t>&lt;input </a:t>
            </a:r>
            <a:r>
              <a:rPr lang="en-GB" spc="45" dirty="0">
                <a:solidFill>
                  <a:schemeClr val="accent6">
                    <a:lumMod val="75000"/>
                  </a:schemeClr>
                </a:solidFill>
                <a:latin typeface="Consolas" panose="020B0609020204030204" pitchFamily="49" charset="0"/>
                <a:cs typeface="Consolas" panose="020B0609020204030204" pitchFamily="49" charset="0"/>
              </a:rPr>
              <a:t>type</a:t>
            </a:r>
            <a:r>
              <a:rPr lang="en-GB" spc="45" dirty="0">
                <a:solidFill>
                  <a:schemeClr val="accent1">
                    <a:lumMod val="50000"/>
                  </a:schemeClr>
                </a:solidFill>
                <a:latin typeface="Consolas" panose="020B0609020204030204" pitchFamily="49" charset="0"/>
                <a:cs typeface="Consolas" panose="020B0609020204030204" pitchFamily="49" charset="0"/>
              </a:rPr>
              <a:t>=</a:t>
            </a:r>
            <a:r>
              <a:rPr lang="en-GB" spc="45" dirty="0">
                <a:solidFill>
                  <a:schemeClr val="accent6">
                    <a:lumMod val="60000"/>
                    <a:lumOff val="40000"/>
                  </a:schemeClr>
                </a:solidFill>
                <a:latin typeface="Consolas" panose="020B0609020204030204" pitchFamily="49" charset="0"/>
                <a:cs typeface="Consolas" panose="020B0609020204030204" pitchFamily="49" charset="0"/>
              </a:rPr>
              <a:t>“text”</a:t>
            </a:r>
            <a:r>
              <a:rPr lang="en-GB" spc="45" dirty="0">
                <a:solidFill>
                  <a:schemeClr val="accent1">
                    <a:lumMod val="75000"/>
                  </a:schemeClr>
                </a:solidFill>
                <a:latin typeface="Consolas" panose="020B0609020204030204" pitchFamily="49" charset="0"/>
                <a:cs typeface="Consolas" panose="020B0609020204030204" pitchFamily="49" charset="0"/>
              </a:rPr>
              <a:t> </a:t>
            </a:r>
            <a:r>
              <a:rPr lang="en-GB" spc="45" dirty="0">
                <a:solidFill>
                  <a:schemeClr val="accent6">
                    <a:lumMod val="75000"/>
                  </a:schemeClr>
                </a:solidFill>
                <a:latin typeface="Consolas" panose="020B0609020204030204" pitchFamily="49" charset="0"/>
                <a:cs typeface="Consolas" panose="020B0609020204030204" pitchFamily="49" charset="0"/>
              </a:rPr>
              <a:t>name</a:t>
            </a:r>
            <a:r>
              <a:rPr lang="en-GB" spc="45" dirty="0">
                <a:solidFill>
                  <a:schemeClr val="accent1">
                    <a:lumMod val="50000"/>
                  </a:schemeClr>
                </a:solidFill>
                <a:latin typeface="Consolas" panose="020B0609020204030204" pitchFamily="49" charset="0"/>
                <a:cs typeface="Consolas" panose="020B0609020204030204" pitchFamily="49" charset="0"/>
              </a:rPr>
              <a:t>=</a:t>
            </a:r>
            <a:r>
              <a:rPr lang="en-GB" spc="45" dirty="0">
                <a:solidFill>
                  <a:schemeClr val="accent6">
                    <a:lumMod val="60000"/>
                    <a:lumOff val="40000"/>
                  </a:schemeClr>
                </a:solidFill>
                <a:latin typeface="Consolas" panose="020B0609020204030204" pitchFamily="49" charset="0"/>
                <a:cs typeface="Consolas" panose="020B0609020204030204" pitchFamily="49" charset="0"/>
              </a:rPr>
              <a:t>“</a:t>
            </a:r>
            <a:r>
              <a:rPr lang="en-GB" spc="45" dirty="0" err="1">
                <a:solidFill>
                  <a:schemeClr val="accent6">
                    <a:lumMod val="60000"/>
                    <a:lumOff val="40000"/>
                  </a:schemeClr>
                </a:solidFill>
                <a:latin typeface="Consolas" panose="020B0609020204030204" pitchFamily="49" charset="0"/>
                <a:cs typeface="Consolas" panose="020B0609020204030204" pitchFamily="49" charset="0"/>
              </a:rPr>
              <a:t>fname</a:t>
            </a:r>
            <a:r>
              <a:rPr lang="en-GB" spc="45" dirty="0">
                <a:solidFill>
                  <a:schemeClr val="accent6">
                    <a:lumMod val="60000"/>
                    <a:lumOff val="40000"/>
                  </a:schemeClr>
                </a:solidFill>
                <a:latin typeface="Consolas" panose="020B0609020204030204" pitchFamily="49" charset="0"/>
                <a:cs typeface="Consolas" panose="020B0609020204030204" pitchFamily="49" charset="0"/>
              </a:rPr>
              <a:t>”</a:t>
            </a:r>
            <a:r>
              <a:rPr lang="en-GB" spc="45" dirty="0">
                <a:solidFill>
                  <a:schemeClr val="accent1">
                    <a:lumMod val="50000"/>
                  </a:schemeClr>
                </a:solidFill>
                <a:latin typeface="Consolas" panose="020B0609020204030204" pitchFamily="49" charset="0"/>
                <a:cs typeface="Consolas" panose="020B0609020204030204" pitchFamily="49" charset="0"/>
              </a:rPr>
              <a:t>&gt;</a:t>
            </a:r>
          </a:p>
          <a:p>
            <a:pPr lvl="1"/>
            <a:r>
              <a:rPr lang="en-GB" spc="45" dirty="0">
                <a:solidFill>
                  <a:schemeClr val="accent6">
                    <a:lumMod val="75000"/>
                  </a:schemeClr>
                </a:solidFill>
                <a:latin typeface="Consolas" panose="020B0609020204030204" pitchFamily="49" charset="0"/>
                <a:cs typeface="Consolas" panose="020B0609020204030204" pitchFamily="49" charset="0"/>
              </a:rPr>
              <a:t>name:</a:t>
            </a:r>
            <a:r>
              <a:rPr lang="en-GB" spc="45" dirty="0">
                <a:solidFill>
                  <a:schemeClr val="accent1">
                    <a:lumMod val="50000"/>
                  </a:schemeClr>
                </a:solidFill>
                <a:cs typeface="Arial"/>
              </a:rPr>
              <a:t>  (e.g. </a:t>
            </a:r>
            <a:r>
              <a:rPr lang="en-GB" spc="45" dirty="0" err="1">
                <a:solidFill>
                  <a:schemeClr val="accent1">
                    <a:lumMod val="50000"/>
                  </a:schemeClr>
                </a:solidFill>
                <a:cs typeface="Arial"/>
              </a:rPr>
              <a:t>fname</a:t>
            </a:r>
            <a:r>
              <a:rPr lang="en-GB" spc="45" dirty="0">
                <a:solidFill>
                  <a:schemeClr val="accent1">
                    <a:lumMod val="50000"/>
                  </a:schemeClr>
                </a:solidFill>
                <a:cs typeface="Arial"/>
              </a:rPr>
              <a:t>) reflects the information your are collecting from the user</a:t>
            </a:r>
          </a:p>
          <a:p>
            <a:pPr lvl="1"/>
            <a:r>
              <a:rPr lang="en-GB" spc="45" dirty="0">
                <a:solidFill>
                  <a:schemeClr val="accent6">
                    <a:lumMod val="75000"/>
                  </a:schemeClr>
                </a:solidFill>
                <a:latin typeface="Consolas" panose="020B0609020204030204" pitchFamily="49" charset="0"/>
                <a:cs typeface="Consolas" panose="020B0609020204030204" pitchFamily="49" charset="0"/>
              </a:rPr>
              <a:t>value:</a:t>
            </a:r>
            <a:r>
              <a:rPr lang="en-GB" spc="45" dirty="0">
                <a:solidFill>
                  <a:schemeClr val="accent1">
                    <a:lumMod val="50000"/>
                  </a:schemeClr>
                </a:solidFill>
                <a:cs typeface="Arial"/>
              </a:rPr>
              <a:t> (e.g. Binhadba) what the user actually types in.</a:t>
            </a:r>
          </a:p>
          <a:p>
            <a:endParaRPr lang="en-GB" sz="2400" spc="45" dirty="0">
              <a:solidFill>
                <a:schemeClr val="tx1">
                  <a:lumMod val="75000"/>
                  <a:lumOff val="25000"/>
                </a:schemeClr>
              </a:solidFill>
              <a:cs typeface="Arial"/>
            </a:endParaRPr>
          </a:p>
          <a:p>
            <a:r>
              <a:rPr lang="en-GB" sz="2400" spc="45" dirty="0">
                <a:solidFill>
                  <a:schemeClr val="tx1">
                    <a:lumMod val="75000"/>
                    <a:lumOff val="25000"/>
                  </a:schemeClr>
                </a:solidFill>
                <a:cs typeface="Arial"/>
              </a:rPr>
              <a:t>When the user fills in a form and hits the submit button, the browser transmits each forms element as </a:t>
            </a:r>
            <a:r>
              <a:rPr lang="en-GB" sz="2400" b="1" spc="45" dirty="0">
                <a:solidFill>
                  <a:schemeClr val="tx1">
                    <a:lumMod val="75000"/>
                    <a:lumOff val="25000"/>
                  </a:schemeClr>
                </a:solidFill>
                <a:cs typeface="Arial"/>
              </a:rPr>
              <a:t>name/value </a:t>
            </a:r>
            <a:r>
              <a:rPr lang="en-GB" sz="2400" spc="45" dirty="0">
                <a:solidFill>
                  <a:schemeClr val="tx1">
                    <a:lumMod val="75000"/>
                    <a:lumOff val="25000"/>
                  </a:schemeClr>
                </a:solidFill>
                <a:cs typeface="Arial"/>
              </a:rPr>
              <a:t>pair (</a:t>
            </a:r>
            <a:r>
              <a:rPr lang="en-GB" sz="2400" i="1" spc="45" dirty="0">
                <a:solidFill>
                  <a:schemeClr val="tx1">
                    <a:lumMod val="75000"/>
                    <a:lumOff val="25000"/>
                  </a:schemeClr>
                </a:solidFill>
                <a:cs typeface="Arial"/>
              </a:rPr>
              <a:t>as part of a </a:t>
            </a:r>
            <a:r>
              <a:rPr lang="en-GB" sz="2400" i="1" spc="45" dirty="0" err="1">
                <a:solidFill>
                  <a:schemeClr val="tx1">
                    <a:lumMod val="75000"/>
                    <a:lumOff val="25000"/>
                  </a:schemeClr>
                </a:solidFill>
                <a:cs typeface="Arial"/>
              </a:rPr>
              <a:t>superglobal</a:t>
            </a:r>
            <a:r>
              <a:rPr lang="en-GB" sz="2400" i="1" spc="45" dirty="0">
                <a:solidFill>
                  <a:schemeClr val="tx1">
                    <a:lumMod val="75000"/>
                    <a:lumOff val="25000"/>
                  </a:schemeClr>
                </a:solidFill>
                <a:cs typeface="Arial"/>
              </a:rPr>
              <a:t> array-see next slides</a:t>
            </a:r>
            <a:r>
              <a:rPr lang="en-GB" sz="2400" spc="45" dirty="0">
                <a:solidFill>
                  <a:schemeClr val="tx1">
                    <a:lumMod val="75000"/>
                    <a:lumOff val="25000"/>
                  </a:schemeClr>
                </a:solidFill>
                <a:cs typeface="Arial"/>
              </a:rPr>
              <a:t>):</a:t>
            </a:r>
            <a:endParaRPr lang="en-GB" spc="45" dirty="0">
              <a:solidFill>
                <a:schemeClr val="accent6">
                  <a:lumMod val="60000"/>
                  <a:lumOff val="40000"/>
                </a:schemeClr>
              </a:solidFill>
              <a:latin typeface="Consolas" panose="020B0609020204030204" pitchFamily="49" charset="0"/>
              <a:cs typeface="Consolas" panose="020B0609020204030204" pitchFamily="49" charset="0"/>
            </a:endParaRPr>
          </a:p>
          <a:p>
            <a:r>
              <a:rPr lang="en-GB" sz="2400" spc="45" dirty="0">
                <a:solidFill>
                  <a:schemeClr val="tx1">
                    <a:lumMod val="75000"/>
                    <a:lumOff val="25000"/>
                  </a:schemeClr>
                </a:solidFill>
                <a:cs typeface="Arial"/>
              </a:rPr>
              <a:t>Thus, make sure that you name each form field  that you want to process as these names  will be </a:t>
            </a:r>
            <a:r>
              <a:rPr lang="en-GB" sz="2400" u="sng" spc="45" dirty="0">
                <a:solidFill>
                  <a:schemeClr val="tx1">
                    <a:lumMod val="75000"/>
                    <a:lumOff val="25000"/>
                  </a:schemeClr>
                </a:solidFill>
                <a:cs typeface="Arial"/>
              </a:rPr>
              <a:t>available to the server’s processing script as variables.</a:t>
            </a:r>
          </a:p>
          <a:p>
            <a:endParaRPr lang="en-GB" spc="45" dirty="0">
              <a:solidFill>
                <a:schemeClr val="tx1"/>
              </a:solidFill>
              <a:latin typeface="+mj-lt"/>
              <a:cs typeface="Arial"/>
            </a:endParaRPr>
          </a:p>
        </p:txBody>
      </p:sp>
      <p:sp>
        <p:nvSpPr>
          <p:cNvPr id="17" name="object 12">
            <a:extLst>
              <a:ext uri="{FF2B5EF4-FFF2-40B4-BE49-F238E27FC236}">
                <a16:creationId xmlns:a16="http://schemas.microsoft.com/office/drawing/2014/main" id="{CCE48A69-547C-BA42-887D-F8B86DDDAA87}"/>
              </a:ext>
            </a:extLst>
          </p:cNvPr>
          <p:cNvSpPr txBox="1">
            <a:spLocks/>
          </p:cNvSpPr>
          <p:nvPr/>
        </p:nvSpPr>
        <p:spPr>
          <a:xfrm>
            <a:off x="1770611" y="117890"/>
            <a:ext cx="8617096" cy="672813"/>
          </a:xfrm>
          <a:prstGeom prst="rect">
            <a:avLst/>
          </a:prstGeom>
        </p:spPr>
        <p:txBody>
          <a:bodyPr vert="horz" wrap="square" lIns="0" tIns="15240" rIns="0" bIns="0" rtlCol="0" anchor="t">
            <a:sp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marL="12065" marR="5080">
              <a:spcBef>
                <a:spcPts val="95"/>
              </a:spcBef>
              <a:buClr>
                <a:srgbClr val="000000"/>
              </a:buClr>
              <a:tabLst>
                <a:tab pos="299085" algn="l"/>
                <a:tab pos="299720" algn="l"/>
              </a:tabLst>
            </a:pPr>
            <a:r>
              <a:rPr lang="en-GB" sz="4800" spc="-155" dirty="0">
                <a:solidFill>
                  <a:schemeClr val="accent1">
                    <a:lumMod val="75000"/>
                  </a:schemeClr>
                </a:solidFill>
              </a:rPr>
              <a:t>PHP for Forms Processing (Cont.)</a:t>
            </a:r>
          </a:p>
        </p:txBody>
      </p:sp>
    </p:spTree>
    <p:extLst>
      <p:ext uri="{BB962C8B-B14F-4D97-AF65-F5344CB8AC3E}">
        <p14:creationId xmlns:p14="http://schemas.microsoft.com/office/powerpoint/2010/main" val="768236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txBox="1"/>
          <p:nvPr/>
        </p:nvSpPr>
        <p:spPr>
          <a:xfrm>
            <a:off x="1770611" y="938477"/>
            <a:ext cx="9217955" cy="3334759"/>
          </a:xfrm>
          <a:prstGeom prst="rect">
            <a:avLst/>
          </a:prstGeom>
        </p:spPr>
        <p:txBody>
          <a:bodyPr vert="horz" wrap="square" lIns="0" tIns="53975" rIns="0" bIns="0" rtlCol="0">
            <a:spAutoFit/>
          </a:bodyPr>
          <a:lstStyle/>
          <a:p>
            <a:pPr marL="268605" marR="5080" indent="-256540">
              <a:lnSpc>
                <a:spcPts val="2590"/>
              </a:lnSpc>
              <a:spcBef>
                <a:spcPts val="425"/>
              </a:spcBef>
              <a:buClr>
                <a:srgbClr val="2CA1BE"/>
              </a:buClr>
              <a:buSzPct val="66666"/>
              <a:buChar char=""/>
              <a:tabLst>
                <a:tab pos="268605" algn="l"/>
                <a:tab pos="269240" algn="l"/>
              </a:tabLst>
            </a:pPr>
            <a:r>
              <a:rPr sz="2200" spc="45" dirty="0">
                <a:solidFill>
                  <a:schemeClr val="tx1">
                    <a:lumMod val="75000"/>
                    <a:lumOff val="25000"/>
                  </a:schemeClr>
                </a:solidFill>
                <a:latin typeface="+mj-lt"/>
                <a:cs typeface="Arial"/>
              </a:rPr>
              <a:t>Superglobal arrays are associative arrays  predefined by PHP that hold variables acquired  from user input, the environment or the web server  and are accessible in any variable scope.</a:t>
            </a:r>
          </a:p>
          <a:p>
            <a:pPr>
              <a:spcBef>
                <a:spcPts val="5"/>
              </a:spcBef>
              <a:buClr>
                <a:srgbClr val="2CA1BE"/>
              </a:buClr>
              <a:buFont typeface="Arial"/>
              <a:buChar char=""/>
            </a:pPr>
            <a:endParaRPr sz="2200" spc="45" dirty="0">
              <a:solidFill>
                <a:schemeClr val="tx1">
                  <a:lumMod val="75000"/>
                  <a:lumOff val="25000"/>
                </a:schemeClr>
              </a:solidFill>
              <a:latin typeface="+mj-lt"/>
              <a:cs typeface="Arial"/>
            </a:endParaRPr>
          </a:p>
          <a:p>
            <a:pPr marL="268605" marR="112395" indent="-256540" algn="just">
              <a:lnSpc>
                <a:spcPct val="89000"/>
              </a:lnSpc>
              <a:spcBef>
                <a:spcPts val="5"/>
              </a:spcBef>
              <a:buClr>
                <a:srgbClr val="2CA1BE"/>
              </a:buClr>
              <a:buSzPct val="66666"/>
              <a:buChar char=""/>
              <a:tabLst>
                <a:tab pos="269240" algn="l"/>
              </a:tabLst>
            </a:pPr>
            <a:r>
              <a:rPr sz="2200" spc="45" dirty="0">
                <a:solidFill>
                  <a:schemeClr val="tx1">
                    <a:lumMod val="75000"/>
                    <a:lumOff val="25000"/>
                  </a:schemeClr>
                </a:solidFill>
                <a:latin typeface="+mj-lt"/>
                <a:cs typeface="Arial"/>
              </a:rPr>
              <a:t>The arrays </a:t>
            </a:r>
            <a:r>
              <a:rPr sz="2200" spc="45" dirty="0">
                <a:solidFill>
                  <a:srgbClr val="EF5E63"/>
                </a:solidFill>
                <a:latin typeface="Consolas" panose="020B0609020204030204" pitchFamily="49" charset="0"/>
                <a:cs typeface="Consolas" panose="020B0609020204030204" pitchFamily="49" charset="0"/>
              </a:rPr>
              <a:t>$_GET </a:t>
            </a:r>
            <a:r>
              <a:rPr sz="2200" spc="45" dirty="0">
                <a:solidFill>
                  <a:schemeClr val="tx1">
                    <a:lumMod val="75000"/>
                    <a:lumOff val="25000"/>
                  </a:schemeClr>
                </a:solidFill>
                <a:latin typeface="+mj-lt"/>
                <a:cs typeface="Arial"/>
              </a:rPr>
              <a:t>and </a:t>
            </a:r>
            <a:r>
              <a:rPr sz="2200" spc="45" dirty="0">
                <a:solidFill>
                  <a:srgbClr val="EF5E63"/>
                </a:solidFill>
                <a:latin typeface="Consolas" panose="020B0609020204030204" pitchFamily="49" charset="0"/>
                <a:cs typeface="Consolas" panose="020B0609020204030204" pitchFamily="49" charset="0"/>
              </a:rPr>
              <a:t>$_POST </a:t>
            </a:r>
            <a:r>
              <a:rPr sz="2200" spc="45" dirty="0">
                <a:solidFill>
                  <a:schemeClr val="tx1">
                    <a:lumMod val="75000"/>
                    <a:lumOff val="25000"/>
                  </a:schemeClr>
                </a:solidFill>
                <a:latin typeface="+mj-lt"/>
                <a:cs typeface="Arial"/>
              </a:rPr>
              <a:t>retrieve information  sent to the server by </a:t>
            </a:r>
            <a:r>
              <a:rPr sz="2200" spc="45" dirty="0">
                <a:solidFill>
                  <a:schemeClr val="accent6">
                    <a:lumMod val="75000"/>
                  </a:schemeClr>
                </a:solidFill>
                <a:latin typeface="Consolas" panose="020B0609020204030204" pitchFamily="49" charset="0"/>
                <a:cs typeface="Consolas" panose="020B0609020204030204" pitchFamily="49" charset="0"/>
              </a:rPr>
              <a:t>HTTP</a:t>
            </a:r>
            <a:r>
              <a:rPr sz="2200" spc="45" dirty="0">
                <a:solidFill>
                  <a:schemeClr val="tx1">
                    <a:lumMod val="75000"/>
                    <a:lumOff val="25000"/>
                  </a:schemeClr>
                </a:solidFill>
                <a:latin typeface="+mj-lt"/>
                <a:cs typeface="Arial"/>
              </a:rPr>
              <a:t> </a:t>
            </a:r>
            <a:r>
              <a:rPr sz="2200" spc="45" dirty="0">
                <a:solidFill>
                  <a:schemeClr val="accent6">
                    <a:lumMod val="75000"/>
                  </a:schemeClr>
                </a:solidFill>
                <a:latin typeface="Consolas" panose="020B0609020204030204" pitchFamily="49" charset="0"/>
                <a:cs typeface="Consolas" panose="020B0609020204030204" pitchFamily="49" charset="0"/>
              </a:rPr>
              <a:t>get</a:t>
            </a:r>
            <a:r>
              <a:rPr lang="en-GB" sz="2200" spc="45" dirty="0">
                <a:solidFill>
                  <a:schemeClr val="tx1">
                    <a:lumMod val="75000"/>
                    <a:lumOff val="25000"/>
                  </a:schemeClr>
                </a:solidFill>
                <a:latin typeface="+mj-lt"/>
                <a:cs typeface="Arial"/>
              </a:rPr>
              <a:t> </a:t>
            </a:r>
            <a:r>
              <a:rPr sz="2200" spc="45" dirty="0">
                <a:solidFill>
                  <a:schemeClr val="tx1">
                    <a:lumMod val="75000"/>
                    <a:lumOff val="25000"/>
                  </a:schemeClr>
                </a:solidFill>
                <a:latin typeface="+mj-lt"/>
                <a:cs typeface="Arial"/>
              </a:rPr>
              <a:t> and </a:t>
            </a:r>
            <a:r>
              <a:rPr sz="2200" spc="45" dirty="0">
                <a:solidFill>
                  <a:schemeClr val="accent6">
                    <a:lumMod val="75000"/>
                  </a:schemeClr>
                </a:solidFill>
                <a:latin typeface="Consolas" panose="020B0609020204030204" pitchFamily="49" charset="0"/>
                <a:cs typeface="Consolas" panose="020B0609020204030204" pitchFamily="49" charset="0"/>
              </a:rPr>
              <a:t>post</a:t>
            </a:r>
            <a:r>
              <a:rPr lang="en-GB" sz="2200" spc="45" dirty="0">
                <a:solidFill>
                  <a:schemeClr val="tx1">
                    <a:lumMod val="75000"/>
                    <a:lumOff val="25000"/>
                  </a:schemeClr>
                </a:solidFill>
                <a:latin typeface="+mj-lt"/>
                <a:cs typeface="Arial"/>
              </a:rPr>
              <a:t> </a:t>
            </a:r>
            <a:r>
              <a:rPr sz="2200" spc="45" dirty="0">
                <a:solidFill>
                  <a:schemeClr val="tx1">
                    <a:lumMod val="75000"/>
                    <a:lumOff val="25000"/>
                  </a:schemeClr>
                </a:solidFill>
                <a:latin typeface="+mj-lt"/>
                <a:cs typeface="Arial"/>
              </a:rPr>
              <a:t>requests, respectively.</a:t>
            </a:r>
          </a:p>
          <a:p>
            <a:pPr>
              <a:spcBef>
                <a:spcPts val="40"/>
              </a:spcBef>
              <a:buClr>
                <a:srgbClr val="2CA1BE"/>
              </a:buClr>
              <a:buFont typeface="Arial"/>
              <a:buChar char=""/>
            </a:pPr>
            <a:endParaRPr sz="2200" spc="45" dirty="0">
              <a:solidFill>
                <a:schemeClr val="tx1">
                  <a:lumMod val="75000"/>
                  <a:lumOff val="25000"/>
                </a:schemeClr>
              </a:solidFill>
              <a:latin typeface="+mj-lt"/>
              <a:cs typeface="Arial"/>
            </a:endParaRPr>
          </a:p>
          <a:p>
            <a:pPr marL="268605" marR="102235" indent="-256540">
              <a:lnSpc>
                <a:spcPts val="2590"/>
              </a:lnSpc>
              <a:spcBef>
                <a:spcPts val="5"/>
              </a:spcBef>
              <a:buClr>
                <a:srgbClr val="2CA1BE"/>
              </a:buClr>
              <a:buSzPct val="66666"/>
              <a:buChar char=""/>
              <a:tabLst>
                <a:tab pos="268605" algn="l"/>
                <a:tab pos="269240" algn="l"/>
              </a:tabLst>
            </a:pPr>
            <a:r>
              <a:rPr sz="2200" spc="45" dirty="0">
                <a:solidFill>
                  <a:schemeClr val="tx1">
                    <a:lumMod val="75000"/>
                    <a:lumOff val="25000"/>
                  </a:schemeClr>
                </a:solidFill>
                <a:latin typeface="+mj-lt"/>
                <a:cs typeface="Arial"/>
              </a:rPr>
              <a:t>These are superglobals, which means that they are  always accessible, regardless of scope - and you  can access them from any function, class or file  without having to do anything special.</a:t>
            </a:r>
          </a:p>
        </p:txBody>
      </p:sp>
      <p:sp>
        <p:nvSpPr>
          <p:cNvPr id="16" name="object 16"/>
          <p:cNvSpPr txBox="1">
            <a:spLocks noGrp="1"/>
          </p:cNvSpPr>
          <p:nvPr>
            <p:ph type="ftr" sz="quarter" idx="5"/>
          </p:nvPr>
        </p:nvSpPr>
        <p:spPr>
          <a:xfrm>
            <a:off x="4215510" y="6420532"/>
            <a:ext cx="2437129" cy="320040"/>
          </a:xfrm>
          <a:prstGeom prst="rect">
            <a:avLst/>
          </a:prstGeom>
        </p:spPr>
        <p:txBody>
          <a:bodyPr vert="horz" wrap="square" lIns="0" tIns="0" rIns="0" bIns="0" rtlCol="0">
            <a:spAutoFit/>
          </a:bodyPr>
          <a:lstStyle>
            <a:defPPr>
              <a:defRPr lang="en-US"/>
            </a:defPPr>
            <a:lvl1pPr marL="0" algn="l" defTabSz="914400" rtl="0" eaLnBrk="1" latinLnBrk="0" hangingPunct="1">
              <a:defRPr sz="100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5080" algn="r"/>
            <a:r>
              <a:rPr lang="en-GB" spc="-5"/>
              <a:t>©1992-2012 by Pearson </a:t>
            </a:r>
            <a:r>
              <a:rPr lang="en-GB" spc="-10"/>
              <a:t>Education, </a:t>
            </a:r>
            <a:r>
              <a:rPr lang="en-GB" spc="-5"/>
              <a:t>Inc.</a:t>
            </a:r>
            <a:r>
              <a:rPr lang="en-GB" spc="-65"/>
              <a:t> </a:t>
            </a:r>
            <a:r>
              <a:rPr lang="en-GB" spc="-10"/>
              <a:t>All</a:t>
            </a:r>
          </a:p>
          <a:p>
            <a:pPr marR="5080" algn="r">
              <a:spcBef>
                <a:spcPts val="5"/>
              </a:spcBef>
            </a:pPr>
            <a:r>
              <a:rPr lang="en-GB" spc="-5"/>
              <a:t>Rights</a:t>
            </a:r>
            <a:r>
              <a:rPr lang="en-GB" spc="-80"/>
              <a:t> </a:t>
            </a:r>
            <a:r>
              <a:rPr lang="en-GB" spc="-5"/>
              <a:t>Reserved.</a:t>
            </a:r>
            <a:endParaRPr spc="-5" dirty="0"/>
          </a:p>
        </p:txBody>
      </p:sp>
      <p:sp>
        <p:nvSpPr>
          <p:cNvPr id="17" name="object 12">
            <a:extLst>
              <a:ext uri="{FF2B5EF4-FFF2-40B4-BE49-F238E27FC236}">
                <a16:creationId xmlns:a16="http://schemas.microsoft.com/office/drawing/2014/main" id="{500FA95A-74F8-1D47-A952-E5D8460ED62B}"/>
              </a:ext>
            </a:extLst>
          </p:cNvPr>
          <p:cNvSpPr txBox="1">
            <a:spLocks/>
          </p:cNvSpPr>
          <p:nvPr/>
        </p:nvSpPr>
        <p:spPr>
          <a:xfrm>
            <a:off x="1770611" y="117890"/>
            <a:ext cx="8617096" cy="672813"/>
          </a:xfrm>
          <a:prstGeom prst="rect">
            <a:avLst/>
          </a:prstGeom>
        </p:spPr>
        <p:txBody>
          <a:bodyPr vert="horz" wrap="square" lIns="0" tIns="15240" rIns="0" bIns="0" rtlCol="0" anchor="t">
            <a:sp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marL="12065" marR="5080">
              <a:spcBef>
                <a:spcPts val="95"/>
              </a:spcBef>
              <a:buClr>
                <a:srgbClr val="000000"/>
              </a:buClr>
              <a:tabLst>
                <a:tab pos="299085" algn="l"/>
                <a:tab pos="299720" algn="l"/>
              </a:tabLst>
            </a:pPr>
            <a:r>
              <a:rPr lang="en-GB" sz="4800" spc="-155" dirty="0">
                <a:solidFill>
                  <a:schemeClr val="accent1">
                    <a:lumMod val="75000"/>
                  </a:schemeClr>
                </a:solidFill>
              </a:rPr>
              <a:t>PHP for Forms Processing (Cont.)</a:t>
            </a:r>
          </a:p>
        </p:txBody>
      </p:sp>
      <p:sp>
        <p:nvSpPr>
          <p:cNvPr id="18" name="object 8">
            <a:extLst>
              <a:ext uri="{FF2B5EF4-FFF2-40B4-BE49-F238E27FC236}">
                <a16:creationId xmlns:a16="http://schemas.microsoft.com/office/drawing/2014/main" id="{5970C1D9-A8B0-4E4B-A4E7-0337782035E8}"/>
              </a:ext>
            </a:extLst>
          </p:cNvPr>
          <p:cNvSpPr/>
          <p:nvPr/>
        </p:nvSpPr>
        <p:spPr>
          <a:xfrm>
            <a:off x="4929162" y="4377305"/>
            <a:ext cx="4051738" cy="1939158"/>
          </a:xfrm>
          <a:prstGeom prst="rect">
            <a:avLst/>
          </a:prstGeom>
          <a: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brightnessContrast contrast="40000"/>
                      </a14:imgEffect>
                    </a14:imgLayer>
                  </a14:imgProps>
                </a:ext>
              </a:extLst>
            </a:blip>
            <a:stretch>
              <a:fillRect l="-23487" t="-11289" r="-54974" b="-102142"/>
            </a:stretch>
          </a:blipFill>
        </p:spPr>
        <p:txBody>
          <a:bodyPr wrap="square" lIns="0" tIns="0" rIns="0" bIns="0" rtlCol="0"/>
          <a:lstStyle/>
          <a:p>
            <a:endParaRPr/>
          </a:p>
        </p:txBody>
      </p:sp>
      <p:sp>
        <p:nvSpPr>
          <p:cNvPr id="19" name="TextBox 18">
            <a:extLst>
              <a:ext uri="{FF2B5EF4-FFF2-40B4-BE49-F238E27FC236}">
                <a16:creationId xmlns:a16="http://schemas.microsoft.com/office/drawing/2014/main" id="{4F52760E-C0CA-CE4E-99AA-E13AE28AF33A}"/>
              </a:ext>
            </a:extLst>
          </p:cNvPr>
          <p:cNvSpPr txBox="1"/>
          <p:nvPr/>
        </p:nvSpPr>
        <p:spPr>
          <a:xfrm>
            <a:off x="2013279" y="5162218"/>
            <a:ext cx="2947410" cy="369332"/>
          </a:xfrm>
          <a:prstGeom prst="rect">
            <a:avLst/>
          </a:prstGeom>
          <a:noFill/>
        </p:spPr>
        <p:txBody>
          <a:bodyPr wrap="none" rtlCol="0">
            <a:spAutoFit/>
          </a:bodyPr>
          <a:lstStyle/>
          <a:p>
            <a:r>
              <a:rPr lang="en-US" dirty="0"/>
              <a:t>Some other global variables: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1524000" y="628705"/>
            <a:ext cx="9144000" cy="4824296"/>
          </a:xfrm>
          <a:prstGeom prst="rect">
            <a:avLst/>
          </a:prstGeom>
          <a:blipFill>
            <a:blip r:embed="rId2" cstate="print"/>
            <a:stretch>
              <a:fillRect t="-1" b="-15083"/>
            </a:stretch>
          </a:blipFill>
        </p:spPr>
        <p:txBody>
          <a:bodyPr wrap="square" lIns="0" tIns="0" rIns="0" bIns="0" rtlCol="0"/>
          <a:lstStyle/>
          <a:p>
            <a:endParaRPr/>
          </a:p>
        </p:txBody>
      </p:sp>
      <p:sp>
        <p:nvSpPr>
          <p:cNvPr id="9" name="object 9"/>
          <p:cNvSpPr txBox="1">
            <a:spLocks noGrp="1"/>
          </p:cNvSpPr>
          <p:nvPr>
            <p:ph type="ftr" sz="quarter" idx="5"/>
          </p:nvPr>
        </p:nvSpPr>
        <p:spPr>
          <a:xfrm>
            <a:off x="4215510" y="6420532"/>
            <a:ext cx="2437129" cy="320040"/>
          </a:xfrm>
          <a:prstGeom prst="rect">
            <a:avLst/>
          </a:prstGeom>
        </p:spPr>
        <p:txBody>
          <a:bodyPr vert="horz" wrap="square" lIns="0" tIns="0" rIns="0" bIns="0" rtlCol="0">
            <a:spAutoFit/>
          </a:bodyPr>
          <a:lstStyle>
            <a:defPPr>
              <a:defRPr lang="en-US"/>
            </a:defPPr>
            <a:lvl1pPr marL="0" algn="l" defTabSz="914400" rtl="0" eaLnBrk="1" latinLnBrk="0" hangingPunct="1">
              <a:defRPr sz="100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5080" algn="r"/>
            <a:r>
              <a:rPr lang="en-GB" spc="-5"/>
              <a:t>©1992-2012 by Pearson </a:t>
            </a:r>
            <a:r>
              <a:rPr lang="en-GB" spc="-10"/>
              <a:t>Education, </a:t>
            </a:r>
            <a:r>
              <a:rPr lang="en-GB" spc="-5"/>
              <a:t>Inc.</a:t>
            </a:r>
            <a:r>
              <a:rPr lang="en-GB" spc="-65"/>
              <a:t> </a:t>
            </a:r>
            <a:r>
              <a:rPr lang="en-GB" spc="-10"/>
              <a:t>All</a:t>
            </a:r>
          </a:p>
          <a:p>
            <a:pPr marR="5080" algn="r">
              <a:spcBef>
                <a:spcPts val="5"/>
              </a:spcBef>
            </a:pPr>
            <a:r>
              <a:rPr lang="en-GB" spc="-5"/>
              <a:t>Rights</a:t>
            </a:r>
            <a:r>
              <a:rPr lang="en-GB" spc="-80"/>
              <a:t> </a:t>
            </a:r>
            <a:r>
              <a:rPr lang="en-GB" spc="-5"/>
              <a:t>Reserved.</a:t>
            </a:r>
            <a:endParaRPr spc="-5" dirty="0"/>
          </a:p>
        </p:txBody>
      </p:sp>
      <p:sp>
        <p:nvSpPr>
          <p:cNvPr id="11" name="TextBox 10">
            <a:extLst>
              <a:ext uri="{FF2B5EF4-FFF2-40B4-BE49-F238E27FC236}">
                <a16:creationId xmlns:a16="http://schemas.microsoft.com/office/drawing/2014/main" id="{189604AB-7DD6-BD45-AB22-A8964CBEF8CC}"/>
              </a:ext>
            </a:extLst>
          </p:cNvPr>
          <p:cNvSpPr txBox="1"/>
          <p:nvPr/>
        </p:nvSpPr>
        <p:spPr>
          <a:xfrm>
            <a:off x="7000951" y="0"/>
            <a:ext cx="5306068" cy="523220"/>
          </a:xfrm>
          <a:prstGeom prst="rect">
            <a:avLst/>
          </a:prstGeom>
          <a:noFill/>
        </p:spPr>
        <p:txBody>
          <a:bodyPr wrap="none" rtlCol="0">
            <a:spAutoFit/>
          </a:bodyPr>
          <a:lstStyle/>
          <a:p>
            <a:r>
              <a:rPr lang="en-US" sz="2800" dirty="0">
                <a:solidFill>
                  <a:srgbClr val="EF5E63"/>
                </a:solidFill>
                <a:highlight>
                  <a:srgbClr val="FFFFFF"/>
                </a:highlight>
              </a:rPr>
              <a:t>Example 2: Client-side (</a:t>
            </a:r>
            <a:r>
              <a:rPr lang="en-US" sz="2800" dirty="0" err="1">
                <a:solidFill>
                  <a:srgbClr val="EF5E63"/>
                </a:solidFill>
                <a:highlight>
                  <a:srgbClr val="FFFFFF"/>
                </a:highlight>
              </a:rPr>
              <a:t>form.html</a:t>
            </a:r>
            <a:r>
              <a:rPr lang="en-US" sz="2800" dirty="0">
                <a:solidFill>
                  <a:srgbClr val="EF5E63"/>
                </a:solidFill>
                <a:highlight>
                  <a:srgbClr val="FFFFFF"/>
                </a:highlight>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2FC9C-C538-2043-9418-17BB4B26CCC0}"/>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3B378C1A-5E01-9743-8550-1B13C20AC120}"/>
              </a:ext>
            </a:extLst>
          </p:cNvPr>
          <p:cNvSpPr>
            <a:spLocks noGrp="1"/>
          </p:cNvSpPr>
          <p:nvPr>
            <p:ph idx="1"/>
          </p:nvPr>
        </p:nvSpPr>
        <p:spPr/>
        <p:txBody>
          <a:bodyPr/>
          <a:lstStyle/>
          <a:p>
            <a:r>
              <a:rPr lang="en-US" dirty="0"/>
              <a:t>Client-side vs Server-side development.</a:t>
            </a:r>
          </a:p>
          <a:p>
            <a:r>
              <a:rPr lang="en-US" dirty="0"/>
              <a:t>About PHP</a:t>
            </a:r>
          </a:p>
          <a:p>
            <a:r>
              <a:rPr lang="en-US" dirty="0"/>
              <a:t>Using server-side scripting language (PHP) for the tasks:</a:t>
            </a:r>
          </a:p>
          <a:p>
            <a:pPr lvl="1"/>
            <a:r>
              <a:rPr lang="en-US" dirty="0"/>
              <a:t>Form processing.</a:t>
            </a:r>
          </a:p>
          <a:p>
            <a:pPr lvl="1"/>
            <a:r>
              <a:rPr lang="en-US" dirty="0"/>
              <a:t>Accessing/manipulating Database information.</a:t>
            </a:r>
          </a:p>
          <a:p>
            <a:endParaRPr lang="en-US" dirty="0"/>
          </a:p>
        </p:txBody>
      </p:sp>
      <p:sp>
        <p:nvSpPr>
          <p:cNvPr id="4" name="Footer Placeholder 3">
            <a:extLst>
              <a:ext uri="{FF2B5EF4-FFF2-40B4-BE49-F238E27FC236}">
                <a16:creationId xmlns:a16="http://schemas.microsoft.com/office/drawing/2014/main" id="{D62ADE21-639E-F94E-8B9F-7702E1C8A62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F349FD2-6AE5-D14E-98D7-15BF5A361D56}"/>
              </a:ext>
            </a:extLst>
          </p:cNvPr>
          <p:cNvSpPr>
            <a:spLocks noGrp="1"/>
          </p:cNvSpPr>
          <p:nvPr>
            <p:ph type="sldNum" sz="quarter" idx="12"/>
          </p:nvPr>
        </p:nvSpPr>
        <p:spPr/>
        <p:txBody>
          <a:bodyPr/>
          <a:lstStyle/>
          <a:p>
            <a:fld id="{3A98EE3D-8CD1-4C3F-BD1C-C98C9596463C}" type="slidenum">
              <a:rPr lang="en-US" smtClean="0"/>
              <a:t>2</a:t>
            </a:fld>
            <a:endParaRPr lang="en-US" dirty="0"/>
          </a:p>
        </p:txBody>
      </p:sp>
    </p:spTree>
    <p:extLst>
      <p:ext uri="{BB962C8B-B14F-4D97-AF65-F5344CB8AC3E}">
        <p14:creationId xmlns:p14="http://schemas.microsoft.com/office/powerpoint/2010/main" val="2213061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1524000" y="0"/>
            <a:ext cx="9144000" cy="4853793"/>
          </a:xfrm>
          <a:prstGeom prst="rect">
            <a:avLst/>
          </a:prstGeom>
          <a:blipFill>
            <a:blip r:embed="rId2" cstate="print"/>
            <a:stretch>
              <a:fillRect t="1" b="-14384"/>
            </a:stretch>
          </a:blipFill>
        </p:spPr>
        <p:txBody>
          <a:bodyPr wrap="square" lIns="0" tIns="0" rIns="0" bIns="0" rtlCol="0"/>
          <a:lstStyle/>
          <a:p>
            <a:endParaRPr/>
          </a:p>
        </p:txBody>
      </p:sp>
      <p:sp>
        <p:nvSpPr>
          <p:cNvPr id="10" name="object 8">
            <a:extLst>
              <a:ext uri="{FF2B5EF4-FFF2-40B4-BE49-F238E27FC236}">
                <a16:creationId xmlns:a16="http://schemas.microsoft.com/office/drawing/2014/main" id="{398EC0A1-3372-524B-9F17-2C0572AC820B}"/>
              </a:ext>
            </a:extLst>
          </p:cNvPr>
          <p:cNvSpPr/>
          <p:nvPr/>
        </p:nvSpPr>
        <p:spPr>
          <a:xfrm>
            <a:off x="1524000" y="4575344"/>
            <a:ext cx="9144000" cy="2002438"/>
          </a:xfrm>
          <a:prstGeom prst="rect">
            <a:avLst/>
          </a:prstGeom>
          <a:blipFill>
            <a:blip r:embed="rId3" cstate="print"/>
            <a:stretch>
              <a:fillRect b="-177259"/>
            </a:stretch>
          </a:blipFill>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265471" y="534285"/>
            <a:ext cx="9144000" cy="4971780"/>
          </a:xfrm>
          <a:prstGeom prst="rect">
            <a:avLst/>
          </a:prstGeom>
          <a:blipFill>
            <a:blip r:embed="rId2" cstate="print"/>
            <a:stretch>
              <a:fillRect b="-11669"/>
            </a:stretch>
          </a:blipFill>
        </p:spPr>
        <p:txBody>
          <a:bodyPr wrap="square" lIns="0" tIns="0" rIns="0" bIns="0" rtlCol="0"/>
          <a:lstStyle/>
          <a:p>
            <a:endParaRPr dirty="0"/>
          </a:p>
        </p:txBody>
      </p:sp>
      <p:sp>
        <p:nvSpPr>
          <p:cNvPr id="10" name="object 8">
            <a:extLst>
              <a:ext uri="{FF2B5EF4-FFF2-40B4-BE49-F238E27FC236}">
                <a16:creationId xmlns:a16="http://schemas.microsoft.com/office/drawing/2014/main" id="{7E5458DB-5C26-4C4D-98E5-389521549107}"/>
              </a:ext>
            </a:extLst>
          </p:cNvPr>
          <p:cNvSpPr/>
          <p:nvPr/>
        </p:nvSpPr>
        <p:spPr>
          <a:xfrm>
            <a:off x="5584721" y="1015914"/>
            <a:ext cx="4572001" cy="1029195"/>
          </a:xfrm>
          <a:prstGeom prst="rect">
            <a:avLst/>
          </a:prstGeom>
          <a:blipFill>
            <a:blip r:embed="rId3" cstate="print"/>
            <a:stretch>
              <a:fillRect l="-4761" t="-16448" r="-29440" b="-245518"/>
            </a:stretch>
          </a:blipFill>
        </p:spPr>
        <p:txBody>
          <a:bodyPr wrap="square" lIns="0" tIns="0" rIns="0" bIns="0" rtlCol="0"/>
          <a:lstStyle/>
          <a:p>
            <a:endParaRPr/>
          </a:p>
        </p:txBody>
      </p:sp>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A140A7E6-D579-284B-A2B5-4C3FAF7B96B0}"/>
                  </a:ext>
                </a:extLst>
              </p14:cNvPr>
              <p14:cNvContentPartPr/>
              <p14:nvPr/>
            </p14:nvContentPartPr>
            <p14:xfrm>
              <a:off x="2454940" y="1130987"/>
              <a:ext cx="2042640" cy="335880"/>
            </p14:xfrm>
          </p:contentPart>
        </mc:Choice>
        <mc:Fallback xmlns="">
          <p:pic>
            <p:nvPicPr>
              <p:cNvPr id="12" name="Ink 11">
                <a:extLst>
                  <a:ext uri="{FF2B5EF4-FFF2-40B4-BE49-F238E27FC236}">
                    <a16:creationId xmlns:a16="http://schemas.microsoft.com/office/drawing/2014/main" id="{A140A7E6-D579-284B-A2B5-4C3FAF7B96B0}"/>
                  </a:ext>
                </a:extLst>
              </p:cNvPr>
              <p:cNvPicPr/>
              <p:nvPr/>
            </p:nvPicPr>
            <p:blipFill>
              <a:blip r:embed="rId5"/>
              <a:stretch>
                <a:fillRect/>
              </a:stretch>
            </p:blipFill>
            <p:spPr>
              <a:xfrm>
                <a:off x="2439820" y="1115507"/>
                <a:ext cx="2072880" cy="366480"/>
              </a:xfrm>
              <a:prstGeom prst="rect">
                <a:avLst/>
              </a:prstGeom>
            </p:spPr>
          </p:pic>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1524000" y="652272"/>
            <a:ext cx="9144000" cy="4264285"/>
          </a:xfrm>
          <a:prstGeom prst="rect">
            <a:avLst/>
          </a:prstGeom>
          <a:blipFill>
            <a:blip r:embed="rId2" cstate="print"/>
            <a:stretch>
              <a:fillRect b="-30196"/>
            </a:stretch>
          </a:blipFill>
        </p:spPr>
        <p:txBody>
          <a:bodyPr wrap="square" lIns="0" tIns="0" rIns="0" bIns="0" rtlCol="0"/>
          <a:lstStyle/>
          <a:p>
            <a:endParaRPr/>
          </a:p>
        </p:txBody>
      </p:sp>
      <p:sp>
        <p:nvSpPr>
          <p:cNvPr id="9" name="object 9"/>
          <p:cNvSpPr txBox="1">
            <a:spLocks noGrp="1"/>
          </p:cNvSpPr>
          <p:nvPr>
            <p:ph type="ftr" sz="quarter" idx="5"/>
          </p:nvPr>
        </p:nvSpPr>
        <p:spPr>
          <a:xfrm>
            <a:off x="4215510" y="6420532"/>
            <a:ext cx="2437129" cy="320040"/>
          </a:xfrm>
          <a:prstGeom prst="rect">
            <a:avLst/>
          </a:prstGeom>
        </p:spPr>
        <p:txBody>
          <a:bodyPr vert="horz" wrap="square" lIns="0" tIns="0" rIns="0" bIns="0" rtlCol="0">
            <a:spAutoFit/>
          </a:bodyPr>
          <a:lstStyle>
            <a:defPPr>
              <a:defRPr lang="en-US"/>
            </a:defPPr>
            <a:lvl1pPr marL="0" algn="l" defTabSz="914400" rtl="0" eaLnBrk="1" latinLnBrk="0" hangingPunct="1">
              <a:defRPr sz="100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5080" algn="r"/>
            <a:r>
              <a:rPr lang="en-GB" spc="-5"/>
              <a:t>©1992-2012 by Pearson </a:t>
            </a:r>
            <a:r>
              <a:rPr lang="en-GB" spc="-10"/>
              <a:t>Education, </a:t>
            </a:r>
            <a:r>
              <a:rPr lang="en-GB" spc="-5"/>
              <a:t>Inc.</a:t>
            </a:r>
            <a:r>
              <a:rPr lang="en-GB" spc="-65"/>
              <a:t> </a:t>
            </a:r>
            <a:r>
              <a:rPr lang="en-GB" spc="-10"/>
              <a:t>All</a:t>
            </a:r>
          </a:p>
          <a:p>
            <a:pPr marR="5080" algn="r">
              <a:spcBef>
                <a:spcPts val="5"/>
              </a:spcBef>
            </a:pPr>
            <a:r>
              <a:rPr lang="en-GB" spc="-5"/>
              <a:t>Rights</a:t>
            </a:r>
            <a:r>
              <a:rPr lang="en-GB" spc="-80"/>
              <a:t> </a:t>
            </a:r>
            <a:r>
              <a:rPr lang="en-GB" spc="-5"/>
              <a:t>Reserved.</a:t>
            </a:r>
            <a:endParaRPr spc="-5" dirty="0"/>
          </a:p>
        </p:txBody>
      </p:sp>
      <p:sp>
        <p:nvSpPr>
          <p:cNvPr id="10" name="TextBox 9">
            <a:extLst>
              <a:ext uri="{FF2B5EF4-FFF2-40B4-BE49-F238E27FC236}">
                <a16:creationId xmlns:a16="http://schemas.microsoft.com/office/drawing/2014/main" id="{C61E5585-43CF-054E-93D2-D47F5B1D869D}"/>
              </a:ext>
            </a:extLst>
          </p:cNvPr>
          <p:cNvSpPr txBox="1"/>
          <p:nvPr/>
        </p:nvSpPr>
        <p:spPr>
          <a:xfrm>
            <a:off x="6931939" y="0"/>
            <a:ext cx="5313827" cy="523220"/>
          </a:xfrm>
          <a:prstGeom prst="rect">
            <a:avLst/>
          </a:prstGeom>
          <a:noFill/>
        </p:spPr>
        <p:txBody>
          <a:bodyPr wrap="none" rtlCol="0">
            <a:spAutoFit/>
          </a:bodyPr>
          <a:lstStyle/>
          <a:p>
            <a:r>
              <a:rPr lang="en-US" sz="2800" dirty="0">
                <a:solidFill>
                  <a:srgbClr val="EF5E63"/>
                </a:solidFill>
                <a:highlight>
                  <a:srgbClr val="FFFFFF"/>
                </a:highlight>
              </a:rPr>
              <a:t>Example 2: Server-side (</a:t>
            </a:r>
            <a:r>
              <a:rPr lang="en-US" sz="2800" dirty="0" err="1">
                <a:solidFill>
                  <a:srgbClr val="EF5E63"/>
                </a:solidFill>
                <a:highlight>
                  <a:srgbClr val="FFFFFF"/>
                </a:highlight>
              </a:rPr>
              <a:t>form.php</a:t>
            </a:r>
            <a:r>
              <a:rPr lang="en-US" sz="2800" dirty="0">
                <a:solidFill>
                  <a:srgbClr val="EF5E63"/>
                </a:solidFill>
                <a:highlight>
                  <a:srgbClr val="FFFFFF"/>
                </a:highlight>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1457737" y="117428"/>
            <a:ext cx="9144000" cy="4396806"/>
          </a:xfrm>
          <a:prstGeom prst="rect">
            <a:avLst/>
          </a:prstGeom>
          <a:blipFill>
            <a:blip r:embed="rId2" cstate="print"/>
            <a:stretch>
              <a:fillRect b="-26272"/>
            </a:stretch>
          </a:blipFill>
        </p:spPr>
        <p:txBody>
          <a:bodyPr wrap="square" lIns="0" tIns="0" rIns="0" bIns="0" rtlCol="0"/>
          <a:lstStyle/>
          <a:p>
            <a:endParaRPr dirty="0"/>
          </a:p>
        </p:txBody>
      </p:sp>
      <p:sp>
        <p:nvSpPr>
          <p:cNvPr id="9" name="object 9"/>
          <p:cNvSpPr txBox="1">
            <a:spLocks noGrp="1"/>
          </p:cNvSpPr>
          <p:nvPr>
            <p:ph type="ftr" sz="quarter" idx="5"/>
          </p:nvPr>
        </p:nvSpPr>
        <p:spPr>
          <a:xfrm>
            <a:off x="4215510" y="6420532"/>
            <a:ext cx="2437129" cy="320040"/>
          </a:xfrm>
          <a:prstGeom prst="rect">
            <a:avLst/>
          </a:prstGeom>
        </p:spPr>
        <p:txBody>
          <a:bodyPr vert="horz" wrap="square" lIns="0" tIns="0" rIns="0" bIns="0" rtlCol="0">
            <a:spAutoFit/>
          </a:bodyPr>
          <a:lstStyle>
            <a:defPPr>
              <a:defRPr lang="en-US"/>
            </a:defPPr>
            <a:lvl1pPr marL="0" algn="l" defTabSz="914400" rtl="0" eaLnBrk="1" latinLnBrk="0" hangingPunct="1">
              <a:defRPr sz="100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5080" algn="r"/>
            <a:r>
              <a:rPr lang="en-GB" spc="-5"/>
              <a:t>©1992-2012 by Pearson </a:t>
            </a:r>
            <a:r>
              <a:rPr lang="en-GB" spc="-10"/>
              <a:t>Education, </a:t>
            </a:r>
            <a:r>
              <a:rPr lang="en-GB" spc="-5"/>
              <a:t>Inc.</a:t>
            </a:r>
            <a:r>
              <a:rPr lang="en-GB" spc="-65"/>
              <a:t> </a:t>
            </a:r>
            <a:r>
              <a:rPr lang="en-GB" spc="-10"/>
              <a:t>All</a:t>
            </a:r>
          </a:p>
          <a:p>
            <a:pPr marR="5080" algn="r">
              <a:spcBef>
                <a:spcPts val="5"/>
              </a:spcBef>
            </a:pPr>
            <a:r>
              <a:rPr lang="en-GB" spc="-5"/>
              <a:t>Rights</a:t>
            </a:r>
            <a:r>
              <a:rPr lang="en-GB" spc="-80"/>
              <a:t> </a:t>
            </a:r>
            <a:r>
              <a:rPr lang="en-GB" spc="-5"/>
              <a:t>Reserved.</a:t>
            </a:r>
            <a:endParaRPr spc="-5" dirty="0"/>
          </a:p>
        </p:txBody>
      </p:sp>
      <p:sp>
        <p:nvSpPr>
          <p:cNvPr id="13" name="TextBox 12">
            <a:extLst>
              <a:ext uri="{FF2B5EF4-FFF2-40B4-BE49-F238E27FC236}">
                <a16:creationId xmlns:a16="http://schemas.microsoft.com/office/drawing/2014/main" id="{F58CC629-2309-CE44-8E4B-6BD0797688FE}"/>
              </a:ext>
            </a:extLst>
          </p:cNvPr>
          <p:cNvSpPr txBox="1"/>
          <p:nvPr/>
        </p:nvSpPr>
        <p:spPr>
          <a:xfrm>
            <a:off x="9170505" y="227448"/>
            <a:ext cx="2319130" cy="230832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GB" spc="100" dirty="0"/>
              <a:t>Function </a:t>
            </a:r>
            <a:r>
              <a:rPr lang="en-GB" dirty="0">
                <a:solidFill>
                  <a:schemeClr val="accent6">
                    <a:lumMod val="75000"/>
                  </a:schemeClr>
                </a:solidFill>
                <a:latin typeface="Consolas" panose="020B0609020204030204" pitchFamily="49" charset="0"/>
                <a:cs typeface="Consolas" panose="020B0609020204030204" pitchFamily="49" charset="0"/>
              </a:rPr>
              <a:t>die</a:t>
            </a:r>
            <a:r>
              <a:rPr lang="en-GB" dirty="0">
                <a:latin typeface="BPG Courier S GPL&amp;GNU"/>
                <a:cs typeface="BPG Courier S GPL&amp;GNU"/>
              </a:rPr>
              <a:t> </a:t>
            </a:r>
            <a:r>
              <a:rPr lang="en-GB" i="1" spc="70" dirty="0">
                <a:solidFill>
                  <a:srgbClr val="EF5E63"/>
                </a:solidFill>
                <a:latin typeface="Arial"/>
                <a:cs typeface="Arial"/>
              </a:rPr>
              <a:t>terminates </a:t>
            </a:r>
            <a:r>
              <a:rPr lang="en-GB" spc="130" dirty="0"/>
              <a:t>script </a:t>
            </a:r>
            <a:r>
              <a:rPr lang="en-GB" spc="114" dirty="0"/>
              <a:t>execution. </a:t>
            </a:r>
            <a:r>
              <a:rPr lang="en-GB" spc="60" dirty="0"/>
              <a:t>The  </a:t>
            </a:r>
            <a:r>
              <a:rPr lang="en-GB" spc="145" dirty="0"/>
              <a:t>function’s </a:t>
            </a:r>
            <a:r>
              <a:rPr lang="en-GB" spc="140" dirty="0"/>
              <a:t>optional </a:t>
            </a:r>
            <a:r>
              <a:rPr lang="en-GB" spc="135" dirty="0"/>
              <a:t>argument </a:t>
            </a:r>
            <a:r>
              <a:rPr lang="en-GB" spc="90" dirty="0"/>
              <a:t>is </a:t>
            </a:r>
            <a:r>
              <a:rPr lang="en-GB" spc="-10" dirty="0"/>
              <a:t>a </a:t>
            </a:r>
            <a:r>
              <a:rPr lang="en-GB" spc="140" dirty="0"/>
              <a:t>string, </a:t>
            </a:r>
            <a:r>
              <a:rPr lang="en-GB" spc="120" dirty="0"/>
              <a:t>which </a:t>
            </a:r>
            <a:r>
              <a:rPr lang="en-GB" spc="85" dirty="0"/>
              <a:t>is  </a:t>
            </a:r>
            <a:r>
              <a:rPr lang="en-GB" spc="150" dirty="0"/>
              <a:t>printed </a:t>
            </a:r>
            <a:r>
              <a:rPr lang="en-GB" dirty="0"/>
              <a:t>as </a:t>
            </a:r>
            <a:r>
              <a:rPr lang="en-GB" spc="125" dirty="0"/>
              <a:t>the </a:t>
            </a:r>
            <a:r>
              <a:rPr lang="en-GB" spc="130" dirty="0"/>
              <a:t>script</a:t>
            </a:r>
            <a:r>
              <a:rPr lang="en-GB" spc="110" dirty="0"/>
              <a:t> </a:t>
            </a:r>
            <a:r>
              <a:rPr lang="en-GB" spc="125" dirty="0"/>
              <a:t>exits.</a:t>
            </a:r>
            <a:endParaRPr lang="en-US" dirty="0"/>
          </a:p>
        </p:txBody>
      </p:sp>
      <mc:AlternateContent xmlns:mc="http://schemas.openxmlformats.org/markup-compatibility/2006" xmlns:p14="http://schemas.microsoft.com/office/powerpoint/2010/main">
        <mc:Choice Requires="p14">
          <p:contentPart p14:bwMode="auto" r:id="rId3">
            <p14:nvContentPartPr>
              <p14:cNvPr id="14" name="Ink 13">
                <a:extLst>
                  <a:ext uri="{FF2B5EF4-FFF2-40B4-BE49-F238E27FC236}">
                    <a16:creationId xmlns:a16="http://schemas.microsoft.com/office/drawing/2014/main" id="{2DF94AAF-12C1-E242-B25F-B00B377C9E8B}"/>
                  </a:ext>
                </a:extLst>
              </p14:cNvPr>
              <p14:cNvContentPartPr/>
              <p14:nvPr/>
            </p14:nvContentPartPr>
            <p14:xfrm>
              <a:off x="6544713" y="1408114"/>
              <a:ext cx="2546280" cy="459360"/>
            </p14:xfrm>
          </p:contentPart>
        </mc:Choice>
        <mc:Fallback xmlns="">
          <p:pic>
            <p:nvPicPr>
              <p:cNvPr id="14" name="Ink 13">
                <a:extLst>
                  <a:ext uri="{FF2B5EF4-FFF2-40B4-BE49-F238E27FC236}">
                    <a16:creationId xmlns:a16="http://schemas.microsoft.com/office/drawing/2014/main" id="{2DF94AAF-12C1-E242-B25F-B00B377C9E8B}"/>
                  </a:ext>
                </a:extLst>
              </p:cNvPr>
              <p:cNvPicPr/>
              <p:nvPr/>
            </p:nvPicPr>
            <p:blipFill>
              <a:blip r:embed="rId4"/>
              <a:stretch>
                <a:fillRect/>
              </a:stretch>
            </p:blipFill>
            <p:spPr>
              <a:xfrm>
                <a:off x="6529593" y="1392994"/>
                <a:ext cx="2576880" cy="489960"/>
              </a:xfrm>
              <a:prstGeom prst="rect">
                <a:avLst/>
              </a:prstGeom>
            </p:spPr>
          </p:pic>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1524000" y="0"/>
            <a:ext cx="10218288" cy="4982817"/>
          </a:xfrm>
          <a:prstGeom prst="rect">
            <a:avLst/>
          </a:prstGeom>
          <a:blipFill>
            <a:blip r:embed="rId2" cstate="print"/>
            <a:stretch>
              <a:fillRect b="-24512"/>
            </a:stretch>
          </a:blipFill>
        </p:spPr>
        <p:txBody>
          <a:bodyPr wrap="square" lIns="0" tIns="0" rIns="0" bIns="0" rtlCol="0"/>
          <a:lstStyle/>
          <a:p>
            <a:endParaRPr/>
          </a:p>
        </p:txBody>
      </p:sp>
      <p:sp>
        <p:nvSpPr>
          <p:cNvPr id="9" name="object 9"/>
          <p:cNvSpPr txBox="1">
            <a:spLocks noGrp="1"/>
          </p:cNvSpPr>
          <p:nvPr>
            <p:ph type="ftr" sz="quarter" idx="5"/>
          </p:nvPr>
        </p:nvSpPr>
        <p:spPr>
          <a:xfrm>
            <a:off x="4215510" y="6420532"/>
            <a:ext cx="2437129" cy="320040"/>
          </a:xfrm>
          <a:prstGeom prst="rect">
            <a:avLst/>
          </a:prstGeom>
        </p:spPr>
        <p:txBody>
          <a:bodyPr vert="horz" wrap="square" lIns="0" tIns="0" rIns="0" bIns="0" rtlCol="0">
            <a:spAutoFit/>
          </a:bodyPr>
          <a:lstStyle>
            <a:defPPr>
              <a:defRPr lang="en-US"/>
            </a:defPPr>
            <a:lvl1pPr marL="0" algn="l" defTabSz="914400" rtl="0" eaLnBrk="1" latinLnBrk="0" hangingPunct="1">
              <a:defRPr sz="100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5080" algn="r"/>
            <a:r>
              <a:rPr lang="en-GB" spc="-5"/>
              <a:t>©1992-2012 by Pearson </a:t>
            </a:r>
            <a:r>
              <a:rPr lang="en-GB" spc="-10"/>
              <a:t>Education, </a:t>
            </a:r>
            <a:r>
              <a:rPr lang="en-GB" spc="-5"/>
              <a:t>Inc.</a:t>
            </a:r>
            <a:r>
              <a:rPr lang="en-GB" spc="-65"/>
              <a:t> </a:t>
            </a:r>
            <a:r>
              <a:rPr lang="en-GB" spc="-10"/>
              <a:t>All</a:t>
            </a:r>
          </a:p>
          <a:p>
            <a:pPr marR="5080" algn="r">
              <a:spcBef>
                <a:spcPts val="5"/>
              </a:spcBef>
            </a:pPr>
            <a:r>
              <a:rPr lang="en-GB" spc="-5"/>
              <a:t>Rights</a:t>
            </a:r>
            <a:r>
              <a:rPr lang="en-GB" spc="-80"/>
              <a:t> </a:t>
            </a:r>
            <a:r>
              <a:rPr lang="en-GB" spc="-5"/>
              <a:t>Reserved.</a:t>
            </a:r>
            <a:endParaRPr spc="-5" dirty="0"/>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3A6D2788-6813-B842-9470-1B2AAD200D03}"/>
                  </a:ext>
                </a:extLst>
              </p14:cNvPr>
              <p14:cNvContentPartPr/>
              <p14:nvPr/>
            </p14:nvContentPartPr>
            <p14:xfrm>
              <a:off x="4609999" y="865944"/>
              <a:ext cx="2042640" cy="335880"/>
            </p14:xfrm>
          </p:contentPart>
        </mc:Choice>
        <mc:Fallback xmlns="">
          <p:pic>
            <p:nvPicPr>
              <p:cNvPr id="10" name="Ink 9">
                <a:extLst>
                  <a:ext uri="{FF2B5EF4-FFF2-40B4-BE49-F238E27FC236}">
                    <a16:creationId xmlns:a16="http://schemas.microsoft.com/office/drawing/2014/main" id="{3A6D2788-6813-B842-9470-1B2AAD200D03}"/>
                  </a:ext>
                </a:extLst>
              </p:cNvPr>
              <p:cNvPicPr/>
              <p:nvPr/>
            </p:nvPicPr>
            <p:blipFill>
              <a:blip r:embed="rId4"/>
              <a:stretch>
                <a:fillRect/>
              </a:stretch>
            </p:blipFill>
            <p:spPr>
              <a:xfrm>
                <a:off x="4594879" y="850464"/>
                <a:ext cx="2072880" cy="366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79EC2441-E4DF-984A-A393-02ACAD360485}"/>
                  </a:ext>
                </a:extLst>
              </p14:cNvPr>
              <p14:cNvContentPartPr/>
              <p14:nvPr/>
            </p14:nvContentPartPr>
            <p14:xfrm>
              <a:off x="4853584" y="2639539"/>
              <a:ext cx="2042640" cy="335880"/>
            </p14:xfrm>
          </p:contentPart>
        </mc:Choice>
        <mc:Fallback xmlns="">
          <p:pic>
            <p:nvPicPr>
              <p:cNvPr id="11" name="Ink 10">
                <a:extLst>
                  <a:ext uri="{FF2B5EF4-FFF2-40B4-BE49-F238E27FC236}">
                    <a16:creationId xmlns:a16="http://schemas.microsoft.com/office/drawing/2014/main" id="{79EC2441-E4DF-984A-A393-02ACAD360485}"/>
                  </a:ext>
                </a:extLst>
              </p:cNvPr>
              <p:cNvPicPr/>
              <p:nvPr/>
            </p:nvPicPr>
            <p:blipFill>
              <a:blip r:embed="rId4"/>
              <a:stretch>
                <a:fillRect/>
              </a:stretch>
            </p:blipFill>
            <p:spPr>
              <a:xfrm>
                <a:off x="4838464" y="2624059"/>
                <a:ext cx="2072880" cy="366480"/>
              </a:xfrm>
              <a:prstGeom prst="rect">
                <a:avLst/>
              </a:prstGeom>
            </p:spPr>
          </p:pic>
        </mc:Fallback>
      </mc:AlternateContent>
      <p:sp>
        <p:nvSpPr>
          <p:cNvPr id="12" name="TextBox 11">
            <a:extLst>
              <a:ext uri="{FF2B5EF4-FFF2-40B4-BE49-F238E27FC236}">
                <a16:creationId xmlns:a16="http://schemas.microsoft.com/office/drawing/2014/main" id="{11DFD295-0ACC-F343-B445-3B870F850883}"/>
              </a:ext>
            </a:extLst>
          </p:cNvPr>
          <p:cNvSpPr txBox="1"/>
          <p:nvPr/>
        </p:nvSpPr>
        <p:spPr>
          <a:xfrm>
            <a:off x="4207351" y="5153293"/>
            <a:ext cx="4161134" cy="92333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GB" spc="100" dirty="0"/>
              <a:t>Note that: the displayed page in slide 24 and here are both on the side server. </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969BA0-DD88-C44C-B6DC-ED1BC7673A69}"/>
              </a:ext>
            </a:extLst>
          </p:cNvPr>
          <p:cNvSpPr>
            <a:spLocks noGrp="1"/>
          </p:cNvSpPr>
          <p:nvPr>
            <p:ph type="sldNum" sz="quarter" idx="12"/>
          </p:nvPr>
        </p:nvSpPr>
        <p:spPr/>
        <p:txBody>
          <a:bodyPr/>
          <a:lstStyle/>
          <a:p>
            <a:fld id="{3A98EE3D-8CD1-4C3F-BD1C-C98C9596463C}" type="slidenum">
              <a:rPr lang="en-US" smtClean="0"/>
              <a:t>25</a:t>
            </a:fld>
            <a:endParaRPr lang="en-US" dirty="0"/>
          </a:p>
        </p:txBody>
      </p:sp>
      <p:sp>
        <p:nvSpPr>
          <p:cNvPr id="5" name="TextBox 4">
            <a:extLst>
              <a:ext uri="{FF2B5EF4-FFF2-40B4-BE49-F238E27FC236}">
                <a16:creationId xmlns:a16="http://schemas.microsoft.com/office/drawing/2014/main" id="{652E36F3-E012-3040-A8C4-C6E81FC680B9}"/>
              </a:ext>
            </a:extLst>
          </p:cNvPr>
          <p:cNvSpPr txBox="1"/>
          <p:nvPr/>
        </p:nvSpPr>
        <p:spPr>
          <a:xfrm>
            <a:off x="4174882" y="6517193"/>
            <a:ext cx="6096000" cy="276999"/>
          </a:xfrm>
          <a:prstGeom prst="rect">
            <a:avLst/>
          </a:prstGeom>
          <a:noFill/>
        </p:spPr>
        <p:txBody>
          <a:bodyPr wrap="square">
            <a:spAutoFit/>
          </a:bodyPr>
          <a:lstStyle/>
          <a:p>
            <a:r>
              <a:rPr lang="en-US" sz="1200" dirty="0"/>
              <a:t>*https://www.w3schools.com/</a:t>
            </a:r>
            <a:r>
              <a:rPr lang="en-US" sz="1200" dirty="0" err="1"/>
              <a:t>js</a:t>
            </a:r>
            <a:r>
              <a:rPr lang="en-US" sz="1200" dirty="0"/>
              <a:t>/</a:t>
            </a:r>
            <a:r>
              <a:rPr lang="en-US" sz="1200" dirty="0" err="1"/>
              <a:t>js_arrays.asp</a:t>
            </a:r>
            <a:endParaRPr lang="en-US" sz="1200" dirty="0"/>
          </a:p>
        </p:txBody>
      </p:sp>
      <p:pic>
        <p:nvPicPr>
          <p:cNvPr id="7" name="Picture 6">
            <a:extLst>
              <a:ext uri="{FF2B5EF4-FFF2-40B4-BE49-F238E27FC236}">
                <a16:creationId xmlns:a16="http://schemas.microsoft.com/office/drawing/2014/main" id="{A07A1BAD-74CF-D54F-98B3-EB7BD63501BE}"/>
              </a:ext>
            </a:extLst>
          </p:cNvPr>
          <p:cNvPicPr>
            <a:picLocks noChangeAspect="1"/>
          </p:cNvPicPr>
          <p:nvPr/>
        </p:nvPicPr>
        <p:blipFill>
          <a:blip r:embed="rId2"/>
          <a:stretch>
            <a:fillRect/>
          </a:stretch>
        </p:blipFill>
        <p:spPr>
          <a:xfrm>
            <a:off x="1791968" y="118678"/>
            <a:ext cx="8478914" cy="6334708"/>
          </a:xfrm>
          <a:prstGeom prst="rect">
            <a:avLst/>
          </a:prstGeom>
        </p:spPr>
      </p:pic>
      <p:sp>
        <p:nvSpPr>
          <p:cNvPr id="8" name="TextBox 7">
            <a:extLst>
              <a:ext uri="{FF2B5EF4-FFF2-40B4-BE49-F238E27FC236}">
                <a16:creationId xmlns:a16="http://schemas.microsoft.com/office/drawing/2014/main" id="{E44649B3-740E-3B4E-B9BF-5FD2C99411C1}"/>
              </a:ext>
            </a:extLst>
          </p:cNvPr>
          <p:cNvSpPr txBox="1"/>
          <p:nvPr/>
        </p:nvSpPr>
        <p:spPr>
          <a:xfrm>
            <a:off x="7680960" y="4681728"/>
            <a:ext cx="2127505" cy="369332"/>
          </a:xfrm>
          <a:prstGeom prst="rect">
            <a:avLst/>
          </a:prstGeom>
          <a:noFill/>
        </p:spPr>
        <p:txBody>
          <a:bodyPr wrap="none" rtlCol="0">
            <a:spAutoFit/>
          </a:bodyPr>
          <a:lstStyle/>
          <a:p>
            <a:r>
              <a:rPr lang="en-US" dirty="0"/>
              <a:t>or </a:t>
            </a:r>
            <a:r>
              <a:rPr lang="en-US" sz="1400" dirty="0">
                <a:solidFill>
                  <a:srgbClr val="F10003"/>
                </a:solidFill>
                <a:highlight>
                  <a:srgbClr val="C0C0C0"/>
                </a:highlight>
                <a:latin typeface="Consolas" panose="020B0609020204030204" pitchFamily="49" charset="0"/>
                <a:cs typeface="Consolas" panose="020B0609020204030204" pitchFamily="49" charset="0"/>
              </a:rPr>
              <a:t>person[</a:t>
            </a:r>
            <a:r>
              <a:rPr lang="en-US" sz="1400" dirty="0" err="1">
                <a:solidFill>
                  <a:srgbClr val="F10003"/>
                </a:solidFill>
                <a:highlight>
                  <a:srgbClr val="C0C0C0"/>
                </a:highlight>
                <a:latin typeface="Consolas" panose="020B0609020204030204" pitchFamily="49" charset="0"/>
                <a:cs typeface="Consolas" panose="020B0609020204030204" pitchFamily="49" charset="0"/>
              </a:rPr>
              <a:t>firstName</a:t>
            </a:r>
            <a:r>
              <a:rPr lang="en-US" sz="1400" dirty="0">
                <a:solidFill>
                  <a:srgbClr val="F10003"/>
                </a:solidFill>
                <a:highlight>
                  <a:srgbClr val="C0C0C0"/>
                </a:highlight>
                <a:latin typeface="Consolas" panose="020B0609020204030204" pitchFamily="49" charset="0"/>
                <a:cs typeface="Consolas" panose="020B0609020204030204" pitchFamily="49" charset="0"/>
              </a:rPr>
              <a:t>]</a:t>
            </a:r>
            <a:endParaRPr lang="en-US" dirty="0">
              <a:solidFill>
                <a:srgbClr val="F10003"/>
              </a:solidFill>
              <a:highlight>
                <a:srgbClr val="C0C0C0"/>
              </a:highlight>
              <a:latin typeface="Consolas" panose="020B0609020204030204" pitchFamily="49" charset="0"/>
              <a:cs typeface="Consolas" panose="020B0609020204030204" pitchFamily="49" charset="0"/>
            </a:endParaRPr>
          </a:p>
        </p:txBody>
      </p:sp>
      <p:cxnSp>
        <p:nvCxnSpPr>
          <p:cNvPr id="10" name="Straight Arrow Connector 9">
            <a:extLst>
              <a:ext uri="{FF2B5EF4-FFF2-40B4-BE49-F238E27FC236}">
                <a16:creationId xmlns:a16="http://schemas.microsoft.com/office/drawing/2014/main" id="{4D667112-C8DA-0849-AC30-7267A0EED3AB}"/>
              </a:ext>
            </a:extLst>
          </p:cNvPr>
          <p:cNvCxnSpPr/>
          <p:nvPr/>
        </p:nvCxnSpPr>
        <p:spPr>
          <a:xfrm>
            <a:off x="7583424" y="4437888"/>
            <a:ext cx="353568" cy="243840"/>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362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4436B1-B2F3-1145-B286-F437EECFCBF3}"/>
              </a:ext>
            </a:extLst>
          </p:cNvPr>
          <p:cNvSpPr>
            <a:spLocks noGrp="1"/>
          </p:cNvSpPr>
          <p:nvPr>
            <p:ph type="ctrTitle"/>
          </p:nvPr>
        </p:nvSpPr>
        <p:spPr/>
        <p:txBody>
          <a:bodyPr/>
          <a:lstStyle/>
          <a:p>
            <a:r>
              <a:rPr lang="en-US" dirty="0"/>
              <a:t>Accessing database</a:t>
            </a:r>
          </a:p>
        </p:txBody>
      </p:sp>
      <p:sp>
        <p:nvSpPr>
          <p:cNvPr id="7" name="Subtitle 6">
            <a:extLst>
              <a:ext uri="{FF2B5EF4-FFF2-40B4-BE49-F238E27FC236}">
                <a16:creationId xmlns:a16="http://schemas.microsoft.com/office/drawing/2014/main" id="{9BA59068-74F7-D64F-AE58-D1CBAE21E86A}"/>
              </a:ext>
            </a:extLst>
          </p:cNvPr>
          <p:cNvSpPr>
            <a:spLocks noGrp="1"/>
          </p:cNvSpPr>
          <p:nvPr>
            <p:ph type="subTitle" idx="1"/>
          </p:nvPr>
        </p:nvSpPr>
        <p:spPr/>
        <p:txBody>
          <a:bodyPr/>
          <a:lstStyle/>
          <a:p>
            <a:endParaRPr lang="en-US"/>
          </a:p>
        </p:txBody>
      </p:sp>
      <p:sp>
        <p:nvSpPr>
          <p:cNvPr id="5" name="Slide Number Placeholder 4">
            <a:extLst>
              <a:ext uri="{FF2B5EF4-FFF2-40B4-BE49-F238E27FC236}">
                <a16:creationId xmlns:a16="http://schemas.microsoft.com/office/drawing/2014/main" id="{A7FDB04A-4FE8-2940-91FD-F9D9C305607E}"/>
              </a:ext>
            </a:extLst>
          </p:cNvPr>
          <p:cNvSpPr>
            <a:spLocks noGrp="1"/>
          </p:cNvSpPr>
          <p:nvPr>
            <p:ph type="sldNum" sz="quarter" idx="12"/>
          </p:nvPr>
        </p:nvSpPr>
        <p:spPr/>
        <p:txBody>
          <a:bodyPr/>
          <a:lstStyle/>
          <a:p>
            <a:fld id="{3A98EE3D-8CD1-4C3F-BD1C-C98C9596463C}" type="slidenum">
              <a:rPr lang="en-US" smtClean="0"/>
              <a:t>26</a:t>
            </a:fld>
            <a:endParaRPr lang="en-US" dirty="0"/>
          </a:p>
        </p:txBody>
      </p:sp>
    </p:spTree>
    <p:extLst>
      <p:ext uri="{BB962C8B-B14F-4D97-AF65-F5344CB8AC3E}">
        <p14:creationId xmlns:p14="http://schemas.microsoft.com/office/powerpoint/2010/main" val="2339730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17"/>
          <p:cNvSpPr txBox="1">
            <a:spLocks noGrp="1"/>
          </p:cNvSpPr>
          <p:nvPr>
            <p:ph type="ftr" sz="quarter" idx="5"/>
          </p:nvPr>
        </p:nvSpPr>
        <p:spPr>
          <a:xfrm>
            <a:off x="4215510" y="6420532"/>
            <a:ext cx="2437129" cy="320040"/>
          </a:xfrm>
          <a:prstGeom prst="rect">
            <a:avLst/>
          </a:prstGeom>
        </p:spPr>
        <p:txBody>
          <a:bodyPr vert="horz" wrap="square" lIns="0" tIns="0" rIns="0" bIns="0" rtlCol="0">
            <a:spAutoFit/>
          </a:bodyPr>
          <a:lstStyle>
            <a:defPPr>
              <a:defRPr lang="en-US"/>
            </a:defPPr>
            <a:lvl1pPr marL="0" algn="l" defTabSz="914400" rtl="0" eaLnBrk="1" latinLnBrk="0" hangingPunct="1">
              <a:defRPr sz="100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5080" algn="r"/>
            <a:r>
              <a:rPr lang="en-GB" spc="-5"/>
              <a:t>©1992-2012 by Pearson </a:t>
            </a:r>
            <a:r>
              <a:rPr lang="en-GB" spc="-10"/>
              <a:t>Education, </a:t>
            </a:r>
            <a:r>
              <a:rPr lang="en-GB" spc="-5"/>
              <a:t>Inc.</a:t>
            </a:r>
            <a:r>
              <a:rPr lang="en-GB" spc="-65"/>
              <a:t> </a:t>
            </a:r>
            <a:r>
              <a:rPr lang="en-GB" spc="-10"/>
              <a:t>All</a:t>
            </a:r>
          </a:p>
          <a:p>
            <a:pPr marR="5080" algn="r">
              <a:spcBef>
                <a:spcPts val="5"/>
              </a:spcBef>
            </a:pPr>
            <a:r>
              <a:rPr lang="en-GB" spc="-5"/>
              <a:t>Rights</a:t>
            </a:r>
            <a:r>
              <a:rPr lang="en-GB" spc="-80"/>
              <a:t> </a:t>
            </a:r>
            <a:r>
              <a:rPr lang="en-GB" spc="-5"/>
              <a:t>Reserved.</a:t>
            </a:r>
            <a:endParaRPr spc="-5" dirty="0"/>
          </a:p>
        </p:txBody>
      </p:sp>
      <p:sp>
        <p:nvSpPr>
          <p:cNvPr id="16" name="object 16"/>
          <p:cNvSpPr txBox="1">
            <a:spLocks noGrp="1"/>
          </p:cNvSpPr>
          <p:nvPr>
            <p:ph type="body" idx="1"/>
          </p:nvPr>
        </p:nvSpPr>
        <p:spPr>
          <a:xfrm>
            <a:off x="1852039" y="1186069"/>
            <a:ext cx="9601200" cy="3506729"/>
          </a:xfrm>
          <a:prstGeom prst="rect">
            <a:avLst/>
          </a:prstGeom>
        </p:spPr>
        <p:txBody>
          <a:bodyPr vert="horz" wrap="square" lIns="0" tIns="38735" rIns="0" bIns="0" rtlCol="0">
            <a:spAutoFit/>
          </a:bodyPr>
          <a:lstStyle/>
          <a:p>
            <a:pPr marL="268605">
              <a:lnSpc>
                <a:spcPct val="100000"/>
              </a:lnSpc>
              <a:spcBef>
                <a:spcPts val="305"/>
              </a:spcBef>
            </a:pPr>
            <a:r>
              <a:rPr lang="en-GB" sz="2200" spc="45" dirty="0">
                <a:solidFill>
                  <a:schemeClr val="tx1">
                    <a:lumMod val="75000"/>
                    <a:lumOff val="25000"/>
                  </a:schemeClr>
                </a:solidFill>
                <a:latin typeface="+mj-lt"/>
                <a:cs typeface="Arial"/>
              </a:rPr>
              <a:t>Function </a:t>
            </a:r>
            <a:r>
              <a:rPr lang="en-GB" sz="2200" spc="45" dirty="0" err="1">
                <a:solidFill>
                  <a:schemeClr val="accent6">
                    <a:lumMod val="75000"/>
                  </a:schemeClr>
                </a:solidFill>
                <a:latin typeface="Consolas" panose="020B0609020204030204" pitchFamily="49" charset="0"/>
                <a:cs typeface="Consolas" panose="020B0609020204030204" pitchFamily="49" charset="0"/>
              </a:rPr>
              <a:t>mysql_connec</a:t>
            </a:r>
            <a:r>
              <a:rPr lang="en-GB" sz="2200" spc="45" dirty="0" err="1">
                <a:solidFill>
                  <a:schemeClr val="tx1">
                    <a:lumMod val="75000"/>
                    <a:lumOff val="25000"/>
                  </a:schemeClr>
                </a:solidFill>
                <a:latin typeface="+mj-lt"/>
                <a:cs typeface="Arial"/>
              </a:rPr>
              <a:t>t</a:t>
            </a:r>
            <a:r>
              <a:rPr lang="en-GB" sz="2200" spc="45" dirty="0">
                <a:solidFill>
                  <a:schemeClr val="tx1">
                    <a:lumMod val="75000"/>
                    <a:lumOff val="25000"/>
                  </a:schemeClr>
                </a:solidFill>
                <a:latin typeface="+mj-lt"/>
                <a:cs typeface="Arial"/>
              </a:rPr>
              <a:t>  connects to the MySQL </a:t>
            </a:r>
            <a:r>
              <a:rPr sz="2200" spc="45" dirty="0">
                <a:solidFill>
                  <a:schemeClr val="tx1">
                    <a:lumMod val="75000"/>
                    <a:lumOff val="25000"/>
                  </a:schemeClr>
                </a:solidFill>
                <a:latin typeface="+mj-lt"/>
                <a:cs typeface="Arial"/>
              </a:rPr>
              <a:t>database. It takes three arguments</a:t>
            </a:r>
            <a:r>
              <a:rPr lang="en-GB" sz="2200" spc="45" dirty="0">
                <a:solidFill>
                  <a:schemeClr val="tx1">
                    <a:lumMod val="75000"/>
                    <a:lumOff val="25000"/>
                  </a:schemeClr>
                </a:solidFill>
                <a:latin typeface="+mj-lt"/>
                <a:cs typeface="Arial"/>
              </a:rPr>
              <a:t>:</a:t>
            </a:r>
            <a:endParaRPr sz="2200" spc="45" dirty="0">
              <a:solidFill>
                <a:schemeClr val="tx1">
                  <a:lumMod val="75000"/>
                  <a:lumOff val="25000"/>
                </a:schemeClr>
              </a:solidFill>
              <a:latin typeface="+mj-lt"/>
              <a:cs typeface="Arial"/>
            </a:endParaRPr>
          </a:p>
          <a:p>
            <a:pPr marL="524510" indent="-229235">
              <a:lnSpc>
                <a:spcPct val="100000"/>
              </a:lnSpc>
              <a:spcBef>
                <a:spcPts val="155"/>
              </a:spcBef>
              <a:buClr>
                <a:srgbClr val="2CA1BE"/>
              </a:buClr>
              <a:buFont typeface="Wingdings"/>
              <a:buChar char=""/>
              <a:tabLst>
                <a:tab pos="525145" algn="l"/>
              </a:tabLst>
            </a:pPr>
            <a:r>
              <a:rPr sz="2200" spc="45" dirty="0">
                <a:solidFill>
                  <a:schemeClr val="tx1">
                    <a:lumMod val="75000"/>
                    <a:lumOff val="25000"/>
                  </a:schemeClr>
                </a:solidFill>
                <a:latin typeface="+mj-lt"/>
                <a:cs typeface="Arial"/>
              </a:rPr>
              <a:t>the server’s hostname</a:t>
            </a:r>
          </a:p>
          <a:p>
            <a:pPr marL="524510" indent="-229235">
              <a:lnSpc>
                <a:spcPct val="100000"/>
              </a:lnSpc>
              <a:spcBef>
                <a:spcPts val="85"/>
              </a:spcBef>
              <a:buClr>
                <a:srgbClr val="2CA1BE"/>
              </a:buClr>
              <a:buFont typeface="Wingdings"/>
              <a:buChar char=""/>
              <a:tabLst>
                <a:tab pos="525145" algn="l"/>
              </a:tabLst>
            </a:pPr>
            <a:r>
              <a:rPr sz="2200" spc="45" dirty="0">
                <a:solidFill>
                  <a:schemeClr val="tx1">
                    <a:lumMod val="75000"/>
                    <a:lumOff val="25000"/>
                  </a:schemeClr>
                </a:solidFill>
                <a:latin typeface="+mj-lt"/>
                <a:cs typeface="Arial"/>
              </a:rPr>
              <a:t>a username</a:t>
            </a:r>
          </a:p>
          <a:p>
            <a:pPr marL="524510" indent="-229235">
              <a:lnSpc>
                <a:spcPts val="2130"/>
              </a:lnSpc>
              <a:spcBef>
                <a:spcPts val="85"/>
              </a:spcBef>
              <a:buClr>
                <a:srgbClr val="2CA1BE"/>
              </a:buClr>
              <a:buFont typeface="Wingdings"/>
              <a:buChar char=""/>
              <a:tabLst>
                <a:tab pos="525145" algn="l"/>
              </a:tabLst>
            </a:pPr>
            <a:r>
              <a:rPr sz="2200" spc="45" dirty="0">
                <a:solidFill>
                  <a:schemeClr val="tx1">
                    <a:lumMod val="75000"/>
                    <a:lumOff val="25000"/>
                  </a:schemeClr>
                </a:solidFill>
                <a:latin typeface="+mj-lt"/>
                <a:cs typeface="Arial"/>
              </a:rPr>
              <a:t>a password</a:t>
            </a:r>
          </a:p>
          <a:p>
            <a:pPr marL="295910" marR="5080">
              <a:lnSpc>
                <a:spcPct val="90000"/>
              </a:lnSpc>
              <a:spcBef>
                <a:spcPts val="260"/>
              </a:spcBef>
            </a:pPr>
            <a:r>
              <a:rPr sz="2200" spc="45" dirty="0">
                <a:solidFill>
                  <a:schemeClr val="tx1">
                    <a:lumMod val="75000"/>
                    <a:lumOff val="25000"/>
                  </a:schemeClr>
                </a:solidFill>
                <a:latin typeface="+mj-lt"/>
                <a:cs typeface="Arial"/>
              </a:rPr>
              <a:t>and returns a database handle—a representation of  PHP’s connection to the database, or false if the  connection fails.</a:t>
            </a:r>
            <a:endParaRPr lang="en-GB" sz="2200" spc="45" dirty="0">
              <a:solidFill>
                <a:schemeClr val="tx1">
                  <a:lumMod val="75000"/>
                  <a:lumOff val="25000"/>
                </a:schemeClr>
              </a:solidFill>
              <a:latin typeface="+mj-lt"/>
              <a:cs typeface="Arial"/>
            </a:endParaRPr>
          </a:p>
          <a:p>
            <a:pPr marL="295910" marR="5080">
              <a:lnSpc>
                <a:spcPct val="90000"/>
              </a:lnSpc>
              <a:spcBef>
                <a:spcPts val="260"/>
              </a:spcBef>
            </a:pPr>
            <a:r>
              <a:rPr sz="2200" spc="45" dirty="0">
                <a:solidFill>
                  <a:schemeClr val="tx1">
                    <a:lumMod val="75000"/>
                    <a:lumOff val="25000"/>
                  </a:schemeClr>
                </a:solidFill>
                <a:latin typeface="+mj-lt"/>
                <a:cs typeface="Arial"/>
              </a:rPr>
              <a:t>Function </a:t>
            </a:r>
            <a:r>
              <a:rPr sz="2200" spc="45" dirty="0" err="1">
                <a:solidFill>
                  <a:schemeClr val="accent6">
                    <a:lumMod val="75000"/>
                  </a:schemeClr>
                </a:solidFill>
                <a:latin typeface="Consolas" panose="020B0609020204030204" pitchFamily="49" charset="0"/>
                <a:cs typeface="Consolas" panose="020B0609020204030204" pitchFamily="49" charset="0"/>
              </a:rPr>
              <a:t>mysql_select_db</a:t>
            </a:r>
            <a:r>
              <a:rPr lang="en-GB" sz="2200" spc="45" dirty="0">
                <a:solidFill>
                  <a:schemeClr val="accent6">
                    <a:lumMod val="75000"/>
                  </a:schemeClr>
                </a:solidFill>
                <a:latin typeface="Consolas" panose="020B0609020204030204" pitchFamily="49" charset="0"/>
                <a:cs typeface="Consolas" panose="020B0609020204030204" pitchFamily="49" charset="0"/>
              </a:rPr>
              <a:t> </a:t>
            </a:r>
            <a:r>
              <a:rPr sz="2200" spc="45" dirty="0">
                <a:solidFill>
                  <a:schemeClr val="tx1">
                    <a:lumMod val="75000"/>
                    <a:lumOff val="25000"/>
                  </a:schemeClr>
                </a:solidFill>
                <a:latin typeface="+mj-lt"/>
                <a:cs typeface="Arial"/>
              </a:rPr>
              <a:t>selects and opens the</a:t>
            </a:r>
            <a:r>
              <a:rPr lang="en-GB" sz="2200" spc="45" dirty="0">
                <a:solidFill>
                  <a:schemeClr val="tx1">
                    <a:lumMod val="75000"/>
                    <a:lumOff val="25000"/>
                  </a:schemeClr>
                </a:solidFill>
                <a:latin typeface="+mj-lt"/>
                <a:cs typeface="Arial"/>
              </a:rPr>
              <a:t> </a:t>
            </a:r>
            <a:r>
              <a:rPr sz="2200" spc="45" dirty="0">
                <a:solidFill>
                  <a:schemeClr val="tx1">
                    <a:lumMod val="75000"/>
                    <a:lumOff val="25000"/>
                  </a:schemeClr>
                </a:solidFill>
                <a:latin typeface="+mj-lt"/>
                <a:cs typeface="Arial"/>
              </a:rPr>
              <a:t>database to be queried.</a:t>
            </a:r>
            <a:endParaRPr lang="en-GB" sz="2200" spc="45" dirty="0">
              <a:solidFill>
                <a:schemeClr val="tx1">
                  <a:lumMod val="75000"/>
                  <a:lumOff val="25000"/>
                </a:schemeClr>
              </a:solidFill>
              <a:latin typeface="+mj-lt"/>
              <a:cs typeface="Arial"/>
            </a:endParaRPr>
          </a:p>
          <a:p>
            <a:pPr marL="295910" marR="5080">
              <a:lnSpc>
                <a:spcPct val="90000"/>
              </a:lnSpc>
              <a:spcBef>
                <a:spcPts val="260"/>
              </a:spcBef>
            </a:pPr>
            <a:r>
              <a:rPr sz="2200" spc="45" dirty="0">
                <a:solidFill>
                  <a:schemeClr val="tx1">
                    <a:lumMod val="75000"/>
                    <a:lumOff val="25000"/>
                  </a:schemeClr>
                </a:solidFill>
                <a:latin typeface="+mj-lt"/>
                <a:cs typeface="Arial"/>
              </a:rPr>
              <a:t>The function returns </a:t>
            </a:r>
            <a:r>
              <a:rPr sz="2200" spc="45" dirty="0">
                <a:solidFill>
                  <a:srgbClr val="EF5E63"/>
                </a:solidFill>
                <a:latin typeface="+mj-lt"/>
                <a:cs typeface="Arial"/>
              </a:rPr>
              <a:t>true</a:t>
            </a:r>
            <a:r>
              <a:rPr sz="2200" spc="45" dirty="0">
                <a:solidFill>
                  <a:schemeClr val="tx1">
                    <a:lumMod val="75000"/>
                    <a:lumOff val="25000"/>
                  </a:schemeClr>
                </a:solidFill>
                <a:latin typeface="+mj-lt"/>
                <a:cs typeface="Arial"/>
              </a:rPr>
              <a:t> on success or </a:t>
            </a:r>
            <a:r>
              <a:rPr sz="2200" spc="45" dirty="0">
                <a:solidFill>
                  <a:srgbClr val="EF5E63"/>
                </a:solidFill>
                <a:latin typeface="+mj-lt"/>
                <a:cs typeface="Arial"/>
              </a:rPr>
              <a:t>false</a:t>
            </a:r>
            <a:r>
              <a:rPr sz="2200" spc="45" dirty="0">
                <a:solidFill>
                  <a:schemeClr val="tx1">
                    <a:lumMod val="75000"/>
                    <a:lumOff val="25000"/>
                  </a:schemeClr>
                </a:solidFill>
                <a:latin typeface="+mj-lt"/>
                <a:cs typeface="Arial"/>
              </a:rPr>
              <a:t> on failure.</a:t>
            </a:r>
          </a:p>
        </p:txBody>
      </p:sp>
      <p:sp>
        <p:nvSpPr>
          <p:cNvPr id="18" name="object 12">
            <a:extLst>
              <a:ext uri="{FF2B5EF4-FFF2-40B4-BE49-F238E27FC236}">
                <a16:creationId xmlns:a16="http://schemas.microsoft.com/office/drawing/2014/main" id="{1FC99380-21E4-9F40-AECD-D69457A174B8}"/>
              </a:ext>
            </a:extLst>
          </p:cNvPr>
          <p:cNvSpPr txBox="1">
            <a:spLocks/>
          </p:cNvSpPr>
          <p:nvPr/>
        </p:nvSpPr>
        <p:spPr>
          <a:xfrm>
            <a:off x="1770611" y="117890"/>
            <a:ext cx="8617096" cy="672813"/>
          </a:xfrm>
          <a:prstGeom prst="rect">
            <a:avLst/>
          </a:prstGeom>
        </p:spPr>
        <p:txBody>
          <a:bodyPr vert="horz" wrap="square" lIns="0" tIns="15240" rIns="0" bIns="0" rtlCol="0" anchor="t">
            <a:sp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marL="12065" marR="5080">
              <a:spcBef>
                <a:spcPts val="95"/>
              </a:spcBef>
              <a:buClr>
                <a:srgbClr val="000000"/>
              </a:buClr>
              <a:tabLst>
                <a:tab pos="299085" algn="l"/>
                <a:tab pos="299720" algn="l"/>
              </a:tabLst>
            </a:pPr>
            <a:r>
              <a:rPr lang="en-GB" sz="4800" spc="-155" dirty="0">
                <a:solidFill>
                  <a:schemeClr val="accent1">
                    <a:lumMod val="75000"/>
                  </a:schemeClr>
                </a:solidFill>
              </a:rPr>
              <a:t>PHP for Accessing Database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17"/>
          <p:cNvSpPr txBox="1">
            <a:spLocks noGrp="1"/>
          </p:cNvSpPr>
          <p:nvPr>
            <p:ph type="ftr" sz="quarter" idx="5"/>
          </p:nvPr>
        </p:nvSpPr>
        <p:spPr>
          <a:xfrm>
            <a:off x="4215510" y="6420532"/>
            <a:ext cx="2437129" cy="320040"/>
          </a:xfrm>
          <a:prstGeom prst="rect">
            <a:avLst/>
          </a:prstGeom>
        </p:spPr>
        <p:txBody>
          <a:bodyPr vert="horz" wrap="square" lIns="0" tIns="0" rIns="0" bIns="0" rtlCol="0">
            <a:spAutoFit/>
          </a:bodyPr>
          <a:lstStyle>
            <a:defPPr>
              <a:defRPr lang="en-US"/>
            </a:defPPr>
            <a:lvl1pPr marL="0" algn="l" defTabSz="914400" rtl="0" eaLnBrk="1" latinLnBrk="0" hangingPunct="1">
              <a:defRPr sz="100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5080" algn="r"/>
            <a:r>
              <a:rPr lang="en-GB" spc="-5"/>
              <a:t>©1992-2012 by Pearson </a:t>
            </a:r>
            <a:r>
              <a:rPr lang="en-GB" spc="-10"/>
              <a:t>Education, </a:t>
            </a:r>
            <a:r>
              <a:rPr lang="en-GB" spc="-5"/>
              <a:t>Inc.</a:t>
            </a:r>
            <a:r>
              <a:rPr lang="en-GB" spc="-65"/>
              <a:t> </a:t>
            </a:r>
            <a:r>
              <a:rPr lang="en-GB" spc="-10"/>
              <a:t>All</a:t>
            </a:r>
          </a:p>
          <a:p>
            <a:pPr marR="5080" algn="r">
              <a:spcBef>
                <a:spcPts val="5"/>
              </a:spcBef>
            </a:pPr>
            <a:r>
              <a:rPr lang="en-GB" spc="-5"/>
              <a:t>Rights</a:t>
            </a:r>
            <a:r>
              <a:rPr lang="en-GB" spc="-80"/>
              <a:t> </a:t>
            </a:r>
            <a:r>
              <a:rPr lang="en-GB" spc="-5"/>
              <a:t>Reserved.</a:t>
            </a:r>
            <a:endParaRPr spc="-5" dirty="0"/>
          </a:p>
        </p:txBody>
      </p:sp>
      <p:sp>
        <p:nvSpPr>
          <p:cNvPr id="16" name="object 16"/>
          <p:cNvSpPr txBox="1">
            <a:spLocks noGrp="1"/>
          </p:cNvSpPr>
          <p:nvPr>
            <p:ph type="body" idx="1"/>
          </p:nvPr>
        </p:nvSpPr>
        <p:spPr>
          <a:xfrm>
            <a:off x="1852039" y="1186069"/>
            <a:ext cx="9601200" cy="3209212"/>
          </a:xfrm>
          <a:prstGeom prst="rect">
            <a:avLst/>
          </a:prstGeom>
        </p:spPr>
        <p:txBody>
          <a:bodyPr vert="horz" wrap="square" lIns="0" tIns="38735" rIns="0" bIns="0" rtlCol="0">
            <a:spAutoFit/>
          </a:bodyPr>
          <a:lstStyle/>
          <a:p>
            <a:pPr marL="268605" marR="995044" indent="-256540">
              <a:lnSpc>
                <a:spcPts val="2110"/>
              </a:lnSpc>
              <a:spcBef>
                <a:spcPts val="415"/>
              </a:spcBef>
              <a:buClr>
                <a:srgbClr val="2CA1BE"/>
              </a:buClr>
              <a:buSzPct val="67500"/>
              <a:buChar char=""/>
              <a:tabLst>
                <a:tab pos="268605" algn="l"/>
                <a:tab pos="269240" algn="l"/>
              </a:tabLst>
            </a:pPr>
            <a:r>
              <a:rPr lang="en-GB" spc="45" dirty="0">
                <a:solidFill>
                  <a:schemeClr val="tx1">
                    <a:lumMod val="75000"/>
                    <a:lumOff val="25000"/>
                  </a:schemeClr>
                </a:solidFill>
                <a:cs typeface="Arial"/>
              </a:rPr>
              <a:t>To query the database, we call function </a:t>
            </a:r>
            <a:r>
              <a:rPr lang="en-GB" spc="45" dirty="0" err="1">
                <a:solidFill>
                  <a:schemeClr val="accent6">
                    <a:lumMod val="75000"/>
                  </a:schemeClr>
                </a:solidFill>
                <a:latin typeface="Consolas" panose="020B0609020204030204" pitchFamily="49" charset="0"/>
                <a:cs typeface="Consolas" panose="020B0609020204030204" pitchFamily="49" charset="0"/>
              </a:rPr>
              <a:t>mysql_query</a:t>
            </a:r>
            <a:r>
              <a:rPr lang="en-GB" spc="45" dirty="0">
                <a:solidFill>
                  <a:schemeClr val="tx1">
                    <a:lumMod val="75000"/>
                    <a:lumOff val="25000"/>
                  </a:schemeClr>
                </a:solidFill>
                <a:cs typeface="Arial"/>
              </a:rPr>
              <a:t>,  specifying the </a:t>
            </a:r>
            <a:r>
              <a:rPr lang="en-GB" u="sng" spc="45" dirty="0">
                <a:solidFill>
                  <a:schemeClr val="tx1">
                    <a:lumMod val="75000"/>
                    <a:lumOff val="25000"/>
                  </a:schemeClr>
                </a:solidFill>
                <a:cs typeface="Arial"/>
              </a:rPr>
              <a:t>query string </a:t>
            </a:r>
            <a:r>
              <a:rPr lang="en-GB" spc="45" dirty="0">
                <a:solidFill>
                  <a:schemeClr val="tx1">
                    <a:lumMod val="75000"/>
                    <a:lumOff val="25000"/>
                  </a:schemeClr>
                </a:solidFill>
                <a:cs typeface="Arial"/>
              </a:rPr>
              <a:t>and the </a:t>
            </a:r>
            <a:r>
              <a:rPr lang="en-GB" u="sng" spc="45" dirty="0">
                <a:solidFill>
                  <a:schemeClr val="tx1">
                    <a:lumMod val="75000"/>
                    <a:lumOff val="25000"/>
                  </a:schemeClr>
                </a:solidFill>
                <a:cs typeface="Arial"/>
              </a:rPr>
              <a:t>database</a:t>
            </a:r>
            <a:r>
              <a:rPr lang="en-GB" spc="45" dirty="0">
                <a:solidFill>
                  <a:schemeClr val="tx1">
                    <a:lumMod val="75000"/>
                    <a:lumOff val="25000"/>
                  </a:schemeClr>
                </a:solidFill>
                <a:cs typeface="Arial"/>
              </a:rPr>
              <a:t> to query.</a:t>
            </a:r>
          </a:p>
          <a:p>
            <a:pPr marL="268605" marR="198755" indent="-256540">
              <a:lnSpc>
                <a:spcPts val="2160"/>
              </a:lnSpc>
              <a:spcBef>
                <a:spcPts val="405"/>
              </a:spcBef>
              <a:buClr>
                <a:srgbClr val="2CA1BE"/>
              </a:buClr>
              <a:buSzPct val="67500"/>
              <a:buChar char=""/>
              <a:tabLst>
                <a:tab pos="268605" algn="l"/>
                <a:tab pos="269240" algn="l"/>
              </a:tabLst>
            </a:pPr>
            <a:r>
              <a:rPr lang="en-GB" spc="45" dirty="0">
                <a:solidFill>
                  <a:schemeClr val="tx1">
                    <a:lumMod val="75000"/>
                    <a:lumOff val="25000"/>
                  </a:schemeClr>
                </a:solidFill>
                <a:cs typeface="Arial"/>
              </a:rPr>
              <a:t>This returns a resource containing the result of the query, or  false if the query fails.</a:t>
            </a:r>
          </a:p>
          <a:p>
            <a:pPr marL="268605" indent="-256540">
              <a:lnSpc>
                <a:spcPts val="2255"/>
              </a:lnSpc>
              <a:spcBef>
                <a:spcPts val="175"/>
              </a:spcBef>
              <a:buClr>
                <a:srgbClr val="2CA1BE"/>
              </a:buClr>
              <a:buSzPct val="67500"/>
              <a:buChar char=""/>
              <a:tabLst>
                <a:tab pos="268605" algn="l"/>
                <a:tab pos="269240" algn="l"/>
              </a:tabLst>
            </a:pPr>
            <a:r>
              <a:rPr lang="en-GB" spc="45" dirty="0">
                <a:solidFill>
                  <a:schemeClr val="tx1">
                    <a:lumMod val="75000"/>
                    <a:lumOff val="25000"/>
                  </a:schemeClr>
                </a:solidFill>
                <a:cs typeface="Arial"/>
              </a:rPr>
              <a:t>It can also execute SQL statements such as INSERT or DELETE that do not return results.</a:t>
            </a:r>
          </a:p>
          <a:p>
            <a:pPr marL="268605" marR="130175" indent="-256540">
              <a:lnSpc>
                <a:spcPts val="2110"/>
              </a:lnSpc>
              <a:spcBef>
                <a:spcPts val="530"/>
              </a:spcBef>
              <a:buClr>
                <a:srgbClr val="2CA1BE"/>
              </a:buClr>
              <a:buSzPct val="67500"/>
              <a:buChar char=""/>
              <a:tabLst>
                <a:tab pos="268605" algn="l"/>
                <a:tab pos="269240" algn="l"/>
              </a:tabLst>
            </a:pPr>
            <a:r>
              <a:rPr lang="en-GB" spc="45" dirty="0">
                <a:solidFill>
                  <a:schemeClr val="tx1">
                    <a:lumMod val="75000"/>
                    <a:lumOff val="25000"/>
                  </a:schemeClr>
                </a:solidFill>
                <a:cs typeface="Arial"/>
              </a:rPr>
              <a:t>The </a:t>
            </a:r>
            <a:r>
              <a:rPr lang="en-GB" spc="45" dirty="0" err="1">
                <a:solidFill>
                  <a:schemeClr val="accent6">
                    <a:lumMod val="75000"/>
                  </a:schemeClr>
                </a:solidFill>
                <a:latin typeface="Consolas" panose="020B0609020204030204" pitchFamily="49" charset="0"/>
                <a:cs typeface="Consolas" panose="020B0609020204030204" pitchFamily="49" charset="0"/>
              </a:rPr>
              <a:t>mysql_error</a:t>
            </a:r>
            <a:r>
              <a:rPr lang="en-GB" spc="45" dirty="0">
                <a:solidFill>
                  <a:schemeClr val="accent6">
                    <a:lumMod val="75000"/>
                  </a:schemeClr>
                </a:solidFill>
                <a:latin typeface="Consolas" panose="020B0609020204030204" pitchFamily="49" charset="0"/>
                <a:cs typeface="Consolas" panose="020B0609020204030204" pitchFamily="49" charset="0"/>
              </a:rPr>
              <a:t> </a:t>
            </a:r>
            <a:r>
              <a:rPr lang="en-GB" spc="45" dirty="0">
                <a:solidFill>
                  <a:schemeClr val="tx1">
                    <a:lumMod val="75000"/>
                    <a:lumOff val="25000"/>
                  </a:schemeClr>
                </a:solidFill>
                <a:cs typeface="Arial"/>
              </a:rPr>
              <a:t>function returns any error strings from the  database.</a:t>
            </a:r>
          </a:p>
          <a:p>
            <a:pPr marL="268605" indent="-256540">
              <a:lnSpc>
                <a:spcPts val="2255"/>
              </a:lnSpc>
              <a:spcBef>
                <a:spcPts val="180"/>
              </a:spcBef>
              <a:buClr>
                <a:srgbClr val="2CA1BE"/>
              </a:buClr>
              <a:buSzPct val="67500"/>
              <a:buFont typeface="Arial"/>
              <a:buChar char=""/>
              <a:tabLst>
                <a:tab pos="268605" algn="l"/>
                <a:tab pos="269240" algn="l"/>
              </a:tabLst>
            </a:pPr>
            <a:r>
              <a:rPr lang="en-GB" spc="45" dirty="0" err="1">
                <a:solidFill>
                  <a:schemeClr val="accent6">
                    <a:lumMod val="75000"/>
                  </a:schemeClr>
                </a:solidFill>
                <a:latin typeface="Consolas" panose="020B0609020204030204" pitchFamily="49" charset="0"/>
                <a:cs typeface="Consolas" panose="020B0609020204030204" pitchFamily="49" charset="0"/>
              </a:rPr>
              <a:t>mysql_close</a:t>
            </a:r>
            <a:r>
              <a:rPr lang="en-GB" spc="45" dirty="0">
                <a:solidFill>
                  <a:schemeClr val="accent6">
                    <a:lumMod val="75000"/>
                  </a:schemeClr>
                </a:solidFill>
                <a:latin typeface="Consolas" panose="020B0609020204030204" pitchFamily="49" charset="0"/>
                <a:cs typeface="Consolas" panose="020B0609020204030204" pitchFamily="49" charset="0"/>
              </a:rPr>
              <a:t> </a:t>
            </a:r>
            <a:r>
              <a:rPr lang="en-GB" spc="45" dirty="0">
                <a:solidFill>
                  <a:schemeClr val="tx1">
                    <a:lumMod val="75000"/>
                    <a:lumOff val="25000"/>
                  </a:schemeClr>
                </a:solidFill>
                <a:cs typeface="Arial"/>
              </a:rPr>
              <a:t>closes the connection to the database specified in its argument.</a:t>
            </a:r>
          </a:p>
          <a:p>
            <a:pPr marL="268605" marR="332105" indent="-256540">
              <a:lnSpc>
                <a:spcPct val="90000"/>
              </a:lnSpc>
              <a:spcBef>
                <a:spcPts val="450"/>
              </a:spcBef>
              <a:buClr>
                <a:srgbClr val="2CA1BE"/>
              </a:buClr>
              <a:buSzPct val="67500"/>
              <a:buChar char=""/>
              <a:tabLst>
                <a:tab pos="268605" algn="l"/>
                <a:tab pos="269240" algn="l"/>
              </a:tabLst>
            </a:pPr>
            <a:r>
              <a:rPr lang="en-GB" spc="45" dirty="0">
                <a:solidFill>
                  <a:schemeClr val="tx1">
                    <a:lumMod val="75000"/>
                    <a:lumOff val="25000"/>
                  </a:schemeClr>
                </a:solidFill>
                <a:cs typeface="Arial"/>
              </a:rPr>
              <a:t>The </a:t>
            </a:r>
            <a:r>
              <a:rPr lang="en-GB" spc="45" dirty="0" err="1">
                <a:solidFill>
                  <a:schemeClr val="accent6">
                    <a:lumMod val="75000"/>
                  </a:schemeClr>
                </a:solidFill>
                <a:latin typeface="Consolas" panose="020B0609020204030204" pitchFamily="49" charset="0"/>
                <a:cs typeface="Consolas" panose="020B0609020204030204" pitchFamily="49" charset="0"/>
              </a:rPr>
              <a:t>mysql_fetch_row</a:t>
            </a:r>
            <a:r>
              <a:rPr lang="en-GB" spc="45" dirty="0">
                <a:solidFill>
                  <a:schemeClr val="accent6">
                    <a:lumMod val="75000"/>
                  </a:schemeClr>
                </a:solidFill>
                <a:latin typeface="Consolas" panose="020B0609020204030204" pitchFamily="49" charset="0"/>
                <a:cs typeface="Consolas" panose="020B0609020204030204" pitchFamily="49" charset="0"/>
              </a:rPr>
              <a:t> </a:t>
            </a:r>
            <a:r>
              <a:rPr lang="en-GB" spc="45" dirty="0">
                <a:solidFill>
                  <a:schemeClr val="tx1">
                    <a:lumMod val="75000"/>
                    <a:lumOff val="25000"/>
                  </a:schemeClr>
                </a:solidFill>
                <a:cs typeface="Arial"/>
              </a:rPr>
              <a:t>function returns an array containing  the values for each column in the current row of the query  result </a:t>
            </a:r>
            <a:r>
              <a:rPr lang="en-GB" spc="45" dirty="0">
                <a:solidFill>
                  <a:schemeClr val="tx1">
                    <a:lumMod val="75000"/>
                    <a:lumOff val="25000"/>
                  </a:schemeClr>
                </a:solidFill>
                <a:latin typeface="Consolas" panose="020B0609020204030204" pitchFamily="49" charset="0"/>
                <a:cs typeface="Consolas" panose="020B0609020204030204" pitchFamily="49" charset="0"/>
              </a:rPr>
              <a:t>($result</a:t>
            </a:r>
            <a:r>
              <a:rPr lang="en-GB" spc="45" dirty="0">
                <a:solidFill>
                  <a:schemeClr val="tx1">
                    <a:lumMod val="75000"/>
                    <a:lumOff val="25000"/>
                  </a:schemeClr>
                </a:solidFill>
                <a:cs typeface="Arial"/>
              </a:rPr>
              <a:t>).</a:t>
            </a:r>
          </a:p>
        </p:txBody>
      </p:sp>
      <p:sp>
        <p:nvSpPr>
          <p:cNvPr id="18" name="object 12">
            <a:extLst>
              <a:ext uri="{FF2B5EF4-FFF2-40B4-BE49-F238E27FC236}">
                <a16:creationId xmlns:a16="http://schemas.microsoft.com/office/drawing/2014/main" id="{1FC99380-21E4-9F40-AECD-D69457A174B8}"/>
              </a:ext>
            </a:extLst>
          </p:cNvPr>
          <p:cNvSpPr txBox="1">
            <a:spLocks/>
          </p:cNvSpPr>
          <p:nvPr/>
        </p:nvSpPr>
        <p:spPr>
          <a:xfrm>
            <a:off x="1770611" y="117890"/>
            <a:ext cx="8617096" cy="672813"/>
          </a:xfrm>
          <a:prstGeom prst="rect">
            <a:avLst/>
          </a:prstGeom>
        </p:spPr>
        <p:txBody>
          <a:bodyPr vert="horz" wrap="square" lIns="0" tIns="15240" rIns="0" bIns="0" rtlCol="0" anchor="t">
            <a:sp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marL="12065" marR="5080">
              <a:spcBef>
                <a:spcPts val="95"/>
              </a:spcBef>
              <a:buClr>
                <a:srgbClr val="000000"/>
              </a:buClr>
              <a:tabLst>
                <a:tab pos="299085" algn="l"/>
                <a:tab pos="299720" algn="l"/>
              </a:tabLst>
            </a:pPr>
            <a:r>
              <a:rPr lang="en-GB" sz="4800" spc="-155" dirty="0">
                <a:solidFill>
                  <a:schemeClr val="accent1">
                    <a:lumMod val="75000"/>
                  </a:schemeClr>
                </a:solidFill>
              </a:rPr>
              <a:t>PHP for Accessing Database (Cont.)</a:t>
            </a:r>
          </a:p>
        </p:txBody>
      </p:sp>
    </p:spTree>
    <p:extLst>
      <p:ext uri="{BB962C8B-B14F-4D97-AF65-F5344CB8AC3E}">
        <p14:creationId xmlns:p14="http://schemas.microsoft.com/office/powerpoint/2010/main" val="34683406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1524000" y="-129152"/>
            <a:ext cx="9144000" cy="4484807"/>
          </a:xfrm>
          <a:prstGeom prst="rect">
            <a:avLst/>
          </a:prstGeom>
          <a:blipFill>
            <a:blip r:embed="rId2" cstate="print"/>
            <a:stretch>
              <a:fillRect b="-23794"/>
            </a:stretch>
          </a:blipFill>
        </p:spPr>
        <p:txBody>
          <a:bodyPr wrap="square" lIns="0" tIns="0" rIns="0" bIns="0" rtlCol="0"/>
          <a:lstStyle/>
          <a:p>
            <a:endParaRPr/>
          </a:p>
        </p:txBody>
      </p:sp>
      <p:sp>
        <p:nvSpPr>
          <p:cNvPr id="9" name="object 9"/>
          <p:cNvSpPr txBox="1">
            <a:spLocks noGrp="1"/>
          </p:cNvSpPr>
          <p:nvPr>
            <p:ph type="ftr" sz="quarter" idx="5"/>
          </p:nvPr>
        </p:nvSpPr>
        <p:spPr>
          <a:xfrm>
            <a:off x="4215510" y="6420532"/>
            <a:ext cx="2437129" cy="320040"/>
          </a:xfrm>
          <a:prstGeom prst="rect">
            <a:avLst/>
          </a:prstGeom>
        </p:spPr>
        <p:txBody>
          <a:bodyPr vert="horz" wrap="square" lIns="0" tIns="0" rIns="0" bIns="0" rtlCol="0">
            <a:spAutoFit/>
          </a:bodyPr>
          <a:lstStyle>
            <a:defPPr>
              <a:defRPr lang="en-US"/>
            </a:defPPr>
            <a:lvl1pPr marL="0" algn="l" defTabSz="914400" rtl="0" eaLnBrk="1" latinLnBrk="0" hangingPunct="1">
              <a:defRPr sz="100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5080" algn="r"/>
            <a:r>
              <a:rPr lang="en-GB" spc="-5"/>
              <a:t>©1992-2012 by Pearson </a:t>
            </a:r>
            <a:r>
              <a:rPr lang="en-GB" spc="-10"/>
              <a:t>Education, </a:t>
            </a:r>
            <a:r>
              <a:rPr lang="en-GB" spc="-5"/>
              <a:t>Inc.</a:t>
            </a:r>
            <a:r>
              <a:rPr lang="en-GB" spc="-65"/>
              <a:t> </a:t>
            </a:r>
            <a:r>
              <a:rPr lang="en-GB" spc="-10"/>
              <a:t>All</a:t>
            </a:r>
          </a:p>
          <a:p>
            <a:pPr marR="5080" algn="r">
              <a:spcBef>
                <a:spcPts val="5"/>
              </a:spcBef>
            </a:pPr>
            <a:r>
              <a:rPr lang="en-GB" spc="-5"/>
              <a:t>Rights</a:t>
            </a:r>
            <a:r>
              <a:rPr lang="en-GB" spc="-80"/>
              <a:t> </a:t>
            </a:r>
            <a:r>
              <a:rPr lang="en-GB" spc="-5"/>
              <a:t>Reserved.</a:t>
            </a:r>
            <a:endParaRPr spc="-5" dirty="0"/>
          </a:p>
        </p:txBody>
      </p:sp>
      <p:sp>
        <p:nvSpPr>
          <p:cNvPr id="10" name="object 8">
            <a:extLst>
              <a:ext uri="{FF2B5EF4-FFF2-40B4-BE49-F238E27FC236}">
                <a16:creationId xmlns:a16="http://schemas.microsoft.com/office/drawing/2014/main" id="{53DC8DF8-50BF-FC4C-BF56-031E26F3B623}"/>
              </a:ext>
            </a:extLst>
          </p:cNvPr>
          <p:cNvSpPr/>
          <p:nvPr/>
        </p:nvSpPr>
        <p:spPr>
          <a:xfrm>
            <a:off x="1524002" y="4001650"/>
            <a:ext cx="9144000" cy="1132863"/>
          </a:xfrm>
          <a:prstGeom prst="rect">
            <a:avLst/>
          </a:prstGeom>
          <a:blipFill>
            <a:blip r:embed="rId3" cstate="print"/>
            <a:stretch>
              <a:fillRect b="-390079"/>
            </a:stretch>
          </a:blipFill>
        </p:spPr>
        <p:txBody>
          <a:bodyPr wrap="square" lIns="0" tIns="0" rIns="0" bIns="0" rtlCol="0"/>
          <a:lstStyle/>
          <a:p>
            <a:endParaRPr/>
          </a:p>
        </p:txBody>
      </p:sp>
      <p:sp>
        <p:nvSpPr>
          <p:cNvPr id="11" name="object 8">
            <a:extLst>
              <a:ext uri="{FF2B5EF4-FFF2-40B4-BE49-F238E27FC236}">
                <a16:creationId xmlns:a16="http://schemas.microsoft.com/office/drawing/2014/main" id="{5EBDC42B-52CA-DA49-8D82-7FDF42F04C68}"/>
              </a:ext>
            </a:extLst>
          </p:cNvPr>
          <p:cNvSpPr/>
          <p:nvPr/>
        </p:nvSpPr>
        <p:spPr>
          <a:xfrm>
            <a:off x="7348086" y="413397"/>
            <a:ext cx="4405549" cy="1818525"/>
          </a:xfrm>
          <a:prstGeom prst="rect">
            <a:avLst/>
          </a:prstGeom>
          <a:blipFill>
            <a:blip r:embed="rId3" cstate="print"/>
            <a:stretch>
              <a:fillRect l="-15140" t="-44568" r="-38572" b="-81532"/>
            </a:stretch>
          </a:blip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title"/>
          </p:nvPr>
        </p:nvSpPr>
        <p:spPr>
          <a:xfrm>
            <a:off x="1607249" y="262587"/>
            <a:ext cx="10554771" cy="754053"/>
          </a:xfrm>
          <a:prstGeom prst="rect">
            <a:avLst/>
          </a:prstGeom>
        </p:spPr>
        <p:txBody>
          <a:bodyPr vert="horz" wrap="square" lIns="0" tIns="15240" rIns="0" bIns="0" rtlCol="0" anchor="t">
            <a:spAutoFit/>
          </a:bodyPr>
          <a:lstStyle/>
          <a:p>
            <a:pPr marL="12700">
              <a:lnSpc>
                <a:spcPct val="100000"/>
              </a:lnSpc>
              <a:spcBef>
                <a:spcPts val="120"/>
              </a:spcBef>
            </a:pPr>
            <a:r>
              <a:rPr lang="en-GB" sz="4800" spc="-155" dirty="0">
                <a:solidFill>
                  <a:schemeClr val="accent1">
                    <a:lumMod val="75000"/>
                  </a:schemeClr>
                </a:solidFill>
                <a:cs typeface="Trebuchet MS"/>
              </a:rPr>
              <a:t>*</a:t>
            </a:r>
            <a:r>
              <a:rPr sz="4800" spc="-155" dirty="0">
                <a:solidFill>
                  <a:schemeClr val="accent1">
                    <a:lumMod val="75000"/>
                  </a:schemeClr>
                </a:solidFill>
                <a:cs typeface="Trebuchet MS"/>
              </a:rPr>
              <a:t>Client-side</a:t>
            </a:r>
            <a:r>
              <a:rPr sz="4800" spc="-140" dirty="0">
                <a:solidFill>
                  <a:schemeClr val="accent1">
                    <a:lumMod val="75000"/>
                  </a:schemeClr>
                </a:solidFill>
                <a:cs typeface="Trebuchet MS"/>
              </a:rPr>
              <a:t> </a:t>
            </a:r>
            <a:r>
              <a:rPr lang="en-GB" sz="4800" spc="-140" dirty="0">
                <a:solidFill>
                  <a:schemeClr val="accent1">
                    <a:lumMod val="75000"/>
                  </a:schemeClr>
                </a:solidFill>
                <a:cs typeface="Trebuchet MS"/>
              </a:rPr>
              <a:t>vs Server-side development</a:t>
            </a:r>
            <a:endParaRPr sz="4800" dirty="0">
              <a:solidFill>
                <a:schemeClr val="accent1">
                  <a:lumMod val="75000"/>
                </a:schemeClr>
              </a:solidFill>
              <a:cs typeface="Trebuchet MS"/>
            </a:endParaRPr>
          </a:p>
        </p:txBody>
      </p:sp>
      <p:pic>
        <p:nvPicPr>
          <p:cNvPr id="79" name="Picture 4" descr="FIG01-01">
            <a:extLst>
              <a:ext uri="{FF2B5EF4-FFF2-40B4-BE49-F238E27FC236}">
                <a16:creationId xmlns:a16="http://schemas.microsoft.com/office/drawing/2014/main" id="{5E0328BC-15FF-674D-ACC3-D970550008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7249" y="2236563"/>
            <a:ext cx="9885415" cy="3278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TextBox 83">
            <a:extLst>
              <a:ext uri="{FF2B5EF4-FFF2-40B4-BE49-F238E27FC236}">
                <a16:creationId xmlns:a16="http://schemas.microsoft.com/office/drawing/2014/main" id="{CFDF7CD7-4496-A345-9C04-387B4240A2A4}"/>
              </a:ext>
            </a:extLst>
          </p:cNvPr>
          <p:cNvSpPr txBox="1"/>
          <p:nvPr/>
        </p:nvSpPr>
        <p:spPr>
          <a:xfrm>
            <a:off x="5617184" y="6427569"/>
            <a:ext cx="607859" cy="307777"/>
          </a:xfrm>
          <a:prstGeom prst="rect">
            <a:avLst/>
          </a:prstGeom>
          <a:noFill/>
        </p:spPr>
        <p:txBody>
          <a:bodyPr wrap="none" rtlCol="0">
            <a:spAutoFit/>
          </a:bodyPr>
          <a:lstStyle/>
          <a:p>
            <a:r>
              <a:rPr lang="en-US" sz="1400" dirty="0">
                <a:hlinkClick r:id="rId3"/>
              </a:rPr>
              <a:t>*Link</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1339066" y="277402"/>
            <a:ext cx="9144000" cy="4304872"/>
          </a:xfrm>
          <a:prstGeom prst="rect">
            <a:avLst/>
          </a:prstGeom>
          <a:blipFill>
            <a:blip r:embed="rId2" cstate="print"/>
            <a:stretch>
              <a:fillRect t="-6565" b="-22404"/>
            </a:stretch>
          </a:blipFill>
        </p:spPr>
        <p:txBody>
          <a:bodyPr wrap="square" lIns="0" tIns="0" rIns="0" bIns="0" rtlCol="0"/>
          <a:lstStyle/>
          <a:p>
            <a:endParaRPr/>
          </a:p>
        </p:txBody>
      </p:sp>
      <p:sp>
        <p:nvSpPr>
          <p:cNvPr id="9" name="object 9"/>
          <p:cNvSpPr txBox="1">
            <a:spLocks noGrp="1"/>
          </p:cNvSpPr>
          <p:nvPr>
            <p:ph type="ftr" sz="quarter" idx="5"/>
          </p:nvPr>
        </p:nvSpPr>
        <p:spPr>
          <a:xfrm>
            <a:off x="4215510" y="6420532"/>
            <a:ext cx="2437129" cy="320040"/>
          </a:xfrm>
          <a:prstGeom prst="rect">
            <a:avLst/>
          </a:prstGeom>
        </p:spPr>
        <p:txBody>
          <a:bodyPr vert="horz" wrap="square" lIns="0" tIns="0" rIns="0" bIns="0" rtlCol="0">
            <a:spAutoFit/>
          </a:bodyPr>
          <a:lstStyle>
            <a:defPPr>
              <a:defRPr lang="en-US"/>
            </a:defPPr>
            <a:lvl1pPr marL="0" algn="l" defTabSz="914400" rtl="0" eaLnBrk="1" latinLnBrk="0" hangingPunct="1">
              <a:defRPr sz="100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5080" algn="r"/>
            <a:r>
              <a:rPr lang="en-GB" spc="-5"/>
              <a:t>©1992-2012 by Pearson </a:t>
            </a:r>
            <a:r>
              <a:rPr lang="en-GB" spc="-10"/>
              <a:t>Education, </a:t>
            </a:r>
            <a:r>
              <a:rPr lang="en-GB" spc="-5"/>
              <a:t>Inc.</a:t>
            </a:r>
            <a:r>
              <a:rPr lang="en-GB" spc="-65"/>
              <a:t> </a:t>
            </a:r>
            <a:r>
              <a:rPr lang="en-GB" spc="-10"/>
              <a:t>All</a:t>
            </a:r>
          </a:p>
          <a:p>
            <a:pPr marR="5080" algn="r">
              <a:spcBef>
                <a:spcPts val="5"/>
              </a:spcBef>
            </a:pPr>
            <a:r>
              <a:rPr lang="en-GB" spc="-5"/>
              <a:t>Rights</a:t>
            </a:r>
            <a:r>
              <a:rPr lang="en-GB" spc="-80"/>
              <a:t> </a:t>
            </a:r>
            <a:r>
              <a:rPr lang="en-GB" spc="-5"/>
              <a:t>Reserved.</a:t>
            </a:r>
            <a:endParaRPr spc="-5"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1524000" y="652272"/>
            <a:ext cx="9144000" cy="5551932"/>
          </a:xfrm>
          <a:prstGeom prst="rect">
            <a:avLst/>
          </a:prstGeom>
          <a:blipFill>
            <a:blip r:embed="rId2" cstate="print"/>
            <a:stretch>
              <a:fillRect/>
            </a:stretch>
          </a:blipFill>
        </p:spPr>
        <p:txBody>
          <a:bodyPr wrap="square" lIns="0" tIns="0" rIns="0" bIns="0" rtlCol="0"/>
          <a:lstStyle/>
          <a:p>
            <a:endParaRPr/>
          </a:p>
        </p:txBody>
      </p:sp>
      <p:sp>
        <p:nvSpPr>
          <p:cNvPr id="9" name="object 9"/>
          <p:cNvSpPr txBox="1">
            <a:spLocks noGrp="1"/>
          </p:cNvSpPr>
          <p:nvPr>
            <p:ph type="ftr" sz="quarter" idx="5"/>
          </p:nvPr>
        </p:nvSpPr>
        <p:spPr>
          <a:xfrm>
            <a:off x="4215510" y="6420532"/>
            <a:ext cx="2437129" cy="320040"/>
          </a:xfrm>
          <a:prstGeom prst="rect">
            <a:avLst/>
          </a:prstGeom>
        </p:spPr>
        <p:txBody>
          <a:bodyPr vert="horz" wrap="square" lIns="0" tIns="0" rIns="0" bIns="0" rtlCol="0">
            <a:spAutoFit/>
          </a:bodyPr>
          <a:lstStyle>
            <a:defPPr>
              <a:defRPr lang="en-US"/>
            </a:defPPr>
            <a:lvl1pPr marL="0" algn="l" defTabSz="914400" rtl="0" eaLnBrk="1" latinLnBrk="0" hangingPunct="1">
              <a:defRPr sz="100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5080" algn="r"/>
            <a:r>
              <a:rPr lang="en-GB" spc="-5"/>
              <a:t>©1992-2012 by Pearson </a:t>
            </a:r>
            <a:r>
              <a:rPr lang="en-GB" spc="-10"/>
              <a:t>Education, </a:t>
            </a:r>
            <a:r>
              <a:rPr lang="en-GB" spc="-5"/>
              <a:t>Inc.</a:t>
            </a:r>
            <a:r>
              <a:rPr lang="en-GB" spc="-65"/>
              <a:t> </a:t>
            </a:r>
            <a:r>
              <a:rPr lang="en-GB" spc="-10"/>
              <a:t>All</a:t>
            </a:r>
          </a:p>
          <a:p>
            <a:pPr marR="5080" algn="r">
              <a:spcBef>
                <a:spcPts val="5"/>
              </a:spcBef>
            </a:pPr>
            <a:r>
              <a:rPr lang="en-GB" spc="-5"/>
              <a:t>Rights</a:t>
            </a:r>
            <a:r>
              <a:rPr lang="en-GB" spc="-80"/>
              <a:t> </a:t>
            </a:r>
            <a:r>
              <a:rPr lang="en-GB" spc="-5"/>
              <a:t>Reserved.</a:t>
            </a:r>
            <a:endParaRPr spc="-5"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1524000" y="652272"/>
            <a:ext cx="9144000" cy="4567000"/>
          </a:xfrm>
          <a:prstGeom prst="rect">
            <a:avLst/>
          </a:prstGeom>
          <a:blipFill>
            <a:blip r:embed="rId2" cstate="print"/>
            <a:stretch>
              <a:fillRect b="-21566"/>
            </a:stretch>
          </a:blipFill>
        </p:spPr>
        <p:txBody>
          <a:bodyPr wrap="square" lIns="0" tIns="0" rIns="0" bIns="0" rtlCol="0"/>
          <a:lstStyle/>
          <a:p>
            <a:endParaRPr/>
          </a:p>
        </p:txBody>
      </p:sp>
      <p:sp>
        <p:nvSpPr>
          <p:cNvPr id="9" name="object 9"/>
          <p:cNvSpPr txBox="1">
            <a:spLocks noGrp="1"/>
          </p:cNvSpPr>
          <p:nvPr>
            <p:ph type="ftr" sz="quarter" idx="5"/>
          </p:nvPr>
        </p:nvSpPr>
        <p:spPr>
          <a:xfrm>
            <a:off x="4215510" y="6420532"/>
            <a:ext cx="2437129" cy="320040"/>
          </a:xfrm>
          <a:prstGeom prst="rect">
            <a:avLst/>
          </a:prstGeom>
        </p:spPr>
        <p:txBody>
          <a:bodyPr vert="horz" wrap="square" lIns="0" tIns="0" rIns="0" bIns="0" rtlCol="0">
            <a:spAutoFit/>
          </a:bodyPr>
          <a:lstStyle>
            <a:defPPr>
              <a:defRPr lang="en-US"/>
            </a:defPPr>
            <a:lvl1pPr marL="0" algn="l" defTabSz="914400" rtl="0" eaLnBrk="1" latinLnBrk="0" hangingPunct="1">
              <a:defRPr sz="100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5080" algn="r"/>
            <a:r>
              <a:rPr lang="en-GB" spc="-5"/>
              <a:t>©1992-2012 by Pearson </a:t>
            </a:r>
            <a:r>
              <a:rPr lang="en-GB" spc="-10"/>
              <a:t>Education, </a:t>
            </a:r>
            <a:r>
              <a:rPr lang="en-GB" spc="-5"/>
              <a:t>Inc.</a:t>
            </a:r>
            <a:r>
              <a:rPr lang="en-GB" spc="-65"/>
              <a:t> </a:t>
            </a:r>
            <a:r>
              <a:rPr lang="en-GB" spc="-10"/>
              <a:t>All</a:t>
            </a:r>
          </a:p>
          <a:p>
            <a:pPr marR="5080" algn="r">
              <a:spcBef>
                <a:spcPts val="5"/>
              </a:spcBef>
            </a:pPr>
            <a:r>
              <a:rPr lang="en-GB" spc="-5"/>
              <a:t>Rights</a:t>
            </a:r>
            <a:r>
              <a:rPr lang="en-GB" spc="-80"/>
              <a:t> </a:t>
            </a:r>
            <a:r>
              <a:rPr lang="en-GB" spc="-5"/>
              <a:t>Reserved.</a:t>
            </a:r>
            <a:endParaRPr spc="-5"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1524000" y="652272"/>
            <a:ext cx="9144000" cy="3632052"/>
          </a:xfrm>
          <a:prstGeom prst="rect">
            <a:avLst/>
          </a:prstGeom>
          <a:blipFill>
            <a:blip r:embed="rId2" cstate="print"/>
            <a:stretch>
              <a:fillRect b="-52859"/>
            </a:stretch>
          </a:blipFill>
        </p:spPr>
        <p:txBody>
          <a:bodyPr wrap="square" lIns="0" tIns="0" rIns="0" bIns="0" rtlCol="0"/>
          <a:lstStyle/>
          <a:p>
            <a:endParaRPr/>
          </a:p>
        </p:txBody>
      </p:sp>
      <p:sp>
        <p:nvSpPr>
          <p:cNvPr id="9" name="object 9"/>
          <p:cNvSpPr txBox="1">
            <a:spLocks noGrp="1"/>
          </p:cNvSpPr>
          <p:nvPr>
            <p:ph type="ftr" sz="quarter" idx="5"/>
          </p:nvPr>
        </p:nvSpPr>
        <p:spPr>
          <a:xfrm>
            <a:off x="4215510" y="6420532"/>
            <a:ext cx="2437129" cy="320040"/>
          </a:xfrm>
          <a:prstGeom prst="rect">
            <a:avLst/>
          </a:prstGeom>
        </p:spPr>
        <p:txBody>
          <a:bodyPr vert="horz" wrap="square" lIns="0" tIns="0" rIns="0" bIns="0" rtlCol="0">
            <a:spAutoFit/>
          </a:bodyPr>
          <a:lstStyle>
            <a:defPPr>
              <a:defRPr lang="en-US"/>
            </a:defPPr>
            <a:lvl1pPr marL="0" algn="l" defTabSz="914400" rtl="0" eaLnBrk="1" latinLnBrk="0" hangingPunct="1">
              <a:defRPr sz="100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5080" algn="r"/>
            <a:r>
              <a:rPr lang="en-GB" spc="-5"/>
              <a:t>©1992-2012 by Pearson </a:t>
            </a:r>
            <a:r>
              <a:rPr lang="en-GB" spc="-10"/>
              <a:t>Education, </a:t>
            </a:r>
            <a:r>
              <a:rPr lang="en-GB" spc="-5"/>
              <a:t>Inc.</a:t>
            </a:r>
            <a:r>
              <a:rPr lang="en-GB" spc="-65"/>
              <a:t> </a:t>
            </a:r>
            <a:r>
              <a:rPr lang="en-GB" spc="-10"/>
              <a:t>All</a:t>
            </a:r>
          </a:p>
          <a:p>
            <a:pPr marR="5080" algn="r">
              <a:spcBef>
                <a:spcPts val="5"/>
              </a:spcBef>
            </a:pPr>
            <a:r>
              <a:rPr lang="en-GB" spc="-5"/>
              <a:t>Rights</a:t>
            </a:r>
            <a:r>
              <a:rPr lang="en-GB" spc="-80"/>
              <a:t> </a:t>
            </a:r>
            <a:r>
              <a:rPr lang="en-GB" spc="-5"/>
              <a:t>Reserved.</a:t>
            </a:r>
            <a:endParaRPr spc="-5"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E43748-C5EC-034D-B1CA-97210B6AA495}"/>
              </a:ext>
            </a:extLst>
          </p:cNvPr>
          <p:cNvSpPr>
            <a:spLocks noGrp="1"/>
          </p:cNvSpPr>
          <p:nvPr>
            <p:ph type="title"/>
          </p:nvPr>
        </p:nvSpPr>
        <p:spPr/>
        <p:txBody>
          <a:bodyPr/>
          <a:lstStyle/>
          <a:p>
            <a:r>
              <a:rPr lang="en-US" dirty="0"/>
              <a:t>More on PHP</a:t>
            </a:r>
          </a:p>
        </p:txBody>
      </p:sp>
      <p:pic>
        <p:nvPicPr>
          <p:cNvPr id="8" name="Content Placeholder 7" descr="Graphical user interface, text, application, Teams&#10;&#10;Description automatically generated">
            <a:extLst>
              <a:ext uri="{FF2B5EF4-FFF2-40B4-BE49-F238E27FC236}">
                <a16:creationId xmlns:a16="http://schemas.microsoft.com/office/drawing/2014/main" id="{6E6E66AF-2662-DA45-BF6D-C98531AC98DB}"/>
              </a:ext>
            </a:extLst>
          </p:cNvPr>
          <p:cNvPicPr>
            <a:picLocks noGrp="1" noChangeAspect="1"/>
          </p:cNvPicPr>
          <p:nvPr>
            <p:ph idx="1"/>
          </p:nvPr>
        </p:nvPicPr>
        <p:blipFill>
          <a:blip r:embed="rId2"/>
          <a:stretch>
            <a:fillRect/>
          </a:stretch>
        </p:blipFill>
        <p:spPr>
          <a:xfrm>
            <a:off x="5611292" y="1552314"/>
            <a:ext cx="6580708" cy="4042262"/>
          </a:xfrm>
        </p:spPr>
      </p:pic>
      <p:sp>
        <p:nvSpPr>
          <p:cNvPr id="6" name="Text Placeholder 5">
            <a:extLst>
              <a:ext uri="{FF2B5EF4-FFF2-40B4-BE49-F238E27FC236}">
                <a16:creationId xmlns:a16="http://schemas.microsoft.com/office/drawing/2014/main" id="{C403A180-4370-A040-9C0A-25B52BD37332}"/>
              </a:ext>
            </a:extLst>
          </p:cNvPr>
          <p:cNvSpPr>
            <a:spLocks noGrp="1"/>
          </p:cNvSpPr>
          <p:nvPr>
            <p:ph type="body" sz="half" idx="2"/>
          </p:nvPr>
        </p:nvSpPr>
        <p:spPr/>
        <p:txBody>
          <a:bodyPr/>
          <a:lstStyle/>
          <a:p>
            <a:r>
              <a:rPr lang="en-US" dirty="0"/>
              <a:t>To learn more about PHP syntax, functions, etc. Explore the following page:</a:t>
            </a:r>
          </a:p>
          <a:p>
            <a:r>
              <a:rPr lang="en-US" dirty="0">
                <a:hlinkClick r:id="rId3"/>
              </a:rPr>
              <a:t>https://www.w3schools.com/php/default.asp</a:t>
            </a:r>
            <a:endParaRPr lang="en-US" dirty="0"/>
          </a:p>
          <a:p>
            <a:endParaRPr lang="en-US" dirty="0"/>
          </a:p>
        </p:txBody>
      </p:sp>
      <p:sp>
        <p:nvSpPr>
          <p:cNvPr id="2" name="Footer Placeholder 1">
            <a:extLst>
              <a:ext uri="{FF2B5EF4-FFF2-40B4-BE49-F238E27FC236}">
                <a16:creationId xmlns:a16="http://schemas.microsoft.com/office/drawing/2014/main" id="{927FAFF5-A22A-B64B-AB7D-05C89AD5F3A3}"/>
              </a:ext>
            </a:extLst>
          </p:cNvPr>
          <p:cNvSpPr>
            <a:spLocks noGrp="1"/>
          </p:cNvSpPr>
          <p:nvPr>
            <p:ph type="ftr" sz="quarter" idx="11"/>
          </p:nvPr>
        </p:nvSpPr>
        <p:spPr/>
        <p:txBody>
          <a:bodyPr/>
          <a:lstStyle/>
          <a:p>
            <a:r>
              <a:rPr lang="en-US"/>
              <a:t>Dr Sahar Ali_GC230_1442(2)</a:t>
            </a:r>
            <a:endParaRPr lang="en-US" dirty="0"/>
          </a:p>
        </p:txBody>
      </p:sp>
      <p:sp>
        <p:nvSpPr>
          <p:cNvPr id="3" name="Slide Number Placeholder 2">
            <a:extLst>
              <a:ext uri="{FF2B5EF4-FFF2-40B4-BE49-F238E27FC236}">
                <a16:creationId xmlns:a16="http://schemas.microsoft.com/office/drawing/2014/main" id="{F7791E4C-7B14-2E45-82A2-1DD0322B1F70}"/>
              </a:ext>
            </a:extLst>
          </p:cNvPr>
          <p:cNvSpPr>
            <a:spLocks noGrp="1"/>
          </p:cNvSpPr>
          <p:nvPr>
            <p:ph type="sldNum" sz="quarter" idx="12"/>
          </p:nvPr>
        </p:nvSpPr>
        <p:spPr/>
        <p:txBody>
          <a:bodyPr/>
          <a:lstStyle/>
          <a:p>
            <a:fld id="{3A98EE3D-8CD1-4C3F-BD1C-C98C9596463C}" type="slidenum">
              <a:rPr lang="en-US" smtClean="0"/>
              <a:t>34</a:t>
            </a:fld>
            <a:endParaRPr lang="en-US" dirty="0"/>
          </a:p>
        </p:txBody>
      </p:sp>
      <mc:AlternateContent xmlns:mc="http://schemas.openxmlformats.org/markup-compatibility/2006" xmlns:p14="http://schemas.microsoft.com/office/powerpoint/2010/main">
        <mc:Choice Requires="p14">
          <p:contentPart p14:bwMode="auto" r:id="rId4">
            <p14:nvContentPartPr>
              <p14:cNvPr id="13" name="Ink 12">
                <a:extLst>
                  <a:ext uri="{FF2B5EF4-FFF2-40B4-BE49-F238E27FC236}">
                    <a16:creationId xmlns:a16="http://schemas.microsoft.com/office/drawing/2014/main" id="{4BCF0D09-3083-4A4C-B9FA-4B75B9787E2C}"/>
                  </a:ext>
                </a:extLst>
              </p14:cNvPr>
              <p14:cNvContentPartPr/>
              <p14:nvPr/>
            </p14:nvContentPartPr>
            <p14:xfrm>
              <a:off x="4964348" y="1701085"/>
              <a:ext cx="791280" cy="3744720"/>
            </p14:xfrm>
          </p:contentPart>
        </mc:Choice>
        <mc:Fallback xmlns="">
          <p:pic>
            <p:nvPicPr>
              <p:cNvPr id="13" name="Ink 12">
                <a:extLst>
                  <a:ext uri="{FF2B5EF4-FFF2-40B4-BE49-F238E27FC236}">
                    <a16:creationId xmlns:a16="http://schemas.microsoft.com/office/drawing/2014/main" id="{4BCF0D09-3083-4A4C-B9FA-4B75B9787E2C}"/>
                  </a:ext>
                </a:extLst>
              </p:cNvPr>
              <p:cNvPicPr/>
              <p:nvPr/>
            </p:nvPicPr>
            <p:blipFill>
              <a:blip r:embed="rId5"/>
              <a:stretch>
                <a:fillRect/>
              </a:stretch>
            </p:blipFill>
            <p:spPr>
              <a:xfrm>
                <a:off x="4949228" y="1685965"/>
                <a:ext cx="821880" cy="3775320"/>
              </a:xfrm>
              <a:prstGeom prst="rect">
                <a:avLst/>
              </a:prstGeom>
            </p:spPr>
          </p:pic>
        </mc:Fallback>
      </mc:AlternateContent>
    </p:spTree>
    <p:extLst>
      <p:ext uri="{BB962C8B-B14F-4D97-AF65-F5344CB8AC3E}">
        <p14:creationId xmlns:p14="http://schemas.microsoft.com/office/powerpoint/2010/main" val="275430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p:nvPr/>
        </p:nvSpPr>
        <p:spPr>
          <a:xfrm>
            <a:off x="1783830" y="1676189"/>
            <a:ext cx="9819785" cy="4495461"/>
          </a:xfrm>
          <a:prstGeom prst="rect">
            <a:avLst/>
          </a:prstGeom>
        </p:spPr>
        <p:txBody>
          <a:bodyPr vert="horz" wrap="square" lIns="0" tIns="62865" rIns="0" bIns="0" rtlCol="0">
            <a:spAutoFit/>
          </a:bodyPr>
          <a:lstStyle/>
          <a:p>
            <a:r>
              <a:rPr lang="en-GB" sz="2800" b="1" dirty="0">
                <a:solidFill>
                  <a:schemeClr val="accent6">
                    <a:lumMod val="75000"/>
                  </a:schemeClr>
                </a:solidFill>
              </a:rPr>
              <a:t>Client-side development:</a:t>
            </a:r>
          </a:p>
          <a:p>
            <a:pPr marL="342900" indent="-342900">
              <a:buFont typeface="Arial" panose="020B0604020202020204" pitchFamily="34" charset="0"/>
              <a:buChar char="•"/>
            </a:pPr>
            <a:r>
              <a:rPr lang="en-GB" sz="2400" dirty="0">
                <a:solidFill>
                  <a:schemeClr val="tx1">
                    <a:lumMod val="85000"/>
                    <a:lumOff val="15000"/>
                  </a:schemeClr>
                </a:solidFill>
              </a:rPr>
              <a:t>involves programs that run on a client or user's device </a:t>
            </a:r>
          </a:p>
          <a:p>
            <a:pPr marL="342900" indent="-342900">
              <a:buFont typeface="Arial" panose="020B0604020202020204" pitchFamily="34" charset="0"/>
              <a:buChar char="•"/>
            </a:pPr>
            <a:r>
              <a:rPr lang="en-GB" sz="2400" dirty="0">
                <a:solidFill>
                  <a:schemeClr val="tx1">
                    <a:lumMod val="85000"/>
                    <a:lumOff val="15000"/>
                  </a:schemeClr>
                </a:solidFill>
              </a:rPr>
              <a:t>developers focus on creating the part of a website that the user can interact with. Thus:</a:t>
            </a:r>
          </a:p>
          <a:p>
            <a:pPr marL="800100" lvl="1" indent="-342900">
              <a:buFont typeface="Arial" panose="020B0604020202020204" pitchFamily="34" charset="0"/>
              <a:buChar char="•"/>
            </a:pPr>
            <a:r>
              <a:rPr lang="en-GB" sz="2400" dirty="0">
                <a:solidFill>
                  <a:schemeClr val="tx1">
                    <a:lumMod val="85000"/>
                    <a:lumOff val="15000"/>
                  </a:schemeClr>
                </a:solidFill>
              </a:rPr>
              <a:t>They focus on completing a variety of tasks, including:</a:t>
            </a:r>
          </a:p>
          <a:p>
            <a:pPr marL="1371600" lvl="2" indent="-457200">
              <a:buFont typeface="Courier New" panose="02070309020205020404" pitchFamily="49" charset="0"/>
              <a:buChar char="o"/>
            </a:pPr>
            <a:r>
              <a:rPr lang="en-GB" sz="2000" dirty="0">
                <a:solidFill>
                  <a:schemeClr val="tx1">
                    <a:lumMod val="75000"/>
                    <a:lumOff val="25000"/>
                  </a:schemeClr>
                </a:solidFill>
              </a:rPr>
              <a:t>Creating website layouts</a:t>
            </a:r>
          </a:p>
          <a:p>
            <a:pPr marL="1371600" lvl="2" indent="-457200">
              <a:buFont typeface="Courier New" panose="02070309020205020404" pitchFamily="49" charset="0"/>
              <a:buChar char="o"/>
            </a:pPr>
            <a:r>
              <a:rPr lang="en-GB" sz="2000" dirty="0">
                <a:solidFill>
                  <a:schemeClr val="tx1">
                    <a:lumMod val="75000"/>
                    <a:lumOff val="25000"/>
                  </a:schemeClr>
                </a:solidFill>
              </a:rPr>
              <a:t>Designing user interfaces</a:t>
            </a:r>
          </a:p>
          <a:p>
            <a:pPr marL="1371600" lvl="2" indent="-457200">
              <a:buFont typeface="Courier New" panose="02070309020205020404" pitchFamily="49" charset="0"/>
              <a:buChar char="o"/>
            </a:pPr>
            <a:r>
              <a:rPr lang="en-GB" sz="2000" dirty="0">
                <a:solidFill>
                  <a:schemeClr val="tx1">
                    <a:lumMod val="75000"/>
                    <a:lumOff val="25000"/>
                  </a:schemeClr>
                </a:solidFill>
              </a:rPr>
              <a:t>Adding form validation</a:t>
            </a:r>
          </a:p>
          <a:p>
            <a:pPr marL="1371600" lvl="2" indent="-457200">
              <a:buFont typeface="Courier New" panose="02070309020205020404" pitchFamily="49" charset="0"/>
              <a:buChar char="o"/>
            </a:pPr>
            <a:r>
              <a:rPr lang="en-GB" sz="2000" dirty="0">
                <a:solidFill>
                  <a:schemeClr val="tx1">
                    <a:lumMod val="75000"/>
                    <a:lumOff val="25000"/>
                  </a:schemeClr>
                </a:solidFill>
              </a:rPr>
              <a:t>Adding visual elements like colors and fonts</a:t>
            </a:r>
          </a:p>
          <a:p>
            <a:pPr marL="800100" lvl="1" indent="-342900">
              <a:buFont typeface="Arial" panose="020B0604020202020204" pitchFamily="34" charset="0"/>
              <a:buChar char="•"/>
            </a:pPr>
            <a:r>
              <a:rPr lang="en-GB" sz="2400" dirty="0">
                <a:solidFill>
                  <a:schemeClr val="tx1">
                    <a:lumMod val="85000"/>
                    <a:lumOff val="15000"/>
                  </a:schemeClr>
                </a:solidFill>
              </a:rPr>
              <a:t>Using some common client-side languages include:</a:t>
            </a:r>
          </a:p>
          <a:p>
            <a:pPr marL="1371600" lvl="2" indent="-457200">
              <a:buFont typeface="Courier New" panose="02070309020205020404" pitchFamily="49" charset="0"/>
              <a:buChar char="o"/>
            </a:pPr>
            <a:r>
              <a:rPr lang="en-GB" sz="2000" dirty="0">
                <a:solidFill>
                  <a:schemeClr val="tx1">
                    <a:lumMod val="75000"/>
                    <a:lumOff val="25000"/>
                  </a:schemeClr>
                </a:solidFill>
              </a:rPr>
              <a:t>HTML</a:t>
            </a:r>
          </a:p>
          <a:p>
            <a:pPr marL="1371600" lvl="2" indent="-457200">
              <a:buFont typeface="Courier New" panose="02070309020205020404" pitchFamily="49" charset="0"/>
              <a:buChar char="o"/>
            </a:pPr>
            <a:r>
              <a:rPr lang="en-GB" sz="2000" dirty="0">
                <a:solidFill>
                  <a:schemeClr val="tx1">
                    <a:lumMod val="75000"/>
                    <a:lumOff val="25000"/>
                  </a:schemeClr>
                </a:solidFill>
              </a:rPr>
              <a:t>CSS</a:t>
            </a:r>
          </a:p>
          <a:p>
            <a:pPr marL="1371600" lvl="2" indent="-457200">
              <a:buFont typeface="Courier New" panose="02070309020205020404" pitchFamily="49" charset="0"/>
              <a:buChar char="o"/>
            </a:pPr>
            <a:r>
              <a:rPr lang="en-GB" sz="2000" dirty="0">
                <a:solidFill>
                  <a:schemeClr val="tx1">
                    <a:lumMod val="75000"/>
                    <a:lumOff val="25000"/>
                  </a:schemeClr>
                </a:solidFill>
              </a:rPr>
              <a:t>JavaScript</a:t>
            </a:r>
          </a:p>
        </p:txBody>
      </p:sp>
      <p:sp>
        <p:nvSpPr>
          <p:cNvPr id="16" name="object 12">
            <a:extLst>
              <a:ext uri="{FF2B5EF4-FFF2-40B4-BE49-F238E27FC236}">
                <a16:creationId xmlns:a16="http://schemas.microsoft.com/office/drawing/2014/main" id="{94F8DB5A-5B66-194E-ACB1-7BD8310EAA53}"/>
              </a:ext>
            </a:extLst>
          </p:cNvPr>
          <p:cNvSpPr txBox="1">
            <a:spLocks noGrp="1"/>
          </p:cNvSpPr>
          <p:nvPr>
            <p:ph type="title"/>
          </p:nvPr>
        </p:nvSpPr>
        <p:spPr>
          <a:xfrm>
            <a:off x="1783830" y="337537"/>
            <a:ext cx="7223534" cy="754053"/>
          </a:xfrm>
          <a:prstGeom prst="rect">
            <a:avLst/>
          </a:prstGeom>
        </p:spPr>
        <p:txBody>
          <a:bodyPr vert="horz" wrap="square" lIns="0" tIns="15240" rIns="0" bIns="0" rtlCol="0" anchor="t">
            <a:spAutoFit/>
          </a:bodyPr>
          <a:lstStyle/>
          <a:p>
            <a:pPr marL="12700">
              <a:lnSpc>
                <a:spcPct val="100000"/>
              </a:lnSpc>
              <a:spcBef>
                <a:spcPts val="120"/>
              </a:spcBef>
            </a:pPr>
            <a:r>
              <a:rPr lang="en-GB" sz="4800" spc="-155" dirty="0">
                <a:solidFill>
                  <a:schemeClr val="accent1">
                    <a:lumMod val="75000"/>
                  </a:schemeClr>
                </a:solidFill>
                <a:cs typeface="Trebuchet MS"/>
              </a:rPr>
              <a:t>On </a:t>
            </a:r>
            <a:r>
              <a:rPr sz="4800" spc="-155" dirty="0">
                <a:solidFill>
                  <a:schemeClr val="accent1">
                    <a:lumMod val="75000"/>
                  </a:schemeClr>
                </a:solidFill>
                <a:cs typeface="Trebuchet MS"/>
              </a:rPr>
              <a:t>Client-side</a:t>
            </a:r>
            <a:endParaRPr sz="4800" dirty="0">
              <a:solidFill>
                <a:schemeClr val="accent1">
                  <a:lumMod val="75000"/>
                </a:schemeClr>
              </a:solidFill>
              <a:cs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p:nvPr/>
        </p:nvSpPr>
        <p:spPr>
          <a:xfrm>
            <a:off x="1783830" y="1676189"/>
            <a:ext cx="9819785" cy="4495461"/>
          </a:xfrm>
          <a:prstGeom prst="rect">
            <a:avLst/>
          </a:prstGeom>
        </p:spPr>
        <p:txBody>
          <a:bodyPr vert="horz" wrap="square" lIns="0" tIns="62865" rIns="0" bIns="0" rtlCol="0">
            <a:spAutoFit/>
          </a:bodyPr>
          <a:lstStyle/>
          <a:p>
            <a:r>
              <a:rPr lang="en-GB" sz="2800" b="1" dirty="0">
                <a:solidFill>
                  <a:schemeClr val="accent6">
                    <a:lumMod val="75000"/>
                  </a:schemeClr>
                </a:solidFill>
              </a:rPr>
              <a:t>Server-side development:</a:t>
            </a:r>
          </a:p>
          <a:p>
            <a:pPr marL="342900" indent="-342900">
              <a:buFont typeface="Arial" panose="020B0604020202020204" pitchFamily="34" charset="0"/>
              <a:buChar char="•"/>
            </a:pPr>
            <a:r>
              <a:rPr lang="en-GB" sz="2400" dirty="0">
                <a:solidFill>
                  <a:schemeClr val="tx1">
                    <a:lumMod val="85000"/>
                    <a:lumOff val="15000"/>
                  </a:schemeClr>
                </a:solidFill>
              </a:rPr>
              <a:t>involves programs that run on a server.</a:t>
            </a:r>
          </a:p>
          <a:p>
            <a:pPr marL="342900" indent="-342900">
              <a:buFont typeface="Arial" panose="020B0604020202020204" pitchFamily="34" charset="0"/>
              <a:buChar char="•"/>
            </a:pPr>
            <a:r>
              <a:rPr lang="en-GB" sz="2400" dirty="0">
                <a:solidFill>
                  <a:schemeClr val="tx1">
                    <a:lumMod val="85000"/>
                    <a:lumOff val="15000"/>
                  </a:schemeClr>
                </a:solidFill>
              </a:rPr>
              <a:t>This type of programming is important because web browsers, or clients, interact with web servers to retrieve information. </a:t>
            </a:r>
          </a:p>
          <a:p>
            <a:pPr marL="342900" indent="-342900">
              <a:buFont typeface="Arial" panose="020B0604020202020204" pitchFamily="34" charset="0"/>
              <a:buChar char="•"/>
            </a:pPr>
            <a:r>
              <a:rPr lang="en-GB" sz="2400" dirty="0">
                <a:solidFill>
                  <a:schemeClr val="tx1">
                    <a:lumMod val="85000"/>
                    <a:lumOff val="15000"/>
                  </a:schemeClr>
                </a:solidFill>
              </a:rPr>
              <a:t>Common server-side tasks include:</a:t>
            </a:r>
          </a:p>
          <a:p>
            <a:pPr marL="1371600" lvl="2" indent="-457200">
              <a:buFont typeface="Courier New" panose="02070309020205020404" pitchFamily="49" charset="0"/>
              <a:buChar char="o"/>
            </a:pPr>
            <a:r>
              <a:rPr lang="en-GB" sz="2000" dirty="0">
                <a:solidFill>
                  <a:schemeClr val="tx1">
                    <a:lumMod val="75000"/>
                    <a:lumOff val="25000"/>
                  </a:schemeClr>
                </a:solidFill>
              </a:rPr>
              <a:t>Coding dynamic websites.</a:t>
            </a:r>
          </a:p>
          <a:p>
            <a:pPr marL="1371600" lvl="2" indent="-457200">
              <a:buFont typeface="Courier New" panose="02070309020205020404" pitchFamily="49" charset="0"/>
              <a:buChar char="o"/>
            </a:pPr>
            <a:r>
              <a:rPr lang="en-GB" sz="2000" dirty="0">
                <a:solidFill>
                  <a:schemeClr val="tx1">
                    <a:lumMod val="75000"/>
                    <a:lumOff val="25000"/>
                  </a:schemeClr>
                </a:solidFill>
              </a:rPr>
              <a:t>Processing forms information</a:t>
            </a:r>
          </a:p>
          <a:p>
            <a:pPr marL="1371600" lvl="2" indent="-457200">
              <a:buFont typeface="Courier New" panose="02070309020205020404" pitchFamily="49" charset="0"/>
              <a:buChar char="o"/>
            </a:pPr>
            <a:r>
              <a:rPr lang="en-GB" sz="2000" dirty="0">
                <a:solidFill>
                  <a:schemeClr val="tx1">
                    <a:lumMod val="75000"/>
                    <a:lumOff val="25000"/>
                  </a:schemeClr>
                </a:solidFill>
              </a:rPr>
              <a:t>Connecting websites to databases</a:t>
            </a:r>
          </a:p>
          <a:p>
            <a:pPr marL="800100" lvl="1" indent="-342900">
              <a:buFont typeface="Arial" panose="020B0604020202020204" pitchFamily="34" charset="0"/>
              <a:buChar char="•"/>
            </a:pPr>
            <a:r>
              <a:rPr lang="en-GB" sz="2400" dirty="0">
                <a:solidFill>
                  <a:schemeClr val="tx1">
                    <a:lumMod val="85000"/>
                    <a:lumOff val="15000"/>
                  </a:schemeClr>
                </a:solidFill>
              </a:rPr>
              <a:t>Using some common server-side languages include:</a:t>
            </a:r>
          </a:p>
          <a:p>
            <a:pPr marL="1371600" lvl="2" indent="-457200">
              <a:buFont typeface="Courier New" panose="02070309020205020404" pitchFamily="49" charset="0"/>
              <a:buChar char="o"/>
            </a:pPr>
            <a:r>
              <a:rPr lang="en-GB" sz="2000" dirty="0">
                <a:solidFill>
                  <a:schemeClr val="tx1">
                    <a:lumMod val="75000"/>
                    <a:lumOff val="25000"/>
                  </a:schemeClr>
                </a:solidFill>
              </a:rPr>
              <a:t>PHP</a:t>
            </a:r>
          </a:p>
          <a:p>
            <a:pPr marL="1371600" lvl="2" indent="-457200">
              <a:buFont typeface="Courier New" panose="02070309020205020404" pitchFamily="49" charset="0"/>
              <a:buChar char="o"/>
            </a:pPr>
            <a:r>
              <a:rPr lang="en-GB" sz="2000" dirty="0">
                <a:solidFill>
                  <a:schemeClr val="tx1">
                    <a:lumMod val="75000"/>
                    <a:lumOff val="25000"/>
                  </a:schemeClr>
                </a:solidFill>
              </a:rPr>
              <a:t>SQL</a:t>
            </a:r>
          </a:p>
          <a:p>
            <a:pPr marL="1371600" lvl="2" indent="-457200">
              <a:buFont typeface="Courier New" panose="02070309020205020404" pitchFamily="49" charset="0"/>
              <a:buChar char="o"/>
            </a:pPr>
            <a:r>
              <a:rPr lang="en-GB" sz="2000" dirty="0">
                <a:solidFill>
                  <a:schemeClr val="tx1">
                    <a:lumMod val="75000"/>
                    <a:lumOff val="25000"/>
                  </a:schemeClr>
                </a:solidFill>
              </a:rPr>
              <a:t>Java</a:t>
            </a:r>
          </a:p>
          <a:p>
            <a:pPr marL="1371600" lvl="2" indent="-457200">
              <a:buFont typeface="Courier New" panose="02070309020205020404" pitchFamily="49" charset="0"/>
              <a:buChar char="o"/>
            </a:pPr>
            <a:r>
              <a:rPr lang="en-GB" sz="2000" dirty="0">
                <a:solidFill>
                  <a:schemeClr val="tx1">
                    <a:lumMod val="75000"/>
                    <a:lumOff val="25000"/>
                  </a:schemeClr>
                </a:solidFill>
              </a:rPr>
              <a:t>Python</a:t>
            </a:r>
          </a:p>
        </p:txBody>
      </p:sp>
      <p:sp>
        <p:nvSpPr>
          <p:cNvPr id="16" name="object 12">
            <a:extLst>
              <a:ext uri="{FF2B5EF4-FFF2-40B4-BE49-F238E27FC236}">
                <a16:creationId xmlns:a16="http://schemas.microsoft.com/office/drawing/2014/main" id="{94F8DB5A-5B66-194E-ACB1-7BD8310EAA53}"/>
              </a:ext>
            </a:extLst>
          </p:cNvPr>
          <p:cNvSpPr txBox="1">
            <a:spLocks noGrp="1"/>
          </p:cNvSpPr>
          <p:nvPr>
            <p:ph type="title"/>
          </p:nvPr>
        </p:nvSpPr>
        <p:spPr>
          <a:xfrm>
            <a:off x="1783830" y="337537"/>
            <a:ext cx="7223534" cy="754053"/>
          </a:xfrm>
          <a:prstGeom prst="rect">
            <a:avLst/>
          </a:prstGeom>
        </p:spPr>
        <p:txBody>
          <a:bodyPr vert="horz" wrap="square" lIns="0" tIns="15240" rIns="0" bIns="0" rtlCol="0" anchor="t">
            <a:spAutoFit/>
          </a:bodyPr>
          <a:lstStyle/>
          <a:p>
            <a:pPr marL="12700">
              <a:lnSpc>
                <a:spcPct val="100000"/>
              </a:lnSpc>
              <a:spcBef>
                <a:spcPts val="120"/>
              </a:spcBef>
            </a:pPr>
            <a:r>
              <a:rPr lang="en-GB" sz="4800" spc="-155" dirty="0">
                <a:solidFill>
                  <a:schemeClr val="accent1">
                    <a:lumMod val="75000"/>
                  </a:schemeClr>
                </a:solidFill>
                <a:cs typeface="Trebuchet MS"/>
              </a:rPr>
              <a:t>On Server</a:t>
            </a:r>
            <a:r>
              <a:rPr sz="4800" spc="-155" dirty="0">
                <a:solidFill>
                  <a:schemeClr val="accent1">
                    <a:lumMod val="75000"/>
                  </a:schemeClr>
                </a:solidFill>
                <a:cs typeface="Trebuchet MS"/>
              </a:rPr>
              <a:t>-side</a:t>
            </a:r>
            <a:endParaRPr sz="4800" dirty="0">
              <a:solidFill>
                <a:schemeClr val="accent1">
                  <a:lumMod val="75000"/>
                </a:schemeClr>
              </a:solidFill>
              <a:cs typeface="Trebuchet MS"/>
            </a:endParaRPr>
          </a:p>
        </p:txBody>
      </p:sp>
    </p:spTree>
    <p:extLst>
      <p:ext uri="{BB962C8B-B14F-4D97-AF65-F5344CB8AC3E}">
        <p14:creationId xmlns:p14="http://schemas.microsoft.com/office/powerpoint/2010/main" val="4023127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txBox="1"/>
          <p:nvPr/>
        </p:nvSpPr>
        <p:spPr>
          <a:xfrm>
            <a:off x="1783831" y="1406779"/>
            <a:ext cx="9953468" cy="3858877"/>
          </a:xfrm>
          <a:prstGeom prst="rect">
            <a:avLst/>
          </a:prstGeom>
        </p:spPr>
        <p:txBody>
          <a:bodyPr vert="horz" wrap="square" lIns="0" tIns="9525" rIns="0" bIns="0" rtlCol="0">
            <a:spAutoFit/>
          </a:bodyPr>
          <a:lstStyle/>
          <a:p>
            <a:pPr marL="268605" marR="5080" indent="-256540">
              <a:lnSpc>
                <a:spcPct val="100899"/>
              </a:lnSpc>
              <a:spcBef>
                <a:spcPts val="75"/>
              </a:spcBef>
              <a:buClr>
                <a:srgbClr val="2CA1BE"/>
              </a:buClr>
              <a:buSzPct val="66666"/>
              <a:buChar char=""/>
              <a:tabLst>
                <a:tab pos="268605" algn="l"/>
                <a:tab pos="269240" algn="l"/>
              </a:tabLst>
            </a:pPr>
            <a:r>
              <a:rPr sz="2400" dirty="0">
                <a:solidFill>
                  <a:schemeClr val="tx1">
                    <a:lumMod val="85000"/>
                    <a:lumOff val="15000"/>
                  </a:schemeClr>
                </a:solidFill>
              </a:rPr>
              <a:t>For making advanced dynamic web sites, you need  some kind of server side scripting. Server side  scripts are programs that are executed on the  server, and can be used in many clients.</a:t>
            </a:r>
            <a:endParaRPr lang="en-GB" sz="2400" dirty="0">
              <a:solidFill>
                <a:schemeClr val="tx1">
                  <a:lumMod val="85000"/>
                  <a:lumOff val="15000"/>
                </a:schemeClr>
              </a:solidFill>
            </a:endParaRPr>
          </a:p>
          <a:p>
            <a:pPr marL="268605" marR="5080" indent="-256540">
              <a:lnSpc>
                <a:spcPct val="100899"/>
              </a:lnSpc>
              <a:spcBef>
                <a:spcPts val="75"/>
              </a:spcBef>
              <a:buClr>
                <a:srgbClr val="2CA1BE"/>
              </a:buClr>
              <a:buSzPct val="66666"/>
              <a:buChar char=""/>
              <a:tabLst>
                <a:tab pos="268605" algn="l"/>
                <a:tab pos="269240" algn="l"/>
              </a:tabLst>
            </a:pPr>
            <a:endParaRPr sz="2400" dirty="0">
              <a:solidFill>
                <a:schemeClr val="tx1">
                  <a:lumMod val="85000"/>
                  <a:lumOff val="15000"/>
                </a:schemeClr>
              </a:solidFill>
            </a:endParaRPr>
          </a:p>
          <a:p>
            <a:pPr marL="268605" marR="169545" indent="-256540">
              <a:spcBef>
                <a:spcPts val="335"/>
              </a:spcBef>
              <a:buClr>
                <a:srgbClr val="2CA1BE"/>
              </a:buClr>
              <a:buSzPct val="66666"/>
              <a:buChar char=""/>
              <a:tabLst>
                <a:tab pos="268605" algn="l"/>
                <a:tab pos="269240" algn="l"/>
              </a:tabLst>
            </a:pPr>
            <a:r>
              <a:rPr sz="2400" dirty="0">
                <a:solidFill>
                  <a:schemeClr val="tx1">
                    <a:lumMod val="85000"/>
                    <a:lumOff val="15000"/>
                  </a:schemeClr>
                </a:solidFill>
              </a:rPr>
              <a:t>PHP</a:t>
            </a:r>
            <a:r>
              <a:rPr lang="en-GB" sz="2400" dirty="0">
                <a:solidFill>
                  <a:schemeClr val="tx1">
                    <a:lumMod val="85000"/>
                    <a:lumOff val="15000"/>
                  </a:schemeClr>
                </a:solidFill>
              </a:rPr>
              <a:t> (PHP </a:t>
            </a:r>
            <a:r>
              <a:rPr sz="2400" dirty="0">
                <a:solidFill>
                  <a:schemeClr val="tx1">
                    <a:lumMod val="85000"/>
                    <a:lumOff val="15000"/>
                  </a:schemeClr>
                </a:solidFill>
              </a:rPr>
              <a:t>Hypertext Preprocessor</a:t>
            </a:r>
            <a:r>
              <a:rPr lang="en-GB" sz="2400" dirty="0">
                <a:solidFill>
                  <a:schemeClr val="tx1">
                    <a:lumMod val="85000"/>
                    <a:lumOff val="15000"/>
                  </a:schemeClr>
                </a:solidFill>
              </a:rPr>
              <a:t>)</a:t>
            </a:r>
            <a:r>
              <a:rPr sz="2400" dirty="0">
                <a:solidFill>
                  <a:schemeClr val="tx1">
                    <a:lumMod val="85000"/>
                    <a:lumOff val="15000"/>
                  </a:schemeClr>
                </a:solidFill>
              </a:rPr>
              <a:t>, has become  the most popular server-side scripting language  for creating dynamic web pages.</a:t>
            </a:r>
            <a:endParaRPr lang="en-GB" sz="2400" dirty="0">
              <a:solidFill>
                <a:schemeClr val="tx1">
                  <a:lumMod val="85000"/>
                  <a:lumOff val="15000"/>
                </a:schemeClr>
              </a:solidFill>
            </a:endParaRPr>
          </a:p>
          <a:p>
            <a:pPr marL="268605" marR="169545" indent="-256540">
              <a:spcBef>
                <a:spcPts val="335"/>
              </a:spcBef>
              <a:buClr>
                <a:srgbClr val="2CA1BE"/>
              </a:buClr>
              <a:buSzPct val="66666"/>
              <a:buChar char=""/>
              <a:tabLst>
                <a:tab pos="268605" algn="l"/>
                <a:tab pos="269240" algn="l"/>
              </a:tabLst>
            </a:pPr>
            <a:endParaRPr sz="2400" dirty="0">
              <a:solidFill>
                <a:schemeClr val="tx1">
                  <a:lumMod val="85000"/>
                  <a:lumOff val="15000"/>
                </a:schemeClr>
              </a:solidFill>
            </a:endParaRPr>
          </a:p>
          <a:p>
            <a:pPr marL="268605" marR="384810" indent="-256540">
              <a:spcBef>
                <a:spcPts val="400"/>
              </a:spcBef>
              <a:buClr>
                <a:srgbClr val="2CA1BE"/>
              </a:buClr>
              <a:buSzPct val="66666"/>
              <a:buChar char=""/>
              <a:tabLst>
                <a:tab pos="268605" algn="l"/>
                <a:tab pos="269240" algn="l"/>
              </a:tabLst>
            </a:pPr>
            <a:r>
              <a:rPr sz="2400" dirty="0">
                <a:solidFill>
                  <a:schemeClr val="tx1">
                    <a:lumMod val="85000"/>
                    <a:lumOff val="15000"/>
                  </a:schemeClr>
                </a:solidFill>
              </a:rPr>
              <a:t>PHP is open source and platform independent—  implementations exist for all major UNIX, Linux,  Mac and Windows operating systems. PHP also  supports a large number of databases.</a:t>
            </a:r>
          </a:p>
        </p:txBody>
      </p:sp>
      <p:sp>
        <p:nvSpPr>
          <p:cNvPr id="16" name="object 16"/>
          <p:cNvSpPr txBox="1">
            <a:spLocks noGrp="1"/>
          </p:cNvSpPr>
          <p:nvPr>
            <p:ph type="ftr" sz="quarter" idx="5"/>
          </p:nvPr>
        </p:nvSpPr>
        <p:spPr>
          <a:xfrm>
            <a:off x="4215510" y="6420532"/>
            <a:ext cx="2437129" cy="320040"/>
          </a:xfrm>
          <a:prstGeom prst="rect">
            <a:avLst/>
          </a:prstGeom>
        </p:spPr>
        <p:txBody>
          <a:bodyPr vert="horz" wrap="square" lIns="0" tIns="0" rIns="0" bIns="0" rtlCol="0">
            <a:spAutoFit/>
          </a:bodyPr>
          <a:lstStyle>
            <a:defPPr>
              <a:defRPr lang="en-US"/>
            </a:defPPr>
            <a:lvl1pPr marL="0" algn="l" defTabSz="914400" rtl="0" eaLnBrk="1" latinLnBrk="0" hangingPunct="1">
              <a:defRPr sz="100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5080" algn="r"/>
            <a:r>
              <a:rPr lang="en-GB" spc="-5"/>
              <a:t>©1992-2012 by Pearson </a:t>
            </a:r>
            <a:r>
              <a:rPr lang="en-GB" spc="-10"/>
              <a:t>Education, </a:t>
            </a:r>
            <a:r>
              <a:rPr lang="en-GB" spc="-5"/>
              <a:t>Inc.</a:t>
            </a:r>
            <a:r>
              <a:rPr lang="en-GB" spc="-70"/>
              <a:t> </a:t>
            </a:r>
            <a:r>
              <a:rPr lang="en-GB" spc="-10"/>
              <a:t>All</a:t>
            </a:r>
          </a:p>
          <a:p>
            <a:pPr marR="5080" algn="r">
              <a:spcBef>
                <a:spcPts val="5"/>
              </a:spcBef>
            </a:pPr>
            <a:r>
              <a:rPr lang="en-GB" spc="-5"/>
              <a:t>Rights</a:t>
            </a:r>
            <a:r>
              <a:rPr lang="en-GB" spc="-80"/>
              <a:t> </a:t>
            </a:r>
            <a:r>
              <a:rPr lang="en-GB" spc="-5"/>
              <a:t>Reserved.</a:t>
            </a:r>
            <a:endParaRPr spc="-5" dirty="0"/>
          </a:p>
        </p:txBody>
      </p:sp>
      <p:sp>
        <p:nvSpPr>
          <p:cNvPr id="17" name="object 12">
            <a:extLst>
              <a:ext uri="{FF2B5EF4-FFF2-40B4-BE49-F238E27FC236}">
                <a16:creationId xmlns:a16="http://schemas.microsoft.com/office/drawing/2014/main" id="{5F2C4614-5184-3D43-8496-59FDCB2FCDF6}"/>
              </a:ext>
            </a:extLst>
          </p:cNvPr>
          <p:cNvSpPr txBox="1">
            <a:spLocks/>
          </p:cNvSpPr>
          <p:nvPr/>
        </p:nvSpPr>
        <p:spPr>
          <a:xfrm>
            <a:off x="1783830" y="337537"/>
            <a:ext cx="7223534" cy="754053"/>
          </a:xfrm>
          <a:prstGeom prst="rect">
            <a:avLst/>
          </a:prstGeom>
        </p:spPr>
        <p:txBody>
          <a:bodyPr vert="horz" wrap="square" lIns="0" tIns="15240" rIns="0" bIns="0" rtlCol="0" anchor="t">
            <a:sp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marL="12700">
              <a:lnSpc>
                <a:spcPct val="100000"/>
              </a:lnSpc>
              <a:spcBef>
                <a:spcPts val="120"/>
              </a:spcBef>
            </a:pPr>
            <a:r>
              <a:rPr lang="en-GB" sz="4800" spc="-155" dirty="0">
                <a:solidFill>
                  <a:schemeClr val="accent1">
                    <a:lumMod val="75000"/>
                  </a:schemeClr>
                </a:solidFill>
                <a:cs typeface="Trebuchet MS"/>
              </a:rPr>
              <a:t>PHP: Introduction</a:t>
            </a:r>
            <a:endParaRPr lang="en-GB" sz="4800" dirty="0">
              <a:solidFill>
                <a:schemeClr val="accent1">
                  <a:lumMod val="75000"/>
                </a:schemeClr>
              </a:solidFill>
              <a:cs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txBox="1"/>
          <p:nvPr/>
        </p:nvSpPr>
        <p:spPr>
          <a:xfrm>
            <a:off x="1783830" y="1747819"/>
            <a:ext cx="9458793" cy="2008242"/>
          </a:xfrm>
          <a:prstGeom prst="rect">
            <a:avLst/>
          </a:prstGeom>
        </p:spPr>
        <p:txBody>
          <a:bodyPr vert="horz" wrap="square" lIns="0" tIns="12700" rIns="0" bIns="0" rtlCol="0">
            <a:spAutoFit/>
          </a:bodyPr>
          <a:lstStyle/>
          <a:p>
            <a:pPr marL="268605" marR="1241425" indent="-256540">
              <a:spcBef>
                <a:spcPts val="100"/>
              </a:spcBef>
              <a:buClr>
                <a:srgbClr val="2CA1BE"/>
              </a:buClr>
              <a:buSzPct val="66666"/>
              <a:buChar char=""/>
              <a:tabLst>
                <a:tab pos="268605" algn="l"/>
                <a:tab pos="269240" algn="l"/>
              </a:tabLst>
            </a:pPr>
            <a:r>
              <a:rPr sz="2400" dirty="0">
                <a:solidFill>
                  <a:schemeClr val="tx1">
                    <a:lumMod val="85000"/>
                    <a:lumOff val="15000"/>
                  </a:schemeClr>
                </a:solidFill>
              </a:rPr>
              <a:t>PHP files can contain text, HTML, CSS,  JavaScript, and PHP code</a:t>
            </a:r>
          </a:p>
          <a:p>
            <a:pPr marL="268605" marR="5080" indent="-256540">
              <a:spcBef>
                <a:spcPts val="395"/>
              </a:spcBef>
              <a:buClr>
                <a:srgbClr val="2CA1BE"/>
              </a:buClr>
              <a:buSzPct val="66666"/>
              <a:buChar char=""/>
              <a:tabLst>
                <a:tab pos="268605" algn="l"/>
                <a:tab pos="269240" algn="l"/>
              </a:tabLst>
            </a:pPr>
            <a:r>
              <a:rPr sz="2400" dirty="0">
                <a:solidFill>
                  <a:schemeClr val="tx1">
                    <a:lumMod val="85000"/>
                    <a:lumOff val="15000"/>
                  </a:schemeClr>
                </a:solidFill>
              </a:rPr>
              <a:t>PHP code are executed on the server, and the  result is returned to the browser as plain  HTML</a:t>
            </a:r>
            <a:r>
              <a:rPr lang="en-GB" sz="2400" dirty="0">
                <a:solidFill>
                  <a:schemeClr val="tx1">
                    <a:lumMod val="85000"/>
                    <a:lumOff val="15000"/>
                  </a:schemeClr>
                </a:solidFill>
              </a:rPr>
              <a:t>.</a:t>
            </a:r>
            <a:endParaRPr sz="2400" dirty="0">
              <a:solidFill>
                <a:schemeClr val="tx1">
                  <a:lumMod val="85000"/>
                  <a:lumOff val="15000"/>
                </a:schemeClr>
              </a:solidFill>
            </a:endParaRPr>
          </a:p>
          <a:p>
            <a:pPr marL="268605" indent="-256540">
              <a:spcBef>
                <a:spcPts val="400"/>
              </a:spcBef>
              <a:buClr>
                <a:srgbClr val="2CA1BE"/>
              </a:buClr>
              <a:buSzPct val="66666"/>
              <a:buChar char=""/>
              <a:tabLst>
                <a:tab pos="268605" algn="l"/>
                <a:tab pos="269240" algn="l"/>
              </a:tabLst>
            </a:pPr>
            <a:r>
              <a:rPr sz="2400" dirty="0">
                <a:solidFill>
                  <a:schemeClr val="tx1">
                    <a:lumMod val="85000"/>
                    <a:lumOff val="15000"/>
                  </a:schemeClr>
                </a:solidFill>
              </a:rPr>
              <a:t>PHP files have extension "</a:t>
            </a:r>
            <a:r>
              <a:rPr sz="2400" i="1" dirty="0">
                <a:solidFill>
                  <a:srgbClr val="EF5E63"/>
                </a:solidFill>
              </a:rPr>
              <a:t>.php</a:t>
            </a:r>
            <a:r>
              <a:rPr sz="2400" dirty="0">
                <a:solidFill>
                  <a:schemeClr val="tx1">
                    <a:lumMod val="85000"/>
                    <a:lumOff val="15000"/>
                  </a:schemeClr>
                </a:solidFill>
              </a:rPr>
              <a:t>"</a:t>
            </a:r>
          </a:p>
        </p:txBody>
      </p:sp>
      <p:sp>
        <p:nvSpPr>
          <p:cNvPr id="16" name="object 16"/>
          <p:cNvSpPr txBox="1">
            <a:spLocks noGrp="1"/>
          </p:cNvSpPr>
          <p:nvPr>
            <p:ph type="ftr" sz="quarter" idx="5"/>
          </p:nvPr>
        </p:nvSpPr>
        <p:spPr>
          <a:xfrm>
            <a:off x="4215510" y="6420532"/>
            <a:ext cx="2437129" cy="320040"/>
          </a:xfrm>
          <a:prstGeom prst="rect">
            <a:avLst/>
          </a:prstGeom>
        </p:spPr>
        <p:txBody>
          <a:bodyPr vert="horz" wrap="square" lIns="0" tIns="0" rIns="0" bIns="0" rtlCol="0">
            <a:spAutoFit/>
          </a:bodyPr>
          <a:lstStyle>
            <a:defPPr>
              <a:defRPr lang="en-US"/>
            </a:defPPr>
            <a:lvl1pPr marL="0" algn="l" defTabSz="914400" rtl="0" eaLnBrk="1" latinLnBrk="0" hangingPunct="1">
              <a:defRPr sz="100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5080" algn="r"/>
            <a:r>
              <a:rPr lang="en-GB" spc="-5"/>
              <a:t>©1992-2012 by Pearson </a:t>
            </a:r>
            <a:r>
              <a:rPr lang="en-GB" spc="-10"/>
              <a:t>Education, </a:t>
            </a:r>
            <a:r>
              <a:rPr lang="en-GB" spc="-5"/>
              <a:t>Inc.</a:t>
            </a:r>
            <a:r>
              <a:rPr lang="en-GB" spc="-70"/>
              <a:t> </a:t>
            </a:r>
            <a:r>
              <a:rPr lang="en-GB" spc="-10"/>
              <a:t>All</a:t>
            </a:r>
          </a:p>
          <a:p>
            <a:pPr marR="5080" algn="r">
              <a:spcBef>
                <a:spcPts val="5"/>
              </a:spcBef>
            </a:pPr>
            <a:r>
              <a:rPr lang="en-GB" spc="-5"/>
              <a:t>Rights</a:t>
            </a:r>
            <a:r>
              <a:rPr lang="en-GB" spc="-80"/>
              <a:t> </a:t>
            </a:r>
            <a:r>
              <a:rPr lang="en-GB" spc="-5"/>
              <a:t>Reserved.</a:t>
            </a:r>
            <a:endParaRPr spc="-5" dirty="0"/>
          </a:p>
        </p:txBody>
      </p:sp>
      <p:sp>
        <p:nvSpPr>
          <p:cNvPr id="17" name="object 12">
            <a:extLst>
              <a:ext uri="{FF2B5EF4-FFF2-40B4-BE49-F238E27FC236}">
                <a16:creationId xmlns:a16="http://schemas.microsoft.com/office/drawing/2014/main" id="{711C8958-EAF1-BB4F-8B55-739E76E18B74}"/>
              </a:ext>
            </a:extLst>
          </p:cNvPr>
          <p:cNvSpPr txBox="1">
            <a:spLocks/>
          </p:cNvSpPr>
          <p:nvPr/>
        </p:nvSpPr>
        <p:spPr>
          <a:xfrm>
            <a:off x="1783830" y="337537"/>
            <a:ext cx="7223534" cy="754053"/>
          </a:xfrm>
          <a:prstGeom prst="rect">
            <a:avLst/>
          </a:prstGeom>
        </p:spPr>
        <p:txBody>
          <a:bodyPr vert="horz" wrap="square" lIns="0" tIns="15240" rIns="0" bIns="0" rtlCol="0" anchor="t">
            <a:sp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marL="12700">
              <a:lnSpc>
                <a:spcPct val="100000"/>
              </a:lnSpc>
              <a:spcBef>
                <a:spcPts val="120"/>
              </a:spcBef>
            </a:pPr>
            <a:r>
              <a:rPr lang="en-GB" sz="4800" spc="-155" dirty="0">
                <a:solidFill>
                  <a:schemeClr val="accent1">
                    <a:lumMod val="75000"/>
                  </a:schemeClr>
                </a:solidFill>
                <a:cs typeface="Trebuchet MS"/>
              </a:rPr>
              <a:t>What is a PHP file ?</a:t>
            </a:r>
            <a:endParaRPr lang="en-GB" sz="4800" dirty="0">
              <a:solidFill>
                <a:schemeClr val="accent1">
                  <a:lumMod val="75000"/>
                </a:schemeClr>
              </a:solidFill>
              <a:cs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txBox="1"/>
          <p:nvPr/>
        </p:nvSpPr>
        <p:spPr>
          <a:xfrm>
            <a:off x="1783830" y="1747819"/>
            <a:ext cx="9458793" cy="3339376"/>
          </a:xfrm>
          <a:prstGeom prst="rect">
            <a:avLst/>
          </a:prstGeom>
        </p:spPr>
        <p:txBody>
          <a:bodyPr vert="horz" wrap="square" lIns="0" tIns="12700" rIns="0" bIns="0" rtlCol="0">
            <a:spAutoFit/>
          </a:bodyPr>
          <a:lstStyle/>
          <a:p>
            <a:pPr marL="268605" indent="-256540">
              <a:spcBef>
                <a:spcPts val="495"/>
              </a:spcBef>
              <a:buClr>
                <a:srgbClr val="2CA1BE"/>
              </a:buClr>
              <a:buSzPct val="66666"/>
              <a:buChar char=""/>
              <a:tabLst>
                <a:tab pos="268605" algn="l"/>
                <a:tab pos="269240" algn="l"/>
              </a:tabLst>
            </a:pPr>
            <a:r>
              <a:rPr lang="en-GB" sz="2400" dirty="0">
                <a:solidFill>
                  <a:schemeClr val="tx1">
                    <a:lumMod val="85000"/>
                    <a:lumOff val="15000"/>
                  </a:schemeClr>
                </a:solidFill>
              </a:rPr>
              <a:t>PHP can generate dynamic page content.</a:t>
            </a:r>
          </a:p>
          <a:p>
            <a:pPr marL="268605" indent="-256540">
              <a:spcBef>
                <a:spcPts val="495"/>
              </a:spcBef>
              <a:buClr>
                <a:srgbClr val="2CA1BE"/>
              </a:buClr>
              <a:buSzPct val="66666"/>
              <a:buFontTx/>
              <a:buChar char=""/>
              <a:tabLst>
                <a:tab pos="268605" algn="l"/>
                <a:tab pos="269240" algn="l"/>
              </a:tabLst>
            </a:pPr>
            <a:r>
              <a:rPr lang="en-GB" sz="2400" dirty="0">
                <a:solidFill>
                  <a:schemeClr val="tx1">
                    <a:lumMod val="85000"/>
                    <a:lumOff val="15000"/>
                  </a:schemeClr>
                </a:solidFill>
              </a:rPr>
              <a:t>PHP can add, delete, modify data in your  database.</a:t>
            </a:r>
          </a:p>
          <a:p>
            <a:pPr marL="268605" marR="5080" indent="-256540">
              <a:spcBef>
                <a:spcPts val="395"/>
              </a:spcBef>
              <a:buClr>
                <a:srgbClr val="2CA1BE"/>
              </a:buClr>
              <a:buSzPct val="66666"/>
              <a:buChar char=""/>
              <a:tabLst>
                <a:tab pos="268605" algn="l"/>
                <a:tab pos="269240" algn="l"/>
              </a:tabLst>
            </a:pPr>
            <a:r>
              <a:rPr lang="en-GB" sz="2400" dirty="0">
                <a:solidFill>
                  <a:schemeClr val="tx1">
                    <a:lumMod val="85000"/>
                    <a:lumOff val="15000"/>
                  </a:schemeClr>
                </a:solidFill>
              </a:rPr>
              <a:t>PHP can create, open, read, write, delete, and  close files on the server.</a:t>
            </a:r>
          </a:p>
          <a:p>
            <a:pPr marL="268605" indent="-256540">
              <a:spcBef>
                <a:spcPts val="400"/>
              </a:spcBef>
              <a:buClr>
                <a:srgbClr val="2CA1BE"/>
              </a:buClr>
              <a:buSzPct val="66666"/>
              <a:buChar char=""/>
              <a:tabLst>
                <a:tab pos="268605" algn="l"/>
                <a:tab pos="269240" algn="l"/>
              </a:tabLst>
            </a:pPr>
            <a:r>
              <a:rPr lang="en-GB" sz="2400" dirty="0">
                <a:solidFill>
                  <a:schemeClr val="tx1">
                    <a:lumMod val="85000"/>
                    <a:lumOff val="15000"/>
                  </a:schemeClr>
                </a:solidFill>
              </a:rPr>
              <a:t>PHP can collect form data.</a:t>
            </a:r>
          </a:p>
          <a:p>
            <a:pPr marL="268605" indent="-256540">
              <a:spcBef>
                <a:spcPts val="395"/>
              </a:spcBef>
              <a:buClr>
                <a:srgbClr val="2CA1BE"/>
              </a:buClr>
              <a:buSzPct val="66666"/>
              <a:buChar char=""/>
              <a:tabLst>
                <a:tab pos="268605" algn="l"/>
                <a:tab pos="269240" algn="l"/>
              </a:tabLst>
            </a:pPr>
            <a:r>
              <a:rPr lang="en-GB" sz="2400" dirty="0">
                <a:solidFill>
                  <a:schemeClr val="tx1">
                    <a:lumMod val="85000"/>
                    <a:lumOff val="15000"/>
                  </a:schemeClr>
                </a:solidFill>
              </a:rPr>
              <a:t>PHP can be used to control user-access.</a:t>
            </a:r>
          </a:p>
          <a:p>
            <a:pPr marL="268605" indent="-256540">
              <a:spcBef>
                <a:spcPts val="409"/>
              </a:spcBef>
              <a:buClr>
                <a:srgbClr val="2CA1BE"/>
              </a:buClr>
              <a:buSzPct val="66666"/>
              <a:buChar char=""/>
              <a:tabLst>
                <a:tab pos="268605" algn="l"/>
                <a:tab pos="269240" algn="l"/>
              </a:tabLst>
            </a:pPr>
            <a:r>
              <a:rPr lang="en-GB" sz="2400" dirty="0">
                <a:solidFill>
                  <a:schemeClr val="tx1">
                    <a:lumMod val="85000"/>
                    <a:lumOff val="15000"/>
                  </a:schemeClr>
                </a:solidFill>
              </a:rPr>
              <a:t>PHP can encrypt data.</a:t>
            </a:r>
          </a:p>
          <a:p>
            <a:pPr marL="268605" indent="-256540">
              <a:spcBef>
                <a:spcPts val="409"/>
              </a:spcBef>
              <a:buClr>
                <a:srgbClr val="2CA1BE"/>
              </a:buClr>
              <a:buSzPct val="66666"/>
              <a:buFontTx/>
              <a:buChar char=""/>
              <a:tabLst>
                <a:tab pos="268605" algn="l"/>
                <a:tab pos="269240" algn="l"/>
              </a:tabLst>
            </a:pPr>
            <a:r>
              <a:rPr lang="en-GB" sz="2400" dirty="0">
                <a:solidFill>
                  <a:schemeClr val="tx1">
                    <a:lumMod val="85000"/>
                    <a:lumOff val="15000"/>
                  </a:schemeClr>
                </a:solidFill>
              </a:rPr>
              <a:t>PHP can send and receive cookies.</a:t>
            </a:r>
          </a:p>
          <a:p>
            <a:pPr marL="268605" indent="-256540">
              <a:spcBef>
                <a:spcPts val="409"/>
              </a:spcBef>
              <a:buClr>
                <a:srgbClr val="2CA1BE"/>
              </a:buClr>
              <a:buSzPct val="66666"/>
              <a:buChar char=""/>
              <a:tabLst>
                <a:tab pos="268605" algn="l"/>
                <a:tab pos="269240" algn="l"/>
              </a:tabLst>
            </a:pPr>
            <a:endParaRPr lang="en-GB" sz="2400" b="1" dirty="0">
              <a:solidFill>
                <a:schemeClr val="tx1">
                  <a:lumMod val="85000"/>
                  <a:lumOff val="15000"/>
                </a:schemeClr>
              </a:solidFill>
            </a:endParaRPr>
          </a:p>
        </p:txBody>
      </p:sp>
      <p:sp>
        <p:nvSpPr>
          <p:cNvPr id="16" name="object 16"/>
          <p:cNvSpPr txBox="1">
            <a:spLocks noGrp="1"/>
          </p:cNvSpPr>
          <p:nvPr>
            <p:ph type="ftr" sz="quarter" idx="5"/>
          </p:nvPr>
        </p:nvSpPr>
        <p:spPr>
          <a:xfrm>
            <a:off x="4215510" y="6420532"/>
            <a:ext cx="2437129" cy="320040"/>
          </a:xfrm>
          <a:prstGeom prst="rect">
            <a:avLst/>
          </a:prstGeom>
        </p:spPr>
        <p:txBody>
          <a:bodyPr vert="horz" wrap="square" lIns="0" tIns="0" rIns="0" bIns="0" rtlCol="0">
            <a:spAutoFit/>
          </a:bodyPr>
          <a:lstStyle>
            <a:defPPr>
              <a:defRPr lang="en-US"/>
            </a:defPPr>
            <a:lvl1pPr marL="0" algn="l" defTabSz="914400" rtl="0" eaLnBrk="1" latinLnBrk="0" hangingPunct="1">
              <a:defRPr sz="100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5080" algn="r"/>
            <a:r>
              <a:rPr lang="en-GB" spc="-5"/>
              <a:t>©1992-2012 by Pearson </a:t>
            </a:r>
            <a:r>
              <a:rPr lang="en-GB" spc="-10"/>
              <a:t>Education, </a:t>
            </a:r>
            <a:r>
              <a:rPr lang="en-GB" spc="-5"/>
              <a:t>Inc.</a:t>
            </a:r>
            <a:r>
              <a:rPr lang="en-GB" spc="-70"/>
              <a:t> </a:t>
            </a:r>
            <a:r>
              <a:rPr lang="en-GB" spc="-10"/>
              <a:t>All</a:t>
            </a:r>
          </a:p>
          <a:p>
            <a:pPr marR="5080" algn="r">
              <a:spcBef>
                <a:spcPts val="5"/>
              </a:spcBef>
            </a:pPr>
            <a:r>
              <a:rPr lang="en-GB" spc="-5"/>
              <a:t>Rights</a:t>
            </a:r>
            <a:r>
              <a:rPr lang="en-GB" spc="-80"/>
              <a:t> </a:t>
            </a:r>
            <a:r>
              <a:rPr lang="en-GB" spc="-5"/>
              <a:t>Reserved.</a:t>
            </a:r>
            <a:endParaRPr spc="-5" dirty="0"/>
          </a:p>
        </p:txBody>
      </p:sp>
      <p:sp>
        <p:nvSpPr>
          <p:cNvPr id="17" name="object 12">
            <a:extLst>
              <a:ext uri="{FF2B5EF4-FFF2-40B4-BE49-F238E27FC236}">
                <a16:creationId xmlns:a16="http://schemas.microsoft.com/office/drawing/2014/main" id="{711C8958-EAF1-BB4F-8B55-739E76E18B74}"/>
              </a:ext>
            </a:extLst>
          </p:cNvPr>
          <p:cNvSpPr txBox="1">
            <a:spLocks/>
          </p:cNvSpPr>
          <p:nvPr/>
        </p:nvSpPr>
        <p:spPr>
          <a:xfrm>
            <a:off x="1783830" y="337537"/>
            <a:ext cx="7223534" cy="754053"/>
          </a:xfrm>
          <a:prstGeom prst="rect">
            <a:avLst/>
          </a:prstGeom>
        </p:spPr>
        <p:txBody>
          <a:bodyPr vert="horz" wrap="square" lIns="0" tIns="15240" rIns="0" bIns="0" rtlCol="0" anchor="t">
            <a:sp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marL="12700">
              <a:lnSpc>
                <a:spcPct val="100000"/>
              </a:lnSpc>
              <a:spcBef>
                <a:spcPts val="120"/>
              </a:spcBef>
            </a:pPr>
            <a:r>
              <a:rPr lang="en-GB" sz="4800" spc="-155" dirty="0">
                <a:solidFill>
                  <a:schemeClr val="accent1">
                    <a:lumMod val="75000"/>
                  </a:schemeClr>
                </a:solidFill>
                <a:cs typeface="Trebuchet MS"/>
              </a:rPr>
              <a:t>What can PHP Do?</a:t>
            </a:r>
            <a:endParaRPr lang="en-GB" sz="4800" dirty="0">
              <a:solidFill>
                <a:schemeClr val="accent1">
                  <a:lumMod val="75000"/>
                </a:schemeClr>
              </a:solidFill>
              <a:cs typeface="Trebuchet MS"/>
            </a:endParaRPr>
          </a:p>
        </p:txBody>
      </p:sp>
    </p:spTree>
    <p:extLst>
      <p:ext uri="{BB962C8B-B14F-4D97-AF65-F5344CB8AC3E}">
        <p14:creationId xmlns:p14="http://schemas.microsoft.com/office/powerpoint/2010/main" val="700321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txBox="1"/>
          <p:nvPr/>
        </p:nvSpPr>
        <p:spPr>
          <a:xfrm>
            <a:off x="1607468" y="1284461"/>
            <a:ext cx="9073784" cy="3690113"/>
          </a:xfrm>
          <a:prstGeom prst="rect">
            <a:avLst/>
          </a:prstGeom>
        </p:spPr>
        <p:txBody>
          <a:bodyPr vert="horz" wrap="square" lIns="0" tIns="47625" rIns="0" bIns="0" rtlCol="0">
            <a:spAutoFit/>
          </a:bodyPr>
          <a:lstStyle/>
          <a:p>
            <a:pPr marL="268605" marR="46990">
              <a:lnSpc>
                <a:spcPts val="2160"/>
              </a:lnSpc>
              <a:spcBef>
                <a:spcPts val="375"/>
              </a:spcBef>
            </a:pPr>
            <a:r>
              <a:rPr lang="en-GB" sz="1350" spc="-395" dirty="0">
                <a:solidFill>
                  <a:srgbClr val="2CA1BE"/>
                </a:solidFill>
              </a:rPr>
              <a:t>	</a:t>
            </a:r>
            <a:r>
              <a:rPr lang="en-GB" sz="2000" spc="-140" dirty="0"/>
              <a:t>PHP </a:t>
            </a:r>
            <a:r>
              <a:rPr lang="en-GB" sz="2000" spc="70" dirty="0"/>
              <a:t>code </a:t>
            </a:r>
            <a:r>
              <a:rPr lang="en-GB" sz="2000" spc="75" dirty="0"/>
              <a:t>is </a:t>
            </a:r>
            <a:r>
              <a:rPr lang="en-GB" sz="2000" spc="95" dirty="0"/>
              <a:t>embedded </a:t>
            </a:r>
            <a:r>
              <a:rPr lang="en-GB" sz="2000" spc="100" dirty="0"/>
              <a:t>directly </a:t>
            </a:r>
            <a:r>
              <a:rPr lang="en-GB" sz="2000" spc="140" dirty="0"/>
              <a:t>into text-based</a:t>
            </a:r>
            <a:r>
              <a:rPr lang="en-GB" sz="2000" spc="-315" dirty="0"/>
              <a:t> </a:t>
            </a:r>
            <a:r>
              <a:rPr lang="en-GB" sz="2000" spc="105" dirty="0"/>
              <a:t>documents,</a:t>
            </a:r>
            <a:r>
              <a:rPr sz="2000" spc="75" dirty="0">
                <a:latin typeface="Arial"/>
                <a:cs typeface="Arial"/>
              </a:rPr>
              <a:t>such </a:t>
            </a:r>
            <a:r>
              <a:rPr sz="2000" spc="5" dirty="0">
                <a:latin typeface="Arial"/>
                <a:cs typeface="Arial"/>
              </a:rPr>
              <a:t>as </a:t>
            </a:r>
            <a:r>
              <a:rPr sz="2000" spc="30" dirty="0">
                <a:latin typeface="Arial"/>
                <a:cs typeface="Arial"/>
              </a:rPr>
              <a:t>HTML, </a:t>
            </a:r>
            <a:r>
              <a:rPr sz="2000" spc="135" dirty="0">
                <a:latin typeface="Arial"/>
                <a:cs typeface="Arial"/>
              </a:rPr>
              <a:t>though </a:t>
            </a:r>
            <a:r>
              <a:rPr sz="2000" spc="65" dirty="0">
                <a:latin typeface="Arial"/>
                <a:cs typeface="Arial"/>
              </a:rPr>
              <a:t>these </a:t>
            </a:r>
            <a:r>
              <a:rPr sz="2000" spc="110" dirty="0">
                <a:latin typeface="Arial"/>
                <a:cs typeface="Arial"/>
              </a:rPr>
              <a:t>script </a:t>
            </a:r>
            <a:r>
              <a:rPr sz="2000" spc="85" dirty="0">
                <a:latin typeface="Arial"/>
                <a:cs typeface="Arial"/>
              </a:rPr>
              <a:t>segments </a:t>
            </a:r>
            <a:r>
              <a:rPr sz="2000" spc="45" dirty="0">
                <a:latin typeface="Arial"/>
                <a:cs typeface="Arial"/>
              </a:rPr>
              <a:t>are </a:t>
            </a:r>
            <a:r>
              <a:rPr sz="2000" spc="105" dirty="0">
                <a:latin typeface="Arial"/>
                <a:cs typeface="Arial"/>
              </a:rPr>
              <a:t>interpreted </a:t>
            </a:r>
            <a:r>
              <a:rPr sz="2000" spc="95" dirty="0">
                <a:latin typeface="Arial"/>
                <a:cs typeface="Arial"/>
              </a:rPr>
              <a:t>by </a:t>
            </a:r>
            <a:r>
              <a:rPr sz="2000" spc="-10" dirty="0">
                <a:latin typeface="Arial"/>
                <a:cs typeface="Arial"/>
              </a:rPr>
              <a:t>a </a:t>
            </a:r>
            <a:r>
              <a:rPr sz="2000" spc="55" dirty="0">
                <a:latin typeface="Arial"/>
                <a:cs typeface="Arial"/>
              </a:rPr>
              <a:t>server </a:t>
            </a:r>
            <a:r>
              <a:rPr sz="2100" b="1" i="1" u="sng" spc="45" dirty="0">
                <a:latin typeface="Arial"/>
                <a:cs typeface="Arial"/>
              </a:rPr>
              <a:t>before </a:t>
            </a:r>
            <a:r>
              <a:rPr sz="2000" spc="105" dirty="0">
                <a:latin typeface="Arial"/>
                <a:cs typeface="Arial"/>
              </a:rPr>
              <a:t>being </a:t>
            </a:r>
            <a:r>
              <a:rPr sz="2000" spc="80" dirty="0">
                <a:latin typeface="Arial"/>
                <a:cs typeface="Arial"/>
              </a:rPr>
              <a:t>delivered </a:t>
            </a:r>
            <a:r>
              <a:rPr sz="2000" spc="150" dirty="0">
                <a:latin typeface="Arial"/>
                <a:cs typeface="Arial"/>
              </a:rPr>
              <a:t>to </a:t>
            </a:r>
            <a:r>
              <a:rPr sz="2000" spc="105" dirty="0">
                <a:latin typeface="Arial"/>
                <a:cs typeface="Arial"/>
              </a:rPr>
              <a:t>the</a:t>
            </a:r>
            <a:r>
              <a:rPr sz="2000" spc="30" dirty="0">
                <a:latin typeface="Arial"/>
                <a:cs typeface="Arial"/>
              </a:rPr>
              <a:t> </a:t>
            </a:r>
            <a:r>
              <a:rPr sz="2000" spc="95" dirty="0">
                <a:latin typeface="Arial"/>
                <a:cs typeface="Arial"/>
              </a:rPr>
              <a:t>client.</a:t>
            </a:r>
            <a:endParaRPr sz="2000" dirty="0">
              <a:latin typeface="Arial"/>
              <a:cs typeface="Arial"/>
            </a:endParaRPr>
          </a:p>
          <a:p>
            <a:pPr marL="268605" indent="-256540">
              <a:spcBef>
                <a:spcPts val="2740"/>
              </a:spcBef>
              <a:buClr>
                <a:srgbClr val="2CA1BE"/>
              </a:buClr>
              <a:buSzPct val="67500"/>
              <a:buChar char=""/>
              <a:tabLst>
                <a:tab pos="268605" algn="l"/>
                <a:tab pos="269240" algn="l"/>
              </a:tabLst>
            </a:pPr>
            <a:r>
              <a:rPr sz="2000" spc="-145" dirty="0">
                <a:latin typeface="Arial"/>
                <a:cs typeface="Arial"/>
              </a:rPr>
              <a:t>PHP </a:t>
            </a:r>
            <a:r>
              <a:rPr sz="2000" spc="110" dirty="0">
                <a:latin typeface="Arial"/>
                <a:cs typeface="Arial"/>
              </a:rPr>
              <a:t>script file </a:t>
            </a:r>
            <a:r>
              <a:rPr sz="2000" spc="70" dirty="0">
                <a:latin typeface="Arial"/>
                <a:cs typeface="Arial"/>
              </a:rPr>
              <a:t>names </a:t>
            </a:r>
            <a:r>
              <a:rPr sz="2000" spc="90" dirty="0">
                <a:latin typeface="Arial"/>
                <a:cs typeface="Arial"/>
              </a:rPr>
              <a:t>end </a:t>
            </a:r>
            <a:r>
              <a:rPr sz="2000" spc="140" dirty="0">
                <a:latin typeface="Arial"/>
                <a:cs typeface="Arial"/>
              </a:rPr>
              <a:t>with</a:t>
            </a:r>
            <a:r>
              <a:rPr sz="2000" spc="-265" dirty="0">
                <a:latin typeface="Arial"/>
                <a:cs typeface="Arial"/>
              </a:rPr>
              <a:t> </a:t>
            </a:r>
            <a:r>
              <a:rPr sz="2000" i="1" spc="15" dirty="0">
                <a:solidFill>
                  <a:srgbClr val="EF5E63"/>
                </a:solidFill>
                <a:latin typeface="BPG Courier S GPL&amp;GNU"/>
                <a:cs typeface="BPG Courier S GPL&amp;GNU"/>
              </a:rPr>
              <a:t>.php</a:t>
            </a:r>
            <a:r>
              <a:rPr sz="2000" spc="15" dirty="0">
                <a:latin typeface="Arial"/>
                <a:cs typeface="Arial"/>
              </a:rPr>
              <a:t>.</a:t>
            </a:r>
            <a:endParaRPr sz="2000" dirty="0">
              <a:latin typeface="Arial"/>
              <a:cs typeface="Arial"/>
            </a:endParaRPr>
          </a:p>
          <a:p>
            <a:pPr marL="268605" indent="-256540">
              <a:lnSpc>
                <a:spcPts val="2305"/>
              </a:lnSpc>
              <a:spcBef>
                <a:spcPts val="105"/>
              </a:spcBef>
              <a:buClr>
                <a:srgbClr val="2CA1BE"/>
              </a:buClr>
              <a:buSzPct val="67500"/>
              <a:buChar char=""/>
              <a:tabLst>
                <a:tab pos="268605" algn="l"/>
                <a:tab pos="269240" algn="l"/>
              </a:tabLst>
            </a:pPr>
            <a:r>
              <a:rPr sz="2000" spc="75" dirty="0">
                <a:latin typeface="Arial"/>
                <a:cs typeface="Arial"/>
              </a:rPr>
              <a:t>In </a:t>
            </a:r>
            <a:r>
              <a:rPr sz="2000" spc="-90" dirty="0">
                <a:latin typeface="Arial"/>
                <a:cs typeface="Arial"/>
              </a:rPr>
              <a:t>PHP, </a:t>
            </a:r>
            <a:r>
              <a:rPr sz="2000" spc="70" dirty="0">
                <a:latin typeface="Arial"/>
                <a:cs typeface="Arial"/>
              </a:rPr>
              <a:t>code </a:t>
            </a:r>
            <a:r>
              <a:rPr sz="2000" spc="75" dirty="0">
                <a:latin typeface="Arial"/>
                <a:cs typeface="Arial"/>
              </a:rPr>
              <a:t>is </a:t>
            </a:r>
            <a:r>
              <a:rPr sz="2000" spc="90" dirty="0">
                <a:latin typeface="Arial"/>
                <a:cs typeface="Arial"/>
              </a:rPr>
              <a:t>inserted </a:t>
            </a:r>
            <a:r>
              <a:rPr sz="2000" spc="80" dirty="0">
                <a:latin typeface="Arial"/>
                <a:cs typeface="Arial"/>
              </a:rPr>
              <a:t>between </a:t>
            </a:r>
            <a:r>
              <a:rPr sz="2000" spc="105" dirty="0">
                <a:latin typeface="Arial"/>
                <a:cs typeface="Arial"/>
              </a:rPr>
              <a:t>the </a:t>
            </a:r>
            <a:r>
              <a:rPr sz="2000" spc="114" dirty="0">
                <a:latin typeface="Arial"/>
                <a:cs typeface="Arial"/>
              </a:rPr>
              <a:t>scripting</a:t>
            </a:r>
            <a:r>
              <a:rPr sz="2000" spc="-325" dirty="0">
                <a:latin typeface="Arial"/>
                <a:cs typeface="Arial"/>
              </a:rPr>
              <a:t> </a:t>
            </a:r>
            <a:r>
              <a:rPr sz="2000" spc="105" dirty="0">
                <a:latin typeface="Arial"/>
                <a:cs typeface="Arial"/>
              </a:rPr>
              <a:t>delimiters</a:t>
            </a:r>
            <a:endParaRPr sz="2000" dirty="0">
              <a:latin typeface="Arial"/>
              <a:cs typeface="Arial"/>
            </a:endParaRPr>
          </a:p>
          <a:p>
            <a:pPr marL="268605">
              <a:lnSpc>
                <a:spcPts val="2305"/>
              </a:lnSpc>
              <a:tabLst>
                <a:tab pos="1273175" algn="l"/>
              </a:tabLst>
            </a:pPr>
            <a:r>
              <a:rPr sz="2000" dirty="0">
                <a:solidFill>
                  <a:srgbClr val="EF5E63"/>
                </a:solidFill>
                <a:latin typeface="Consolas" panose="020B0609020204030204" pitchFamily="49" charset="0"/>
                <a:cs typeface="Consolas" panose="020B0609020204030204" pitchFamily="49" charset="0"/>
              </a:rPr>
              <a:t>&lt;?php	</a:t>
            </a:r>
            <a:endParaRPr lang="en-GB" sz="2000" dirty="0">
              <a:solidFill>
                <a:srgbClr val="EF5E63"/>
              </a:solidFill>
              <a:latin typeface="Consolas" panose="020B0609020204030204" pitchFamily="49" charset="0"/>
              <a:cs typeface="Consolas" panose="020B0609020204030204" pitchFamily="49" charset="0"/>
            </a:endParaRPr>
          </a:p>
          <a:p>
            <a:pPr marL="268605">
              <a:lnSpc>
                <a:spcPts val="2305"/>
              </a:lnSpc>
              <a:tabLst>
                <a:tab pos="1273175" algn="l"/>
              </a:tabLst>
            </a:pPr>
            <a:r>
              <a:rPr lang="en-GB" sz="2000" spc="30" dirty="0">
                <a:solidFill>
                  <a:srgbClr val="EF5E63"/>
                </a:solidFill>
                <a:latin typeface="Consolas" panose="020B0609020204030204" pitchFamily="49" charset="0"/>
                <a:cs typeface="Consolas" panose="020B0609020204030204" pitchFamily="49" charset="0"/>
              </a:rPr>
              <a:t>…</a:t>
            </a:r>
          </a:p>
          <a:p>
            <a:pPr marL="268605">
              <a:lnSpc>
                <a:spcPts val="2305"/>
              </a:lnSpc>
              <a:tabLst>
                <a:tab pos="1273175" algn="l"/>
              </a:tabLst>
            </a:pPr>
            <a:r>
              <a:rPr sz="2000" spc="30" dirty="0">
                <a:solidFill>
                  <a:srgbClr val="EF5E63"/>
                </a:solidFill>
                <a:latin typeface="Consolas" panose="020B0609020204030204" pitchFamily="49" charset="0"/>
                <a:cs typeface="Consolas" panose="020B0609020204030204" pitchFamily="49" charset="0"/>
              </a:rPr>
              <a:t>?&gt;.</a:t>
            </a:r>
            <a:endParaRPr sz="2000" dirty="0">
              <a:solidFill>
                <a:srgbClr val="EF5E63"/>
              </a:solidFill>
              <a:latin typeface="Consolas" panose="020B0609020204030204" pitchFamily="49" charset="0"/>
              <a:cs typeface="Consolas" panose="020B0609020204030204" pitchFamily="49" charset="0"/>
            </a:endParaRPr>
          </a:p>
          <a:p>
            <a:pPr marL="268605" marR="5080" indent="-256540">
              <a:lnSpc>
                <a:spcPts val="2160"/>
              </a:lnSpc>
              <a:spcBef>
                <a:spcPts val="395"/>
              </a:spcBef>
              <a:buClr>
                <a:srgbClr val="2CA1BE"/>
              </a:buClr>
              <a:buSzPct val="67500"/>
              <a:buChar char=""/>
              <a:tabLst>
                <a:tab pos="268605" algn="l"/>
                <a:tab pos="269240" algn="l"/>
              </a:tabLst>
            </a:pPr>
            <a:r>
              <a:rPr sz="2000" spc="-145" dirty="0">
                <a:latin typeface="Arial"/>
                <a:cs typeface="Arial"/>
              </a:rPr>
              <a:t>PHP </a:t>
            </a:r>
            <a:r>
              <a:rPr sz="2000" spc="70" dirty="0">
                <a:latin typeface="Arial"/>
                <a:cs typeface="Arial"/>
              </a:rPr>
              <a:t>code </a:t>
            </a:r>
            <a:r>
              <a:rPr sz="2000" spc="45" dirty="0">
                <a:latin typeface="Arial"/>
                <a:cs typeface="Arial"/>
              </a:rPr>
              <a:t>can </a:t>
            </a:r>
            <a:r>
              <a:rPr sz="2000" spc="70" dirty="0">
                <a:latin typeface="Arial"/>
                <a:cs typeface="Arial"/>
              </a:rPr>
              <a:t>be placed </a:t>
            </a:r>
            <a:r>
              <a:rPr sz="2000" b="1" u="sng" spc="65" dirty="0">
                <a:latin typeface="Arial"/>
                <a:cs typeface="Arial"/>
              </a:rPr>
              <a:t>anywhere</a:t>
            </a:r>
            <a:r>
              <a:rPr sz="2000" spc="65" dirty="0">
                <a:latin typeface="Arial"/>
                <a:cs typeface="Arial"/>
              </a:rPr>
              <a:t> </a:t>
            </a:r>
            <a:r>
              <a:rPr sz="2000" spc="130" dirty="0">
                <a:latin typeface="Arial"/>
                <a:cs typeface="Arial"/>
              </a:rPr>
              <a:t>in </a:t>
            </a:r>
            <a:r>
              <a:rPr sz="2000" spc="50" dirty="0">
                <a:latin typeface="Arial"/>
                <a:cs typeface="Arial"/>
              </a:rPr>
              <a:t>HTML5 </a:t>
            </a:r>
            <a:r>
              <a:rPr sz="2000" spc="125" dirty="0">
                <a:latin typeface="Arial"/>
                <a:cs typeface="Arial"/>
              </a:rPr>
              <a:t>markup, </a:t>
            </a:r>
            <a:r>
              <a:rPr sz="2000" spc="5" dirty="0">
                <a:latin typeface="Arial"/>
                <a:cs typeface="Arial"/>
              </a:rPr>
              <a:t>as </a:t>
            </a:r>
            <a:r>
              <a:rPr sz="2000" spc="125" dirty="0">
                <a:latin typeface="Arial"/>
                <a:cs typeface="Arial"/>
              </a:rPr>
              <a:t>long  </a:t>
            </a:r>
            <a:r>
              <a:rPr sz="2000" spc="5" dirty="0">
                <a:latin typeface="Arial"/>
                <a:cs typeface="Arial"/>
              </a:rPr>
              <a:t>as </a:t>
            </a:r>
            <a:r>
              <a:rPr sz="2000" spc="105" dirty="0">
                <a:latin typeface="Arial"/>
                <a:cs typeface="Arial"/>
              </a:rPr>
              <a:t>the </a:t>
            </a:r>
            <a:r>
              <a:rPr sz="2000" spc="70" dirty="0">
                <a:latin typeface="Arial"/>
                <a:cs typeface="Arial"/>
              </a:rPr>
              <a:t>code </a:t>
            </a:r>
            <a:r>
              <a:rPr sz="2000" spc="75" dirty="0">
                <a:latin typeface="Arial"/>
                <a:cs typeface="Arial"/>
              </a:rPr>
              <a:t>is </a:t>
            </a:r>
            <a:r>
              <a:rPr sz="2000" spc="70" dirty="0">
                <a:latin typeface="Arial"/>
                <a:cs typeface="Arial"/>
              </a:rPr>
              <a:t>enclosed </a:t>
            </a:r>
            <a:r>
              <a:rPr sz="2000" spc="130" dirty="0">
                <a:latin typeface="Arial"/>
                <a:cs typeface="Arial"/>
              </a:rPr>
              <a:t>in </a:t>
            </a:r>
            <a:r>
              <a:rPr sz="2000" spc="65" dirty="0">
                <a:latin typeface="Arial"/>
                <a:cs typeface="Arial"/>
              </a:rPr>
              <a:t>these</a:t>
            </a:r>
            <a:r>
              <a:rPr sz="2000" dirty="0">
                <a:latin typeface="Arial"/>
                <a:cs typeface="Arial"/>
              </a:rPr>
              <a:t> </a:t>
            </a:r>
            <a:r>
              <a:rPr sz="2000" spc="105" dirty="0">
                <a:latin typeface="Arial"/>
                <a:cs typeface="Arial"/>
              </a:rPr>
              <a:t>delimiters.</a:t>
            </a:r>
            <a:endParaRPr lang="en-GB" sz="2000" spc="105" dirty="0">
              <a:latin typeface="Arial"/>
              <a:cs typeface="Arial"/>
            </a:endParaRPr>
          </a:p>
          <a:p>
            <a:pPr marL="268605" marR="5080" indent="-256540">
              <a:lnSpc>
                <a:spcPts val="2160"/>
              </a:lnSpc>
              <a:spcBef>
                <a:spcPts val="395"/>
              </a:spcBef>
              <a:buClr>
                <a:srgbClr val="2CA1BE"/>
              </a:buClr>
              <a:buSzPct val="67500"/>
              <a:buChar char=""/>
              <a:tabLst>
                <a:tab pos="268605" algn="l"/>
                <a:tab pos="269240" algn="l"/>
              </a:tabLst>
            </a:pPr>
            <a:r>
              <a:rPr lang="en-GB" sz="2000" spc="105" dirty="0">
                <a:latin typeface="Arial"/>
                <a:cs typeface="Arial"/>
              </a:rPr>
              <a:t>See </a:t>
            </a:r>
            <a:r>
              <a:rPr lang="en-GB" sz="2000" b="1" spc="105" dirty="0">
                <a:solidFill>
                  <a:srgbClr val="EF5E63"/>
                </a:solidFill>
                <a:latin typeface="Arial"/>
                <a:cs typeface="Arial"/>
              </a:rPr>
              <a:t>Example 1</a:t>
            </a:r>
            <a:r>
              <a:rPr lang="en-GB" sz="2000" spc="105" dirty="0">
                <a:latin typeface="Arial"/>
                <a:cs typeface="Arial"/>
              </a:rPr>
              <a:t>.</a:t>
            </a:r>
            <a:endParaRPr sz="2000" dirty="0">
              <a:latin typeface="Arial"/>
              <a:cs typeface="Arial"/>
            </a:endParaRPr>
          </a:p>
        </p:txBody>
      </p:sp>
      <p:sp>
        <p:nvSpPr>
          <p:cNvPr id="18" name="object 18"/>
          <p:cNvSpPr txBox="1">
            <a:spLocks noGrp="1"/>
          </p:cNvSpPr>
          <p:nvPr>
            <p:ph type="ftr" sz="quarter" idx="5"/>
          </p:nvPr>
        </p:nvSpPr>
        <p:spPr>
          <a:xfrm>
            <a:off x="4215510" y="6420532"/>
            <a:ext cx="2437129" cy="320040"/>
          </a:xfrm>
          <a:prstGeom prst="rect">
            <a:avLst/>
          </a:prstGeom>
        </p:spPr>
        <p:txBody>
          <a:bodyPr vert="horz" wrap="square" lIns="0" tIns="0" rIns="0" bIns="0" rtlCol="0">
            <a:spAutoFit/>
          </a:bodyPr>
          <a:lstStyle>
            <a:defPPr>
              <a:defRPr lang="en-US"/>
            </a:defPPr>
            <a:lvl1pPr marL="0" algn="l" defTabSz="914400" rtl="0" eaLnBrk="1" latinLnBrk="0" hangingPunct="1">
              <a:defRPr sz="100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5080" algn="r"/>
            <a:r>
              <a:rPr lang="en-GB" spc="-5"/>
              <a:t>©1992-2012 by Pearson </a:t>
            </a:r>
            <a:r>
              <a:rPr lang="en-GB" spc="-10"/>
              <a:t>Education, </a:t>
            </a:r>
            <a:r>
              <a:rPr lang="en-GB" spc="-5"/>
              <a:t>Inc.</a:t>
            </a:r>
            <a:r>
              <a:rPr lang="en-GB" spc="-70"/>
              <a:t> </a:t>
            </a:r>
            <a:r>
              <a:rPr lang="en-GB" spc="-10"/>
              <a:t>All</a:t>
            </a:r>
          </a:p>
          <a:p>
            <a:pPr marR="5080" algn="r">
              <a:spcBef>
                <a:spcPts val="5"/>
              </a:spcBef>
            </a:pPr>
            <a:r>
              <a:rPr lang="en-GB" spc="-5"/>
              <a:t>Rights</a:t>
            </a:r>
            <a:r>
              <a:rPr lang="en-GB" spc="-80"/>
              <a:t> </a:t>
            </a:r>
            <a:r>
              <a:rPr lang="en-GB" spc="-5"/>
              <a:t>Reserved.</a:t>
            </a:r>
            <a:endParaRPr spc="-5" dirty="0"/>
          </a:p>
        </p:txBody>
      </p:sp>
      <p:sp>
        <p:nvSpPr>
          <p:cNvPr id="19" name="object 12">
            <a:extLst>
              <a:ext uri="{FF2B5EF4-FFF2-40B4-BE49-F238E27FC236}">
                <a16:creationId xmlns:a16="http://schemas.microsoft.com/office/drawing/2014/main" id="{18B91A74-B5D9-6C4B-8855-3971F491EB4E}"/>
              </a:ext>
            </a:extLst>
          </p:cNvPr>
          <p:cNvSpPr txBox="1">
            <a:spLocks/>
          </p:cNvSpPr>
          <p:nvPr/>
        </p:nvSpPr>
        <p:spPr>
          <a:xfrm>
            <a:off x="1822307" y="239523"/>
            <a:ext cx="7223534" cy="754053"/>
          </a:xfrm>
          <a:prstGeom prst="rect">
            <a:avLst/>
          </a:prstGeom>
        </p:spPr>
        <p:txBody>
          <a:bodyPr vert="horz" wrap="square" lIns="0" tIns="15240" rIns="0" bIns="0" rtlCol="0" anchor="t">
            <a:sp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marL="12700">
              <a:lnSpc>
                <a:spcPct val="100000"/>
              </a:lnSpc>
              <a:spcBef>
                <a:spcPts val="120"/>
              </a:spcBef>
            </a:pPr>
            <a:r>
              <a:rPr lang="en-GB" sz="4800" spc="-155" dirty="0">
                <a:solidFill>
                  <a:schemeClr val="accent1">
                    <a:lumMod val="75000"/>
                  </a:schemeClr>
                </a:solidFill>
                <a:cs typeface="Trebuchet MS"/>
              </a:rPr>
              <a:t>A Simple PHP Program</a:t>
            </a:r>
            <a:endParaRPr lang="en-GB" sz="4800" dirty="0">
              <a:solidFill>
                <a:schemeClr val="accent1">
                  <a:lumMod val="75000"/>
                </a:schemeClr>
              </a:solidFill>
              <a:cs typeface="Trebuchet MS"/>
            </a:endParaRPr>
          </a:p>
        </p:txBody>
      </p:sp>
    </p:spTree>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A2E40"/>
      </a:dk2>
      <a:lt2>
        <a:srgbClr val="EBE7DD"/>
      </a:lt2>
      <a:accent1>
        <a:srgbClr val="69A1AB"/>
      </a:accent1>
      <a:accent2>
        <a:srgbClr val="F2C418"/>
      </a:accent2>
      <a:accent3>
        <a:srgbClr val="87492C"/>
      </a:accent3>
      <a:accent4>
        <a:srgbClr val="4A845E"/>
      </a:accent4>
      <a:accent5>
        <a:srgbClr val="DC9528"/>
      </a:accent5>
      <a:accent6>
        <a:srgbClr val="9A5D78"/>
      </a:accent6>
      <a:hlink>
        <a:srgbClr val="66C8E3"/>
      </a:hlink>
      <a:folHlink>
        <a:srgbClr val="B162A1"/>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{B31A2C14-54B3-2547-AF34-C32FF5EB952D}tf10001072</Template>
  <TotalTime>72472</TotalTime>
  <Words>1734</Words>
  <Application>Microsoft Macintosh PowerPoint</Application>
  <PresentationFormat>Widescreen</PresentationFormat>
  <Paragraphs>181</Paragraphs>
  <Slides>34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BPG Courier S GPL&amp;GNU</vt:lpstr>
      <vt:lpstr>Calibri</vt:lpstr>
      <vt:lpstr>Consolas</vt:lpstr>
      <vt:lpstr>Courier New</vt:lpstr>
      <vt:lpstr>Franklin Gothic Book</vt:lpstr>
      <vt:lpstr>Wingdings</vt:lpstr>
      <vt:lpstr>Crop</vt:lpstr>
      <vt:lpstr>GC415 – PHP Hypertext  preprocessor</vt:lpstr>
      <vt:lpstr>Outline</vt:lpstr>
      <vt:lpstr>*Client-side vs Server-side development</vt:lpstr>
      <vt:lpstr>On Client-side</vt:lpstr>
      <vt:lpstr>On Server-side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constant is an identifier (name) for a simple value.  The value cannot be changed during the script.  A valid constant name starts with a letter or  underscore (no $ sign before the constant name).  To create a constant, use the define() function. It takes two arguments—the name and value of the  constant. An optional third argument accepts a  boolean value that specifies whether the constant is  case insensitive—constants are case sensitive by  default. E.g.  define(name, value, case-insensitive); define("GREETING", "Welcome to W3Schools.com!");   </vt:lpstr>
      <vt:lpstr>Form Processing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Accessing database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More on PHP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Ghadah Binhadba</cp:lastModifiedBy>
  <cp:revision>256</cp:revision>
  <dcterms:created xsi:type="dcterms:W3CDTF">2021-01-19T15:50:39Z</dcterms:created>
  <dcterms:modified xsi:type="dcterms:W3CDTF">2023-02-19T11:02:49Z</dcterms:modified>
</cp:coreProperties>
</file>