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6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2" r:id="rId3"/>
    <p:sldId id="301" r:id="rId4"/>
    <p:sldId id="353" r:id="rId5"/>
    <p:sldId id="355" r:id="rId6"/>
    <p:sldId id="356" r:id="rId7"/>
    <p:sldId id="357" r:id="rId8"/>
    <p:sldId id="358" r:id="rId9"/>
    <p:sldId id="360" r:id="rId10"/>
    <p:sldId id="361" r:id="rId11"/>
    <p:sldId id="335" r:id="rId12"/>
    <p:sldId id="362" r:id="rId13"/>
    <p:sldId id="363" r:id="rId14"/>
    <p:sldId id="364" r:id="rId15"/>
    <p:sldId id="351" r:id="rId16"/>
    <p:sldId id="352" r:id="rId17"/>
    <p:sldId id="332" r:id="rId18"/>
    <p:sldId id="366" r:id="rId19"/>
    <p:sldId id="367" r:id="rId20"/>
    <p:sldId id="368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69" r:id="rId30"/>
    <p:sldId id="258" r:id="rId31"/>
    <p:sldId id="534" r:id="rId32"/>
  </p:sldIdLst>
  <p:sldSz cx="9906000" cy="6858000" type="A4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49" autoAdjust="0"/>
    <p:restoredTop sz="79791" autoAdjust="0"/>
  </p:normalViewPr>
  <p:slideViewPr>
    <p:cSldViewPr>
      <p:cViewPr varScale="1">
        <p:scale>
          <a:sx n="92" d="100"/>
          <a:sy n="92" d="100"/>
        </p:scale>
        <p:origin x="1192" y="1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11B7B2F-F154-314C-4B59-E3621D4E8D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562475"/>
            <a:ext cx="5549900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862" tIns="46108" rIns="93862" bIns="46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6EE42E-F795-9174-4004-5373C86C07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0313" y="838200"/>
            <a:ext cx="4856162" cy="3362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B545068-0814-90AB-DF40-D3FF7CDEA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3AB2308E-151B-85D1-687C-CDB4B8B7F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3225" y="815975"/>
            <a:ext cx="3938588" cy="272732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752B92A3-70BD-FE89-E76C-9F444985A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1635F41B-1470-F09C-1249-59A342DD7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09BC4F31-2AEB-B87C-3D57-1C3CB20D04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13DAD261-8B9B-7143-A294-6DC38484FE6C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6FBAEBC8-AC6E-0C94-6B44-00039C1C4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968639C9-8FDF-BE72-692D-122ED6D1A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B7A55A78-EC41-87C4-422B-BA433CBE6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541D0F15-DB25-8ED5-BE5B-2DCBAEDD3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B7B4F8E1-8734-9E28-960C-42F17E04B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AA66E39A-7C0A-06D3-5E57-B27620E62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402F9E3C-C78C-6A6E-822B-B5BA6FDD4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5C525040-2941-8EEA-8EBA-66CC6F4AD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EE20BC48-1DFF-6B5A-20C7-1A10BA382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2BFD784E-8367-73CD-5607-058815B3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3E827F0E-A448-6918-4989-AD0EC21C4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1CEE6CA4-539A-E0E4-05EC-29249BF7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C4849794-22E6-18B0-33A6-ACD92A256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CFEDFC5-A715-192A-1501-2D63F8C53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34DC07B4-A9C7-FB86-9C99-0B6669FCA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EA929609-2D40-C841-790C-4EBE42C01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F3C77C78-5D26-42B2-F234-5298B7918F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3B4A321B-ED69-8D4C-9011-4ADAC8CF73EA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DEFE9C20-98F3-F9D3-0339-961A9DFE0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84A45144-E408-4124-6F86-A52A34692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8439296C-10BB-CCA8-B765-EB366EBD43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7F244E81-33AE-AC40-9DCD-6F22CD1815E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86633C04-CCE5-DCF5-8D97-A38221CE6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4FB26E09-4768-1237-CB04-08FC64D8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22FBFCF-8525-BCA6-EE0F-6FB670C663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15835059-43A5-A14D-9986-36A4EDE5E1F9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F678C2BF-36C1-F57D-1782-61CF9953D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19B7013C-6D7A-3DF9-F2B3-5E7FC8AD7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98D12222-BD9A-6DCB-19DC-171D21851C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7C5D669B-E0B1-604F-868E-B2EA63BD9D7E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FCA36F50-76AE-0D31-9BC0-120301304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7DCC87EA-7C98-E4BD-769B-512E9F005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EA99170B-3B61-6ECC-7725-FE4BF84AAF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6964E3E0-948C-FA46-A5BD-D6FF3BD3E974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646EF378-8209-7E0B-FB44-45E38EB96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80072BE9-240A-4C74-2CB8-59F9B3C21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A9078D1E-13D3-7564-218E-563172D868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02847202-3D5A-4348-A72D-9925B935635E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67C286E0-FD86-BF29-CC93-F1F3C0A3B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937B9D16-3D8E-A247-D957-D91E002C0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4807432D-A3C1-92D1-D523-A5D86D1A05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D1265E3C-05FB-0F4F-8034-5D32E546951E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46580-6C7C-5C86-6892-C03F49CA2BB2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E8FB-9D77-915F-93B8-CFA8DEC4BA5C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BE14A1-58AE-27D6-9158-45A2F9A4BB7E}"/>
              </a:ext>
            </a:extLst>
          </p:cNvPr>
          <p:cNvCxnSpPr/>
          <p:nvPr/>
        </p:nvCxnSpPr>
        <p:spPr>
          <a:xfrm>
            <a:off x="981075" y="4343400"/>
            <a:ext cx="8023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04BE27-6C77-1DEA-5A0B-475F6F8C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3EE8-DA14-9A43-986C-986E7C420822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03D19E-942F-3E35-3FE1-C1841098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DEBF63-17BF-CF9A-C98F-989705EE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DC8D-EFFB-D040-85EE-1A27416C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34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C7694-5896-07DF-AF50-4382FF6F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D632-9D7B-0543-8602-36A1FA3A28E5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F8BE-AE01-5786-68CE-31151F75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88BCA-8D49-EA66-635E-C1DEB7E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6E62-77B5-C143-88D9-178F49CE3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49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4EF93E-92BF-893C-BDF4-5E48722EDE4D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C79F1-F90F-0181-CD5B-2675B185AD15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62E29F2-5832-0824-9A06-B4841CC8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7522-DD60-5C4F-A07B-ABF8F46CBC10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62B87C-C0F4-F809-8F60-73EB4CCB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0C388A-3977-FB2D-9B40-E2498137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3E4A-1D3B-8F40-8DC9-245717FEC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99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EE7EC-E818-288A-1B0D-4963E6F1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8F2F-3AF8-7D47-B019-DB0DFCE6B2B2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223CB-3FA2-469E-AA95-AB3089E6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9F531-C41B-F174-6F79-EAE81C83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0ACF-19DF-0A4F-9831-4C715068B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63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5D93BD-D664-1223-A053-804AE91042E7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EEEE2-2A01-F690-FAD4-093C9749ACF4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0C84CC-5D18-8863-8AF0-B5680CB8A566}"/>
              </a:ext>
            </a:extLst>
          </p:cNvPr>
          <p:cNvCxnSpPr/>
          <p:nvPr/>
        </p:nvCxnSpPr>
        <p:spPr>
          <a:xfrm>
            <a:off x="981075" y="4343400"/>
            <a:ext cx="8023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EBFFB1-BE5B-BC30-DDF3-9027F087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EF4D-0FF7-4746-8F6A-332E007DBE98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67B5B7-A2D0-7779-9E2B-699A1B30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FFAFA5-9052-11D0-C21A-D5AB7CC0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217C-79AC-564F-BE1A-17964A1C9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34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19A1DEF-CE81-0FFE-AC45-161DF972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5480-0EB2-C74F-86EC-999EF0ECDE55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466CC50-8F07-38FC-EBF9-DE307CCB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44B9D00-2A3E-FE47-4390-6F1567EC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A5B5-C7B2-9746-897B-C748655C8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18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41BE7B9-B21F-BEF8-4BEE-43DBB621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458A-5535-8D4E-92F8-2EE3C293F5EA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1D16B7B-C4E9-DEE9-7EB8-6AAE7967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1080436-95B1-1A51-0709-B6BB62FF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03E7-50A2-2041-9250-9480B0F92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33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3207B-477F-3AF2-4080-48119A84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EEA2-F16D-DB45-8506-35F9F9CA7B0B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639B-F2B8-C606-35DF-8CF019EA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61670-6912-9F66-800A-4BBA3686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60A4-B8AF-3C49-8CF8-57443AC68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1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B5D649-B848-E0C1-EFE7-7E8BAD80DCFD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7BF792-DF13-89AE-57E9-CA5E1985D7CA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CD4732F-BC0B-91D3-50F6-95A70B14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22A5-26C4-AF49-A40A-AF9FDC8421E7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CC2589B-A755-80C0-1619-62DE04A6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01E1CBB-7CFF-B001-D1AE-4B8DD995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208E-2ACA-6D4C-BCCA-3E81F60A4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46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5CD3F6-45D5-6BE9-DDC7-4A6427E9EC58}"/>
              </a:ext>
            </a:extLst>
          </p:cNvPr>
          <p:cNvSpPr/>
          <p:nvPr/>
        </p:nvSpPr>
        <p:spPr>
          <a:xfrm>
            <a:off x="0" y="0"/>
            <a:ext cx="32908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BE0FA-2F38-F4DC-C7AA-927C7806F57D}"/>
              </a:ext>
            </a:extLst>
          </p:cNvPr>
          <p:cNvSpPr/>
          <p:nvPr/>
        </p:nvSpPr>
        <p:spPr>
          <a:xfrm>
            <a:off x="3282950" y="0"/>
            <a:ext cx="5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BC2817E-291A-0F25-5292-2AFA0C94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6459538"/>
            <a:ext cx="212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D6361-3C5D-5B46-AAAC-1307D34D364C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7F0776-D4AA-8C36-DDD6-3473F5F5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0488" y="6459538"/>
            <a:ext cx="3776662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E932E40-B357-58BA-E0D7-DA9C2AD5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F96BA3-10DE-5D4D-B2C0-85B2B3E4C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47511E-99A4-5CF3-4262-829F1D830FB7}"/>
              </a:ext>
            </a:extLst>
          </p:cNvPr>
          <p:cNvSpPr/>
          <p:nvPr/>
        </p:nvSpPr>
        <p:spPr>
          <a:xfrm>
            <a:off x="0" y="4953000"/>
            <a:ext cx="9902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8FD07-C5E9-83A4-CC0F-1E78729407FE}"/>
              </a:ext>
            </a:extLst>
          </p:cNvPr>
          <p:cNvSpPr/>
          <p:nvPr/>
        </p:nvSpPr>
        <p:spPr>
          <a:xfrm>
            <a:off x="0" y="4914900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0AB558D-5FFD-06C4-4E08-186FA338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DA1B-4752-DC4D-B7E7-E6E0A30411B4}" type="datetime1">
              <a:rPr lang="en-US" altLang="en-US"/>
              <a:pPr>
                <a:defRPr/>
              </a:pPr>
              <a:t>12/12/22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99F926-C6CB-6559-8634-B8FBD3C5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1C95127-EC60-0F82-F198-0B48EEF4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2BF9-4DA3-5B4D-AF57-3D1980406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4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18CB7E-43FB-2891-1027-8695F9D65277}"/>
              </a:ext>
            </a:extLst>
          </p:cNvPr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AC6472-55F6-5706-E7D4-DC61C5E0F1C9}"/>
              </a:ext>
            </a:extLst>
          </p:cNvPr>
          <p:cNvSpPr/>
          <p:nvPr/>
        </p:nvSpPr>
        <p:spPr>
          <a:xfrm>
            <a:off x="0" y="6334125"/>
            <a:ext cx="9906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99A38-CBC8-2105-2FFE-43652033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9B29BDC-3072-258E-E6C9-25372F1B2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2175" y="1846263"/>
            <a:ext cx="81724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62BFE-AF8F-D773-335F-E7B3C4A0B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2175" y="6459538"/>
            <a:ext cx="2008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E5F557-DCC0-134F-8537-5B19A22A6E11}" type="datetime1">
              <a:rPr lang="en-US" altLang="en-US"/>
              <a:pPr>
                <a:defRPr/>
              </a:pPr>
              <a:t>12/12/22</a:t>
            </a:fld>
            <a:endParaRPr lang="en-US" altLang="en-US">
              <a:solidFill>
                <a:srgbClr val="5E6B4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0FB58-828E-E07D-4134-12AF19AC5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5613" y="6459538"/>
            <a:ext cx="3917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2957-E9E5-6363-33D2-92B5BAFC4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3863" y="6459538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53A860-3F9E-5B4C-9158-F1FF2ED05BF2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C361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3C808C-0D1F-4CD0-2D0B-58C22060ACAB}"/>
              </a:ext>
            </a:extLst>
          </p:cNvPr>
          <p:cNvCxnSpPr/>
          <p:nvPr/>
        </p:nvCxnSpPr>
        <p:spPr>
          <a:xfrm>
            <a:off x="969963" y="1738313"/>
            <a:ext cx="8097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terms.com/definition/ta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4">
            <a:extLst>
              <a:ext uri="{FF2B5EF4-FFF2-40B4-BE49-F238E27FC236}">
                <a16:creationId xmlns:a16="http://schemas.microsoft.com/office/drawing/2014/main" id="{95B9968E-867D-D631-74FA-3634C0C63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38600"/>
            <a:ext cx="99060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6">
            <a:extLst>
              <a:ext uri="{FF2B5EF4-FFF2-40B4-BE49-F238E27FC236}">
                <a16:creationId xmlns:a16="http://schemas.microsoft.com/office/drawing/2014/main" id="{29DEA523-9308-B869-2422-2C87C5B8C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88" y="1981200"/>
            <a:ext cx="8455025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000"/>
              <a:t>Basics of Web Technologies</a:t>
            </a:r>
            <a:endParaRPr lang="en-GB" altLang="en-US" sz="5400"/>
          </a:p>
        </p:txBody>
      </p:sp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id="{D7A17E0B-D2E9-E91D-461C-74479A82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DB10557D-DB52-2B4C-AB5B-536C02188EB9}" type="slidenum">
              <a:rPr lang="en-US" altLang="en-US" sz="1000" smtClean="0">
                <a:solidFill>
                  <a:srgbClr val="FFFFFF"/>
                </a:solidFill>
              </a:rPr>
              <a:pPr/>
              <a:t>1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25C8A27-4989-3FE8-2A5A-58F173459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175" y="179388"/>
            <a:ext cx="7947025" cy="1447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6F7B63"/>
                </a:solidFill>
              </a:rPr>
              <a:t>Web Documents – </a:t>
            </a:r>
            <a:r>
              <a:rPr lang="en-US" altLang="en-US" sz="4000" b="1" dirty="0">
                <a:solidFill>
                  <a:schemeClr val="accent1"/>
                </a:solidFill>
              </a:rPr>
              <a:t>Dynamic Documents</a:t>
            </a:r>
            <a:endParaRPr lang="en-US" altLang="en-US" b="1" dirty="0">
              <a:solidFill>
                <a:schemeClr val="accent1"/>
              </a:solidFill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DE598B8C-B1F0-067B-D909-C38687D3DA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213" y="1828800"/>
            <a:ext cx="8172450" cy="4511675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accent1"/>
                </a:solidFill>
              </a:rPr>
              <a:t>Created</a:t>
            </a:r>
            <a:r>
              <a:rPr lang="en-US" altLang="en-US" sz="2400" dirty="0"/>
              <a:t> by a web server whenever a browser requests the document.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When a request arrives, the web server runs an application program or a script that creates a dynamic document. </a:t>
            </a:r>
          </a:p>
          <a:p>
            <a:pPr marL="200025" lvl="1" inden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en-US" altLang="en-US" sz="24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The server returns the output of the program or script as a response to the browser that requested the document.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  <p:sp>
        <p:nvSpPr>
          <p:cNvPr id="72707" name="Slide Number Placeholder 1">
            <a:extLst>
              <a:ext uri="{FF2B5EF4-FFF2-40B4-BE49-F238E27FC236}">
                <a16:creationId xmlns:a16="http://schemas.microsoft.com/office/drawing/2014/main" id="{64A62F0A-9528-B673-7A2F-03E39FD7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23EA2EEC-461B-814B-AAAF-2F18502D51DF}" type="slidenum">
              <a:rPr lang="en-US" altLang="en-US" sz="1000" smtClean="0">
                <a:solidFill>
                  <a:srgbClr val="FFFFFF"/>
                </a:solidFill>
              </a:rPr>
              <a:pPr/>
              <a:t>10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6CC9-037E-9C0A-3DD6-704EB402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6F7B63"/>
                </a:solidFill>
              </a:rPr>
              <a:t>Web Documents – </a:t>
            </a:r>
            <a:r>
              <a:rPr lang="en-US" b="1" dirty="0">
                <a:solidFill>
                  <a:schemeClr val="accent1"/>
                </a:solidFill>
              </a:rPr>
              <a:t>Uniform Resource Locator (URL)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DBC8C1C-F67A-67F1-B362-922E2C85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75" y="1844675"/>
            <a:ext cx="8172450" cy="4022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 order to access web resources (including web pages) one needs to know their address.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The Uniform Resource Locator (URL) </a:t>
            </a:r>
            <a:r>
              <a:rPr lang="en-US" altLang="en-US" dirty="0"/>
              <a:t>is the standard responsible for specifying web resources’ locations.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 URL has a specific syntax in which it defines four things: </a:t>
            </a:r>
            <a:r>
              <a:rPr lang="en-US" altLang="en-US" i="1" dirty="0">
                <a:solidFill>
                  <a:schemeClr val="accent6"/>
                </a:solidFill>
              </a:rPr>
              <a:t>protocol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chemeClr val="accent6"/>
                </a:solidFill>
              </a:rPr>
              <a:t>host computer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chemeClr val="accent6"/>
                </a:solidFill>
              </a:rPr>
              <a:t>port</a:t>
            </a:r>
            <a:r>
              <a:rPr lang="en-US" altLang="en-US" dirty="0"/>
              <a:t> and </a:t>
            </a:r>
            <a:r>
              <a:rPr lang="en-US" altLang="en-US" i="1" dirty="0">
                <a:solidFill>
                  <a:schemeClr val="accent6"/>
                </a:solidFill>
              </a:rPr>
              <a:t>path</a:t>
            </a:r>
            <a:r>
              <a:rPr lang="en-US" altLang="en-US" dirty="0"/>
              <a:t> which is: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accent1"/>
                </a:solidFill>
              </a:rPr>
              <a:t>E.g.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http://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www.yahoo.com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/Recreation/Sports/Soccer/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C7A9A42-0A70-720D-B8A8-85E66E3B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564973E7-A628-4149-86C6-FDB20B665C2F}" type="slidenum">
              <a:rPr lang="en-US" altLang="en-US" sz="1000" smtClean="0">
                <a:solidFill>
                  <a:srgbClr val="FFFFFF"/>
                </a:solidFill>
              </a:rPr>
              <a:pPr/>
              <a:t>11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D8A01-4638-D309-C250-B6A47B8C7109}"/>
              </a:ext>
            </a:extLst>
          </p:cNvPr>
          <p:cNvSpPr/>
          <p:nvPr/>
        </p:nvSpPr>
        <p:spPr>
          <a:xfrm>
            <a:off x="1219200" y="41148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Protocol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AF200-8339-2C01-6292-F12635996EAB}"/>
              </a:ext>
            </a:extLst>
          </p:cNvPr>
          <p:cNvSpPr/>
          <p:nvPr/>
        </p:nvSpPr>
        <p:spPr>
          <a:xfrm>
            <a:off x="2854325" y="41148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F4587-BD43-FB35-E9C1-A2A48EB79E17}"/>
              </a:ext>
            </a:extLst>
          </p:cNvPr>
          <p:cNvSpPr/>
          <p:nvPr/>
        </p:nvSpPr>
        <p:spPr>
          <a:xfrm>
            <a:off x="4489450" y="41148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3B4BD-3356-07E5-8E85-5D01D18C0227}"/>
              </a:ext>
            </a:extLst>
          </p:cNvPr>
          <p:cNvSpPr/>
          <p:nvPr/>
        </p:nvSpPr>
        <p:spPr>
          <a:xfrm>
            <a:off x="6129338" y="41148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Path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D77262-0729-FF2C-B664-7540A2F37904}"/>
              </a:ext>
            </a:extLst>
          </p:cNvPr>
          <p:cNvSpPr txBox="1">
            <a:spLocks/>
          </p:cNvSpPr>
          <p:nvPr/>
        </p:nvSpPr>
        <p:spPr>
          <a:xfrm>
            <a:off x="2438400" y="3810000"/>
            <a:ext cx="854075" cy="809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2">
                    <a:satMod val="130000"/>
                  </a:schemeClr>
                </a:solidFill>
              </a:rPr>
              <a:t>://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8FB3E-8EA9-623E-B77F-D9BD18A9A997}"/>
              </a:ext>
            </a:extLst>
          </p:cNvPr>
          <p:cNvSpPr txBox="1">
            <a:spLocks/>
          </p:cNvSpPr>
          <p:nvPr/>
        </p:nvSpPr>
        <p:spPr>
          <a:xfrm>
            <a:off x="4168775" y="3838575"/>
            <a:ext cx="854075" cy="809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2">
                    <a:satMod val="130000"/>
                  </a:schemeClr>
                </a:solidFill>
              </a:rPr>
              <a:t>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9B62D6-27B2-8E13-CEA6-2CF6916FF956}"/>
              </a:ext>
            </a:extLst>
          </p:cNvPr>
          <p:cNvSpPr txBox="1">
            <a:spLocks/>
          </p:cNvSpPr>
          <p:nvPr/>
        </p:nvSpPr>
        <p:spPr>
          <a:xfrm>
            <a:off x="5784850" y="3838575"/>
            <a:ext cx="854075" cy="809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2">
                    <a:satMod val="130000"/>
                  </a:schemeClr>
                </a:solidFill>
              </a:rPr>
              <a:t>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6757-9FD9-92C4-938F-B59DC484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6F7B63"/>
                </a:solidFill>
              </a:rPr>
              <a:t>Web Documents – </a:t>
            </a:r>
            <a:r>
              <a:rPr lang="en-US" b="1" dirty="0">
                <a:solidFill>
                  <a:schemeClr val="accent1"/>
                </a:solidFill>
              </a:rPr>
              <a:t>Uniform Resource Locator (URL)(Cont.)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117D8A12-46EF-BE58-FDD6-EB615AE5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75" y="1844675"/>
            <a:ext cx="8172450" cy="4022725"/>
          </a:xfrm>
        </p:spPr>
        <p:txBody>
          <a:bodyPr/>
          <a:lstStyle/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The</a:t>
            </a:r>
            <a:r>
              <a:rPr lang="en-US" altLang="en-US" sz="2000" b="1" dirty="0">
                <a:solidFill>
                  <a:schemeClr val="accent6"/>
                </a:solidFill>
              </a:rPr>
              <a:t> Protocol</a:t>
            </a:r>
            <a:r>
              <a:rPr lang="en-US" altLang="en-US" sz="2000" dirty="0"/>
              <a:t> is what is used to access a web page and it can be http, UDP, SMTP, FTP, or </a:t>
            </a:r>
            <a:r>
              <a:rPr lang="en-US" altLang="en-US" sz="2000" dirty="0" err="1"/>
              <a:t>mailto</a:t>
            </a:r>
            <a:r>
              <a:rPr lang="en-US" altLang="en-US" sz="2000" dirty="0"/>
              <a:t>.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chemeClr val="accent6"/>
                </a:solidFill>
              </a:rPr>
              <a:t>host</a:t>
            </a:r>
            <a:r>
              <a:rPr lang="en-US" altLang="en-US" sz="2000" dirty="0"/>
              <a:t> is the server computer on which the web page is stored and is usually identified by its </a:t>
            </a:r>
            <a:r>
              <a:rPr lang="en-US" altLang="en-US" sz="2000" i="1" dirty="0"/>
              <a:t>domain name </a:t>
            </a:r>
            <a:r>
              <a:rPr lang="en-US" altLang="en-US" sz="2000" dirty="0"/>
              <a:t>or </a:t>
            </a:r>
            <a:r>
              <a:rPr lang="en-US" altLang="en-US" sz="2000" i="1" dirty="0"/>
              <a:t>IP address.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000" i="1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/>
              <a:t>The TCP </a:t>
            </a:r>
            <a:r>
              <a:rPr lang="en-US" altLang="en-US" sz="2000" b="1" dirty="0">
                <a:solidFill>
                  <a:schemeClr val="accent6"/>
                </a:solidFill>
              </a:rPr>
              <a:t>port</a:t>
            </a:r>
            <a:r>
              <a:rPr lang="en-US" altLang="en-US" sz="2000" dirty="0"/>
              <a:t> is what the server is listening on to allow a client to access the web page. It is optional (http uses port 80 as its default port).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chemeClr val="accent6"/>
                </a:solidFill>
              </a:rPr>
              <a:t>path</a:t>
            </a:r>
            <a:r>
              <a:rPr lang="en-US" altLang="en-US" sz="2000" dirty="0"/>
              <a:t> is the directory pathname of web page on server (the file where the information is located).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i="1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i="1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dirty="0"/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9E96AC10-53CF-E1F6-0DFB-6008BF60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80F6C10B-A63F-0A45-9FE6-F386D81BE2B2}" type="slidenum">
              <a:rPr lang="en-US" altLang="en-US" sz="1000" smtClean="0">
                <a:solidFill>
                  <a:srgbClr val="FFFFFF"/>
                </a:solidFill>
              </a:rPr>
              <a:pPr/>
              <a:t>12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C9FB-3D4B-6FB3-F74D-D315E496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6F7B63"/>
                </a:solidFill>
              </a:rPr>
              <a:t>Web Documents – </a:t>
            </a:r>
            <a:r>
              <a:rPr lang="en-US" b="1" dirty="0">
                <a:solidFill>
                  <a:schemeClr val="accent1"/>
                </a:solidFill>
              </a:rPr>
              <a:t>Uniform Resource Locator (URL)(Cont.)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8A12C4AB-266A-8545-CC7D-F8382215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75" y="1844675"/>
            <a:ext cx="8172450" cy="4022725"/>
          </a:xfrm>
        </p:spPr>
        <p:txBody>
          <a:bodyPr/>
          <a:lstStyle/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b="1" dirty="0">
                <a:solidFill>
                  <a:schemeClr val="accent1"/>
                </a:solidFill>
              </a:rPr>
              <a:t>E.g.</a:t>
            </a:r>
            <a:r>
              <a:rPr lang="en-US" altLang="en-US" sz="2000" dirty="0"/>
              <a:t> </a:t>
            </a:r>
          </a:p>
          <a:p>
            <a:pPr marL="200025" lvl="1" indent="0"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200025" lvl="1" indent="0"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http://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www.yahoo.com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/Recreation/Sports/Soccer/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b="1" dirty="0">
                <a:solidFill>
                  <a:schemeClr val="accent6"/>
                </a:solidFill>
              </a:rPr>
              <a:t>Protocol:</a:t>
            </a:r>
            <a:r>
              <a:rPr lang="en-US" altLang="en-US" sz="2000" dirty="0"/>
              <a:t>  http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b="1" dirty="0">
                <a:solidFill>
                  <a:schemeClr val="accent6"/>
                </a:solidFill>
              </a:rPr>
              <a:t>Computer name or domain name: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www.yahoo.com</a:t>
            </a: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b="1" dirty="0">
                <a:solidFill>
                  <a:schemeClr val="accent6"/>
                </a:solidFill>
              </a:rPr>
              <a:t>Port number: </a:t>
            </a:r>
            <a:r>
              <a:rPr lang="en-US" altLang="en-US" sz="2000" dirty="0"/>
              <a:t>is the default port for http which is 80.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b="1" dirty="0">
                <a:solidFill>
                  <a:schemeClr val="accent6"/>
                </a:solidFill>
              </a:rPr>
              <a:t>Document path: </a:t>
            </a:r>
            <a:r>
              <a:rPr lang="en-US" altLang="en-US" sz="2000" dirty="0"/>
              <a:t>/Recreation/Sports/Soccer/</a:t>
            </a:r>
            <a:r>
              <a:rPr lang="en-US" altLang="en-US" sz="2000" dirty="0" err="1"/>
              <a:t>index.html</a:t>
            </a: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i="1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i="1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dirty="0"/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endParaRPr lang="en-US" altLang="en-US" sz="2400" dirty="0"/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FEDAF08A-A6A6-82A0-C8F7-5E212D2A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F9F09611-E1C6-A54D-87B8-63E10841F9CC}" type="slidenum">
              <a:rPr lang="en-US" altLang="en-US" sz="1000" smtClean="0">
                <a:solidFill>
                  <a:srgbClr val="FFFFFF"/>
                </a:solidFill>
              </a:rPr>
              <a:pPr/>
              <a:t>13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2AA828-86AA-0DC7-7A00-6CFA2310010D}"/>
              </a:ext>
            </a:extLst>
          </p:cNvPr>
          <p:cNvSpPr/>
          <p:nvPr/>
        </p:nvSpPr>
        <p:spPr>
          <a:xfrm>
            <a:off x="1066800" y="2286000"/>
            <a:ext cx="7696200" cy="914400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2912-5A53-7A4E-E2EC-A6C81853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What is http?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7742-9299-AFED-FAB1-BBDB52B2D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0025" lvl="1" indent="0"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r>
              <a:rPr lang="en-US" altLang="en-US" sz="2400" dirty="0"/>
              <a:t>Is a </a:t>
            </a:r>
            <a:r>
              <a:rPr lang="en-US" altLang="en-US" sz="2400" dirty="0" err="1">
                <a:solidFill>
                  <a:schemeClr val="accent1"/>
                </a:solidFill>
              </a:rPr>
              <a:t>H</a:t>
            </a:r>
            <a:r>
              <a:rPr lang="en-US" altLang="en-US" sz="2400" dirty="0" err="1"/>
              <a:t>yper</a:t>
            </a:r>
            <a:r>
              <a:rPr lang="en-US" altLang="en-US" sz="2400" dirty="0" err="1">
                <a:solidFill>
                  <a:schemeClr val="accent1"/>
                </a:solidFill>
              </a:rPr>
              <a:t>T</a:t>
            </a:r>
            <a:r>
              <a:rPr lang="en-US" altLang="en-US" sz="2400" dirty="0" err="1"/>
              <a:t>ext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T</a:t>
            </a:r>
            <a:r>
              <a:rPr lang="en-US" altLang="en-US" sz="2400" dirty="0"/>
              <a:t>ransport </a:t>
            </a:r>
            <a:r>
              <a:rPr lang="en-US" altLang="en-US" sz="2400" dirty="0">
                <a:solidFill>
                  <a:schemeClr val="accent1"/>
                </a:solidFill>
              </a:rPr>
              <a:t>P</a:t>
            </a:r>
            <a:r>
              <a:rPr lang="en-US" altLang="en-US" sz="2400" dirty="0"/>
              <a:t>rotocol that specifies </a:t>
            </a:r>
            <a:r>
              <a:rPr lang="en-US" altLang="en-US" sz="2400" u="sng" dirty="0"/>
              <a:t>requests</a:t>
            </a:r>
            <a:r>
              <a:rPr lang="en-US" altLang="en-US" sz="2400" dirty="0"/>
              <a:t> that the client (browser) issues to the server (web server) and the responses that the server sends back to the client.</a:t>
            </a:r>
          </a:p>
          <a:p>
            <a:pPr marL="0" indent="0">
              <a:buFont typeface="Calibri" charset="0"/>
              <a:buNone/>
              <a:defRPr/>
            </a:pPr>
            <a:endParaRPr lang="pl-PL" dirty="0"/>
          </a:p>
          <a:p>
            <a:pPr marL="0" indent="0">
              <a:buFont typeface="Calibri" charset="0"/>
              <a:buNone/>
              <a:defRPr/>
            </a:pPr>
            <a:endParaRPr lang="en-GB" dirty="0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60716CD6-8EED-347F-41F7-CDE76A48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E42AE25E-B5A8-2E4F-8670-53D5148C1241}" type="slidenum">
              <a:rPr lang="en-US" altLang="en-US" sz="1000" smtClean="0">
                <a:solidFill>
                  <a:srgbClr val="FFFFFF"/>
                </a:solidFill>
              </a:rPr>
              <a:pPr/>
              <a:t>14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0594-10E7-E120-4984-F03A66A9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What is </a:t>
            </a:r>
            <a:r>
              <a:rPr lang="en-GB" b="1" dirty="0" err="1">
                <a:solidFill>
                  <a:schemeClr val="tx2">
                    <a:satMod val="130000"/>
                  </a:schemeClr>
                </a:solidFill>
              </a:rPr>
              <a:t>Doamin</a:t>
            </a: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 Name?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2BA7-A4F1-EB59-E0C2-CD40C22C1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Calibri" charset="0"/>
              <a:buNone/>
              <a:defRPr/>
            </a:pPr>
            <a:r>
              <a:rPr lang="en-GB" i="1" dirty="0"/>
              <a:t>What is “</a:t>
            </a:r>
            <a:r>
              <a:rPr lang="en-GB" b="1" i="1" dirty="0"/>
              <a:t>Domain Name</a:t>
            </a:r>
            <a:r>
              <a:rPr lang="en-GB" i="1" dirty="0"/>
              <a:t>”?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/>
              <a:t> It is a </a:t>
            </a:r>
            <a:r>
              <a:rPr lang="en-GB" u="sng" dirty="0"/>
              <a:t>unique name </a:t>
            </a:r>
            <a:r>
              <a:rPr lang="en-GB" dirty="0"/>
              <a:t>for your website.</a:t>
            </a:r>
            <a:r>
              <a:rPr lang="pl-PL" dirty="0" err="1">
                <a:solidFill>
                  <a:schemeClr val="accent1"/>
                </a:solidFill>
              </a:rPr>
              <a:t>E.g</a:t>
            </a:r>
            <a:r>
              <a:rPr lang="pl-PL" dirty="0">
                <a:solidFill>
                  <a:schemeClr val="accent1"/>
                </a:solidFill>
              </a:rPr>
              <a:t>.:</a:t>
            </a:r>
            <a:r>
              <a:rPr lang="pl-PL" dirty="0"/>
              <a:t> </a:t>
            </a:r>
            <a:r>
              <a:rPr lang="pl-PL" dirty="0">
                <a:hlinkClick r:id="rId2"/>
              </a:rPr>
              <a:t>www.google.com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/>
              <a:t>To get a domain name you have to register the name from domain name registration companies like </a:t>
            </a:r>
            <a:r>
              <a:rPr lang="en-GB" dirty="0" err="1"/>
              <a:t>web.com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i="1" dirty="0"/>
              <a:t>What is “</a:t>
            </a:r>
            <a:r>
              <a:rPr lang="en-GB" b="1" i="1" dirty="0"/>
              <a:t>Domain Name System (DNS)</a:t>
            </a:r>
            <a:r>
              <a:rPr lang="en-GB" i="1" dirty="0"/>
              <a:t>”?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It is a hierarchical decentralized naming system for computers, services, or any resource connected to the Internet or a private network.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It associates various information with domain names , including IP addresses.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0" indent="0">
              <a:buFont typeface="Calibri" charset="0"/>
              <a:buNone/>
              <a:defRPr/>
            </a:pPr>
            <a:endParaRPr lang="en-GB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DEFE829-F3E6-79BD-B7FD-585F34CB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047414A5-9331-8A44-B2CE-8BC47FC66460}" type="slidenum">
              <a:rPr lang="en-US" altLang="en-US" sz="1000" smtClean="0">
                <a:solidFill>
                  <a:srgbClr val="FFFFFF"/>
                </a:solidFill>
              </a:rPr>
              <a:pPr/>
              <a:t>15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25BC-91A9-EE93-891A-CC81AC17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Top-Level Domain (TLD) Name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630E45F-89E5-0059-0AB8-35E17C498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 top-level domain (TLD) name identifies the right-most label of the domain name.</a:t>
            </a:r>
          </a:p>
          <a:p>
            <a:pPr>
              <a:defRPr/>
            </a:pPr>
            <a:r>
              <a:rPr lang="pl-PL" dirty="0" err="1">
                <a:solidFill>
                  <a:schemeClr val="accent1"/>
                </a:solidFill>
              </a:rPr>
              <a:t>E.g</a:t>
            </a:r>
            <a:r>
              <a:rPr lang="pl-PL" dirty="0">
                <a:solidFill>
                  <a:schemeClr val="accent1"/>
                </a:solidFill>
              </a:rPr>
              <a:t>.: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www.google</a:t>
            </a:r>
            <a:r>
              <a:rPr lang="pl-PL" sz="2800" b="1" dirty="0">
                <a:hlinkClick r:id="rId3"/>
              </a:rPr>
              <a:t>.com</a:t>
            </a:r>
            <a:endParaRPr lang="pl-PL" sz="28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That label reflects on the nature of the website: </a:t>
            </a:r>
            <a:r>
              <a:rPr lang="en-GB" altLang="en-US" b="1" dirty="0">
                <a:solidFill>
                  <a:schemeClr val="accent1"/>
                </a:solidFill>
              </a:rPr>
              <a:t>e.g. </a:t>
            </a:r>
          </a:p>
          <a:p>
            <a:pPr>
              <a:defRPr/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.com  </a:t>
            </a:r>
            <a:r>
              <a:rPr lang="en-GB" altLang="en-US" dirty="0">
                <a:solidFill>
                  <a:schemeClr val="tx1"/>
                </a:solidFill>
              </a:rPr>
              <a:t>commercial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 , .gov  </a:t>
            </a:r>
            <a:r>
              <a:rPr lang="en-GB" altLang="en-US" dirty="0">
                <a:solidFill>
                  <a:schemeClr val="tx1"/>
                </a:solidFill>
              </a:rPr>
              <a:t>government, 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GB" altLang="en-US" dirty="0" err="1">
                <a:solidFill>
                  <a:schemeClr val="accent6">
                    <a:lumMod val="75000"/>
                  </a:schemeClr>
                </a:solidFill>
              </a:rPr>
              <a:t>edu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altLang="en-US" dirty="0">
                <a:solidFill>
                  <a:schemeClr val="tx1"/>
                </a:solidFill>
              </a:rPr>
              <a:t>educational, 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etc.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Current generic TLDs:</a:t>
            </a:r>
          </a:p>
          <a:p>
            <a:pPr>
              <a:defRPr/>
            </a:pPr>
            <a:r>
              <a:rPr lang="en-GB" altLang="en-US" dirty="0"/>
              <a:t>.com, .org, </a:t>
            </a:r>
            <a:r>
              <a:rPr lang="en-GB" altLang="en-US" dirty="0" err="1"/>
              <a:t>.net</a:t>
            </a:r>
            <a:r>
              <a:rPr lang="en-GB" altLang="en-US" dirty="0"/>
              <a:t>, .mil, .gov, .</a:t>
            </a:r>
            <a:r>
              <a:rPr lang="en-GB" altLang="en-US" dirty="0" err="1"/>
              <a:t>edu</a:t>
            </a:r>
            <a:r>
              <a:rPr lang="en-GB" altLang="en-US" dirty="0"/>
              <a:t>, .int, .aero, .</a:t>
            </a:r>
            <a:r>
              <a:rPr lang="en-GB" altLang="en-US" dirty="0" err="1"/>
              <a:t>asia</a:t>
            </a:r>
            <a:r>
              <a:rPr lang="en-GB" altLang="en-US" dirty="0"/>
              <a:t>, .cat, .jobs, .name, .biz, .</a:t>
            </a:r>
            <a:r>
              <a:rPr lang="en-GB" altLang="en-US" dirty="0" err="1"/>
              <a:t>mobi</a:t>
            </a:r>
            <a:r>
              <a:rPr lang="en-GB" altLang="en-US" dirty="0"/>
              <a:t>, .museum, .info, .coop, .post, .pro, .</a:t>
            </a:r>
            <a:r>
              <a:rPr lang="en-GB" altLang="en-US" dirty="0" err="1"/>
              <a:t>tel</a:t>
            </a:r>
            <a:r>
              <a:rPr lang="en-GB" altLang="en-US" dirty="0"/>
              <a:t>, .travel. </a:t>
            </a:r>
          </a:p>
          <a:p>
            <a:pPr>
              <a:defRPr/>
            </a:pPr>
            <a:endParaRPr lang="en-GB" altLang="en-US" dirty="0"/>
          </a:p>
        </p:txBody>
      </p:sp>
      <p:sp>
        <p:nvSpPr>
          <p:cNvPr id="34819" name="Slide Number Placeholder 2">
            <a:extLst>
              <a:ext uri="{FF2B5EF4-FFF2-40B4-BE49-F238E27FC236}">
                <a16:creationId xmlns:a16="http://schemas.microsoft.com/office/drawing/2014/main" id="{89BA6C8F-77E9-7E7B-0B28-0CDE8B00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BC96AB6E-F293-2B4C-9D1F-9139966C026F}" type="slidenum">
              <a:rPr lang="en-US" altLang="en-US" sz="1000" smtClean="0">
                <a:solidFill>
                  <a:srgbClr val="FFFFFF"/>
                </a:solidFill>
              </a:rPr>
              <a:pPr/>
              <a:t>16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F9D7-4564-7C16-112E-DBF4C52C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Getting back to:</a:t>
            </a:r>
            <a:br>
              <a:rPr lang="en-US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z="4000" dirty="0">
                <a:solidFill>
                  <a:schemeClr val="accent1"/>
                </a:solidFill>
              </a:rPr>
              <a:t>WWW – Client Server Model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B229AD9-7D68-147C-D24C-B8E9B7B3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75" y="1846263"/>
            <a:ext cx="8404225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  A </a:t>
            </a:r>
            <a:r>
              <a:rPr lang="en-US" altLang="en-US" b="1" dirty="0">
                <a:solidFill>
                  <a:schemeClr val="accent1"/>
                </a:solidFill>
              </a:rPr>
              <a:t>client</a:t>
            </a:r>
            <a:r>
              <a:rPr lang="en-US" altLang="en-US" dirty="0"/>
              <a:t> clicks on a link in a browser or </a:t>
            </a:r>
            <a:r>
              <a:rPr lang="en-US" altLang="en-US" dirty="0">
                <a:solidFill>
                  <a:schemeClr val="accent6"/>
                </a:solidFill>
              </a:rPr>
              <a:t>request</a:t>
            </a:r>
            <a:r>
              <a:rPr lang="en-US" altLang="en-US" dirty="0"/>
              <a:t> a web page by typing its URL.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 The browser communicates with a web server using HTTP.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 The </a:t>
            </a:r>
            <a:r>
              <a:rPr lang="en-US" altLang="en-US" b="1" dirty="0">
                <a:solidFill>
                  <a:schemeClr val="accent1"/>
                </a:solidFill>
              </a:rPr>
              <a:t>server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6"/>
                </a:solidFill>
              </a:rPr>
              <a:t>responds</a:t>
            </a:r>
            <a:r>
              <a:rPr lang="en-US" altLang="en-US" dirty="0"/>
              <a:t> by sending the requested HTML document back.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 The browser displays the document.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5BF39F5A-9BD3-4C65-8AEA-1B4F4A2B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E3CF404C-E485-7842-8D60-FE09F9A179A3}" type="slidenum">
              <a:rPr lang="en-US" altLang="en-US" sz="1000" smtClean="0">
                <a:solidFill>
                  <a:srgbClr val="FFFFFF"/>
                </a:solidFill>
              </a:rPr>
              <a:pPr/>
              <a:t>17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36868" name="Picture 4" descr="FIG01-01">
            <a:extLst>
              <a:ext uri="{FF2B5EF4-FFF2-40B4-BE49-F238E27FC236}">
                <a16:creationId xmlns:a16="http://schemas.microsoft.com/office/drawing/2014/main" id="{5AA01F8A-8BEF-AFB8-3620-57D8682F8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962400"/>
            <a:ext cx="67484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2BE4BA-CD26-DA5D-FFF6-8B1E91C14E65}"/>
              </a:ext>
            </a:extLst>
          </p:cNvPr>
          <p:cNvCxnSpPr/>
          <p:nvPr/>
        </p:nvCxnSpPr>
        <p:spPr>
          <a:xfrm>
            <a:off x="2482850" y="4038600"/>
            <a:ext cx="467995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E09708-4A12-7E4E-180F-8B113024F925}"/>
              </a:ext>
            </a:extLst>
          </p:cNvPr>
          <p:cNvSpPr txBox="1"/>
          <p:nvPr/>
        </p:nvSpPr>
        <p:spPr>
          <a:xfrm>
            <a:off x="4286250" y="3576638"/>
            <a:ext cx="1009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Request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92439F-6694-5A02-400B-BC9E49DD5B36}"/>
              </a:ext>
            </a:extLst>
          </p:cNvPr>
          <p:cNvCxnSpPr/>
          <p:nvPr/>
        </p:nvCxnSpPr>
        <p:spPr>
          <a:xfrm flipH="1">
            <a:off x="3048000" y="5638800"/>
            <a:ext cx="40386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F5652C-A319-DCC5-E31A-61CD8BD07437}"/>
              </a:ext>
            </a:extLst>
          </p:cNvPr>
          <p:cNvSpPr txBox="1"/>
          <p:nvPr/>
        </p:nvSpPr>
        <p:spPr>
          <a:xfrm>
            <a:off x="4318000" y="5692775"/>
            <a:ext cx="1181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Response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385F-D5AC-1946-B856-D1C2413B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Web Server Basics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CC1C632A-3598-6E1D-5647-5943812F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Web servers are </a:t>
            </a:r>
            <a:r>
              <a:rPr lang="en-US" altLang="en-US" sz="2400" u="sng"/>
              <a:t>continually</a:t>
            </a:r>
            <a:r>
              <a:rPr lang="en-US" altLang="en-US" sz="2400"/>
              <a:t> connected to the Internet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All communications between browsers and servers use HTTP protocol.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When a client is connected. The server reads the HTTP request, performs some lookup function and sends HTTP response and the requested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Server responses to browser requests can be either existing documents or dynamically built documents.</a:t>
            </a:r>
            <a:endParaRPr lang="en-GB" altLang="en-US" sz="2400"/>
          </a:p>
          <a:p>
            <a:endParaRPr lang="en-GB" altLang="en-US"/>
          </a:p>
        </p:txBody>
      </p:sp>
      <p:sp>
        <p:nvSpPr>
          <p:cNvPr id="79875" name="Slide Number Placeholder 2">
            <a:extLst>
              <a:ext uri="{FF2B5EF4-FFF2-40B4-BE49-F238E27FC236}">
                <a16:creationId xmlns:a16="http://schemas.microsoft.com/office/drawing/2014/main" id="{FF80B43D-E19E-7342-8034-F0A03844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EF14A7DD-96E3-3F4B-8B66-8F8C8137A5EC}" type="slidenum">
              <a:rPr lang="en-US" altLang="en-US" sz="1000" smtClean="0">
                <a:solidFill>
                  <a:srgbClr val="FFFFFF"/>
                </a:solidFill>
              </a:rPr>
              <a:pPr/>
              <a:t>18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7D26-C973-AF03-2731-08C80865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Web Browser Architecture</a:t>
            </a:r>
          </a:p>
        </p:txBody>
      </p:sp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id="{1AE47F4D-9260-C20C-F837-B03D80183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600"/>
              <a:t>Browser has more components than a server: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400"/>
              <a:t>Display driver for painting screen.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400"/>
              <a:t>HTML interpreter for formatting HTML documents.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400"/>
              <a:t>Plugins to display different content (e.g. Real Audio content)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400"/>
              <a:t>HTTP client to fetch HTML documents from WWW server.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400"/>
              <a:t>Other clients for other protocols (e.g., ftp, mail)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400"/>
              <a:t>Controller also must accept input from the computer user through the mouse or keyboard.</a:t>
            </a:r>
          </a:p>
          <a:p>
            <a:endParaRPr lang="en-GB" altLang="en-US"/>
          </a:p>
        </p:txBody>
      </p:sp>
      <p:sp>
        <p:nvSpPr>
          <p:cNvPr id="81923" name="Slide Number Placeholder 2">
            <a:extLst>
              <a:ext uri="{FF2B5EF4-FFF2-40B4-BE49-F238E27FC236}">
                <a16:creationId xmlns:a16="http://schemas.microsoft.com/office/drawing/2014/main" id="{006D4617-B128-8A45-8BAD-118F593C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DA626277-316C-5B49-84E4-3D210C033C1A}" type="slidenum">
              <a:rPr lang="en-US" altLang="en-US" sz="1000" smtClean="0">
                <a:solidFill>
                  <a:srgbClr val="FFFFFF"/>
                </a:solidFill>
              </a:rPr>
              <a:pPr/>
              <a:t>19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957A-C602-D379-D14B-904DB271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300" b="1" dirty="0">
                <a:solidFill>
                  <a:schemeClr val="tx2">
                    <a:satMod val="130000"/>
                  </a:schemeClr>
                </a:solidFill>
              </a:rPr>
              <a:t>The Internet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D7152480-1ED9-1CF3-50B3-B6C3AFEA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lvl="1" indent="-90488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b="1"/>
              <a:t>Inter</a:t>
            </a:r>
            <a:r>
              <a:rPr lang="en-US" altLang="en-US" sz="2000"/>
              <a:t>connected </a:t>
            </a:r>
            <a:r>
              <a:rPr lang="en-US" altLang="en-US" sz="2000" b="1"/>
              <a:t>net</a:t>
            </a:r>
            <a:r>
              <a:rPr lang="en-US" altLang="en-US" sz="2000"/>
              <a:t>work of computer networks.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Internet is composed of collection of networks connecting millions of computers together.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Internet consists of hardware and software infrastructure that enables computers to communicate and exchange information.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A4C952B1-0F87-A953-071F-805487A8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F98C30B6-AD4A-074A-9E24-1029604945DD}" type="slidenum">
              <a:rPr lang="en-US" altLang="en-US" sz="1000" smtClean="0">
                <a:solidFill>
                  <a:srgbClr val="FFFFFF"/>
                </a:solidFill>
              </a:rPr>
              <a:pPr/>
              <a:t>2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D7259717-C321-720C-6A0C-268D86D04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84638"/>
            <a:ext cx="3213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8869C-1ABD-4034-9818-C38875F0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758825"/>
            <a:ext cx="8172450" cy="3565525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solidFill>
                  <a:schemeClr val="accent1"/>
                </a:solidFill>
              </a:rPr>
              <a:t>An example of: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6142DF-B91E-91BD-1E56-D28AD347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75" y="4452938"/>
            <a:ext cx="81724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request and response actually happen</a:t>
            </a: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81B5CD86-BEF8-88D2-5B6E-ACD416C17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C535591B-479C-A54F-A9A5-625DD221E509}" type="slidenum">
              <a:rPr lang="en-US" altLang="en-US" sz="1000" smtClean="0">
                <a:solidFill>
                  <a:srgbClr val="FFFFFF"/>
                </a:solidFill>
              </a:rPr>
              <a:pPr/>
              <a:t>20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0DFA7FBE-C2F0-525F-548C-8571CCEB0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>
                <a:latin typeface="+mn-lt"/>
              </a:rPr>
              <a:t>User of client machine types in a URL</a:t>
            </a:r>
          </a:p>
        </p:txBody>
      </p:sp>
      <p:graphicFrame>
        <p:nvGraphicFramePr>
          <p:cNvPr id="37890" name="Object 4">
            <a:extLst>
              <a:ext uri="{FF2B5EF4-FFF2-40B4-BE49-F238E27FC236}">
                <a16:creationId xmlns:a16="http://schemas.microsoft.com/office/drawing/2014/main" id="{FCEF3684-4F71-F4F2-3E65-BD9DA2F90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275" y="2319338"/>
          <a:ext cx="813752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42481500" imgH="7569200" progId="SmartDraw.2">
                  <p:embed/>
                </p:oleObj>
              </mc:Choice>
              <mc:Fallback>
                <p:oleObj name="SmartDraw" r:id="rId2" imgW="42481500" imgH="756920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319338"/>
                        <a:ext cx="8137525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Slide Number Placeholder 1">
            <a:extLst>
              <a:ext uri="{FF2B5EF4-FFF2-40B4-BE49-F238E27FC236}">
                <a16:creationId xmlns:a16="http://schemas.microsoft.com/office/drawing/2014/main" id="{CDAD8D75-6638-336D-79A4-6F70A862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FBCC3D11-0E8A-1C4E-842D-B7A69AC02B6C}" type="slidenum">
              <a:rPr lang="en-US" altLang="en-US" sz="1000" smtClean="0">
                <a:solidFill>
                  <a:srgbClr val="FFFFFF"/>
                </a:solidFill>
              </a:rPr>
              <a:pPr/>
              <a:t>21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DB78F467-527B-FD78-5113-E39483C50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96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>
                <a:latin typeface="+mn-lt"/>
              </a:rPr>
              <a:t>Server domain name is translated to an IP address via DNS</a:t>
            </a:r>
          </a:p>
        </p:txBody>
      </p:sp>
      <p:sp>
        <p:nvSpPr>
          <p:cNvPr id="38914" name="Freeform 4">
            <a:extLst>
              <a:ext uri="{FF2B5EF4-FFF2-40B4-BE49-F238E27FC236}">
                <a16:creationId xmlns:a16="http://schemas.microsoft.com/office/drawing/2014/main" id="{72E7D0A5-EE6D-E1F6-9506-3A045DD1133F}"/>
              </a:ext>
            </a:extLst>
          </p:cNvPr>
          <p:cNvSpPr>
            <a:spLocks/>
          </p:cNvSpPr>
          <p:nvPr/>
        </p:nvSpPr>
        <p:spPr bwMode="auto">
          <a:xfrm>
            <a:off x="1976438" y="2438400"/>
            <a:ext cx="1984375" cy="914400"/>
          </a:xfrm>
          <a:custGeom>
            <a:avLst/>
            <a:gdLst>
              <a:gd name="T0" fmla="*/ 0 w 2304"/>
              <a:gd name="T1" fmla="*/ 2147483646 h 1152"/>
              <a:gd name="T2" fmla="*/ 2147483646 w 2304"/>
              <a:gd name="T3" fmla="*/ 2147483646 h 1152"/>
              <a:gd name="T4" fmla="*/ 2147483646 w 2304"/>
              <a:gd name="T5" fmla="*/ 2147483646 h 1152"/>
              <a:gd name="T6" fmla="*/ 2147483646 w 2304"/>
              <a:gd name="T7" fmla="*/ 2147483646 h 1152"/>
              <a:gd name="T8" fmla="*/ 2147483646 w 2304"/>
              <a:gd name="T9" fmla="*/ 0 h 1152"/>
              <a:gd name="T10" fmla="*/ 2147483646 w 2304"/>
              <a:gd name="T11" fmla="*/ 2147483646 h 1152"/>
              <a:gd name="T12" fmla="*/ 2147483646 w 2304"/>
              <a:gd name="T13" fmla="*/ 0 h 1152"/>
              <a:gd name="T14" fmla="*/ 2147483646 w 2304"/>
              <a:gd name="T15" fmla="*/ 0 h 1152"/>
              <a:gd name="T16" fmla="*/ 0 w 2304"/>
              <a:gd name="T17" fmla="*/ 2147483646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4"/>
              <a:gd name="T28" fmla="*/ 0 h 1152"/>
              <a:gd name="T29" fmla="*/ 2304 w 2304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4" h="1152">
                <a:moveTo>
                  <a:pt x="0" y="124"/>
                </a:moveTo>
                <a:lnTo>
                  <a:pt x="2170" y="124"/>
                </a:lnTo>
                <a:lnTo>
                  <a:pt x="2170" y="1152"/>
                </a:lnTo>
                <a:lnTo>
                  <a:pt x="2304" y="1025"/>
                </a:lnTo>
                <a:lnTo>
                  <a:pt x="2304" y="0"/>
                </a:lnTo>
                <a:lnTo>
                  <a:pt x="2170" y="124"/>
                </a:lnTo>
                <a:lnTo>
                  <a:pt x="2304" y="0"/>
                </a:lnTo>
                <a:lnTo>
                  <a:pt x="132" y="0"/>
                </a:lnTo>
                <a:lnTo>
                  <a:pt x="0" y="124"/>
                </a:lnTo>
                <a:close/>
              </a:path>
            </a:pathLst>
          </a:custGeom>
          <a:solidFill>
            <a:srgbClr val="E0E0E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96115C67-4276-E217-A3C5-DD6ECFCE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40000"/>
            <a:ext cx="1858963" cy="80962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4274735B-AD07-0C05-D7FE-8823030A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2438400"/>
            <a:ext cx="19859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B548D223-DD33-8DDB-573C-97289801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2776538"/>
            <a:ext cx="414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client</a:t>
            </a:r>
            <a:endParaRPr lang="en-GB" altLang="en-US"/>
          </a:p>
        </p:txBody>
      </p:sp>
      <p:sp>
        <p:nvSpPr>
          <p:cNvPr id="38918" name="Rectangle 8">
            <a:extLst>
              <a:ext uri="{FF2B5EF4-FFF2-40B4-BE49-F238E27FC236}">
                <a16:creationId xmlns:a16="http://schemas.microsoft.com/office/drawing/2014/main" id="{754EC81D-426D-F5EC-45F2-B3FD653BC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2959100"/>
            <a:ext cx="849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(Netscape)</a:t>
            </a:r>
            <a:endParaRPr lang="en-GB" altLang="en-US"/>
          </a:p>
        </p:txBody>
      </p:sp>
      <p:sp>
        <p:nvSpPr>
          <p:cNvPr id="38919" name="Freeform 9">
            <a:extLst>
              <a:ext uri="{FF2B5EF4-FFF2-40B4-BE49-F238E27FC236}">
                <a16:creationId xmlns:a16="http://schemas.microsoft.com/office/drawing/2014/main" id="{72D5DDE0-515E-D9E4-1087-1A2D338A86E2}"/>
              </a:ext>
            </a:extLst>
          </p:cNvPr>
          <p:cNvSpPr>
            <a:spLocks/>
          </p:cNvSpPr>
          <p:nvPr/>
        </p:nvSpPr>
        <p:spPr bwMode="auto">
          <a:xfrm>
            <a:off x="6931025" y="2438400"/>
            <a:ext cx="1981200" cy="914400"/>
          </a:xfrm>
          <a:custGeom>
            <a:avLst/>
            <a:gdLst>
              <a:gd name="T0" fmla="*/ 0 w 2304"/>
              <a:gd name="T1" fmla="*/ 2147483646 h 1152"/>
              <a:gd name="T2" fmla="*/ 2147483646 w 2304"/>
              <a:gd name="T3" fmla="*/ 2147483646 h 1152"/>
              <a:gd name="T4" fmla="*/ 2147483646 w 2304"/>
              <a:gd name="T5" fmla="*/ 2147483646 h 1152"/>
              <a:gd name="T6" fmla="*/ 2147483646 w 2304"/>
              <a:gd name="T7" fmla="*/ 2147483646 h 1152"/>
              <a:gd name="T8" fmla="*/ 2147483646 w 2304"/>
              <a:gd name="T9" fmla="*/ 0 h 1152"/>
              <a:gd name="T10" fmla="*/ 2147483646 w 2304"/>
              <a:gd name="T11" fmla="*/ 2147483646 h 1152"/>
              <a:gd name="T12" fmla="*/ 2147483646 w 2304"/>
              <a:gd name="T13" fmla="*/ 0 h 1152"/>
              <a:gd name="T14" fmla="*/ 2147483646 w 2304"/>
              <a:gd name="T15" fmla="*/ 0 h 1152"/>
              <a:gd name="T16" fmla="*/ 0 w 2304"/>
              <a:gd name="T17" fmla="*/ 2147483646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4"/>
              <a:gd name="T28" fmla="*/ 0 h 1152"/>
              <a:gd name="T29" fmla="*/ 2304 w 2304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4" h="1152">
                <a:moveTo>
                  <a:pt x="0" y="124"/>
                </a:moveTo>
                <a:lnTo>
                  <a:pt x="2170" y="124"/>
                </a:lnTo>
                <a:lnTo>
                  <a:pt x="2170" y="1152"/>
                </a:lnTo>
                <a:lnTo>
                  <a:pt x="2304" y="1025"/>
                </a:lnTo>
                <a:lnTo>
                  <a:pt x="2304" y="0"/>
                </a:lnTo>
                <a:lnTo>
                  <a:pt x="2170" y="124"/>
                </a:lnTo>
                <a:lnTo>
                  <a:pt x="2304" y="0"/>
                </a:lnTo>
                <a:lnTo>
                  <a:pt x="132" y="0"/>
                </a:lnTo>
                <a:lnTo>
                  <a:pt x="0" y="124"/>
                </a:lnTo>
                <a:close/>
              </a:path>
            </a:pathLst>
          </a:custGeom>
          <a:solidFill>
            <a:srgbClr val="E0E0E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Rectangle 10">
            <a:extLst>
              <a:ext uri="{FF2B5EF4-FFF2-40B4-BE49-F238E27FC236}">
                <a16:creationId xmlns:a16="http://schemas.microsoft.com/office/drawing/2014/main" id="{80D9B50F-C8AF-6355-D0A1-B0173E77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2540000"/>
            <a:ext cx="1858962" cy="80962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Rectangle 11">
            <a:extLst>
              <a:ext uri="{FF2B5EF4-FFF2-40B4-BE49-F238E27FC236}">
                <a16:creationId xmlns:a16="http://schemas.microsoft.com/office/drawing/2014/main" id="{335565EF-E8C9-0A04-C19A-724B52F7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2438400"/>
            <a:ext cx="1984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2" name="Rectangle 12">
            <a:extLst>
              <a:ext uri="{FF2B5EF4-FFF2-40B4-BE49-F238E27FC236}">
                <a16:creationId xmlns:a16="http://schemas.microsoft.com/office/drawing/2014/main" id="{E6B3781C-C88D-84F1-FD2C-79F3BBFA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2776538"/>
            <a:ext cx="484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server</a:t>
            </a:r>
            <a:endParaRPr lang="en-GB" altLang="en-US"/>
          </a:p>
        </p:txBody>
      </p:sp>
      <p:sp>
        <p:nvSpPr>
          <p:cNvPr id="38923" name="Rectangle 13">
            <a:extLst>
              <a:ext uri="{FF2B5EF4-FFF2-40B4-BE49-F238E27FC236}">
                <a16:creationId xmlns:a16="http://schemas.microsoft.com/office/drawing/2014/main" id="{6628FAF2-90D7-9CF2-9A72-FB6E58DC5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959100"/>
            <a:ext cx="704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(Apache)</a:t>
            </a:r>
            <a:endParaRPr lang="en-GB" altLang="en-US"/>
          </a:p>
        </p:txBody>
      </p:sp>
      <p:sp>
        <p:nvSpPr>
          <p:cNvPr id="38924" name="Rectangle 14">
            <a:extLst>
              <a:ext uri="{FF2B5EF4-FFF2-40B4-BE49-F238E27FC236}">
                <a16:creationId xmlns:a16="http://schemas.microsoft.com/office/drawing/2014/main" id="{976A903E-64D7-4277-5104-5E0077B0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3425825"/>
            <a:ext cx="3130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5" name="Rectangle 15">
            <a:extLst>
              <a:ext uri="{FF2B5EF4-FFF2-40B4-BE49-F238E27FC236}">
                <a16:creationId xmlns:a16="http://schemas.microsoft.com/office/drawing/2014/main" id="{FD3B12CB-97AC-3EBE-EFBB-7C4CFDC1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3429000"/>
            <a:ext cx="527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http://</a:t>
            </a:r>
            <a:endParaRPr lang="en-GB" altLang="en-US"/>
          </a:p>
        </p:txBody>
      </p:sp>
      <p:sp>
        <p:nvSpPr>
          <p:cNvPr id="38926" name="Line 16">
            <a:extLst>
              <a:ext uri="{FF2B5EF4-FFF2-40B4-BE49-F238E27FC236}">
                <a16:creationId xmlns:a16="http://schemas.microsoft.com/office/drawing/2014/main" id="{0B2B8523-719C-7D09-5CA4-D5F84D4BB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1988" y="3590925"/>
            <a:ext cx="1536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Rectangle 17">
            <a:extLst>
              <a:ext uri="{FF2B5EF4-FFF2-40B4-BE49-F238E27FC236}">
                <a16:creationId xmlns:a16="http://schemas.microsoft.com/office/drawing/2014/main" id="{2A563B6F-0A5D-C084-E3FB-DC3A99BDE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3429000"/>
            <a:ext cx="13858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www.smallco.com</a:t>
            </a:r>
            <a:endParaRPr lang="en-GB" altLang="en-US"/>
          </a:p>
        </p:txBody>
      </p:sp>
      <p:sp>
        <p:nvSpPr>
          <p:cNvPr id="38928" name="Rectangle 18">
            <a:extLst>
              <a:ext uri="{FF2B5EF4-FFF2-40B4-BE49-F238E27FC236}">
                <a16:creationId xmlns:a16="http://schemas.microsoft.com/office/drawing/2014/main" id="{36909256-2851-CFB7-0168-450097DD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688" y="3429000"/>
            <a:ext cx="893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/index.html</a:t>
            </a:r>
            <a:endParaRPr lang="en-GB" altLang="en-US"/>
          </a:p>
        </p:txBody>
      </p:sp>
      <p:sp>
        <p:nvSpPr>
          <p:cNvPr id="38929" name="Rectangle 19">
            <a:extLst>
              <a:ext uri="{FF2B5EF4-FFF2-40B4-BE49-F238E27FC236}">
                <a16:creationId xmlns:a16="http://schemas.microsoft.com/office/drawing/2014/main" id="{4539D528-BC53-27A4-2011-2C57ED1F5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4002088"/>
            <a:ext cx="1162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30" name="Rectangle 20">
            <a:extLst>
              <a:ext uri="{FF2B5EF4-FFF2-40B4-BE49-F238E27FC236}">
                <a16:creationId xmlns:a16="http://schemas.microsoft.com/office/drawing/2014/main" id="{4DC5E04F-8061-A2E1-4F43-0ACA4A53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4005263"/>
            <a:ext cx="1047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192.22.107.5</a:t>
            </a:r>
            <a:endParaRPr lang="en-GB" altLang="en-US"/>
          </a:p>
        </p:txBody>
      </p:sp>
      <p:sp>
        <p:nvSpPr>
          <p:cNvPr id="38931" name="Line 21">
            <a:extLst>
              <a:ext uri="{FF2B5EF4-FFF2-40B4-BE49-F238E27FC236}">
                <a16:creationId xmlns:a16="http://schemas.microsoft.com/office/drawing/2014/main" id="{E778C270-5759-234F-7B68-6FACB9AE5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4963" y="3608388"/>
            <a:ext cx="28575" cy="288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Freeform 22">
            <a:extLst>
              <a:ext uri="{FF2B5EF4-FFF2-40B4-BE49-F238E27FC236}">
                <a16:creationId xmlns:a16="http://schemas.microsoft.com/office/drawing/2014/main" id="{FE1686A9-5E29-B0E3-FA63-9FA4440CB219}"/>
              </a:ext>
            </a:extLst>
          </p:cNvPr>
          <p:cNvSpPr>
            <a:spLocks/>
          </p:cNvSpPr>
          <p:nvPr/>
        </p:nvSpPr>
        <p:spPr bwMode="auto">
          <a:xfrm>
            <a:off x="2819400" y="3863975"/>
            <a:ext cx="117475" cy="138113"/>
          </a:xfrm>
          <a:custGeom>
            <a:avLst/>
            <a:gdLst>
              <a:gd name="T0" fmla="*/ 2147483646 w 137"/>
              <a:gd name="T1" fmla="*/ 2147483646 h 175"/>
              <a:gd name="T2" fmla="*/ 0 w 137"/>
              <a:gd name="T3" fmla="*/ 0 h 175"/>
              <a:gd name="T4" fmla="*/ 2147483646 w 137"/>
              <a:gd name="T5" fmla="*/ 2147483646 h 175"/>
              <a:gd name="T6" fmla="*/ 2147483646 w 137"/>
              <a:gd name="T7" fmla="*/ 2147483646 h 175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175"/>
              <a:gd name="T14" fmla="*/ 137 w 137"/>
              <a:gd name="T15" fmla="*/ 175 h 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175">
                <a:moveTo>
                  <a:pt x="52" y="175"/>
                </a:moveTo>
                <a:lnTo>
                  <a:pt x="0" y="0"/>
                </a:lnTo>
                <a:lnTo>
                  <a:pt x="137" y="12"/>
                </a:lnTo>
                <a:lnTo>
                  <a:pt x="52" y="1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Slide Number Placeholder 1">
            <a:extLst>
              <a:ext uri="{FF2B5EF4-FFF2-40B4-BE49-F238E27FC236}">
                <a16:creationId xmlns:a16="http://schemas.microsoft.com/office/drawing/2014/main" id="{1C0BACEF-A5A9-8FBE-44DE-465720E0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01EA2761-8EB9-674F-9A1B-1FC0AF064313}" type="slidenum">
              <a:rPr lang="en-US" altLang="en-US" sz="1000" smtClean="0">
                <a:solidFill>
                  <a:srgbClr val="FFFFFF"/>
                </a:solidFill>
              </a:rPr>
              <a:pPr/>
              <a:t>22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2AD613F0-12CB-D78A-DE4E-E093A2EB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>
                <a:latin typeface="+mn-lt"/>
              </a:rPr>
              <a:t>Client connects to server using IP address and port number</a:t>
            </a:r>
          </a:p>
        </p:txBody>
      </p:sp>
      <p:graphicFrame>
        <p:nvGraphicFramePr>
          <p:cNvPr id="39938" name="Object 4">
            <a:extLst>
              <a:ext uri="{FF2B5EF4-FFF2-40B4-BE49-F238E27FC236}">
                <a16:creationId xmlns:a16="http://schemas.microsoft.com/office/drawing/2014/main" id="{949524F1-75C1-C450-0980-CF730C516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657475"/>
          <a:ext cx="76739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42481500" imgH="11023600" progId="SmartDraw.2">
                  <p:embed/>
                </p:oleObj>
              </mc:Choice>
              <mc:Fallback>
                <p:oleObj name="SmartDraw" r:id="rId2" imgW="42481500" imgH="1102360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657475"/>
                        <a:ext cx="7673975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Slide Number Placeholder 1">
            <a:extLst>
              <a:ext uri="{FF2B5EF4-FFF2-40B4-BE49-F238E27FC236}">
                <a16:creationId xmlns:a16="http://schemas.microsoft.com/office/drawing/2014/main" id="{674C373E-34ED-0E90-FE7C-818DFD04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12F25D21-5423-2D4E-BF83-E4A307F00BF5}" type="slidenum">
              <a:rPr lang="en-US" altLang="en-US" sz="1000" smtClean="0">
                <a:solidFill>
                  <a:srgbClr val="FFFFFF"/>
                </a:solidFill>
              </a:rPr>
              <a:pPr/>
              <a:t>23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38D12360-B9B1-ED04-34C1-76FA737C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3810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>
                <a:latin typeface="+mn-lt"/>
              </a:rPr>
              <a:t>Client determines path and file to request</a:t>
            </a:r>
          </a:p>
        </p:txBody>
      </p:sp>
      <p:graphicFrame>
        <p:nvGraphicFramePr>
          <p:cNvPr id="40962" name="Object 4">
            <a:extLst>
              <a:ext uri="{FF2B5EF4-FFF2-40B4-BE49-F238E27FC236}">
                <a16:creationId xmlns:a16="http://schemas.microsoft.com/office/drawing/2014/main" id="{0277FE5F-E664-00DF-D70D-E7036EE43C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395538"/>
          <a:ext cx="76739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42481500" imgH="7569200" progId="SmartDraw.2">
                  <p:embed/>
                </p:oleObj>
              </mc:Choice>
              <mc:Fallback>
                <p:oleObj name="SmartDraw" r:id="rId2" imgW="42481500" imgH="756920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395538"/>
                        <a:ext cx="767397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Slide Number Placeholder 1">
            <a:extLst>
              <a:ext uri="{FF2B5EF4-FFF2-40B4-BE49-F238E27FC236}">
                <a16:creationId xmlns:a16="http://schemas.microsoft.com/office/drawing/2014/main" id="{DA0C465C-790D-8D8B-8D19-9B0E9221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16D742A0-84BA-3041-B1A0-3C3ABF7A9CF6}" type="slidenum">
              <a:rPr lang="en-US" altLang="en-US" sz="1000" smtClean="0">
                <a:solidFill>
                  <a:srgbClr val="FFFFFF"/>
                </a:solidFill>
              </a:rPr>
              <a:pPr/>
              <a:t>24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20E5528F-12DB-DB34-2ACB-A6C3889A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34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>
                <a:latin typeface="+mn-lt"/>
              </a:rPr>
              <a:t>Client sends HTTP request to server</a:t>
            </a:r>
          </a:p>
        </p:txBody>
      </p:sp>
      <p:graphicFrame>
        <p:nvGraphicFramePr>
          <p:cNvPr id="41986" name="Object 4">
            <a:extLst>
              <a:ext uri="{FF2B5EF4-FFF2-40B4-BE49-F238E27FC236}">
                <a16:creationId xmlns:a16="http://schemas.microsoft.com/office/drawing/2014/main" id="{DB00A339-9279-C461-1CB1-CD335BBC8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319338"/>
          <a:ext cx="76739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42481500" imgH="7569200" progId="SmartDraw.2">
                  <p:embed/>
                </p:oleObj>
              </mc:Choice>
              <mc:Fallback>
                <p:oleObj name="SmartDraw" r:id="rId2" imgW="42481500" imgH="756920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319338"/>
                        <a:ext cx="767397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Slide Number Placeholder 1">
            <a:extLst>
              <a:ext uri="{FF2B5EF4-FFF2-40B4-BE49-F238E27FC236}">
                <a16:creationId xmlns:a16="http://schemas.microsoft.com/office/drawing/2014/main" id="{41A95C5C-48E6-7550-2E38-9089BBD5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3E28A914-3D72-244D-BE19-1D07AB86789A}" type="slidenum">
              <a:rPr lang="en-US" altLang="en-US" sz="1000" smtClean="0">
                <a:solidFill>
                  <a:srgbClr val="FFFFFF"/>
                </a:solidFill>
              </a:rPr>
              <a:pPr/>
              <a:t>25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C15B149E-A0CC-147E-4F33-206D3E1CF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5334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>
                <a:latin typeface="+mn-lt"/>
              </a:rPr>
              <a:t>Server determines which file to send</a:t>
            </a:r>
          </a:p>
        </p:txBody>
      </p:sp>
      <p:graphicFrame>
        <p:nvGraphicFramePr>
          <p:cNvPr id="43010" name="Object 4">
            <a:extLst>
              <a:ext uri="{FF2B5EF4-FFF2-40B4-BE49-F238E27FC236}">
                <a16:creationId xmlns:a16="http://schemas.microsoft.com/office/drawing/2014/main" id="{94B9A0F0-8A0B-8AF5-3378-9BDF772D7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514600"/>
          <a:ext cx="80264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44437300" imgH="9550400" progId="SmartDraw.2">
                  <p:embed/>
                </p:oleObj>
              </mc:Choice>
              <mc:Fallback>
                <p:oleObj name="SmartDraw" r:id="rId2" imgW="44437300" imgH="955040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80264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Slide Number Placeholder 1">
            <a:extLst>
              <a:ext uri="{FF2B5EF4-FFF2-40B4-BE49-F238E27FC236}">
                <a16:creationId xmlns:a16="http://schemas.microsoft.com/office/drawing/2014/main" id="{BB8FAF27-4F2F-6992-08DE-873D3F8C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6EFC70F3-9493-2F45-AFC7-9704C8FCF4C7}" type="slidenum">
              <a:rPr lang="en-US" altLang="en-US" sz="1000" smtClean="0">
                <a:solidFill>
                  <a:srgbClr val="FFFFFF"/>
                </a:solidFill>
              </a:rPr>
              <a:pPr/>
              <a:t>26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2B5E34B6-223C-1021-3AF0-806ED7286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dirty="0">
                <a:latin typeface="+mn-lt"/>
              </a:rPr>
              <a:t>Server sends response code and the document</a:t>
            </a:r>
          </a:p>
        </p:txBody>
      </p:sp>
      <p:graphicFrame>
        <p:nvGraphicFramePr>
          <p:cNvPr id="44034" name="Object 4">
            <a:extLst>
              <a:ext uri="{FF2B5EF4-FFF2-40B4-BE49-F238E27FC236}">
                <a16:creationId xmlns:a16="http://schemas.microsoft.com/office/drawing/2014/main" id="{E075C9E0-50ED-9BF6-D7C6-21CE0F332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797175"/>
          <a:ext cx="767397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42481500" imgH="7569200" progId="SmartDraw.2">
                  <p:embed/>
                </p:oleObj>
              </mc:Choice>
              <mc:Fallback>
                <p:oleObj name="SmartDraw" r:id="rId2" imgW="42481500" imgH="756920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797175"/>
                        <a:ext cx="7673975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Slide Number Placeholder 1">
            <a:extLst>
              <a:ext uri="{FF2B5EF4-FFF2-40B4-BE49-F238E27FC236}">
                <a16:creationId xmlns:a16="http://schemas.microsoft.com/office/drawing/2014/main" id="{44D3AFB0-B13C-E0D9-972D-F7F540AB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5472D6DB-EF28-AD42-AF37-AABDA2727D99}" type="slidenum">
              <a:rPr lang="en-US" altLang="en-US" sz="1000" smtClean="0">
                <a:solidFill>
                  <a:srgbClr val="FFFFFF"/>
                </a:solidFill>
              </a:rPr>
              <a:pPr/>
              <a:t>27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D95AA138-2BF6-799B-195E-463870184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572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3200" dirty="0">
                <a:latin typeface="+mn-lt"/>
              </a:rPr>
              <a:t>Connection is broken</a:t>
            </a:r>
          </a:p>
        </p:txBody>
      </p:sp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D616EFF2-300B-22E4-0414-6B7167598D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347913"/>
          <a:ext cx="70358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2" imgW="38950900" imgH="6032500" progId="SmartDraw.2">
                  <p:embed/>
                </p:oleObj>
              </mc:Choice>
              <mc:Fallback>
                <p:oleObj name="SmartDraw" r:id="rId2" imgW="38950900" imgH="6032500" progId="SmartDraw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47913"/>
                        <a:ext cx="70358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Slide Number Placeholder 1">
            <a:extLst>
              <a:ext uri="{FF2B5EF4-FFF2-40B4-BE49-F238E27FC236}">
                <a16:creationId xmlns:a16="http://schemas.microsoft.com/office/drawing/2014/main" id="{E3790E3D-160B-1F46-9F77-7B1D3165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B6877192-179C-214A-8EF9-53CE8231B1AB}" type="slidenum">
              <a:rPr lang="en-US" altLang="en-US" sz="1000" smtClean="0">
                <a:solidFill>
                  <a:srgbClr val="FFFFFF"/>
                </a:solidFill>
              </a:rPr>
              <a:pPr/>
              <a:t>28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8869C-1ABD-4034-9818-C38875F0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758825"/>
            <a:ext cx="8172450" cy="3565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5400" dirty="0">
                <a:solidFill>
                  <a:schemeClr val="accent1"/>
                </a:solidFill>
              </a:rPr>
              <a:t>Client-side vs Server-side development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6142DF-B91E-91BD-1E56-D28AD347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75" y="4452938"/>
            <a:ext cx="8172450" cy="1143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81B5CD86-BEF8-88D2-5B6E-ACD416C17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C535591B-479C-A54F-A9A5-625DD221E509}" type="slidenum">
              <a:rPr lang="en-US" altLang="en-US" sz="1000" smtClean="0">
                <a:solidFill>
                  <a:srgbClr val="FFFFFF"/>
                </a:solidFill>
              </a:rPr>
              <a:pPr/>
              <a:t>29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4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B87708-7E62-9D0A-F02E-7FCD8045E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The World Wide Web (WWW)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F0441A7A-BFC9-9038-18E7-452833BF7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2175" y="1846263"/>
            <a:ext cx="5203825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 The World Wide Web (WWW) is a system of interlinked hypertext documents accessed via the Internet.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altLang="en-US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altLang="en-US" dirty="0"/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3555" name="Slide Number Placeholder 1">
            <a:extLst>
              <a:ext uri="{FF2B5EF4-FFF2-40B4-BE49-F238E27FC236}">
                <a16:creationId xmlns:a16="http://schemas.microsoft.com/office/drawing/2014/main" id="{018E9CAE-AFFC-0293-F148-F9C4076E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592231C5-291C-0E4B-A77B-5E8AB1D90D0F}" type="slidenum">
              <a:rPr lang="en-US" altLang="en-US" sz="1000" smtClean="0">
                <a:solidFill>
                  <a:srgbClr val="FFFFFF"/>
                </a:solidFill>
              </a:rPr>
              <a:pPr/>
              <a:t>3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3556" name="Content Placeholder 4">
            <a:extLst>
              <a:ext uri="{FF2B5EF4-FFF2-40B4-BE49-F238E27FC236}">
                <a16:creationId xmlns:a16="http://schemas.microsoft.com/office/drawing/2014/main" id="{11E9FBDD-AD3F-6E30-6ECA-515C580C8A1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0538"/>
            <a:ext cx="3124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2FF9B2-8D4C-470D-1D42-1FA2A836F73B}"/>
              </a:ext>
            </a:extLst>
          </p:cNvPr>
          <p:cNvSpPr txBox="1"/>
          <p:nvPr/>
        </p:nvSpPr>
        <p:spPr>
          <a:xfrm>
            <a:off x="7467600" y="3578225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Internet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449362" y="2004842"/>
            <a:ext cx="7978575" cy="3652563"/>
          </a:xfrm>
          <a:prstGeom prst="rect">
            <a:avLst/>
          </a:prstGeom>
        </p:spPr>
        <p:txBody>
          <a:bodyPr vert="horz" wrap="square" lIns="0" tIns="51078" rIns="0" bIns="0" rtlCol="0">
            <a:spAutoFit/>
          </a:bodyPr>
          <a:lstStyle/>
          <a:p>
            <a:r>
              <a:rPr lang="en-GB" sz="2275" b="1" dirty="0">
                <a:solidFill>
                  <a:schemeClr val="accent1"/>
                </a:solidFill>
              </a:rPr>
              <a:t>Client-side development: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involves programs that run on a client or user's device 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developers focus on creating the part of a website that the user can interact with. Thus:</a:t>
            </a:r>
          </a:p>
          <a:p>
            <a:pPr marL="650081" lvl="1" indent="-278606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focus on completing a variety of tasks, including: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Creating website layouts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Designing user interfaces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Adding form validation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Adding visual elements like colors and fonts</a:t>
            </a:r>
          </a:p>
          <a:p>
            <a:pPr marL="650081" lvl="1" indent="-278606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some common client-side languages include: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CSS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JavaScript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4F8DB5A-5B66-194E-ACB1-7BD8310EAA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9362" y="917187"/>
            <a:ext cx="5869121" cy="751168"/>
          </a:xfrm>
          <a:prstGeom prst="rect">
            <a:avLst/>
          </a:prstGeom>
        </p:spPr>
        <p:txBody>
          <a:bodyPr vert="horz" wrap="square" lIns="0" tIns="12383" rIns="0" bIns="0" rtlCol="0" anchor="t">
            <a:spAutoFit/>
          </a:bodyPr>
          <a:lstStyle/>
          <a:p>
            <a:pPr marL="10319">
              <a:lnSpc>
                <a:spcPct val="100000"/>
              </a:lnSpc>
              <a:spcBef>
                <a:spcPts val="98"/>
              </a:spcBef>
            </a:pPr>
            <a:r>
              <a:rPr lang="en-GB" b="1" dirty="0">
                <a:solidFill>
                  <a:schemeClr val="tx2"/>
                </a:solidFill>
              </a:rPr>
              <a:t>On </a:t>
            </a:r>
            <a:r>
              <a:rPr b="1" dirty="0">
                <a:solidFill>
                  <a:schemeClr val="tx2"/>
                </a:solidFill>
              </a:rPr>
              <a:t>Client-side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449362" y="2004841"/>
            <a:ext cx="7978575" cy="3652563"/>
          </a:xfrm>
          <a:prstGeom prst="rect">
            <a:avLst/>
          </a:prstGeom>
        </p:spPr>
        <p:txBody>
          <a:bodyPr vert="horz" wrap="square" lIns="0" tIns="51078" rIns="0" bIns="0" rtlCol="0">
            <a:spAutoFit/>
          </a:bodyPr>
          <a:lstStyle/>
          <a:p>
            <a:r>
              <a:rPr lang="en-GB" sz="2275" b="1" dirty="0">
                <a:solidFill>
                  <a:schemeClr val="accent1"/>
                </a:solidFill>
              </a:rPr>
              <a:t>Server-side development: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involves programs that run on a server.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type of programming is important because web browsers, or clients, interact with web servers to retrieve information. 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Common server-side tasks include: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Coding dynamic websites.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 forms information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Connecting websites to databases</a:t>
            </a:r>
          </a:p>
          <a:p>
            <a:pPr marL="650081" lvl="1" indent="-278606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some common server-side languages include: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</a:t>
            </a:r>
          </a:p>
          <a:p>
            <a:pPr marL="1114425" lvl="2" indent="-371475">
              <a:buFont typeface="Courier New" panose="02070309020205020404" pitchFamily="49" charset="0"/>
              <a:buChar char="o"/>
            </a:pPr>
            <a:r>
              <a:rPr lang="en-GB" sz="16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4F8DB5A-5B66-194E-ACB1-7BD8310EAA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990600"/>
            <a:ext cx="5869121" cy="751168"/>
          </a:xfrm>
          <a:prstGeom prst="rect">
            <a:avLst/>
          </a:prstGeom>
        </p:spPr>
        <p:txBody>
          <a:bodyPr vert="horz" wrap="square" lIns="0" tIns="12383" rIns="0" bIns="0" rtlCol="0" anchor="t">
            <a:spAutoFit/>
          </a:bodyPr>
          <a:lstStyle/>
          <a:p>
            <a:pPr marL="10319">
              <a:lnSpc>
                <a:spcPct val="100000"/>
              </a:lnSpc>
              <a:spcBef>
                <a:spcPts val="98"/>
              </a:spcBef>
            </a:pPr>
            <a:r>
              <a:rPr lang="en-GB" b="1" dirty="0">
                <a:solidFill>
                  <a:schemeClr val="tx2"/>
                </a:solidFill>
              </a:rPr>
              <a:t>On Server</a:t>
            </a:r>
            <a:r>
              <a:rPr b="1" dirty="0">
                <a:solidFill>
                  <a:schemeClr val="tx2"/>
                </a:solidFill>
              </a:rPr>
              <a:t>-side</a:t>
            </a:r>
          </a:p>
        </p:txBody>
      </p:sp>
    </p:spTree>
    <p:extLst>
      <p:ext uri="{BB962C8B-B14F-4D97-AF65-F5344CB8AC3E}">
        <p14:creationId xmlns:p14="http://schemas.microsoft.com/office/powerpoint/2010/main" val="402312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B9CA433-4D97-9477-6B04-31A7C189C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WWW: client-server model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B6E3C4C-F3C6-30AD-BFD1-F2016F13A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/>
              <a:t>WWW is a client-server model and uses TCP connections to transfer information or web pages from server to client (web browser).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/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6490253D-689B-5CE1-4518-138EC908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95909941-4065-9B44-960D-2BA4B6D46D61}" type="slidenum">
              <a:rPr lang="en-US" altLang="en-US" sz="1000" smtClean="0">
                <a:solidFill>
                  <a:srgbClr val="FFFFFF"/>
                </a:solidFill>
              </a:rPr>
              <a:pPr/>
              <a:t>4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5604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9F9C42-990D-1DED-69A5-107888FC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82875"/>
            <a:ext cx="4038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6DAD71-F1D2-AE78-8641-EB3D3B82D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WWW: Hyperlinks (or links)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404B0115-1B50-3988-00E9-C7ED4C6D5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Using a web browser: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 </a:t>
            </a:r>
            <a:r>
              <a:rPr lang="en-CA" altLang="en-US" sz="1800" dirty="0"/>
              <a:t>one can </a:t>
            </a:r>
            <a:r>
              <a:rPr lang="en-CA" altLang="en-US" sz="1800" b="1" dirty="0"/>
              <a:t>view</a:t>
            </a:r>
            <a:r>
              <a:rPr lang="en-CA" altLang="en-US" sz="1800" dirty="0"/>
              <a:t> web documents (pages) that may contain text, images, videos, and other multimedia; and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1800" b="1" dirty="0"/>
              <a:t>navigate</a:t>
            </a:r>
            <a:r>
              <a:rPr lang="en-CA" altLang="en-US" sz="1800" dirty="0"/>
              <a:t> between them by using </a:t>
            </a:r>
            <a:r>
              <a:rPr lang="en-CA" altLang="en-US" sz="1800" b="1" dirty="0">
                <a:solidFill>
                  <a:schemeClr val="accent1"/>
                </a:solidFill>
              </a:rPr>
              <a:t>hyperlinks</a:t>
            </a:r>
            <a:r>
              <a:rPr lang="en-CA" altLang="en-US" sz="1800" dirty="0"/>
              <a:t>.</a:t>
            </a:r>
          </a:p>
          <a:p>
            <a:pPr marL="384175" lvl="2" inden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en-US" altLang="en-US" sz="1800" dirty="0"/>
          </a:p>
          <a:p>
            <a:pPr marL="5080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i="1" dirty="0">
                <a:solidFill>
                  <a:schemeClr val="accent6"/>
                </a:solidFill>
              </a:rPr>
              <a:t>i.e.</a:t>
            </a:r>
            <a:r>
              <a:rPr lang="en-US" altLang="en-US" i="1" dirty="0"/>
              <a:t> </a:t>
            </a:r>
            <a:r>
              <a:rPr lang="en-US" altLang="en-US" dirty="0"/>
              <a:t>documents contains links (pointers) to other documents</a:t>
            </a:r>
          </a:p>
          <a:p>
            <a:pPr marL="5080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u="sng" dirty="0"/>
              <a:t>Initial page </a:t>
            </a:r>
            <a:r>
              <a:rPr lang="en-US" altLang="en-US" dirty="0"/>
              <a:t> for a group of interlinked documents is called </a:t>
            </a:r>
            <a:r>
              <a:rPr lang="en-US" altLang="en-US" b="1" dirty="0">
                <a:solidFill>
                  <a:schemeClr val="accent1"/>
                </a:solidFill>
              </a:rPr>
              <a:t>a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home page</a:t>
            </a:r>
            <a:r>
              <a:rPr lang="en-US" altLang="en-US" dirty="0"/>
              <a:t>.</a:t>
            </a:r>
          </a:p>
          <a:p>
            <a:pPr marL="5080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5080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Note that web documents can be: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1800" dirty="0"/>
              <a:t>Non-distributed – all documents stored locally (</a:t>
            </a:r>
            <a:r>
              <a:rPr lang="en-US" altLang="en-US" sz="1800" dirty="0" err="1"/>
              <a:t>e.g</a:t>
            </a:r>
            <a:r>
              <a:rPr lang="en-US" altLang="en-US" sz="1800" dirty="0"/>
              <a:t> on </a:t>
            </a:r>
            <a:r>
              <a:rPr lang="en-US" altLang="en-US" sz="1800" dirty="0" err="1"/>
              <a:t>CD-Rom</a:t>
            </a:r>
            <a:r>
              <a:rPr lang="en-US" altLang="en-US" sz="1800" dirty="0"/>
              <a:t>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1800" dirty="0"/>
              <a:t>Distributed – documents stored at remote servers on the Internet</a:t>
            </a:r>
            <a:r>
              <a:rPr lang="en-US" altLang="en-US" sz="1600" dirty="0"/>
              <a:t>.</a:t>
            </a:r>
          </a:p>
          <a:p>
            <a:pPr marL="5080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  <p:sp>
        <p:nvSpPr>
          <p:cNvPr id="27651" name="Slide Number Placeholder 1">
            <a:extLst>
              <a:ext uri="{FF2B5EF4-FFF2-40B4-BE49-F238E27FC236}">
                <a16:creationId xmlns:a16="http://schemas.microsoft.com/office/drawing/2014/main" id="{D1ABFF47-9449-4B7D-85A5-B5CE800B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45E5E2EB-47F8-FF4A-9C0C-AB41D921D3C6}" type="slidenum">
              <a:rPr lang="en-US" altLang="en-US" sz="1000" smtClean="0">
                <a:solidFill>
                  <a:srgbClr val="FFFFFF"/>
                </a:solidFill>
              </a:rPr>
              <a:pPr/>
              <a:t>5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43AE2E2-6C8C-41D1-0507-C6ED2ACD6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WWW: Hyperlinks (or links)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98E8E5A-63C4-EF99-F0CC-9EB8205D1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080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/>
              <a:t>The link represented by "active area" on screen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/>
              <a:t>Graphic – </a:t>
            </a:r>
            <a:r>
              <a:rPr lang="en-US" altLang="en-US" b="1" dirty="0"/>
              <a:t>e.g.</a:t>
            </a:r>
            <a:r>
              <a:rPr lang="en-US" altLang="en-US" dirty="0"/>
              <a:t> </a:t>
            </a:r>
          </a:p>
          <a:p>
            <a:pPr marL="457200" lvl="1" indent="0"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en-US" altLang="en-US" dirty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/>
              <a:t>Text – </a:t>
            </a:r>
            <a:r>
              <a:rPr lang="en-US" altLang="en-US" b="1" dirty="0"/>
              <a:t>e.g.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dirty="0"/>
          </a:p>
          <a:p>
            <a:pPr marL="457200" lvl="1" indent="0"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en-US" altLang="en-US" dirty="0"/>
          </a:p>
          <a:p>
            <a:pPr marL="5080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/>
              <a:t>By selecting a particular link, the client fetches the referenced document from a server for display.</a:t>
            </a:r>
          </a:p>
          <a:p>
            <a:pPr marL="5080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/>
              <a:t>Links may become invalid.</a:t>
            </a:r>
          </a:p>
          <a:p>
            <a:pPr marL="5080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  <p:sp>
        <p:nvSpPr>
          <p:cNvPr id="29699" name="Slide Number Placeholder 1">
            <a:extLst>
              <a:ext uri="{FF2B5EF4-FFF2-40B4-BE49-F238E27FC236}">
                <a16:creationId xmlns:a16="http://schemas.microsoft.com/office/drawing/2014/main" id="{2159E94E-23ED-9746-4A4C-E753666B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D6003B96-46DB-484C-9CB4-5D80D8B8F4EB}" type="slidenum">
              <a:rPr lang="en-US" altLang="en-US" sz="1000" smtClean="0">
                <a:solidFill>
                  <a:srgbClr val="FFFFFF"/>
                </a:solidFill>
              </a:rPr>
              <a:pPr/>
              <a:t>6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9700" name="Picture 2" descr="Logo&#10;&#10;Description automatically generated">
            <a:extLst>
              <a:ext uri="{FF2B5EF4-FFF2-40B4-BE49-F238E27FC236}">
                <a16:creationId xmlns:a16="http://schemas.microsoft.com/office/drawing/2014/main" id="{7784A44E-CC40-7BD6-CDFC-9501B4B0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62263"/>
            <a:ext cx="977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885EB0-93DB-C1CB-6B21-07EFC9D1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4190" r="56000" b="81689"/>
          <a:stretch>
            <a:fillRect/>
          </a:stretch>
        </p:blipFill>
        <p:spPr bwMode="auto">
          <a:xfrm>
            <a:off x="3200400" y="2190750"/>
            <a:ext cx="1066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D4A0E5E-E02A-ADFD-694B-4855FD841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175" y="179388"/>
            <a:ext cx="8861425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WWW: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Document Representation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ACD6FEE-6A83-E69B-D673-FA4D698B4F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213" y="1943100"/>
            <a:ext cx="8172450" cy="4511675"/>
          </a:xfrm>
        </p:spPr>
        <p:txBody>
          <a:bodyPr/>
          <a:lstStyle/>
          <a:p>
            <a:pPr marL="5080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800" dirty="0"/>
              <a:t>Again…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600" dirty="0"/>
              <a:t>Each WWW document is called a </a:t>
            </a:r>
            <a:r>
              <a:rPr lang="en-US" altLang="en-US" sz="2600" b="1" dirty="0">
                <a:solidFill>
                  <a:schemeClr val="accent1"/>
                </a:solidFill>
              </a:rPr>
              <a:t>page</a:t>
            </a:r>
            <a:endParaRPr lang="en-US" altLang="en-US" sz="2600" dirty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600" dirty="0"/>
              <a:t>A page can contain many different types of information:</a:t>
            </a:r>
          </a:p>
          <a:p>
            <a:pPr lvl="3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i="1" dirty="0"/>
              <a:t>Content</a:t>
            </a:r>
            <a:r>
              <a:rPr lang="en-US" altLang="en-US" sz="2000" dirty="0"/>
              <a:t> – The actual information (which can be in the form of texts, pictures, etc.)</a:t>
            </a:r>
            <a:endParaRPr lang="en-US" altLang="en-US" sz="1800" dirty="0"/>
          </a:p>
          <a:p>
            <a:pPr lvl="3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i="1" dirty="0"/>
              <a:t>Links to other documents (if any)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  <p:sp>
        <p:nvSpPr>
          <p:cNvPr id="66563" name="Slide Number Placeholder 1">
            <a:extLst>
              <a:ext uri="{FF2B5EF4-FFF2-40B4-BE49-F238E27FC236}">
                <a16:creationId xmlns:a16="http://schemas.microsoft.com/office/drawing/2014/main" id="{34880535-47BB-F626-C9AD-E7F37BDE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B911510D-0022-C34C-9712-63C34C8A2D71}" type="slidenum">
              <a:rPr lang="en-US" altLang="en-US" sz="1000" smtClean="0">
                <a:solidFill>
                  <a:srgbClr val="FFFFFF"/>
                </a:solidFill>
              </a:rPr>
              <a:pPr/>
              <a:t>7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2F592EC-10A0-5E5F-EEA7-99F64D9FD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175" y="179388"/>
            <a:ext cx="8861425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WWW: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Document Representation(Cont.)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2E75712-2533-30BC-0F06-C2CFCF9BC7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213" y="1943100"/>
            <a:ext cx="7443787" cy="4511675"/>
          </a:xfrm>
        </p:spPr>
        <p:txBody>
          <a:bodyPr/>
          <a:lstStyle/>
          <a:p>
            <a:pPr marL="5080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/>
              <a:t>Rather than having a fixed representation for every browser, pages are formatted with a </a:t>
            </a:r>
            <a:r>
              <a:rPr lang="en-US" altLang="en-US" b="1" dirty="0">
                <a:solidFill>
                  <a:schemeClr val="accent1"/>
                </a:solidFill>
              </a:rPr>
              <a:t>mark up language</a:t>
            </a:r>
            <a:r>
              <a:rPr lang="en-US" altLang="en-US" dirty="0"/>
              <a:t>. This allows browser to format page to fit display</a:t>
            </a:r>
          </a:p>
          <a:p>
            <a:pPr marL="5080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400" dirty="0"/>
          </a:p>
          <a:p>
            <a:pPr marL="5080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400" dirty="0"/>
          </a:p>
          <a:p>
            <a:pPr marL="5080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400" dirty="0"/>
          </a:p>
          <a:p>
            <a:pPr marL="5080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400" dirty="0"/>
          </a:p>
          <a:p>
            <a:pPr marL="5080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400" dirty="0"/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en-US" altLang="en-US" sz="2200" dirty="0"/>
          </a:p>
          <a:p>
            <a:pPr marL="5080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/>
              <a:t>Among several exiting markup languages; </a:t>
            </a:r>
            <a:r>
              <a:rPr lang="en-US" altLang="en-US" b="1" dirty="0" err="1">
                <a:solidFill>
                  <a:schemeClr val="accent1"/>
                </a:solidFill>
              </a:rPr>
              <a:t>H</a:t>
            </a:r>
            <a:r>
              <a:rPr lang="en-US" altLang="en-US" b="1" dirty="0" err="1"/>
              <a:t>yper</a:t>
            </a:r>
            <a:r>
              <a:rPr lang="en-US" altLang="en-US" b="1" dirty="0" err="1">
                <a:solidFill>
                  <a:schemeClr val="accent1"/>
                </a:solidFill>
              </a:rPr>
              <a:t>T</a:t>
            </a:r>
            <a:r>
              <a:rPr lang="en-US" altLang="en-US" b="1" dirty="0" err="1"/>
              <a:t>ext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M</a:t>
            </a:r>
            <a:r>
              <a:rPr lang="en-US" altLang="en-US" b="1" dirty="0"/>
              <a:t>arkup </a:t>
            </a:r>
            <a:r>
              <a:rPr lang="en-US" altLang="en-US" b="1" dirty="0">
                <a:solidFill>
                  <a:schemeClr val="accent1"/>
                </a:solidFill>
              </a:rPr>
              <a:t>L</a:t>
            </a:r>
            <a:r>
              <a:rPr lang="en-US" altLang="en-US" b="1" dirty="0"/>
              <a:t>anguage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(HTML) </a:t>
            </a:r>
            <a:r>
              <a:rPr lang="en-US" altLang="en-US" dirty="0"/>
              <a:t>is what is mainly used for building up webpages</a:t>
            </a:r>
            <a:r>
              <a:rPr lang="en-US" altLang="en-US" sz="2400" dirty="0"/>
              <a:t>.</a:t>
            </a:r>
          </a:p>
          <a:p>
            <a:pPr marL="5080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  <p:sp>
        <p:nvSpPr>
          <p:cNvPr id="68611" name="Slide Number Placeholder 1">
            <a:extLst>
              <a:ext uri="{FF2B5EF4-FFF2-40B4-BE49-F238E27FC236}">
                <a16:creationId xmlns:a16="http://schemas.microsoft.com/office/drawing/2014/main" id="{A52A8024-4587-CE40-887A-97854414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1309ECC9-118C-634C-BFD6-8269E8A55D84}" type="slidenum">
              <a:rPr lang="en-US" altLang="en-US" sz="1000" smtClean="0">
                <a:solidFill>
                  <a:srgbClr val="FFFFFF"/>
                </a:solidFill>
              </a:rPr>
              <a:pPr/>
              <a:t>8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2" name="Up Arrow Callout 1">
            <a:extLst>
              <a:ext uri="{FF2B5EF4-FFF2-40B4-BE49-F238E27FC236}">
                <a16:creationId xmlns:a16="http://schemas.microsoft.com/office/drawing/2014/main" id="{854D0B4B-D6F2-FDB2-5A31-9733C227AA38}"/>
              </a:ext>
            </a:extLst>
          </p:cNvPr>
          <p:cNvSpPr/>
          <p:nvPr/>
        </p:nvSpPr>
        <p:spPr>
          <a:xfrm>
            <a:off x="1295400" y="2514600"/>
            <a:ext cx="7467600" cy="1828800"/>
          </a:xfrm>
          <a:prstGeom prst="upArrowCallout">
            <a:avLst>
              <a:gd name="adj1" fmla="val 14062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“A </a:t>
            </a:r>
            <a:r>
              <a:rPr lang="en-GB" sz="1800" dirty="0">
                <a:solidFill>
                  <a:schemeClr val="accent1"/>
                </a:solidFill>
              </a:rPr>
              <a:t>markup language </a:t>
            </a:r>
            <a:r>
              <a:rPr lang="en-GB" sz="1800" dirty="0">
                <a:solidFill>
                  <a:schemeClr val="tx1"/>
                </a:solidFill>
              </a:rPr>
              <a:t>is a computer language that uses </a:t>
            </a:r>
            <a:r>
              <a:rPr lang="en-GB" sz="1800" dirty="0">
                <a:solidFill>
                  <a:schemeClr val="tx1"/>
                </a:solidFill>
                <a:hlinkClick r:id="rId3"/>
              </a:rPr>
              <a:t>tags</a:t>
            </a:r>
            <a:r>
              <a:rPr lang="en-GB" sz="1800" dirty="0">
                <a:solidFill>
                  <a:schemeClr val="tx1"/>
                </a:solidFill>
              </a:rPr>
              <a:t> to define elements within a document. It is </a:t>
            </a:r>
            <a:r>
              <a:rPr lang="en-GB" sz="1800" u="sng" dirty="0">
                <a:solidFill>
                  <a:schemeClr val="tx1"/>
                </a:solidFill>
              </a:rPr>
              <a:t>human-readable</a:t>
            </a:r>
            <a:r>
              <a:rPr lang="en-GB" sz="1800" dirty="0">
                <a:solidFill>
                  <a:schemeClr val="tx1"/>
                </a:solidFill>
              </a:rPr>
              <a:t>, meaning markup files contain standard words, rather than typical programming syntax. ”*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3CB89-FA84-4E7B-9DE3-C08881CFC82F}"/>
              </a:ext>
            </a:extLst>
          </p:cNvPr>
          <p:cNvSpPr txBox="1"/>
          <p:nvPr/>
        </p:nvSpPr>
        <p:spPr>
          <a:xfrm>
            <a:off x="876300" y="6400800"/>
            <a:ext cx="5905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*https://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techterms.com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/definition/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markup_language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* https://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cssc.utm.utoronto.ca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/resources/html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EB54D1C-D59F-3564-04D0-F46F138F37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1110" r="4400" b="17779"/>
          <a:stretch/>
        </p:blipFill>
        <p:spPr>
          <a:xfrm>
            <a:off x="7814469" y="4953000"/>
            <a:ext cx="948531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7725D4-D61F-0E34-ECA5-6AFD850F9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782888"/>
            <a:ext cx="2851150" cy="22463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842ABE-9315-8DD3-32CD-C0ADC6C3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782888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chemeClr val="accent1"/>
                </a:solidFill>
              </a:rPr>
              <a:t>*E.g.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90301EE-B5BE-1AF2-5284-404A79375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175" y="179388"/>
            <a:ext cx="8218488" cy="1447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6F7B63"/>
                </a:solidFill>
              </a:rPr>
              <a:t>Web Documents – </a:t>
            </a:r>
            <a:r>
              <a:rPr lang="en-US" altLang="en-US" sz="4000" b="1" dirty="0">
                <a:solidFill>
                  <a:schemeClr val="accent1"/>
                </a:solidFill>
              </a:rPr>
              <a:t>Static Documents</a:t>
            </a:r>
            <a:endParaRPr lang="en-US" altLang="en-US" b="1" dirty="0">
              <a:solidFill>
                <a:schemeClr val="accent1"/>
              </a:solidFill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CFC81E6-EDD2-9FB5-7462-F6B2AFB201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213" y="1828800"/>
            <a:ext cx="8172450" cy="4511675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accent1"/>
                </a:solidFill>
              </a:rPr>
              <a:t>Fixed</a:t>
            </a:r>
            <a:r>
              <a:rPr lang="en-US" altLang="en-US" sz="2400" dirty="0"/>
              <a:t>-content documents that are created and stored in a server. </a:t>
            </a:r>
          </a:p>
          <a:p>
            <a:pPr marL="200025" lvl="1" inden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en-US" altLang="en-US" sz="24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The content of the file is determined when the file is created, not when it is used. </a:t>
            </a:r>
          </a:p>
          <a:p>
            <a:pPr marL="200025" lvl="1" inden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en-US" altLang="en-US" sz="24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When a client accesses the document, a copy of the document is sent. The user can then use a browsing program to display the document</a:t>
            </a:r>
            <a:endParaRPr lang="en-US" altLang="en-US" sz="28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  <p:sp>
        <p:nvSpPr>
          <p:cNvPr id="70659" name="Slide Number Placeholder 1">
            <a:extLst>
              <a:ext uri="{FF2B5EF4-FFF2-40B4-BE49-F238E27FC236}">
                <a16:creationId xmlns:a16="http://schemas.microsoft.com/office/drawing/2014/main" id="{FAEEBAF6-F996-1FB0-7D2C-5E3E2E8B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0592D538-58CE-C747-957F-EB05C687CA6F}" type="slidenum">
              <a:rPr lang="en-US" altLang="en-US" sz="1000" smtClean="0">
                <a:solidFill>
                  <a:srgbClr val="FFFFFF"/>
                </a:solidFill>
              </a:rPr>
              <a:pPr/>
              <a:t>9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{9B789B68-3751-1D4D-81D8-40961CC11530}tf10001120</Template>
  <TotalTime>4780</TotalTime>
  <Pages>24</Pages>
  <Words>1552</Words>
  <Application>Microsoft Macintosh PowerPoint</Application>
  <PresentationFormat>A4 Paper (210x297 mm)</PresentationFormat>
  <Paragraphs>255</Paragraphs>
  <Slides>31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Consolas</vt:lpstr>
      <vt:lpstr>Courier New</vt:lpstr>
      <vt:lpstr>Times</vt:lpstr>
      <vt:lpstr>Verdana</vt:lpstr>
      <vt:lpstr>Retrospect</vt:lpstr>
      <vt:lpstr>SmartDraw</vt:lpstr>
      <vt:lpstr>PowerPoint Presentation</vt:lpstr>
      <vt:lpstr>The Internet</vt:lpstr>
      <vt:lpstr>The World Wide Web (WWW)</vt:lpstr>
      <vt:lpstr>WWW: client-server model</vt:lpstr>
      <vt:lpstr>WWW: Hyperlinks (or links)</vt:lpstr>
      <vt:lpstr>WWW: Hyperlinks (or links)</vt:lpstr>
      <vt:lpstr>WWW: Document Representation</vt:lpstr>
      <vt:lpstr>WWW: Document Representation(Cont.)</vt:lpstr>
      <vt:lpstr>Web Documents – Static Documents</vt:lpstr>
      <vt:lpstr>Web Documents – Dynamic Documents</vt:lpstr>
      <vt:lpstr>Web Documents – Uniform Resource Locator (URL)</vt:lpstr>
      <vt:lpstr>Web Documents – Uniform Resource Locator (URL)(Cont.)</vt:lpstr>
      <vt:lpstr>Web Documents – Uniform Resource Locator (URL)(Cont.)</vt:lpstr>
      <vt:lpstr>What is http?</vt:lpstr>
      <vt:lpstr>What is Doamin Name?</vt:lpstr>
      <vt:lpstr>Top-Level Domain (TLD) Name</vt:lpstr>
      <vt:lpstr>Getting back to: WWW – Client Server Model</vt:lpstr>
      <vt:lpstr>Web Server Basics</vt:lpstr>
      <vt:lpstr>Web Browser Architecture</vt:lpstr>
      <vt:lpstr>An example of: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Client-side vs Server-side development</vt:lpstr>
      <vt:lpstr>On Client-side</vt:lpstr>
      <vt:lpstr>On Server-side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Noura Alomar</dc:creator>
  <cp:keywords/>
  <dc:description/>
  <cp:lastModifiedBy>Ghadah Binhadba</cp:lastModifiedBy>
  <cp:revision>54</cp:revision>
  <cp:lastPrinted>2022-01-23T14:26:08Z</cp:lastPrinted>
  <dcterms:created xsi:type="dcterms:W3CDTF">2016-09-19T12:55:21Z</dcterms:created>
  <dcterms:modified xsi:type="dcterms:W3CDTF">2022-12-12T14:03:55Z</dcterms:modified>
</cp:coreProperties>
</file>