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6"/>
  </p:notesMasterIdLst>
  <p:handoutMasterIdLst>
    <p:handoutMasterId r:id="rId17"/>
  </p:handoutMasterIdLst>
  <p:sldIdLst>
    <p:sldId id="285" r:id="rId5"/>
    <p:sldId id="286" r:id="rId6"/>
    <p:sldId id="287" r:id="rId7"/>
    <p:sldId id="354" r:id="rId8"/>
    <p:sldId id="355" r:id="rId9"/>
    <p:sldId id="356" r:id="rId10"/>
    <p:sldId id="357" r:id="rId11"/>
    <p:sldId id="274" r:id="rId12"/>
    <p:sldId id="358" r:id="rId13"/>
    <p:sldId id="359" r:id="rId14"/>
    <p:sldId id="270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SZRQn7P5lC10xTNivSrdQ==" hashData="9kn/OWbzLuOKFdLePTQ93hPps3g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2F0765"/>
    <a:srgbClr val="3A34B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76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303"/>
            <a:ext cx="5852843" cy="43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76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 title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7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C74F-0CCF-4C3B-B656-68451027ADFC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EFEA-17F0-4896-B34D-091E802A8A2C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1F5D-071B-4E04-AD55-62F024BF3E7A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FA36-461A-4D9B-9F35-31FDA61B10FE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0D4-483E-4BC9-BF99-30E4E869FEF3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39954C-45E5-4957-A2D7-7ED7DCDDA751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777A-CE9F-43F1-A92F-CB0CC6C8BBE5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5DC73-6FEB-482D-A2F4-4244A42DE3FA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A645-CCBD-408D-A981-31124B4073A7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6E5D3-609B-4F6E-A42E-CCB4192BEEF3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03F49A-98CB-46D2-BF82-C726A6C8DD34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096858-8013-497B-9244-5A9EE0688E74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86800" cy="1447800"/>
          </a:xfrm>
        </p:spPr>
        <p:txBody>
          <a:bodyPr>
            <a:noAutofit/>
          </a:bodyPr>
          <a:lstStyle/>
          <a:p>
            <a:endParaRPr lang="en-US" sz="1800" dirty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Tutorial # 3</a:t>
            </a: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Network</a:t>
            </a:r>
            <a:endParaRPr lang="ar-S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52E4-8954-4286-9EEE-B046212A2954}" type="datetime4">
              <a:rPr lang="en-US" smtClean="0"/>
              <a:t>February 10, 2025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30524" y="939388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Management Of Engineering Projects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(GE 402)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5" y="445314"/>
            <a:ext cx="1683185" cy="1398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DEB-2949-482C-A922-3FF0E17C596D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7" name="Straight Arrow Connector 6"/>
          <p:cNvCxnSpPr>
            <a:stCxn id="16" idx="3"/>
            <a:endCxn id="22" idx="1"/>
          </p:cNvCxnSpPr>
          <p:nvPr/>
        </p:nvCxnSpPr>
        <p:spPr>
          <a:xfrm flipV="1">
            <a:off x="1260429" y="1509867"/>
            <a:ext cx="361057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3"/>
            <a:endCxn id="17" idx="1"/>
          </p:cNvCxnSpPr>
          <p:nvPr/>
        </p:nvCxnSpPr>
        <p:spPr>
          <a:xfrm>
            <a:off x="1260429" y="3038611"/>
            <a:ext cx="288032" cy="1368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3"/>
            <a:endCxn id="18" idx="1"/>
          </p:cNvCxnSpPr>
          <p:nvPr/>
        </p:nvCxnSpPr>
        <p:spPr>
          <a:xfrm flipV="1">
            <a:off x="1260429" y="3021148"/>
            <a:ext cx="1997429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2" idx="3"/>
            <a:endCxn id="18" idx="1"/>
          </p:cNvCxnSpPr>
          <p:nvPr/>
        </p:nvCxnSpPr>
        <p:spPr>
          <a:xfrm>
            <a:off x="2773315" y="1509867"/>
            <a:ext cx="484543" cy="1511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3" idx="3"/>
            <a:endCxn id="19" idx="1"/>
          </p:cNvCxnSpPr>
          <p:nvPr/>
        </p:nvCxnSpPr>
        <p:spPr>
          <a:xfrm>
            <a:off x="4409986" y="1509867"/>
            <a:ext cx="738875" cy="1511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3"/>
            <a:endCxn id="19" idx="1"/>
          </p:cNvCxnSpPr>
          <p:nvPr/>
        </p:nvCxnSpPr>
        <p:spPr>
          <a:xfrm>
            <a:off x="4409684" y="3021148"/>
            <a:ext cx="739177" cy="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8" idx="3"/>
            <a:endCxn id="25" idx="1"/>
          </p:cNvCxnSpPr>
          <p:nvPr/>
        </p:nvCxnSpPr>
        <p:spPr>
          <a:xfrm>
            <a:off x="4409684" y="3021148"/>
            <a:ext cx="762991" cy="1386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9" idx="3"/>
            <a:endCxn id="20" idx="1"/>
          </p:cNvCxnSpPr>
          <p:nvPr/>
        </p:nvCxnSpPr>
        <p:spPr>
          <a:xfrm>
            <a:off x="6300690" y="3021256"/>
            <a:ext cx="1440757" cy="1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5" idx="3"/>
            <a:endCxn id="20" idx="1"/>
          </p:cNvCxnSpPr>
          <p:nvPr/>
        </p:nvCxnSpPr>
        <p:spPr>
          <a:xfrm flipV="1">
            <a:off x="6324501" y="3038611"/>
            <a:ext cx="1416946" cy="13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779696"/>
              </p:ext>
            </p:extLst>
          </p:nvPr>
        </p:nvGraphicFramePr>
        <p:xfrm>
          <a:off x="108600" y="2581480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23204"/>
              </p:ext>
            </p:extLst>
          </p:nvPr>
        </p:nvGraphicFramePr>
        <p:xfrm>
          <a:off x="1548461" y="3950078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87508"/>
              </p:ext>
            </p:extLst>
          </p:nvPr>
        </p:nvGraphicFramePr>
        <p:xfrm>
          <a:off x="3257858" y="2564017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55634"/>
              </p:ext>
            </p:extLst>
          </p:nvPr>
        </p:nvGraphicFramePr>
        <p:xfrm>
          <a:off x="5148861" y="2564017"/>
          <a:ext cx="1151829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2134"/>
              </p:ext>
            </p:extLst>
          </p:nvPr>
        </p:nvGraphicFramePr>
        <p:xfrm>
          <a:off x="7741447" y="2581480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>
            <a:stCxn id="22" idx="3"/>
            <a:endCxn id="23" idx="1"/>
          </p:cNvCxnSpPr>
          <p:nvPr/>
        </p:nvCxnSpPr>
        <p:spPr>
          <a:xfrm>
            <a:off x="2773315" y="1509867"/>
            <a:ext cx="4848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579436"/>
              </p:ext>
            </p:extLst>
          </p:nvPr>
        </p:nvGraphicFramePr>
        <p:xfrm>
          <a:off x="1621486" y="1052736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797448"/>
              </p:ext>
            </p:extLst>
          </p:nvPr>
        </p:nvGraphicFramePr>
        <p:xfrm>
          <a:off x="3258160" y="1052736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>
            <a:stCxn id="17" idx="3"/>
            <a:endCxn id="25" idx="1"/>
          </p:cNvCxnSpPr>
          <p:nvPr/>
        </p:nvCxnSpPr>
        <p:spPr>
          <a:xfrm>
            <a:off x="2700290" y="4407209"/>
            <a:ext cx="2472385" cy="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60278"/>
              </p:ext>
            </p:extLst>
          </p:nvPr>
        </p:nvGraphicFramePr>
        <p:xfrm>
          <a:off x="5172675" y="3950079"/>
          <a:ext cx="1151826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55"/>
          <p:cNvSpPr txBox="1">
            <a:spLocks noChangeArrowheads="1"/>
          </p:cNvSpPr>
          <p:nvPr/>
        </p:nvSpPr>
        <p:spPr bwMode="auto">
          <a:xfrm>
            <a:off x="5724428" y="1897951"/>
            <a:ext cx="720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4</a:t>
            </a:r>
          </a:p>
        </p:txBody>
      </p:sp>
      <p:sp>
        <p:nvSpPr>
          <p:cNvPr id="27" name="TextBox 56"/>
          <p:cNvSpPr txBox="1">
            <a:spLocks noChangeArrowheads="1"/>
          </p:cNvSpPr>
          <p:nvPr/>
        </p:nvSpPr>
        <p:spPr bwMode="auto">
          <a:xfrm>
            <a:off x="3564685" y="4124732"/>
            <a:ext cx="8163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10</a:t>
            </a:r>
          </a:p>
        </p:txBody>
      </p:sp>
      <p:sp>
        <p:nvSpPr>
          <p:cNvPr id="28" name="TextBox 57"/>
          <p:cNvSpPr txBox="1">
            <a:spLocks noChangeArrowheads="1"/>
          </p:cNvSpPr>
          <p:nvPr/>
        </p:nvSpPr>
        <p:spPr bwMode="auto">
          <a:xfrm>
            <a:off x="900389" y="3662046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2</a:t>
            </a:r>
          </a:p>
        </p:txBody>
      </p:sp>
      <p:sp>
        <p:nvSpPr>
          <p:cNvPr id="29" name="TextBox 58"/>
          <p:cNvSpPr txBox="1">
            <a:spLocks noChangeArrowheads="1"/>
          </p:cNvSpPr>
          <p:nvPr/>
        </p:nvSpPr>
        <p:spPr bwMode="auto">
          <a:xfrm>
            <a:off x="972397" y="2005862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sp>
        <p:nvSpPr>
          <p:cNvPr id="30" name="TextBox 59"/>
          <p:cNvSpPr txBox="1">
            <a:spLocks noChangeArrowheads="1"/>
          </p:cNvSpPr>
          <p:nvPr/>
        </p:nvSpPr>
        <p:spPr bwMode="auto">
          <a:xfrm>
            <a:off x="2791392" y="1141766"/>
            <a:ext cx="557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31" name="TextBox 65"/>
          <p:cNvSpPr txBox="1">
            <a:spLocks noChangeArrowheads="1"/>
          </p:cNvSpPr>
          <p:nvPr/>
        </p:nvSpPr>
        <p:spPr bwMode="auto">
          <a:xfrm>
            <a:off x="2478066" y="2205728"/>
            <a:ext cx="6278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5</a:t>
            </a:r>
          </a:p>
        </p:txBody>
      </p:sp>
      <p:sp>
        <p:nvSpPr>
          <p:cNvPr id="32" name="TextBox 66"/>
          <p:cNvSpPr txBox="1">
            <a:spLocks noChangeArrowheads="1"/>
          </p:cNvSpPr>
          <p:nvPr/>
        </p:nvSpPr>
        <p:spPr bwMode="auto">
          <a:xfrm>
            <a:off x="4356773" y="2746697"/>
            <a:ext cx="670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ZZ 2,5</a:t>
            </a:r>
          </a:p>
        </p:txBody>
      </p:sp>
      <p:sp>
        <p:nvSpPr>
          <p:cNvPr id="33" name="TextBox 67"/>
          <p:cNvSpPr txBox="1">
            <a:spLocks noChangeArrowheads="1"/>
          </p:cNvSpPr>
          <p:nvPr/>
        </p:nvSpPr>
        <p:spPr bwMode="auto">
          <a:xfrm>
            <a:off x="6589021" y="3037033"/>
            <a:ext cx="62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771857"/>
              </p:ext>
            </p:extLst>
          </p:nvPr>
        </p:nvGraphicFramePr>
        <p:xfrm>
          <a:off x="7381110" y="417361"/>
          <a:ext cx="1584174" cy="1018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91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3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>
            <a:stCxn id="23" idx="3"/>
            <a:endCxn id="20" idx="1"/>
          </p:cNvCxnSpPr>
          <p:nvPr/>
        </p:nvCxnSpPr>
        <p:spPr>
          <a:xfrm>
            <a:off x="4409986" y="1509867"/>
            <a:ext cx="3331461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289961" y="159148"/>
            <a:ext cx="1980672" cy="4615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Float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70633" y="5222048"/>
            <a:ext cx="3453795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duration =27 unite of time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Paths CP1=  A,-E- F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CP2 = A- E- G- H </a:t>
            </a:r>
          </a:p>
        </p:txBody>
      </p:sp>
    </p:spTree>
    <p:extLst>
      <p:ext uri="{BB962C8B-B14F-4D97-AF65-F5344CB8AC3E}">
        <p14:creationId xmlns:p14="http://schemas.microsoft.com/office/powerpoint/2010/main" val="140777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/>
              <a:t>Thank You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10FE-6667-4C70-985E-1EA19E59F23F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Precedence Diagramming calculations</a:t>
            </a:r>
            <a:endParaRPr lang="ar-SA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F7B-3EBE-4E36-BA25-03AE5A2B3D36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0824" y="1447800"/>
            <a:ext cx="84613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3300"/>
              </a:buClr>
              <a:buSzPct val="120000"/>
              <a:buFont typeface="Webdings" panose="05030102010509060703" pitchFamily="18" charset="2"/>
              <a:buChar char="&lt;"/>
            </a:pPr>
            <a:r>
              <a:rPr lang="en-US" sz="28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Precedence Diagram Computation</a:t>
            </a:r>
            <a:endParaRPr lang="de-DE" sz="1900" b="1" i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17455" y="2255386"/>
            <a:ext cx="4416425" cy="3349625"/>
            <a:chOff x="4657083" y="1700808"/>
            <a:chExt cx="4415417" cy="3348372"/>
          </a:xfrm>
        </p:grpSpPr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4657083" y="2278864"/>
            <a:ext cx="4415417" cy="2770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533900" imgH="2844800" progId="Equation.3">
                    <p:embed/>
                  </p:oleObj>
                </mc:Choice>
                <mc:Fallback>
                  <p:oleObj name="Equation" r:id="rId2" imgW="4533900" imgH="2844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7083" y="2278864"/>
                          <a:ext cx="4415417" cy="2770316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4824028" y="1700808"/>
              <a:ext cx="3960440" cy="46166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Forward Pass Computations</a:t>
              </a: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4741804" y="2287745"/>
            <a:ext cx="4364828" cy="3348038"/>
            <a:chOff x="4572000" y="1844254"/>
            <a:chExt cx="4515035" cy="3348942"/>
          </a:xfrm>
        </p:grpSpPr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4722028" y="1844254"/>
              <a:ext cx="4137671" cy="46166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Backward Pass Computations</a:t>
              </a:r>
            </a:p>
          </p:txBody>
        </p:sp>
        <p:graphicFrame>
          <p:nvGraphicFramePr>
            <p:cNvPr id="15" name="Object 3"/>
            <p:cNvGraphicFramePr>
              <a:graphicFrameLocks noChangeAspect="1"/>
            </p:cNvGraphicFramePr>
            <p:nvPr/>
          </p:nvGraphicFramePr>
          <p:xfrm>
            <a:off x="4572000" y="2384884"/>
            <a:ext cx="4515035" cy="280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572000" imgH="2819400" progId="Equation.3">
                    <p:embed/>
                  </p:oleObj>
                </mc:Choice>
                <mc:Fallback>
                  <p:oleObj name="Equation" r:id="rId4" imgW="4572000" imgH="2819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2384884"/>
                          <a:ext cx="4515035" cy="2808312"/>
                        </a:xfrm>
                        <a:prstGeom prst="rect">
                          <a:avLst/>
                        </a:prstGeom>
                        <a:solidFill>
                          <a:srgbClr val="66FFFF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br>
              <a:rPr lang="en-GB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29BB-78C8-4E09-9FF6-E208452029DF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52400" y="188640"/>
            <a:ext cx="6867872" cy="200054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Example1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precedence network for small project. Find: 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times in the box. 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duration (Note: Duration in week)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Critical path 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968007"/>
              </p:ext>
            </p:extLst>
          </p:nvPr>
        </p:nvGraphicFramePr>
        <p:xfrm>
          <a:off x="7391400" y="188640"/>
          <a:ext cx="1512168" cy="1018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91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3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7" name="Straight Arrow Connector 36"/>
          <p:cNvCxnSpPr>
            <a:stCxn id="42" idx="3"/>
            <a:endCxn id="43" idx="1"/>
          </p:cNvCxnSpPr>
          <p:nvPr/>
        </p:nvCxnSpPr>
        <p:spPr>
          <a:xfrm flipV="1">
            <a:off x="1964579" y="2713960"/>
            <a:ext cx="1033713" cy="1367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2" idx="3"/>
            <a:endCxn id="44" idx="1"/>
          </p:cNvCxnSpPr>
          <p:nvPr/>
        </p:nvCxnSpPr>
        <p:spPr>
          <a:xfrm>
            <a:off x="1964579" y="4081914"/>
            <a:ext cx="1033713" cy="13515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3" idx="3"/>
            <a:endCxn id="45" idx="1"/>
          </p:cNvCxnSpPr>
          <p:nvPr/>
        </p:nvCxnSpPr>
        <p:spPr>
          <a:xfrm>
            <a:off x="4174379" y="2713960"/>
            <a:ext cx="935288" cy="1367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4" idx="3"/>
            <a:endCxn id="45" idx="1"/>
          </p:cNvCxnSpPr>
          <p:nvPr/>
        </p:nvCxnSpPr>
        <p:spPr>
          <a:xfrm flipV="1">
            <a:off x="4174379" y="4081914"/>
            <a:ext cx="935288" cy="13515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5" idx="3"/>
            <a:endCxn id="46" idx="1"/>
          </p:cNvCxnSpPr>
          <p:nvPr/>
        </p:nvCxnSpPr>
        <p:spPr>
          <a:xfrm>
            <a:off x="6285754" y="4081914"/>
            <a:ext cx="1248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183141"/>
              </p:ext>
            </p:extLst>
          </p:nvPr>
        </p:nvGraphicFramePr>
        <p:xfrm>
          <a:off x="788492" y="3579063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15893"/>
              </p:ext>
            </p:extLst>
          </p:nvPr>
        </p:nvGraphicFramePr>
        <p:xfrm>
          <a:off x="2998292" y="2211109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46772"/>
              </p:ext>
            </p:extLst>
          </p:nvPr>
        </p:nvGraphicFramePr>
        <p:xfrm>
          <a:off x="2998292" y="4930571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68540"/>
              </p:ext>
            </p:extLst>
          </p:nvPr>
        </p:nvGraphicFramePr>
        <p:xfrm>
          <a:off x="5109667" y="3579063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04399"/>
              </p:ext>
            </p:extLst>
          </p:nvPr>
        </p:nvGraphicFramePr>
        <p:xfrm>
          <a:off x="7533778" y="3579063"/>
          <a:ext cx="1176090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2020079" y="3073424"/>
            <a:ext cx="6411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5</a:t>
            </a:r>
          </a:p>
        </p:txBody>
      </p:sp>
      <p:sp>
        <p:nvSpPr>
          <p:cNvPr id="48" name="TextBox 21"/>
          <p:cNvSpPr txBox="1">
            <a:spLocks noChangeArrowheads="1"/>
          </p:cNvSpPr>
          <p:nvPr/>
        </p:nvSpPr>
        <p:spPr bwMode="auto">
          <a:xfrm>
            <a:off x="6561885" y="3759334"/>
            <a:ext cx="769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10</a:t>
            </a:r>
          </a:p>
        </p:txBody>
      </p:sp>
      <p:sp>
        <p:nvSpPr>
          <p:cNvPr id="49" name="TextBox 23"/>
          <p:cNvSpPr txBox="1">
            <a:spLocks noChangeArrowheads="1"/>
          </p:cNvSpPr>
          <p:nvPr/>
        </p:nvSpPr>
        <p:spPr bwMode="auto">
          <a:xfrm>
            <a:off x="4581027" y="3073424"/>
            <a:ext cx="706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10</a:t>
            </a:r>
          </a:p>
        </p:txBody>
      </p:sp>
      <p:sp>
        <p:nvSpPr>
          <p:cNvPr id="52" name="TextBox 24"/>
          <p:cNvSpPr txBox="1">
            <a:spLocks noChangeArrowheads="1"/>
          </p:cNvSpPr>
          <p:nvPr/>
        </p:nvSpPr>
        <p:spPr bwMode="auto">
          <a:xfrm>
            <a:off x="4605411" y="4731389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53" name="TextBox 25"/>
          <p:cNvSpPr txBox="1">
            <a:spLocks noChangeArrowheads="1"/>
          </p:cNvSpPr>
          <p:nvPr/>
        </p:nvSpPr>
        <p:spPr bwMode="auto">
          <a:xfrm>
            <a:off x="1941116" y="4741570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6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7" grpId="0"/>
      <p:bldP spid="48" grpId="0"/>
      <p:bldP spid="49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5C6A-960C-4540-9255-4A86B3D3794D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cxnSp>
        <p:nvCxnSpPr>
          <p:cNvPr id="36" name="Straight Arrow Connector 35"/>
          <p:cNvCxnSpPr>
            <a:stCxn id="58" idx="3"/>
            <a:endCxn id="59" idx="1"/>
          </p:cNvCxnSpPr>
          <p:nvPr/>
        </p:nvCxnSpPr>
        <p:spPr>
          <a:xfrm flipV="1">
            <a:off x="1781198" y="4323978"/>
            <a:ext cx="1033713" cy="73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8" idx="3"/>
            <a:endCxn id="60" idx="1"/>
          </p:cNvCxnSpPr>
          <p:nvPr/>
        </p:nvCxnSpPr>
        <p:spPr>
          <a:xfrm>
            <a:off x="1781198" y="5058292"/>
            <a:ext cx="1033713" cy="559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9" idx="3"/>
            <a:endCxn id="61" idx="1"/>
          </p:cNvCxnSpPr>
          <p:nvPr/>
        </p:nvCxnSpPr>
        <p:spPr>
          <a:xfrm>
            <a:off x="3990998" y="4323978"/>
            <a:ext cx="935288" cy="73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0" idx="3"/>
            <a:endCxn id="61" idx="1"/>
          </p:cNvCxnSpPr>
          <p:nvPr/>
        </p:nvCxnSpPr>
        <p:spPr>
          <a:xfrm flipV="1">
            <a:off x="3990998" y="5058292"/>
            <a:ext cx="935288" cy="559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61" idx="3"/>
            <a:endCxn id="62" idx="1"/>
          </p:cNvCxnSpPr>
          <p:nvPr/>
        </p:nvCxnSpPr>
        <p:spPr>
          <a:xfrm>
            <a:off x="6102373" y="5058292"/>
            <a:ext cx="1248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889415"/>
              </p:ext>
            </p:extLst>
          </p:nvPr>
        </p:nvGraphicFramePr>
        <p:xfrm>
          <a:off x="605111" y="4555441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390612"/>
              </p:ext>
            </p:extLst>
          </p:nvPr>
        </p:nvGraphicFramePr>
        <p:xfrm>
          <a:off x="2814911" y="3821127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109134"/>
              </p:ext>
            </p:extLst>
          </p:nvPr>
        </p:nvGraphicFramePr>
        <p:xfrm>
          <a:off x="2814911" y="5114861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84799"/>
              </p:ext>
            </p:extLst>
          </p:nvPr>
        </p:nvGraphicFramePr>
        <p:xfrm>
          <a:off x="4926286" y="4555441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797102"/>
              </p:ext>
            </p:extLst>
          </p:nvPr>
        </p:nvGraphicFramePr>
        <p:xfrm>
          <a:off x="7350397" y="4555441"/>
          <a:ext cx="1176090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TextBox 17"/>
          <p:cNvSpPr txBox="1">
            <a:spLocks noChangeArrowheads="1"/>
          </p:cNvSpPr>
          <p:nvPr/>
        </p:nvSpPr>
        <p:spPr bwMode="auto">
          <a:xfrm>
            <a:off x="2052723" y="4178757"/>
            <a:ext cx="6411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5</a:t>
            </a:r>
          </a:p>
        </p:txBody>
      </p:sp>
      <p:sp>
        <p:nvSpPr>
          <p:cNvPr id="64" name="TextBox 21"/>
          <p:cNvSpPr txBox="1">
            <a:spLocks noChangeArrowheads="1"/>
          </p:cNvSpPr>
          <p:nvPr/>
        </p:nvSpPr>
        <p:spPr bwMode="auto">
          <a:xfrm>
            <a:off x="6378504" y="4735712"/>
            <a:ext cx="769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10</a:t>
            </a:r>
          </a:p>
        </p:txBody>
      </p:sp>
      <p:sp>
        <p:nvSpPr>
          <p:cNvPr id="65" name="TextBox 23"/>
          <p:cNvSpPr txBox="1">
            <a:spLocks noChangeArrowheads="1"/>
          </p:cNvSpPr>
          <p:nvPr/>
        </p:nvSpPr>
        <p:spPr bwMode="auto">
          <a:xfrm>
            <a:off x="4206007" y="4250765"/>
            <a:ext cx="706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10</a:t>
            </a:r>
          </a:p>
        </p:txBody>
      </p:sp>
      <p:sp>
        <p:nvSpPr>
          <p:cNvPr id="66" name="TextBox 24"/>
          <p:cNvSpPr txBox="1">
            <a:spLocks noChangeArrowheads="1"/>
          </p:cNvSpPr>
          <p:nvPr/>
        </p:nvSpPr>
        <p:spPr bwMode="auto">
          <a:xfrm>
            <a:off x="4230391" y="5392712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67" name="TextBox 25"/>
          <p:cNvSpPr txBox="1">
            <a:spLocks noChangeArrowheads="1"/>
          </p:cNvSpPr>
          <p:nvPr/>
        </p:nvSpPr>
        <p:spPr bwMode="auto">
          <a:xfrm>
            <a:off x="1973760" y="5474901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6</a:t>
            </a: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545520"/>
              </p:ext>
            </p:extLst>
          </p:nvPr>
        </p:nvGraphicFramePr>
        <p:xfrm>
          <a:off x="7355616" y="3196398"/>
          <a:ext cx="1305738" cy="914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889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889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89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9" name="Group 29"/>
          <p:cNvGrpSpPr/>
          <p:nvPr/>
        </p:nvGrpSpPr>
        <p:grpSpPr>
          <a:xfrm>
            <a:off x="6006206" y="36820"/>
            <a:ext cx="2949832" cy="1884486"/>
            <a:chOff x="5498789" y="383235"/>
            <a:chExt cx="3685262" cy="1619368"/>
          </a:xfrm>
        </p:grpSpPr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6790092"/>
                </p:ext>
              </p:extLst>
            </p:nvPr>
          </p:nvGraphicFramePr>
          <p:xfrm>
            <a:off x="5992010" y="731612"/>
            <a:ext cx="3105199" cy="12709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247840" imgH="1422360" progId="Equation.3">
                    <p:embed/>
                  </p:oleObj>
                </mc:Choice>
                <mc:Fallback>
                  <p:oleObj name="Equation" r:id="rId3" imgW="2247840" imgH="1422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2010" y="731612"/>
                          <a:ext cx="3105199" cy="1270991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Rectangle 70"/>
            <p:cNvSpPr/>
            <p:nvPr/>
          </p:nvSpPr>
          <p:spPr>
            <a:xfrm>
              <a:off x="5498789" y="383235"/>
              <a:ext cx="3685262" cy="30414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17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Forward Pass Computations</a:t>
              </a:r>
              <a:endParaRPr lang="en-US" sz="17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endParaRPr>
            </a:p>
          </p:txBody>
        </p:sp>
      </p:grpSp>
      <p:grpSp>
        <p:nvGrpSpPr>
          <p:cNvPr id="72" name="Group 30"/>
          <p:cNvGrpSpPr/>
          <p:nvPr/>
        </p:nvGrpSpPr>
        <p:grpSpPr>
          <a:xfrm>
            <a:off x="56039" y="2292"/>
            <a:ext cx="2637800" cy="1034096"/>
            <a:chOff x="235058" y="1880828"/>
            <a:chExt cx="2774066" cy="803818"/>
          </a:xfrm>
        </p:grpSpPr>
        <p:sp>
          <p:nvSpPr>
            <p:cNvPr id="73" name="TextBox 72"/>
            <p:cNvSpPr txBox="1"/>
            <p:nvPr/>
          </p:nvSpPr>
          <p:spPr>
            <a:xfrm>
              <a:off x="235058" y="1880828"/>
              <a:ext cx="1456622" cy="475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A</a:t>
              </a:r>
            </a:p>
          </p:txBody>
        </p:sp>
        <p:graphicFrame>
          <p:nvGraphicFramePr>
            <p:cNvPr id="7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8318127"/>
                </p:ext>
              </p:extLst>
            </p:nvPr>
          </p:nvGraphicFramePr>
          <p:xfrm>
            <a:off x="351422" y="2141978"/>
            <a:ext cx="2657702" cy="542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019240" imgH="558720" progId="Equation.3">
                    <p:embed/>
                  </p:oleObj>
                </mc:Choice>
                <mc:Fallback>
                  <p:oleObj name="Equation" r:id="rId5" imgW="2019240" imgH="558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422" y="2141978"/>
                          <a:ext cx="2657702" cy="54266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5" name="Group 31"/>
          <p:cNvGrpSpPr/>
          <p:nvPr/>
        </p:nvGrpSpPr>
        <p:grpSpPr>
          <a:xfrm>
            <a:off x="2773849" y="29513"/>
            <a:ext cx="3482762" cy="1274803"/>
            <a:chOff x="356427" y="3664476"/>
            <a:chExt cx="3339651" cy="856244"/>
          </a:xfrm>
        </p:grpSpPr>
        <p:sp>
          <p:nvSpPr>
            <p:cNvPr id="76" name="TextBox 75"/>
            <p:cNvSpPr txBox="1"/>
            <p:nvPr/>
          </p:nvSpPr>
          <p:spPr>
            <a:xfrm>
              <a:off x="356427" y="3664476"/>
              <a:ext cx="1199116" cy="256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B</a:t>
              </a:r>
            </a:p>
          </p:txBody>
        </p:sp>
        <p:graphicFrame>
          <p:nvGraphicFramePr>
            <p:cNvPr id="7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2628900"/>
                </p:ext>
              </p:extLst>
            </p:nvPr>
          </p:nvGraphicFramePr>
          <p:xfrm>
            <a:off x="395802" y="3878647"/>
            <a:ext cx="3300276" cy="642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514600" imgH="711000" progId="Equation.3">
                    <p:embed/>
                  </p:oleObj>
                </mc:Choice>
                <mc:Fallback>
                  <p:oleObj name="Equation" r:id="rId7" imgW="25146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802" y="3878647"/>
                          <a:ext cx="3300276" cy="64207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Group 32"/>
          <p:cNvGrpSpPr/>
          <p:nvPr/>
        </p:nvGrpSpPr>
        <p:grpSpPr>
          <a:xfrm>
            <a:off x="117021" y="1082415"/>
            <a:ext cx="3322835" cy="1268887"/>
            <a:chOff x="-265956" y="5157193"/>
            <a:chExt cx="3116757" cy="1408207"/>
          </a:xfrm>
        </p:grpSpPr>
        <p:sp>
          <p:nvSpPr>
            <p:cNvPr id="79" name="TextBox 78"/>
            <p:cNvSpPr txBox="1"/>
            <p:nvPr/>
          </p:nvSpPr>
          <p:spPr>
            <a:xfrm>
              <a:off x="-265956" y="5157193"/>
              <a:ext cx="1332148" cy="523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C</a:t>
              </a:r>
            </a:p>
          </p:txBody>
        </p:sp>
        <p:graphicFrame>
          <p:nvGraphicFramePr>
            <p:cNvPr id="8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0297666"/>
                </p:ext>
              </p:extLst>
            </p:nvPr>
          </p:nvGraphicFramePr>
          <p:xfrm>
            <a:off x="-220220" y="5517282"/>
            <a:ext cx="3071021" cy="10481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806560" imgH="812520" progId="Equation.3">
                    <p:embed/>
                  </p:oleObj>
                </mc:Choice>
                <mc:Fallback>
                  <p:oleObj name="Equation" r:id="rId9" imgW="280656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20220" y="5517282"/>
                          <a:ext cx="3071021" cy="104811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" name="Group 28"/>
          <p:cNvGrpSpPr/>
          <p:nvPr/>
        </p:nvGrpSpPr>
        <p:grpSpPr>
          <a:xfrm>
            <a:off x="29543" y="2277722"/>
            <a:ext cx="4814763" cy="1431656"/>
            <a:chOff x="149785" y="3500439"/>
            <a:chExt cx="5342596" cy="1529556"/>
          </a:xfrm>
        </p:grpSpPr>
        <p:sp>
          <p:nvSpPr>
            <p:cNvPr id="82" name="TextBox 81"/>
            <p:cNvSpPr txBox="1"/>
            <p:nvPr/>
          </p:nvSpPr>
          <p:spPr>
            <a:xfrm>
              <a:off x="149785" y="3500439"/>
              <a:ext cx="1404156" cy="408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D</a:t>
              </a:r>
            </a:p>
          </p:txBody>
        </p:sp>
        <p:graphicFrame>
          <p:nvGraphicFramePr>
            <p:cNvPr id="8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2952249"/>
                </p:ext>
              </p:extLst>
            </p:nvPr>
          </p:nvGraphicFramePr>
          <p:xfrm>
            <a:off x="258863" y="3846147"/>
            <a:ext cx="5233518" cy="11838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746160" imgH="990360" progId="Equation.3">
                    <p:embed/>
                  </p:oleObj>
                </mc:Choice>
                <mc:Fallback>
                  <p:oleObj name="Equation" r:id="rId11" imgW="3746160" imgH="990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863" y="3846147"/>
                          <a:ext cx="5233518" cy="118384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" name="Group 31"/>
          <p:cNvGrpSpPr/>
          <p:nvPr/>
        </p:nvGrpSpPr>
        <p:grpSpPr>
          <a:xfrm>
            <a:off x="4913270" y="1845905"/>
            <a:ext cx="3943920" cy="1245800"/>
            <a:chOff x="3689" y="3657975"/>
            <a:chExt cx="3781860" cy="920261"/>
          </a:xfrm>
        </p:grpSpPr>
        <p:sp>
          <p:nvSpPr>
            <p:cNvPr id="85" name="TextBox 84"/>
            <p:cNvSpPr txBox="1"/>
            <p:nvPr/>
          </p:nvSpPr>
          <p:spPr>
            <a:xfrm>
              <a:off x="18366" y="3657975"/>
              <a:ext cx="1199116" cy="256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E</a:t>
              </a:r>
            </a:p>
          </p:txBody>
        </p:sp>
        <p:graphicFrame>
          <p:nvGraphicFramePr>
            <p:cNvPr id="8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9149030"/>
                </p:ext>
              </p:extLst>
            </p:nvPr>
          </p:nvGraphicFramePr>
          <p:xfrm>
            <a:off x="3689" y="3939698"/>
            <a:ext cx="3781860" cy="638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288960" imgH="711000" progId="Equation.3">
                    <p:embed/>
                  </p:oleObj>
                </mc:Choice>
                <mc:Fallback>
                  <p:oleObj name="Equation" r:id="rId13" imgW="328896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" y="3939698"/>
                          <a:ext cx="3781860" cy="63853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7" name="TextBox 86"/>
          <p:cNvSpPr txBox="1"/>
          <p:nvPr/>
        </p:nvSpPr>
        <p:spPr>
          <a:xfrm>
            <a:off x="5359300" y="5617712"/>
            <a:ext cx="3596738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Terminal Time = 55 weeks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duration =55weeks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A2D975-B9E9-AE14-02DD-C4A7385A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530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  <p:bldP spid="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0025-7C97-4094-A992-54B2B500B227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2" name="Straight Arrow Connector 11"/>
          <p:cNvCxnSpPr>
            <a:stCxn id="17" idx="3"/>
            <a:endCxn id="18" idx="1"/>
          </p:cNvCxnSpPr>
          <p:nvPr/>
        </p:nvCxnSpPr>
        <p:spPr>
          <a:xfrm flipV="1">
            <a:off x="1682308" y="4072742"/>
            <a:ext cx="1033713" cy="73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7" idx="3"/>
            <a:endCxn id="19" idx="1"/>
          </p:cNvCxnSpPr>
          <p:nvPr/>
        </p:nvCxnSpPr>
        <p:spPr>
          <a:xfrm>
            <a:off x="1682308" y="4807056"/>
            <a:ext cx="1033713" cy="559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8" idx="3"/>
            <a:endCxn id="20" idx="1"/>
          </p:cNvCxnSpPr>
          <p:nvPr/>
        </p:nvCxnSpPr>
        <p:spPr>
          <a:xfrm>
            <a:off x="3892108" y="4072742"/>
            <a:ext cx="935288" cy="73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9" idx="3"/>
            <a:endCxn id="20" idx="1"/>
          </p:cNvCxnSpPr>
          <p:nvPr/>
        </p:nvCxnSpPr>
        <p:spPr>
          <a:xfrm flipV="1">
            <a:off x="3892108" y="4807056"/>
            <a:ext cx="935288" cy="559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0" idx="3"/>
            <a:endCxn id="21" idx="1"/>
          </p:cNvCxnSpPr>
          <p:nvPr/>
        </p:nvCxnSpPr>
        <p:spPr>
          <a:xfrm>
            <a:off x="6003483" y="4807056"/>
            <a:ext cx="1248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48558"/>
              </p:ext>
            </p:extLst>
          </p:nvPr>
        </p:nvGraphicFramePr>
        <p:xfrm>
          <a:off x="506221" y="4304205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076114"/>
              </p:ext>
            </p:extLst>
          </p:nvPr>
        </p:nvGraphicFramePr>
        <p:xfrm>
          <a:off x="2716021" y="3569891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910164"/>
              </p:ext>
            </p:extLst>
          </p:nvPr>
        </p:nvGraphicFramePr>
        <p:xfrm>
          <a:off x="2716021" y="4863625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976962"/>
              </p:ext>
            </p:extLst>
          </p:nvPr>
        </p:nvGraphicFramePr>
        <p:xfrm>
          <a:off x="4827396" y="4304205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825771"/>
              </p:ext>
            </p:extLst>
          </p:nvPr>
        </p:nvGraphicFramePr>
        <p:xfrm>
          <a:off x="7251507" y="4304205"/>
          <a:ext cx="1176090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1953833" y="3927521"/>
            <a:ext cx="6411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5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6279614" y="4484476"/>
            <a:ext cx="769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10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107117" y="3999529"/>
            <a:ext cx="706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10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31501" y="5141476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874870" y="5223665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6</a:t>
            </a:r>
          </a:p>
        </p:txBody>
      </p:sp>
      <p:grpSp>
        <p:nvGrpSpPr>
          <p:cNvPr id="27" name="Group 30"/>
          <p:cNvGrpSpPr/>
          <p:nvPr/>
        </p:nvGrpSpPr>
        <p:grpSpPr>
          <a:xfrm>
            <a:off x="76200" y="81150"/>
            <a:ext cx="2527300" cy="1033735"/>
            <a:chOff x="124082" y="1880828"/>
            <a:chExt cx="2657858" cy="803537"/>
          </a:xfrm>
        </p:grpSpPr>
        <p:sp>
          <p:nvSpPr>
            <p:cNvPr id="28" name="TextBox 27"/>
            <p:cNvSpPr txBox="1"/>
            <p:nvPr/>
          </p:nvSpPr>
          <p:spPr>
            <a:xfrm>
              <a:off x="235058" y="1880828"/>
              <a:ext cx="1456622" cy="287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E</a:t>
              </a:r>
            </a:p>
          </p:txBody>
        </p:sp>
        <p:graphicFrame>
          <p:nvGraphicFramePr>
            <p:cNvPr id="2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22383"/>
                </p:ext>
              </p:extLst>
            </p:nvPr>
          </p:nvGraphicFramePr>
          <p:xfrm>
            <a:off x="124082" y="2141411"/>
            <a:ext cx="2657858" cy="542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019240" imgH="558720" progId="Equation.3">
                    <p:embed/>
                  </p:oleObj>
                </mc:Choice>
                <mc:Fallback>
                  <p:oleObj name="Equation" r:id="rId3" imgW="2019240" imgH="558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082" y="2141411"/>
                          <a:ext cx="2657858" cy="54295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31"/>
          <p:cNvGrpSpPr/>
          <p:nvPr/>
        </p:nvGrpSpPr>
        <p:grpSpPr>
          <a:xfrm>
            <a:off x="2690614" y="81150"/>
            <a:ext cx="3778058" cy="1127370"/>
            <a:chOff x="141607" y="3664476"/>
            <a:chExt cx="3622812" cy="757219"/>
          </a:xfrm>
        </p:grpSpPr>
        <p:sp>
          <p:nvSpPr>
            <p:cNvPr id="31" name="TextBox 30"/>
            <p:cNvSpPr txBox="1"/>
            <p:nvPr/>
          </p:nvSpPr>
          <p:spPr>
            <a:xfrm>
              <a:off x="356427" y="3664476"/>
              <a:ext cx="1199116" cy="256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D</a:t>
              </a:r>
            </a:p>
          </p:txBody>
        </p:sp>
        <p:graphicFrame>
          <p:nvGraphicFramePr>
            <p:cNvPr id="3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189387"/>
                </p:ext>
              </p:extLst>
            </p:nvPr>
          </p:nvGraphicFramePr>
          <p:xfrm>
            <a:off x="141607" y="3878825"/>
            <a:ext cx="3622812" cy="5428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263760" imgH="711000" progId="Equation.3">
                    <p:embed/>
                  </p:oleObj>
                </mc:Choice>
                <mc:Fallback>
                  <p:oleObj name="Equation" r:id="rId5" imgW="326376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607" y="3878825"/>
                          <a:ext cx="3622812" cy="54287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28"/>
          <p:cNvGrpSpPr/>
          <p:nvPr/>
        </p:nvGrpSpPr>
        <p:grpSpPr>
          <a:xfrm>
            <a:off x="3817749" y="2097118"/>
            <a:ext cx="4869185" cy="1456803"/>
            <a:chOff x="149785" y="3500439"/>
            <a:chExt cx="5402983" cy="1556423"/>
          </a:xfrm>
        </p:grpSpPr>
        <p:sp>
          <p:nvSpPr>
            <p:cNvPr id="34" name="TextBox 33"/>
            <p:cNvSpPr txBox="1"/>
            <p:nvPr/>
          </p:nvSpPr>
          <p:spPr>
            <a:xfrm>
              <a:off x="149785" y="3500439"/>
              <a:ext cx="1404156" cy="408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A</a:t>
              </a:r>
            </a:p>
          </p:txBody>
        </p:sp>
        <p:graphicFrame>
          <p:nvGraphicFramePr>
            <p:cNvPr id="3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6788346"/>
                </p:ext>
              </p:extLst>
            </p:nvPr>
          </p:nvGraphicFramePr>
          <p:xfrm>
            <a:off x="311847" y="3846488"/>
            <a:ext cx="5240921" cy="1210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670200" imgH="990360" progId="Equation.3">
                    <p:embed/>
                  </p:oleObj>
                </mc:Choice>
                <mc:Fallback>
                  <p:oleObj name="Equation" r:id="rId7" imgW="3670200" imgH="990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847" y="3846488"/>
                          <a:ext cx="5240921" cy="121037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Group 36"/>
          <p:cNvGrpSpPr/>
          <p:nvPr/>
        </p:nvGrpSpPr>
        <p:grpSpPr>
          <a:xfrm>
            <a:off x="6084169" y="142729"/>
            <a:ext cx="3059833" cy="1901379"/>
            <a:chOff x="5821277" y="764704"/>
            <a:chExt cx="3469049" cy="2114634"/>
          </a:xfrm>
        </p:grpSpPr>
        <p:sp>
          <p:nvSpPr>
            <p:cNvPr id="37" name="Rectangle 36"/>
            <p:cNvSpPr/>
            <p:nvPr/>
          </p:nvSpPr>
          <p:spPr>
            <a:xfrm>
              <a:off x="5821277" y="764704"/>
              <a:ext cx="3469049" cy="393641"/>
            </a:xfrm>
            <a:prstGeom prst="rect">
              <a:avLst/>
            </a:prstGeom>
            <a:solidFill>
              <a:srgbClr val="CCFFFF"/>
            </a:solidFill>
          </p:spPr>
          <p:txBody>
            <a:bodyPr wrap="square">
              <a:spAutoFit/>
            </a:bodyPr>
            <a:lstStyle/>
            <a:p>
              <a:r>
                <a:rPr lang="en-US" sz="17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Backward Pass Computations</a:t>
              </a:r>
              <a:endParaRPr lang="en-US" sz="17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endParaRPr>
            </a:p>
          </p:txBody>
        </p:sp>
        <p:graphicFrame>
          <p:nvGraphicFramePr>
            <p:cNvPr id="3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6070602"/>
                </p:ext>
              </p:extLst>
            </p:nvPr>
          </p:nvGraphicFramePr>
          <p:xfrm>
            <a:off x="6311106" y="1185430"/>
            <a:ext cx="2894903" cy="16939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787900" imgH="2832100" progId="Equation.3">
                    <p:embed/>
                  </p:oleObj>
                </mc:Choice>
                <mc:Fallback>
                  <p:oleObj name="Equation" r:id="rId9" imgW="4787900" imgH="2832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1106" y="1185430"/>
                          <a:ext cx="2894903" cy="1693908"/>
                        </a:xfrm>
                        <a:prstGeom prst="rect">
                          <a:avLst/>
                        </a:prstGeom>
                        <a:solidFill>
                          <a:srgbClr val="66FFFF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TextBox 38"/>
          <p:cNvSpPr txBox="1"/>
          <p:nvPr/>
        </p:nvSpPr>
        <p:spPr>
          <a:xfrm>
            <a:off x="4562833" y="5569765"/>
            <a:ext cx="3042671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Path (A- B- D) Project duration =55</a:t>
            </a:r>
          </a:p>
        </p:txBody>
      </p:sp>
      <p:grpSp>
        <p:nvGrpSpPr>
          <p:cNvPr id="40" name="Group 31"/>
          <p:cNvGrpSpPr/>
          <p:nvPr/>
        </p:nvGrpSpPr>
        <p:grpSpPr>
          <a:xfrm>
            <a:off x="189032" y="1061453"/>
            <a:ext cx="3705225" cy="1127235"/>
            <a:chOff x="176089" y="3664476"/>
            <a:chExt cx="3552972" cy="757128"/>
          </a:xfrm>
        </p:grpSpPr>
        <p:sp>
          <p:nvSpPr>
            <p:cNvPr id="41" name="TextBox 40"/>
            <p:cNvSpPr txBox="1"/>
            <p:nvPr/>
          </p:nvSpPr>
          <p:spPr>
            <a:xfrm>
              <a:off x="237646" y="3664476"/>
              <a:ext cx="1199116" cy="256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C</a:t>
              </a:r>
            </a:p>
          </p:txBody>
        </p:sp>
        <p:graphicFrame>
          <p:nvGraphicFramePr>
            <p:cNvPr id="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1231414"/>
                </p:ext>
              </p:extLst>
            </p:nvPr>
          </p:nvGraphicFramePr>
          <p:xfrm>
            <a:off x="176089" y="3878870"/>
            <a:ext cx="3552972" cy="542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200400" imgH="711000" progId="Equation.3">
                    <p:embed/>
                  </p:oleObj>
                </mc:Choice>
                <mc:Fallback>
                  <p:oleObj name="Equation" r:id="rId11" imgW="320040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089" y="3878870"/>
                          <a:ext cx="3552972" cy="54273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31"/>
          <p:cNvGrpSpPr/>
          <p:nvPr/>
        </p:nvGrpSpPr>
        <p:grpSpPr>
          <a:xfrm>
            <a:off x="181725" y="2225948"/>
            <a:ext cx="3195245" cy="1199144"/>
            <a:chOff x="237646" y="3664476"/>
            <a:chExt cx="3063947" cy="805427"/>
          </a:xfrm>
        </p:grpSpPr>
        <p:sp>
          <p:nvSpPr>
            <p:cNvPr id="44" name="TextBox 43"/>
            <p:cNvSpPr txBox="1"/>
            <p:nvPr/>
          </p:nvSpPr>
          <p:spPr>
            <a:xfrm>
              <a:off x="237646" y="3664476"/>
              <a:ext cx="1199116" cy="256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Activity B</a:t>
              </a:r>
            </a:p>
          </p:txBody>
        </p:sp>
        <p:graphicFrame>
          <p:nvGraphicFramePr>
            <p:cNvPr id="4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2517155"/>
                </p:ext>
              </p:extLst>
            </p:nvPr>
          </p:nvGraphicFramePr>
          <p:xfrm>
            <a:off x="245137" y="3909638"/>
            <a:ext cx="3056456" cy="560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666880" imgH="711000" progId="Equation.3">
                    <p:embed/>
                  </p:oleObj>
                </mc:Choice>
                <mc:Fallback>
                  <p:oleObj name="Equation" r:id="rId13" imgW="266688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137" y="3909638"/>
                          <a:ext cx="3056456" cy="560265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895055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C9FA-EFE9-4D5A-8ABA-8F6202690947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46" name="Straight Arrow Connector 45"/>
          <p:cNvCxnSpPr>
            <a:stCxn id="51" idx="3"/>
            <a:endCxn id="52" idx="1"/>
          </p:cNvCxnSpPr>
          <p:nvPr/>
        </p:nvCxnSpPr>
        <p:spPr>
          <a:xfrm flipV="1">
            <a:off x="1931167" y="2059643"/>
            <a:ext cx="1033713" cy="10223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1" idx="3"/>
            <a:endCxn id="53" idx="1"/>
          </p:cNvCxnSpPr>
          <p:nvPr/>
        </p:nvCxnSpPr>
        <p:spPr>
          <a:xfrm>
            <a:off x="1931167" y="3081989"/>
            <a:ext cx="1033713" cy="852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2" idx="3"/>
            <a:endCxn id="54" idx="1"/>
          </p:cNvCxnSpPr>
          <p:nvPr/>
        </p:nvCxnSpPr>
        <p:spPr>
          <a:xfrm>
            <a:off x="4140967" y="2059643"/>
            <a:ext cx="935288" cy="10223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3" idx="3"/>
            <a:endCxn id="54" idx="1"/>
          </p:cNvCxnSpPr>
          <p:nvPr/>
        </p:nvCxnSpPr>
        <p:spPr>
          <a:xfrm flipV="1">
            <a:off x="4140967" y="3081989"/>
            <a:ext cx="935288" cy="852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4" idx="3"/>
            <a:endCxn id="55" idx="1"/>
          </p:cNvCxnSpPr>
          <p:nvPr/>
        </p:nvCxnSpPr>
        <p:spPr>
          <a:xfrm>
            <a:off x="6252342" y="3081989"/>
            <a:ext cx="1248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134606"/>
              </p:ext>
            </p:extLst>
          </p:nvPr>
        </p:nvGraphicFramePr>
        <p:xfrm>
          <a:off x="755080" y="2579138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869526"/>
              </p:ext>
            </p:extLst>
          </p:nvPr>
        </p:nvGraphicFramePr>
        <p:xfrm>
          <a:off x="2964880" y="1556792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932271"/>
              </p:ext>
            </p:extLst>
          </p:nvPr>
        </p:nvGraphicFramePr>
        <p:xfrm>
          <a:off x="2964880" y="3431410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42757"/>
              </p:ext>
            </p:extLst>
          </p:nvPr>
        </p:nvGraphicFramePr>
        <p:xfrm>
          <a:off x="5076255" y="2579138"/>
          <a:ext cx="1176087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759858"/>
              </p:ext>
            </p:extLst>
          </p:nvPr>
        </p:nvGraphicFramePr>
        <p:xfrm>
          <a:off x="7500366" y="2579138"/>
          <a:ext cx="1176090" cy="100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endParaRPr lang="en-US" sz="1600" b="1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3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TextBox 17"/>
          <p:cNvSpPr txBox="1">
            <a:spLocks noChangeArrowheads="1"/>
          </p:cNvSpPr>
          <p:nvPr/>
        </p:nvSpPr>
        <p:spPr bwMode="auto">
          <a:xfrm>
            <a:off x="2202692" y="1914422"/>
            <a:ext cx="6411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5</a:t>
            </a:r>
          </a:p>
        </p:txBody>
      </p:sp>
      <p:sp>
        <p:nvSpPr>
          <p:cNvPr id="57" name="TextBox 21"/>
          <p:cNvSpPr txBox="1">
            <a:spLocks noChangeArrowheads="1"/>
          </p:cNvSpPr>
          <p:nvPr/>
        </p:nvSpPr>
        <p:spPr bwMode="auto">
          <a:xfrm>
            <a:off x="6528473" y="2759409"/>
            <a:ext cx="769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10</a:t>
            </a:r>
          </a:p>
        </p:txBody>
      </p:sp>
      <p:sp>
        <p:nvSpPr>
          <p:cNvPr id="58" name="TextBox 23"/>
          <p:cNvSpPr txBox="1">
            <a:spLocks noChangeArrowheads="1"/>
          </p:cNvSpPr>
          <p:nvPr/>
        </p:nvSpPr>
        <p:spPr bwMode="auto">
          <a:xfrm>
            <a:off x="4355976" y="1986430"/>
            <a:ext cx="706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10</a:t>
            </a:r>
          </a:p>
        </p:txBody>
      </p:sp>
      <p:sp>
        <p:nvSpPr>
          <p:cNvPr id="59" name="TextBox 24"/>
          <p:cNvSpPr txBox="1">
            <a:spLocks noChangeArrowheads="1"/>
          </p:cNvSpPr>
          <p:nvPr/>
        </p:nvSpPr>
        <p:spPr bwMode="auto">
          <a:xfrm>
            <a:off x="4380360" y="3709261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60" name="TextBox 25"/>
          <p:cNvSpPr txBox="1">
            <a:spLocks noChangeArrowheads="1"/>
          </p:cNvSpPr>
          <p:nvPr/>
        </p:nvSpPr>
        <p:spPr bwMode="auto">
          <a:xfrm>
            <a:off x="2123729" y="3791450"/>
            <a:ext cx="6425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6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00953"/>
              </p:ext>
            </p:extLst>
          </p:nvPr>
        </p:nvGraphicFramePr>
        <p:xfrm>
          <a:off x="7298379" y="260648"/>
          <a:ext cx="1531167" cy="914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889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889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89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1337689" y="4941167"/>
            <a:ext cx="3042671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Path (A, B, D) Project duration =55weeks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67544" y="404664"/>
            <a:ext cx="2497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solution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549098"/>
              </p:ext>
            </p:extLst>
          </p:nvPr>
        </p:nvGraphicFramePr>
        <p:xfrm>
          <a:off x="5867400" y="4724400"/>
          <a:ext cx="2710519" cy="144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20760" imgH="939600" progId="Equation.3">
                  <p:embed/>
                </p:oleObj>
              </mc:Choice>
              <mc:Fallback>
                <p:oleObj name="Equation" r:id="rId3" imgW="2120760" imgH="939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724400"/>
                        <a:ext cx="2710519" cy="144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0411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2618-487D-4369-B8D9-BD79612B8C6B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56" name="Straight Arrow Connector 55"/>
          <p:cNvCxnSpPr>
            <a:stCxn id="65" idx="3"/>
            <a:endCxn id="71" idx="1"/>
          </p:cNvCxnSpPr>
          <p:nvPr/>
        </p:nvCxnSpPr>
        <p:spPr>
          <a:xfrm flipV="1">
            <a:off x="1259632" y="2788643"/>
            <a:ext cx="361057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65" idx="3"/>
            <a:endCxn id="66" idx="1"/>
          </p:cNvCxnSpPr>
          <p:nvPr/>
        </p:nvCxnSpPr>
        <p:spPr>
          <a:xfrm>
            <a:off x="1259632" y="4317387"/>
            <a:ext cx="288032" cy="1368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5" idx="3"/>
            <a:endCxn id="67" idx="1"/>
          </p:cNvCxnSpPr>
          <p:nvPr/>
        </p:nvCxnSpPr>
        <p:spPr>
          <a:xfrm flipV="1">
            <a:off x="1259632" y="4299924"/>
            <a:ext cx="1997429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1" idx="3"/>
            <a:endCxn id="67" idx="1"/>
          </p:cNvCxnSpPr>
          <p:nvPr/>
        </p:nvCxnSpPr>
        <p:spPr>
          <a:xfrm>
            <a:off x="2772518" y="2788643"/>
            <a:ext cx="484543" cy="1511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72" idx="3"/>
            <a:endCxn id="68" idx="1"/>
          </p:cNvCxnSpPr>
          <p:nvPr/>
        </p:nvCxnSpPr>
        <p:spPr>
          <a:xfrm>
            <a:off x="4409189" y="2788643"/>
            <a:ext cx="738875" cy="1511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67" idx="3"/>
            <a:endCxn id="68" idx="1"/>
          </p:cNvCxnSpPr>
          <p:nvPr/>
        </p:nvCxnSpPr>
        <p:spPr>
          <a:xfrm>
            <a:off x="4408887" y="4299924"/>
            <a:ext cx="739177" cy="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7" idx="3"/>
            <a:endCxn id="74" idx="1"/>
          </p:cNvCxnSpPr>
          <p:nvPr/>
        </p:nvCxnSpPr>
        <p:spPr>
          <a:xfrm>
            <a:off x="4408887" y="4299924"/>
            <a:ext cx="762991" cy="1386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8" idx="3"/>
            <a:endCxn id="69" idx="1"/>
          </p:cNvCxnSpPr>
          <p:nvPr/>
        </p:nvCxnSpPr>
        <p:spPr>
          <a:xfrm>
            <a:off x="6299893" y="4300032"/>
            <a:ext cx="1440757" cy="1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74" idx="3"/>
            <a:endCxn id="69" idx="1"/>
          </p:cNvCxnSpPr>
          <p:nvPr/>
        </p:nvCxnSpPr>
        <p:spPr>
          <a:xfrm flipV="1">
            <a:off x="6323704" y="4317387"/>
            <a:ext cx="1416946" cy="13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19127"/>
              </p:ext>
            </p:extLst>
          </p:nvPr>
        </p:nvGraphicFramePr>
        <p:xfrm>
          <a:off x="107803" y="3860256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93552"/>
              </p:ext>
            </p:extLst>
          </p:nvPr>
        </p:nvGraphicFramePr>
        <p:xfrm>
          <a:off x="1547664" y="5228854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293312"/>
              </p:ext>
            </p:extLst>
          </p:nvPr>
        </p:nvGraphicFramePr>
        <p:xfrm>
          <a:off x="3257061" y="3842793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975595"/>
              </p:ext>
            </p:extLst>
          </p:nvPr>
        </p:nvGraphicFramePr>
        <p:xfrm>
          <a:off x="5148064" y="3842793"/>
          <a:ext cx="1151829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03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125544"/>
              </p:ext>
            </p:extLst>
          </p:nvPr>
        </p:nvGraphicFramePr>
        <p:xfrm>
          <a:off x="7740650" y="3860256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966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0" name="Straight Arrow Connector 69"/>
          <p:cNvCxnSpPr>
            <a:stCxn id="71" idx="3"/>
            <a:endCxn id="72" idx="1"/>
          </p:cNvCxnSpPr>
          <p:nvPr/>
        </p:nvCxnSpPr>
        <p:spPr>
          <a:xfrm>
            <a:off x="2772518" y="2788643"/>
            <a:ext cx="4848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87582"/>
              </p:ext>
            </p:extLst>
          </p:nvPr>
        </p:nvGraphicFramePr>
        <p:xfrm>
          <a:off x="1620689" y="2331512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692895"/>
              </p:ext>
            </p:extLst>
          </p:nvPr>
        </p:nvGraphicFramePr>
        <p:xfrm>
          <a:off x="3257363" y="2331512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3" name="Straight Arrow Connector 72"/>
          <p:cNvCxnSpPr>
            <a:stCxn id="66" idx="3"/>
            <a:endCxn id="74" idx="1"/>
          </p:cNvCxnSpPr>
          <p:nvPr/>
        </p:nvCxnSpPr>
        <p:spPr>
          <a:xfrm>
            <a:off x="2699493" y="5685985"/>
            <a:ext cx="2472385" cy="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457715"/>
              </p:ext>
            </p:extLst>
          </p:nvPr>
        </p:nvGraphicFramePr>
        <p:xfrm>
          <a:off x="5171878" y="5228855"/>
          <a:ext cx="1151826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03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55"/>
          <p:cNvSpPr txBox="1">
            <a:spLocks noChangeArrowheads="1"/>
          </p:cNvSpPr>
          <p:nvPr/>
        </p:nvSpPr>
        <p:spPr bwMode="auto">
          <a:xfrm>
            <a:off x="5726078" y="3130749"/>
            <a:ext cx="720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4</a:t>
            </a:r>
          </a:p>
        </p:txBody>
      </p:sp>
      <p:sp>
        <p:nvSpPr>
          <p:cNvPr id="76" name="TextBox 56"/>
          <p:cNvSpPr txBox="1">
            <a:spLocks noChangeArrowheads="1"/>
          </p:cNvSpPr>
          <p:nvPr/>
        </p:nvSpPr>
        <p:spPr bwMode="auto">
          <a:xfrm>
            <a:off x="3708348" y="5416191"/>
            <a:ext cx="8163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10</a:t>
            </a:r>
          </a:p>
        </p:txBody>
      </p:sp>
      <p:sp>
        <p:nvSpPr>
          <p:cNvPr id="77" name="TextBox 57"/>
          <p:cNvSpPr txBox="1">
            <a:spLocks noChangeArrowheads="1"/>
          </p:cNvSpPr>
          <p:nvPr/>
        </p:nvSpPr>
        <p:spPr bwMode="auto">
          <a:xfrm>
            <a:off x="899592" y="4940822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2</a:t>
            </a:r>
          </a:p>
        </p:txBody>
      </p:sp>
      <p:sp>
        <p:nvSpPr>
          <p:cNvPr id="78" name="TextBox 58"/>
          <p:cNvSpPr txBox="1">
            <a:spLocks noChangeArrowheads="1"/>
          </p:cNvSpPr>
          <p:nvPr/>
        </p:nvSpPr>
        <p:spPr bwMode="auto">
          <a:xfrm>
            <a:off x="971600" y="3284638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sp>
        <p:nvSpPr>
          <p:cNvPr id="79" name="TextBox 59"/>
          <p:cNvSpPr txBox="1">
            <a:spLocks noChangeArrowheads="1"/>
          </p:cNvSpPr>
          <p:nvPr/>
        </p:nvSpPr>
        <p:spPr bwMode="auto">
          <a:xfrm>
            <a:off x="2771800" y="2470925"/>
            <a:ext cx="557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80" name="TextBox 65"/>
          <p:cNvSpPr txBox="1">
            <a:spLocks noChangeArrowheads="1"/>
          </p:cNvSpPr>
          <p:nvPr/>
        </p:nvSpPr>
        <p:spPr bwMode="auto">
          <a:xfrm>
            <a:off x="2494672" y="3420793"/>
            <a:ext cx="6278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5</a:t>
            </a:r>
          </a:p>
        </p:txBody>
      </p:sp>
      <p:sp>
        <p:nvSpPr>
          <p:cNvPr id="81" name="TextBox 66"/>
          <p:cNvSpPr txBox="1">
            <a:spLocks noChangeArrowheads="1"/>
          </p:cNvSpPr>
          <p:nvPr/>
        </p:nvSpPr>
        <p:spPr bwMode="auto">
          <a:xfrm>
            <a:off x="4355976" y="4025473"/>
            <a:ext cx="670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ZZ 2,5</a:t>
            </a:r>
          </a:p>
        </p:txBody>
      </p:sp>
      <p:sp>
        <p:nvSpPr>
          <p:cNvPr id="82" name="TextBox 67"/>
          <p:cNvSpPr txBox="1">
            <a:spLocks noChangeArrowheads="1"/>
          </p:cNvSpPr>
          <p:nvPr/>
        </p:nvSpPr>
        <p:spPr bwMode="auto">
          <a:xfrm>
            <a:off x="6706325" y="4333250"/>
            <a:ext cx="62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48192"/>
              </p:ext>
            </p:extLst>
          </p:nvPr>
        </p:nvGraphicFramePr>
        <p:xfrm>
          <a:off x="7334219" y="191872"/>
          <a:ext cx="1630269" cy="1005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75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53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25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179512" y="152400"/>
            <a:ext cx="5688632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Example2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precedence network for small project. Find: 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times in the box.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duration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Critical path </a:t>
            </a:r>
          </a:p>
        </p:txBody>
      </p:sp>
      <p:cxnSp>
        <p:nvCxnSpPr>
          <p:cNvPr id="85" name="Straight Arrow Connector 84"/>
          <p:cNvCxnSpPr>
            <a:stCxn id="72" idx="3"/>
            <a:endCxn id="69" idx="1"/>
          </p:cNvCxnSpPr>
          <p:nvPr/>
        </p:nvCxnSpPr>
        <p:spPr>
          <a:xfrm>
            <a:off x="4409189" y="2788643"/>
            <a:ext cx="3331461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41194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D4D4-3131-4E90-84AC-E65C834CD0E2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48" name="Straight Arrow Connector 47"/>
          <p:cNvCxnSpPr>
            <a:stCxn id="57" idx="3"/>
            <a:endCxn id="63" idx="1"/>
          </p:cNvCxnSpPr>
          <p:nvPr/>
        </p:nvCxnSpPr>
        <p:spPr>
          <a:xfrm flipV="1">
            <a:off x="1167812" y="2812425"/>
            <a:ext cx="361057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7" idx="3"/>
            <a:endCxn id="58" idx="1"/>
          </p:cNvCxnSpPr>
          <p:nvPr/>
        </p:nvCxnSpPr>
        <p:spPr>
          <a:xfrm>
            <a:off x="1167812" y="4341169"/>
            <a:ext cx="288032" cy="1368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7" idx="3"/>
            <a:endCxn id="59" idx="1"/>
          </p:cNvCxnSpPr>
          <p:nvPr/>
        </p:nvCxnSpPr>
        <p:spPr>
          <a:xfrm flipV="1">
            <a:off x="1167812" y="4323706"/>
            <a:ext cx="1997429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3" idx="3"/>
            <a:endCxn id="59" idx="1"/>
          </p:cNvCxnSpPr>
          <p:nvPr/>
        </p:nvCxnSpPr>
        <p:spPr>
          <a:xfrm>
            <a:off x="2680698" y="2812425"/>
            <a:ext cx="484543" cy="1511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4" idx="3"/>
            <a:endCxn id="60" idx="1"/>
          </p:cNvCxnSpPr>
          <p:nvPr/>
        </p:nvCxnSpPr>
        <p:spPr>
          <a:xfrm>
            <a:off x="4317369" y="2812425"/>
            <a:ext cx="738875" cy="1511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9" idx="3"/>
            <a:endCxn id="60" idx="1"/>
          </p:cNvCxnSpPr>
          <p:nvPr/>
        </p:nvCxnSpPr>
        <p:spPr>
          <a:xfrm>
            <a:off x="4317067" y="4323706"/>
            <a:ext cx="739177" cy="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9" idx="3"/>
            <a:endCxn id="66" idx="1"/>
          </p:cNvCxnSpPr>
          <p:nvPr/>
        </p:nvCxnSpPr>
        <p:spPr>
          <a:xfrm>
            <a:off x="4317067" y="4323706"/>
            <a:ext cx="762991" cy="1386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60" idx="3"/>
            <a:endCxn id="61" idx="1"/>
          </p:cNvCxnSpPr>
          <p:nvPr/>
        </p:nvCxnSpPr>
        <p:spPr>
          <a:xfrm>
            <a:off x="6208073" y="4323814"/>
            <a:ext cx="1440757" cy="1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66" idx="3"/>
            <a:endCxn id="61" idx="1"/>
          </p:cNvCxnSpPr>
          <p:nvPr/>
        </p:nvCxnSpPr>
        <p:spPr>
          <a:xfrm flipV="1">
            <a:off x="6231884" y="4341169"/>
            <a:ext cx="1416946" cy="13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874597"/>
              </p:ext>
            </p:extLst>
          </p:nvPr>
        </p:nvGraphicFramePr>
        <p:xfrm>
          <a:off x="15983" y="3884038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800993"/>
              </p:ext>
            </p:extLst>
          </p:nvPr>
        </p:nvGraphicFramePr>
        <p:xfrm>
          <a:off x="1455844" y="5252636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625561"/>
              </p:ext>
            </p:extLst>
          </p:nvPr>
        </p:nvGraphicFramePr>
        <p:xfrm>
          <a:off x="3165241" y="3866575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721203"/>
              </p:ext>
            </p:extLst>
          </p:nvPr>
        </p:nvGraphicFramePr>
        <p:xfrm>
          <a:off x="5056244" y="3866575"/>
          <a:ext cx="1151829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81716"/>
              </p:ext>
            </p:extLst>
          </p:nvPr>
        </p:nvGraphicFramePr>
        <p:xfrm>
          <a:off x="7648830" y="3884038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2" name="Straight Arrow Connector 61"/>
          <p:cNvCxnSpPr>
            <a:stCxn id="63" idx="3"/>
            <a:endCxn id="64" idx="1"/>
          </p:cNvCxnSpPr>
          <p:nvPr/>
        </p:nvCxnSpPr>
        <p:spPr>
          <a:xfrm>
            <a:off x="2680698" y="2812425"/>
            <a:ext cx="4848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94143"/>
              </p:ext>
            </p:extLst>
          </p:nvPr>
        </p:nvGraphicFramePr>
        <p:xfrm>
          <a:off x="1528869" y="2355294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40598"/>
              </p:ext>
            </p:extLst>
          </p:nvPr>
        </p:nvGraphicFramePr>
        <p:xfrm>
          <a:off x="3165543" y="2355294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5" name="Straight Arrow Connector 64"/>
          <p:cNvCxnSpPr>
            <a:stCxn id="58" idx="3"/>
            <a:endCxn id="66" idx="1"/>
          </p:cNvCxnSpPr>
          <p:nvPr/>
        </p:nvCxnSpPr>
        <p:spPr>
          <a:xfrm>
            <a:off x="2607673" y="5709767"/>
            <a:ext cx="2472385" cy="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65478"/>
              </p:ext>
            </p:extLst>
          </p:nvPr>
        </p:nvGraphicFramePr>
        <p:xfrm>
          <a:off x="5080058" y="5252637"/>
          <a:ext cx="1151826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TextBox 55"/>
          <p:cNvSpPr txBox="1">
            <a:spLocks noChangeArrowheads="1"/>
          </p:cNvSpPr>
          <p:nvPr/>
        </p:nvSpPr>
        <p:spPr bwMode="auto">
          <a:xfrm>
            <a:off x="5631811" y="3200509"/>
            <a:ext cx="720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4</a:t>
            </a:r>
          </a:p>
        </p:txBody>
      </p:sp>
      <p:sp>
        <p:nvSpPr>
          <p:cNvPr id="68" name="TextBox 56"/>
          <p:cNvSpPr txBox="1">
            <a:spLocks noChangeArrowheads="1"/>
          </p:cNvSpPr>
          <p:nvPr/>
        </p:nvSpPr>
        <p:spPr bwMode="auto">
          <a:xfrm>
            <a:off x="3472068" y="5427290"/>
            <a:ext cx="8163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10</a:t>
            </a:r>
          </a:p>
        </p:txBody>
      </p:sp>
      <p:sp>
        <p:nvSpPr>
          <p:cNvPr id="69" name="TextBox 57"/>
          <p:cNvSpPr txBox="1">
            <a:spLocks noChangeArrowheads="1"/>
          </p:cNvSpPr>
          <p:nvPr/>
        </p:nvSpPr>
        <p:spPr bwMode="auto">
          <a:xfrm>
            <a:off x="807772" y="4964604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2</a:t>
            </a:r>
          </a:p>
        </p:txBody>
      </p:sp>
      <p:sp>
        <p:nvSpPr>
          <p:cNvPr id="70" name="TextBox 58"/>
          <p:cNvSpPr txBox="1">
            <a:spLocks noChangeArrowheads="1"/>
          </p:cNvSpPr>
          <p:nvPr/>
        </p:nvSpPr>
        <p:spPr bwMode="auto">
          <a:xfrm>
            <a:off x="879780" y="3308420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sp>
        <p:nvSpPr>
          <p:cNvPr id="71" name="TextBox 59"/>
          <p:cNvSpPr txBox="1">
            <a:spLocks noChangeArrowheads="1"/>
          </p:cNvSpPr>
          <p:nvPr/>
        </p:nvSpPr>
        <p:spPr bwMode="auto">
          <a:xfrm>
            <a:off x="2698775" y="2444324"/>
            <a:ext cx="557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72" name="TextBox 65"/>
          <p:cNvSpPr txBox="1">
            <a:spLocks noChangeArrowheads="1"/>
          </p:cNvSpPr>
          <p:nvPr/>
        </p:nvSpPr>
        <p:spPr bwMode="auto">
          <a:xfrm>
            <a:off x="2385449" y="3508286"/>
            <a:ext cx="6278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5</a:t>
            </a: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4264156" y="4049255"/>
            <a:ext cx="670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ZZ 2,5</a:t>
            </a:r>
          </a:p>
        </p:txBody>
      </p:sp>
      <p:sp>
        <p:nvSpPr>
          <p:cNvPr id="74" name="TextBox 67"/>
          <p:cNvSpPr txBox="1">
            <a:spLocks noChangeArrowheads="1"/>
          </p:cNvSpPr>
          <p:nvPr/>
        </p:nvSpPr>
        <p:spPr bwMode="auto">
          <a:xfrm>
            <a:off x="6496404" y="4339591"/>
            <a:ext cx="62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99308"/>
              </p:ext>
            </p:extLst>
          </p:nvPr>
        </p:nvGraphicFramePr>
        <p:xfrm>
          <a:off x="7452319" y="417361"/>
          <a:ext cx="1512168" cy="1018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91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3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6" name="Straight Arrow Connector 75"/>
          <p:cNvCxnSpPr>
            <a:stCxn id="64" idx="3"/>
            <a:endCxn id="61" idx="1"/>
          </p:cNvCxnSpPr>
          <p:nvPr/>
        </p:nvCxnSpPr>
        <p:spPr>
          <a:xfrm>
            <a:off x="4317369" y="2812425"/>
            <a:ext cx="3331461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893586"/>
              </p:ext>
            </p:extLst>
          </p:nvPr>
        </p:nvGraphicFramePr>
        <p:xfrm>
          <a:off x="4068848" y="181712"/>
          <a:ext cx="3267383" cy="2050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33900" imgH="2844800" progId="Equation.3">
                  <p:embed/>
                </p:oleObj>
              </mc:Choice>
              <mc:Fallback>
                <p:oleObj name="Equation" r:id="rId3" imgW="4533900" imgH="284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848" y="181712"/>
                        <a:ext cx="3267383" cy="205031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304800" y="188640"/>
            <a:ext cx="3619128" cy="4618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 Pass</a:t>
            </a: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EDBF-D691-431E-A2DC-86BAD30665DA}" type="datetime4">
              <a:rPr lang="en-US" smtClean="0"/>
              <a:t>February 10,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11" name="Straight Arrow Connector 10"/>
          <p:cNvCxnSpPr>
            <a:stCxn id="20" idx="3"/>
            <a:endCxn id="26" idx="1"/>
          </p:cNvCxnSpPr>
          <p:nvPr/>
        </p:nvCxnSpPr>
        <p:spPr>
          <a:xfrm flipV="1">
            <a:off x="1321374" y="2812425"/>
            <a:ext cx="361057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0" idx="3"/>
            <a:endCxn id="21" idx="1"/>
          </p:cNvCxnSpPr>
          <p:nvPr/>
        </p:nvCxnSpPr>
        <p:spPr>
          <a:xfrm>
            <a:off x="1321374" y="4341169"/>
            <a:ext cx="288032" cy="1368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0" idx="3"/>
            <a:endCxn id="22" idx="1"/>
          </p:cNvCxnSpPr>
          <p:nvPr/>
        </p:nvCxnSpPr>
        <p:spPr>
          <a:xfrm flipV="1">
            <a:off x="1321374" y="4323706"/>
            <a:ext cx="1997429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3"/>
            <a:endCxn id="22" idx="1"/>
          </p:cNvCxnSpPr>
          <p:nvPr/>
        </p:nvCxnSpPr>
        <p:spPr>
          <a:xfrm>
            <a:off x="2834260" y="2812425"/>
            <a:ext cx="484543" cy="1511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7" idx="3"/>
            <a:endCxn id="23" idx="1"/>
          </p:cNvCxnSpPr>
          <p:nvPr/>
        </p:nvCxnSpPr>
        <p:spPr>
          <a:xfrm>
            <a:off x="4470931" y="2812425"/>
            <a:ext cx="738875" cy="1511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2" idx="3"/>
            <a:endCxn id="23" idx="1"/>
          </p:cNvCxnSpPr>
          <p:nvPr/>
        </p:nvCxnSpPr>
        <p:spPr>
          <a:xfrm>
            <a:off x="4470629" y="4323706"/>
            <a:ext cx="739177" cy="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2" idx="3"/>
            <a:endCxn id="29" idx="1"/>
          </p:cNvCxnSpPr>
          <p:nvPr/>
        </p:nvCxnSpPr>
        <p:spPr>
          <a:xfrm>
            <a:off x="4470629" y="4323706"/>
            <a:ext cx="762991" cy="1386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3" idx="3"/>
            <a:endCxn id="24" idx="1"/>
          </p:cNvCxnSpPr>
          <p:nvPr/>
        </p:nvCxnSpPr>
        <p:spPr>
          <a:xfrm>
            <a:off x="6361635" y="4323814"/>
            <a:ext cx="1440757" cy="1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9" idx="3"/>
            <a:endCxn id="24" idx="1"/>
          </p:cNvCxnSpPr>
          <p:nvPr/>
        </p:nvCxnSpPr>
        <p:spPr>
          <a:xfrm flipV="1">
            <a:off x="6385446" y="4341169"/>
            <a:ext cx="1416946" cy="13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2360"/>
              </p:ext>
            </p:extLst>
          </p:nvPr>
        </p:nvGraphicFramePr>
        <p:xfrm>
          <a:off x="169545" y="3884038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38366"/>
              </p:ext>
            </p:extLst>
          </p:nvPr>
        </p:nvGraphicFramePr>
        <p:xfrm>
          <a:off x="1609406" y="5252636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61907"/>
              </p:ext>
            </p:extLst>
          </p:nvPr>
        </p:nvGraphicFramePr>
        <p:xfrm>
          <a:off x="3318803" y="3866575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05198"/>
              </p:ext>
            </p:extLst>
          </p:nvPr>
        </p:nvGraphicFramePr>
        <p:xfrm>
          <a:off x="5209806" y="3866575"/>
          <a:ext cx="1151829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44145"/>
              </p:ext>
            </p:extLst>
          </p:nvPr>
        </p:nvGraphicFramePr>
        <p:xfrm>
          <a:off x="7802392" y="3884038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5" name="Straight Arrow Connector 24"/>
          <p:cNvCxnSpPr>
            <a:stCxn id="26" idx="3"/>
            <a:endCxn id="27" idx="1"/>
          </p:cNvCxnSpPr>
          <p:nvPr/>
        </p:nvCxnSpPr>
        <p:spPr>
          <a:xfrm>
            <a:off x="2834260" y="2812425"/>
            <a:ext cx="4848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89011"/>
              </p:ext>
            </p:extLst>
          </p:nvPr>
        </p:nvGraphicFramePr>
        <p:xfrm>
          <a:off x="1682431" y="2355294"/>
          <a:ext cx="1151829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i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590660"/>
              </p:ext>
            </p:extLst>
          </p:nvPr>
        </p:nvGraphicFramePr>
        <p:xfrm>
          <a:off x="3319105" y="2355294"/>
          <a:ext cx="1151826" cy="9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399" marR="91399" marT="45697" marB="45697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697" marB="4569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399" marR="9139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>
            <a:stCxn id="21" idx="3"/>
            <a:endCxn id="29" idx="1"/>
          </p:cNvCxnSpPr>
          <p:nvPr/>
        </p:nvCxnSpPr>
        <p:spPr>
          <a:xfrm>
            <a:off x="2761235" y="5709767"/>
            <a:ext cx="2472385" cy="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57064"/>
              </p:ext>
            </p:extLst>
          </p:nvPr>
        </p:nvGraphicFramePr>
        <p:xfrm>
          <a:off x="5233620" y="5252637"/>
          <a:ext cx="1151826" cy="914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99" marR="91399" marT="45733" marB="45733"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9" marR="91399" marT="45733" marB="4573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99" marR="9139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55"/>
          <p:cNvSpPr txBox="1">
            <a:spLocks noChangeArrowheads="1"/>
          </p:cNvSpPr>
          <p:nvPr/>
        </p:nvSpPr>
        <p:spPr bwMode="auto">
          <a:xfrm>
            <a:off x="5785373" y="3200509"/>
            <a:ext cx="720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4</a:t>
            </a:r>
          </a:p>
        </p:txBody>
      </p:sp>
      <p:sp>
        <p:nvSpPr>
          <p:cNvPr id="31" name="TextBox 56"/>
          <p:cNvSpPr txBox="1">
            <a:spLocks noChangeArrowheads="1"/>
          </p:cNvSpPr>
          <p:nvPr/>
        </p:nvSpPr>
        <p:spPr bwMode="auto">
          <a:xfrm>
            <a:off x="3625630" y="5427290"/>
            <a:ext cx="8163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10</a:t>
            </a:r>
          </a:p>
        </p:txBody>
      </p:sp>
      <p:sp>
        <p:nvSpPr>
          <p:cNvPr id="32" name="TextBox 57"/>
          <p:cNvSpPr txBox="1">
            <a:spLocks noChangeArrowheads="1"/>
          </p:cNvSpPr>
          <p:nvPr/>
        </p:nvSpPr>
        <p:spPr bwMode="auto">
          <a:xfrm>
            <a:off x="961334" y="4964604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2</a:t>
            </a:r>
          </a:p>
        </p:txBody>
      </p:sp>
      <p:sp>
        <p:nvSpPr>
          <p:cNvPr id="33" name="TextBox 58"/>
          <p:cNvSpPr txBox="1">
            <a:spLocks noChangeArrowheads="1"/>
          </p:cNvSpPr>
          <p:nvPr/>
        </p:nvSpPr>
        <p:spPr bwMode="auto">
          <a:xfrm>
            <a:off x="1033342" y="3308420"/>
            <a:ext cx="62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sp>
        <p:nvSpPr>
          <p:cNvPr id="34" name="TextBox 59"/>
          <p:cNvSpPr txBox="1">
            <a:spLocks noChangeArrowheads="1"/>
          </p:cNvSpPr>
          <p:nvPr/>
        </p:nvSpPr>
        <p:spPr bwMode="auto">
          <a:xfrm>
            <a:off x="2852337" y="2444324"/>
            <a:ext cx="557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 5</a:t>
            </a:r>
          </a:p>
        </p:txBody>
      </p:sp>
      <p:sp>
        <p:nvSpPr>
          <p:cNvPr id="35" name="TextBox 65"/>
          <p:cNvSpPr txBox="1">
            <a:spLocks noChangeArrowheads="1"/>
          </p:cNvSpPr>
          <p:nvPr/>
        </p:nvSpPr>
        <p:spPr bwMode="auto">
          <a:xfrm>
            <a:off x="2539011" y="3508286"/>
            <a:ext cx="6278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 5</a:t>
            </a:r>
          </a:p>
        </p:txBody>
      </p:sp>
      <p:sp>
        <p:nvSpPr>
          <p:cNvPr id="36" name="TextBox 66"/>
          <p:cNvSpPr txBox="1">
            <a:spLocks noChangeArrowheads="1"/>
          </p:cNvSpPr>
          <p:nvPr/>
        </p:nvSpPr>
        <p:spPr bwMode="auto">
          <a:xfrm>
            <a:off x="4417718" y="4049255"/>
            <a:ext cx="670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ZZ 2,5</a:t>
            </a:r>
          </a:p>
        </p:txBody>
      </p:sp>
      <p:sp>
        <p:nvSpPr>
          <p:cNvPr id="37" name="TextBox 67"/>
          <p:cNvSpPr txBox="1">
            <a:spLocks noChangeArrowheads="1"/>
          </p:cNvSpPr>
          <p:nvPr/>
        </p:nvSpPr>
        <p:spPr bwMode="auto">
          <a:xfrm>
            <a:off x="6649966" y="4339591"/>
            <a:ext cx="62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3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24354"/>
              </p:ext>
            </p:extLst>
          </p:nvPr>
        </p:nvGraphicFramePr>
        <p:xfrm>
          <a:off x="7391401" y="417361"/>
          <a:ext cx="1573086" cy="1018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91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3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>
            <a:stCxn id="27" idx="3"/>
            <a:endCxn id="24" idx="1"/>
          </p:cNvCxnSpPr>
          <p:nvPr/>
        </p:nvCxnSpPr>
        <p:spPr>
          <a:xfrm>
            <a:off x="4470931" y="2812425"/>
            <a:ext cx="3331461" cy="1528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152400" y="159148"/>
            <a:ext cx="3691136" cy="4615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Backward Pass</a:t>
            </a:r>
          </a:p>
        </p:txBody>
      </p:sp>
      <p:graphicFrame>
        <p:nvGraphicFramePr>
          <p:cNvPr id="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746773"/>
              </p:ext>
            </p:extLst>
          </p:nvPr>
        </p:nvGraphicFramePr>
        <p:xfrm>
          <a:off x="4067447" y="104647"/>
          <a:ext cx="3312368" cy="205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2000" imgH="2819400" progId="Equation.3">
                  <p:embed/>
                </p:oleObj>
              </mc:Choice>
              <mc:Fallback>
                <p:oleObj name="Equation" r:id="rId2" imgW="4572000" imgH="281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447" y="104647"/>
                        <a:ext cx="3312368" cy="2059791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02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2A4C6D2-5977-44AE-8B4D-3745800C3303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1689</TotalTime>
  <Words>709</Words>
  <Application>Microsoft Office PowerPoint</Application>
  <PresentationFormat>On-screen Show (4:3)</PresentationFormat>
  <Paragraphs>435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Algerian</vt:lpstr>
      <vt:lpstr>Calibri</vt:lpstr>
      <vt:lpstr>Georgia</vt:lpstr>
      <vt:lpstr>Symbol</vt:lpstr>
      <vt:lpstr>Times New Roman</vt:lpstr>
      <vt:lpstr>Webdings</vt:lpstr>
      <vt:lpstr>Wingdings</vt:lpstr>
      <vt:lpstr>Wingdings 2</vt:lpstr>
      <vt:lpstr>Civic</vt:lpstr>
      <vt:lpstr>Equation</vt:lpstr>
      <vt:lpstr>Management Of Engineering Projects (GE 402)</vt:lpstr>
      <vt:lpstr>Precedence Diagramming calculations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abdulrahman Mohammed Almutairi</cp:lastModifiedBy>
  <cp:revision>110</cp:revision>
  <dcterms:modified xsi:type="dcterms:W3CDTF">2025-02-10T05:56:58Z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