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4"/>
  </p:sldMasterIdLst>
  <p:notesMasterIdLst>
    <p:notesMasterId r:id="rId16"/>
  </p:notesMasterIdLst>
  <p:handoutMasterIdLst>
    <p:handoutMasterId r:id="rId17"/>
  </p:handoutMasterIdLst>
  <p:sldIdLst>
    <p:sldId id="285" r:id="rId5"/>
    <p:sldId id="286" r:id="rId6"/>
    <p:sldId id="287" r:id="rId7"/>
    <p:sldId id="354" r:id="rId8"/>
    <p:sldId id="355" r:id="rId9"/>
    <p:sldId id="356" r:id="rId10"/>
    <p:sldId id="357" r:id="rId11"/>
    <p:sldId id="274" r:id="rId12"/>
    <p:sldId id="358" r:id="rId13"/>
    <p:sldId id="359" r:id="rId14"/>
    <p:sldId id="270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sSZRQn7P5lC10xTNivSrdQ==" hashData="9kn/OWbzLuOKFdLePTQ93hPps3g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33CC"/>
    <a:srgbClr val="2F0765"/>
    <a:srgbClr val="3A34BC"/>
    <a:srgbClr val="3BC828"/>
    <a:srgbClr val="ADA7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847A1-6B27-4B8D-993F-6B5055EC7165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sv-SE"/>
              <a:t>GE201: Dr. N. A. Siddiqui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40EAB-F4D0-4E0E-AF76-B27D419DF6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07091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0717" cy="4805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776" y="0"/>
            <a:ext cx="3170717" cy="4805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F2EC1-FC6C-4FE0-ADF0-A740E2CC27AE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179" y="4560303"/>
            <a:ext cx="5852843" cy="4320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069"/>
            <a:ext cx="3170717" cy="4805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sv-SE"/>
              <a:t>GE201: Dr. N. A. Siddiqui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776" y="9119069"/>
            <a:ext cx="3170717" cy="4805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D18B2-C269-4667-8FFD-0DBE81D396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797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a title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5341E8-EBA3-41B3-A002-218A6D0FA36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21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277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277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277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277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277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175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C74F-0CCF-4C3B-B656-68451027ADFC}" type="datetime4">
              <a:rPr lang="en-US" smtClean="0"/>
              <a:t>February 10, 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EFEA-17F0-4896-B34D-091E802A8A2C}" type="datetime4">
              <a:rPr lang="en-US" smtClean="0"/>
              <a:t>February 10,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71F5D-071B-4E04-AD55-62F024BF3E7A}" type="datetime4">
              <a:rPr lang="en-US" smtClean="0"/>
              <a:t>February 10,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5FA36-461A-4D9B-9F35-31FDA61B10FE}" type="datetime4">
              <a:rPr lang="en-US" smtClean="0"/>
              <a:t>February 10,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A0D4-483E-4BC9-BF99-30E4E869FEF3}" type="datetime4">
              <a:rPr lang="en-US" smtClean="0"/>
              <a:t>February 10, 2025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739954C-45E5-4957-A2D7-7ED7DCDDA751}" type="datetime4">
              <a:rPr lang="en-US" smtClean="0"/>
              <a:t>February 10, 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777A-CE9F-43F1-A92F-CB0CC6C8BBE5}" type="datetime4">
              <a:rPr lang="en-US" smtClean="0"/>
              <a:t>February 10, 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5DC73-6FEB-482D-A2F4-4244A42DE3FA}" type="datetime4">
              <a:rPr lang="en-US" smtClean="0"/>
              <a:t>February 10, 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A645-CCBD-408D-A981-31124B4073A7}" type="datetime4">
              <a:rPr lang="en-US" smtClean="0"/>
              <a:t>February 10, 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6E5D3-609B-4F6E-A42E-CCB4192BEEF3}" type="datetime4">
              <a:rPr lang="en-US" smtClean="0"/>
              <a:t>February 10, 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A03F49A-98CB-46D2-BF82-C726A6C8DD34}" type="datetime4">
              <a:rPr lang="en-US" smtClean="0"/>
              <a:t>February 10, 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D096858-8013-497B-9244-5A9EE0688E74}" type="datetime4">
              <a:rPr lang="en-US" smtClean="0"/>
              <a:t>February 10, 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64050B-6237-4A51-8D91-3999973097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7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04800" y="2667000"/>
            <a:ext cx="8686800" cy="1447800"/>
          </a:xfrm>
        </p:spPr>
        <p:txBody>
          <a:bodyPr>
            <a:noAutofit/>
          </a:bodyPr>
          <a:lstStyle/>
          <a:p>
            <a:endParaRPr lang="en-US" sz="1800" dirty="0">
              <a:solidFill>
                <a:srgbClr val="C00000"/>
              </a:solidFill>
              <a:latin typeface="Algerian" pitchFamily="82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# 3</a:t>
            </a:r>
          </a:p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Precedence Network</a:t>
            </a:r>
            <a:endParaRPr lang="ar-SA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652E4-8954-4286-9EEE-B046212A2954}" type="datetime4">
              <a:rPr lang="en-US" smtClean="0"/>
              <a:t>February 10, 2025</a:t>
            </a:fld>
            <a:endParaRPr lang="ar-S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ar-SA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</a:t>
            </a:r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30524" y="939388"/>
            <a:ext cx="6292552" cy="1143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C00000"/>
                </a:solidFill>
              </a:rPr>
              <a:t>Management Of Engineering Projects</a:t>
            </a:r>
            <a:br>
              <a:rPr lang="en-US" sz="2400" b="1" dirty="0">
                <a:solidFill>
                  <a:srgbClr val="C00000"/>
                </a:solidFill>
              </a:rPr>
            </a:br>
            <a:r>
              <a:rPr lang="en-US" sz="2400" b="1" dirty="0">
                <a:solidFill>
                  <a:srgbClr val="C00000"/>
                </a:solidFill>
              </a:rPr>
              <a:t>(GE 402)</a:t>
            </a:r>
            <a:endParaRPr lang="en-US" sz="2400" b="1" i="1" dirty="0">
              <a:solidFill>
                <a:srgbClr val="002060"/>
              </a:solidFill>
              <a:cs typeface="+mn-cs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419872" y="260648"/>
            <a:ext cx="21653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بسم الله الرحمن الرحيم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8" descr="D:\Local Disk (D)\King Saud University\ksuLogo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51" r="9692" b="2423"/>
          <a:stretch/>
        </p:blipFill>
        <p:spPr bwMode="auto">
          <a:xfrm>
            <a:off x="7848600" y="457200"/>
            <a:ext cx="914400" cy="120168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15" y="445314"/>
            <a:ext cx="1683185" cy="1398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3DEB-2949-482C-A922-3FF0E17C596D}" type="datetime4">
              <a:rPr lang="en-US" smtClean="0"/>
              <a:t>February 10, 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10</a:t>
            </a:fld>
            <a:endParaRPr lang="en-US"/>
          </a:p>
        </p:txBody>
      </p:sp>
      <p:cxnSp>
        <p:nvCxnSpPr>
          <p:cNvPr id="7" name="Straight Arrow Connector 6"/>
          <p:cNvCxnSpPr>
            <a:stCxn id="16" idx="3"/>
            <a:endCxn id="22" idx="1"/>
          </p:cNvCxnSpPr>
          <p:nvPr/>
        </p:nvCxnSpPr>
        <p:spPr>
          <a:xfrm flipV="1">
            <a:off x="1260429" y="1509867"/>
            <a:ext cx="361057" cy="15287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6" idx="3"/>
            <a:endCxn id="17" idx="1"/>
          </p:cNvCxnSpPr>
          <p:nvPr/>
        </p:nvCxnSpPr>
        <p:spPr>
          <a:xfrm>
            <a:off x="1260429" y="3038611"/>
            <a:ext cx="288032" cy="13685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6" idx="3"/>
            <a:endCxn id="18" idx="1"/>
          </p:cNvCxnSpPr>
          <p:nvPr/>
        </p:nvCxnSpPr>
        <p:spPr>
          <a:xfrm flipV="1">
            <a:off x="1260429" y="3021148"/>
            <a:ext cx="1997429" cy="174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2" idx="3"/>
            <a:endCxn id="18" idx="1"/>
          </p:cNvCxnSpPr>
          <p:nvPr/>
        </p:nvCxnSpPr>
        <p:spPr>
          <a:xfrm>
            <a:off x="2773315" y="1509867"/>
            <a:ext cx="484543" cy="15112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3" idx="3"/>
            <a:endCxn id="19" idx="1"/>
          </p:cNvCxnSpPr>
          <p:nvPr/>
        </p:nvCxnSpPr>
        <p:spPr>
          <a:xfrm>
            <a:off x="4409986" y="1509867"/>
            <a:ext cx="738875" cy="15113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8" idx="3"/>
            <a:endCxn id="19" idx="1"/>
          </p:cNvCxnSpPr>
          <p:nvPr/>
        </p:nvCxnSpPr>
        <p:spPr>
          <a:xfrm>
            <a:off x="4409684" y="3021148"/>
            <a:ext cx="739177" cy="1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8" idx="3"/>
            <a:endCxn id="25" idx="1"/>
          </p:cNvCxnSpPr>
          <p:nvPr/>
        </p:nvCxnSpPr>
        <p:spPr>
          <a:xfrm>
            <a:off x="4409684" y="3021148"/>
            <a:ext cx="762991" cy="13861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9" idx="3"/>
            <a:endCxn id="20" idx="1"/>
          </p:cNvCxnSpPr>
          <p:nvPr/>
        </p:nvCxnSpPr>
        <p:spPr>
          <a:xfrm>
            <a:off x="6300690" y="3021256"/>
            <a:ext cx="1440757" cy="173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5" idx="3"/>
            <a:endCxn id="20" idx="1"/>
          </p:cNvCxnSpPr>
          <p:nvPr/>
        </p:nvCxnSpPr>
        <p:spPr>
          <a:xfrm flipV="1">
            <a:off x="6324501" y="3038611"/>
            <a:ext cx="1416946" cy="13687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779696"/>
              </p:ext>
            </p:extLst>
          </p:nvPr>
        </p:nvGraphicFramePr>
        <p:xfrm>
          <a:off x="108600" y="2581480"/>
          <a:ext cx="1151829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123204"/>
              </p:ext>
            </p:extLst>
          </p:nvPr>
        </p:nvGraphicFramePr>
        <p:xfrm>
          <a:off x="1548461" y="3950078"/>
          <a:ext cx="1151829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787508"/>
              </p:ext>
            </p:extLst>
          </p:nvPr>
        </p:nvGraphicFramePr>
        <p:xfrm>
          <a:off x="3257858" y="2564017"/>
          <a:ext cx="1151826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55634"/>
              </p:ext>
            </p:extLst>
          </p:nvPr>
        </p:nvGraphicFramePr>
        <p:xfrm>
          <a:off x="5148861" y="2564017"/>
          <a:ext cx="1151829" cy="9144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u="sng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72134"/>
              </p:ext>
            </p:extLst>
          </p:nvPr>
        </p:nvGraphicFramePr>
        <p:xfrm>
          <a:off x="7741447" y="2581480"/>
          <a:ext cx="1151829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u="sng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u="sng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>
            <a:stCxn id="22" idx="3"/>
            <a:endCxn id="23" idx="1"/>
          </p:cNvCxnSpPr>
          <p:nvPr/>
        </p:nvCxnSpPr>
        <p:spPr>
          <a:xfrm>
            <a:off x="2773315" y="1509867"/>
            <a:ext cx="48484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579436"/>
              </p:ext>
            </p:extLst>
          </p:nvPr>
        </p:nvGraphicFramePr>
        <p:xfrm>
          <a:off x="1621486" y="1052736"/>
          <a:ext cx="1151829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i="1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i="1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797448"/>
              </p:ext>
            </p:extLst>
          </p:nvPr>
        </p:nvGraphicFramePr>
        <p:xfrm>
          <a:off x="3258160" y="1052736"/>
          <a:ext cx="1151826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4" name="Straight Arrow Connector 23"/>
          <p:cNvCxnSpPr>
            <a:stCxn id="17" idx="3"/>
            <a:endCxn id="25" idx="1"/>
          </p:cNvCxnSpPr>
          <p:nvPr/>
        </p:nvCxnSpPr>
        <p:spPr>
          <a:xfrm>
            <a:off x="2700290" y="4407209"/>
            <a:ext cx="2472385" cy="1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060278"/>
              </p:ext>
            </p:extLst>
          </p:nvPr>
        </p:nvGraphicFramePr>
        <p:xfrm>
          <a:off x="5172675" y="3950079"/>
          <a:ext cx="1151826" cy="9144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" name="TextBox 55"/>
          <p:cNvSpPr txBox="1">
            <a:spLocks noChangeArrowheads="1"/>
          </p:cNvSpPr>
          <p:nvPr/>
        </p:nvSpPr>
        <p:spPr bwMode="auto">
          <a:xfrm>
            <a:off x="5724428" y="1897951"/>
            <a:ext cx="7207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FS 4</a:t>
            </a:r>
          </a:p>
        </p:txBody>
      </p:sp>
      <p:sp>
        <p:nvSpPr>
          <p:cNvPr id="27" name="TextBox 56"/>
          <p:cNvSpPr txBox="1">
            <a:spLocks noChangeArrowheads="1"/>
          </p:cNvSpPr>
          <p:nvPr/>
        </p:nvSpPr>
        <p:spPr bwMode="auto">
          <a:xfrm>
            <a:off x="3564685" y="4124732"/>
            <a:ext cx="81639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 10</a:t>
            </a:r>
          </a:p>
        </p:txBody>
      </p:sp>
      <p:sp>
        <p:nvSpPr>
          <p:cNvPr id="28" name="TextBox 57"/>
          <p:cNvSpPr txBox="1">
            <a:spLocks noChangeArrowheads="1"/>
          </p:cNvSpPr>
          <p:nvPr/>
        </p:nvSpPr>
        <p:spPr bwMode="auto">
          <a:xfrm>
            <a:off x="900389" y="3662046"/>
            <a:ext cx="6292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FF 2</a:t>
            </a:r>
          </a:p>
        </p:txBody>
      </p:sp>
      <p:sp>
        <p:nvSpPr>
          <p:cNvPr id="29" name="TextBox 58"/>
          <p:cNvSpPr txBox="1">
            <a:spLocks noChangeArrowheads="1"/>
          </p:cNvSpPr>
          <p:nvPr/>
        </p:nvSpPr>
        <p:spPr bwMode="auto">
          <a:xfrm>
            <a:off x="972397" y="2005862"/>
            <a:ext cx="6292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 3</a:t>
            </a:r>
          </a:p>
        </p:txBody>
      </p:sp>
      <p:sp>
        <p:nvSpPr>
          <p:cNvPr id="30" name="TextBox 59"/>
          <p:cNvSpPr txBox="1">
            <a:spLocks noChangeArrowheads="1"/>
          </p:cNvSpPr>
          <p:nvPr/>
        </p:nvSpPr>
        <p:spPr bwMode="auto">
          <a:xfrm>
            <a:off x="2791392" y="1141766"/>
            <a:ext cx="55726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SF 5</a:t>
            </a:r>
          </a:p>
        </p:txBody>
      </p:sp>
      <p:sp>
        <p:nvSpPr>
          <p:cNvPr id="31" name="TextBox 65"/>
          <p:cNvSpPr txBox="1">
            <a:spLocks noChangeArrowheads="1"/>
          </p:cNvSpPr>
          <p:nvPr/>
        </p:nvSpPr>
        <p:spPr bwMode="auto">
          <a:xfrm>
            <a:off x="2478066" y="2205728"/>
            <a:ext cx="6278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FF 5</a:t>
            </a:r>
          </a:p>
        </p:txBody>
      </p:sp>
      <p:sp>
        <p:nvSpPr>
          <p:cNvPr id="32" name="TextBox 66"/>
          <p:cNvSpPr txBox="1">
            <a:spLocks noChangeArrowheads="1"/>
          </p:cNvSpPr>
          <p:nvPr/>
        </p:nvSpPr>
        <p:spPr bwMode="auto">
          <a:xfrm>
            <a:off x="4356773" y="2746697"/>
            <a:ext cx="6700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ZZ 2,5</a:t>
            </a:r>
          </a:p>
        </p:txBody>
      </p:sp>
      <p:sp>
        <p:nvSpPr>
          <p:cNvPr id="33" name="TextBox 67"/>
          <p:cNvSpPr txBox="1">
            <a:spLocks noChangeArrowheads="1"/>
          </p:cNvSpPr>
          <p:nvPr/>
        </p:nvSpPr>
        <p:spPr bwMode="auto">
          <a:xfrm>
            <a:off x="6589021" y="3037033"/>
            <a:ext cx="62789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 3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771857"/>
              </p:ext>
            </p:extLst>
          </p:nvPr>
        </p:nvGraphicFramePr>
        <p:xfrm>
          <a:off x="7381110" y="417361"/>
          <a:ext cx="1584174" cy="1018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8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8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3913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</a:t>
                      </a:r>
                    </a:p>
                  </a:txBody>
                  <a:tcPr marL="91434" marR="91434" marT="45690" marB="456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</a:t>
                      </a:r>
                    </a:p>
                  </a:txBody>
                  <a:tcPr marL="91434" marR="91434" marT="45690" marB="456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3"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</a:t>
                      </a: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690" marB="4569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73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</a:t>
                      </a:r>
                    </a:p>
                  </a:txBody>
                  <a:tcPr marL="91434" marR="91434" marT="45690" marB="456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TF</a:t>
                      </a:r>
                    </a:p>
                  </a:txBody>
                  <a:tcPr marL="91434" marR="91434" marT="45690" marB="4569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LF</a:t>
                      </a:r>
                    </a:p>
                  </a:txBody>
                  <a:tcPr marL="91434" marR="91434" marT="45690" marB="4569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5" name="Straight Arrow Connector 34"/>
          <p:cNvCxnSpPr>
            <a:stCxn id="23" idx="3"/>
            <a:endCxn id="20" idx="1"/>
          </p:cNvCxnSpPr>
          <p:nvPr/>
        </p:nvCxnSpPr>
        <p:spPr>
          <a:xfrm>
            <a:off x="4409986" y="1509867"/>
            <a:ext cx="3331461" cy="15287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18"/>
          <p:cNvSpPr>
            <a:spLocks noChangeArrowheads="1"/>
          </p:cNvSpPr>
          <p:nvPr/>
        </p:nvSpPr>
        <p:spPr bwMode="auto">
          <a:xfrm>
            <a:off x="289961" y="159148"/>
            <a:ext cx="1980672" cy="4615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Float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270633" y="5222048"/>
            <a:ext cx="3453795" cy="12003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Notice: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duration =27 unite of time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Paths CP1=  A,-E- F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CP2 = A- E- G- H </a:t>
            </a:r>
          </a:p>
        </p:txBody>
      </p:sp>
    </p:spTree>
    <p:extLst>
      <p:ext uri="{BB962C8B-B14F-4D97-AF65-F5344CB8AC3E}">
        <p14:creationId xmlns:p14="http://schemas.microsoft.com/office/powerpoint/2010/main" val="140777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62000"/>
          </a:xfrm>
        </p:spPr>
        <p:txBody>
          <a:bodyPr>
            <a:normAutofit/>
          </a:bodyPr>
          <a:lstStyle/>
          <a:p>
            <a:r>
              <a:rPr lang="en-US" sz="4400" b="1" dirty="0"/>
              <a:t>Thank You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10FE-6667-4C70-985E-1EA19E59F23F}" type="datetime4">
              <a:rPr lang="en-US" smtClean="0"/>
              <a:t>February 10,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6018" name="Picture 2" descr="http://www.nutritioneducationexperts.com/wp-content/uploads/Question-Marks1-284x30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352800"/>
            <a:ext cx="2705100" cy="2857500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1143000" y="2743200"/>
            <a:ext cx="7010400" cy="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371600" y="1752600"/>
            <a:ext cx="62231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</a:gradFill>
              </a:rPr>
              <a:t>Questions Please</a:t>
            </a:r>
          </a:p>
        </p:txBody>
      </p:sp>
      <p:pic>
        <p:nvPicPr>
          <p:cNvPr id="86020" name="Picture 4" descr="http://cachepe.samedaymusic.com/media/fit,330by330/quality,85/86469-a9dae2917d35d8b246d6ade5801c6f17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67600" y="1828800"/>
            <a:ext cx="1010728" cy="866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Precedence Diagramming calculations</a:t>
            </a:r>
            <a:endParaRPr lang="ar-SA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1F7B-3EBE-4E36-BA25-03AE5A2B3D36}" type="datetime4">
              <a:rPr lang="en-US" smtClean="0"/>
              <a:t>February 10, 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50824" y="1447800"/>
            <a:ext cx="846137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>
            <a:lvl1pPr marL="381000" indent="-3810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CC3300"/>
              </a:buClr>
              <a:buSzPct val="120000"/>
              <a:buFont typeface="Webdings" panose="05030102010509060703" pitchFamily="18" charset="2"/>
              <a:buChar char="&lt;"/>
            </a:pPr>
            <a:r>
              <a:rPr lang="en-US" sz="2800" b="1" i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Precedence Diagram Computation</a:t>
            </a:r>
            <a:endParaRPr lang="de-DE" sz="1900" b="1" i="1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17455" y="2255386"/>
            <a:ext cx="4416425" cy="3349625"/>
            <a:chOff x="4657083" y="1700808"/>
            <a:chExt cx="4415417" cy="3348372"/>
          </a:xfrm>
        </p:grpSpPr>
        <p:graphicFrame>
          <p:nvGraphicFramePr>
            <p:cNvPr id="11" name="Object 2"/>
            <p:cNvGraphicFramePr>
              <a:graphicFrameLocks noChangeAspect="1"/>
            </p:cNvGraphicFramePr>
            <p:nvPr/>
          </p:nvGraphicFramePr>
          <p:xfrm>
            <a:off x="4657083" y="2278864"/>
            <a:ext cx="4415417" cy="27703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4533900" imgH="2844800" progId="Equation.3">
                    <p:embed/>
                  </p:oleObj>
                </mc:Choice>
                <mc:Fallback>
                  <p:oleObj name="Equation" r:id="rId2" imgW="4533900" imgH="2844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7083" y="2278864"/>
                          <a:ext cx="4415417" cy="2770316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chemeClr val="hlink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ctangle 17"/>
            <p:cNvSpPr>
              <a:spLocks noChangeArrowheads="1"/>
            </p:cNvSpPr>
            <p:nvPr/>
          </p:nvSpPr>
          <p:spPr bwMode="auto">
            <a:xfrm>
              <a:off x="4824028" y="1700808"/>
              <a:ext cx="3960440" cy="46166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Forward Pass Computations</a:t>
              </a:r>
            </a:p>
          </p:txBody>
        </p:sp>
      </p:grpSp>
      <p:grpSp>
        <p:nvGrpSpPr>
          <p:cNvPr id="13" name="Group 14"/>
          <p:cNvGrpSpPr>
            <a:grpSpLocks/>
          </p:cNvGrpSpPr>
          <p:nvPr/>
        </p:nvGrpSpPr>
        <p:grpSpPr bwMode="auto">
          <a:xfrm>
            <a:off x="4741804" y="2287745"/>
            <a:ext cx="4364828" cy="3348038"/>
            <a:chOff x="4572000" y="1844254"/>
            <a:chExt cx="4515035" cy="3348942"/>
          </a:xfrm>
        </p:grpSpPr>
        <p:sp>
          <p:nvSpPr>
            <p:cNvPr id="14" name="Rectangle 18"/>
            <p:cNvSpPr>
              <a:spLocks noChangeArrowheads="1"/>
            </p:cNvSpPr>
            <p:nvPr/>
          </p:nvSpPr>
          <p:spPr bwMode="auto">
            <a:xfrm>
              <a:off x="4722028" y="1844254"/>
              <a:ext cx="4137671" cy="461665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400" b="1" i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Backward Pass Computations</a:t>
              </a:r>
            </a:p>
          </p:txBody>
        </p:sp>
        <p:graphicFrame>
          <p:nvGraphicFramePr>
            <p:cNvPr id="15" name="Object 3"/>
            <p:cNvGraphicFramePr>
              <a:graphicFrameLocks noChangeAspect="1"/>
            </p:cNvGraphicFramePr>
            <p:nvPr/>
          </p:nvGraphicFramePr>
          <p:xfrm>
            <a:off x="4572000" y="2384884"/>
            <a:ext cx="4515035" cy="2808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4572000" imgH="2819400" progId="Equation.3">
                    <p:embed/>
                  </p:oleObj>
                </mc:Choice>
                <mc:Fallback>
                  <p:oleObj name="Equation" r:id="rId4" imgW="4572000" imgH="2819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000" y="2384884"/>
                          <a:ext cx="4515035" cy="2808312"/>
                        </a:xfrm>
                        <a:prstGeom prst="rect">
                          <a:avLst/>
                        </a:prstGeom>
                        <a:solidFill>
                          <a:srgbClr val="66FFFF"/>
                        </a:solidFill>
                        <a:ln w="9525">
                          <a:solidFill>
                            <a:schemeClr val="hlink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rmAutofit fontScale="90000"/>
          </a:bodyPr>
          <a:lstStyle/>
          <a:p>
            <a:br>
              <a:rPr lang="en-GB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29BB-78C8-4E09-9FF6-E208452029DF}" type="datetime4">
              <a:rPr lang="en-US" smtClean="0"/>
              <a:t>February 10, 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52400" y="188640"/>
            <a:ext cx="6867872" cy="200054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Example1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precedence network for small project. Find: </a:t>
            </a:r>
          </a:p>
          <a:p>
            <a:pPr marL="342900" indent="-342900">
              <a:buFont typeface="Symbol" panose="05050102010706020507" pitchFamily="18" charset="2"/>
              <a:buChar char="¨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times in the box. </a:t>
            </a:r>
          </a:p>
          <a:p>
            <a:pPr marL="342900" indent="-342900">
              <a:buFont typeface="Symbol" panose="05050102010706020507" pitchFamily="18" charset="2"/>
              <a:buChar char="¨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Project duration (Note: Duration in week)</a:t>
            </a:r>
          </a:p>
          <a:p>
            <a:pPr marL="342900" indent="-342900">
              <a:buFont typeface="Symbol" panose="05050102010706020507" pitchFamily="18" charset="2"/>
              <a:buChar char="¨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Critical path </a:t>
            </a: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968007"/>
              </p:ext>
            </p:extLst>
          </p:nvPr>
        </p:nvGraphicFramePr>
        <p:xfrm>
          <a:off x="7391400" y="188640"/>
          <a:ext cx="1512168" cy="1018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3913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</a:t>
                      </a:r>
                    </a:p>
                  </a:txBody>
                  <a:tcPr marL="91434" marR="91434" marT="45690" marB="456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</a:t>
                      </a:r>
                    </a:p>
                  </a:txBody>
                  <a:tcPr marL="91434" marR="91434" marT="45690" marB="456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3"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</a:t>
                      </a: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690" marB="4569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73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</a:t>
                      </a:r>
                    </a:p>
                  </a:txBody>
                  <a:tcPr marL="91434" marR="91434" marT="45690" marB="456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TF</a:t>
                      </a:r>
                    </a:p>
                  </a:txBody>
                  <a:tcPr marL="91434" marR="91434" marT="45690" marB="4569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LF</a:t>
                      </a:r>
                    </a:p>
                  </a:txBody>
                  <a:tcPr marL="91434" marR="91434" marT="45690" marB="4569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7" name="Straight Arrow Connector 36"/>
          <p:cNvCxnSpPr>
            <a:stCxn id="42" idx="3"/>
            <a:endCxn id="43" idx="1"/>
          </p:cNvCxnSpPr>
          <p:nvPr/>
        </p:nvCxnSpPr>
        <p:spPr>
          <a:xfrm flipV="1">
            <a:off x="1964579" y="2713960"/>
            <a:ext cx="1033713" cy="13679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42" idx="3"/>
            <a:endCxn id="44" idx="1"/>
          </p:cNvCxnSpPr>
          <p:nvPr/>
        </p:nvCxnSpPr>
        <p:spPr>
          <a:xfrm>
            <a:off x="1964579" y="4081914"/>
            <a:ext cx="1033713" cy="13515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43" idx="3"/>
            <a:endCxn id="45" idx="1"/>
          </p:cNvCxnSpPr>
          <p:nvPr/>
        </p:nvCxnSpPr>
        <p:spPr>
          <a:xfrm>
            <a:off x="4174379" y="2713960"/>
            <a:ext cx="935288" cy="13679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44" idx="3"/>
            <a:endCxn id="45" idx="1"/>
          </p:cNvCxnSpPr>
          <p:nvPr/>
        </p:nvCxnSpPr>
        <p:spPr>
          <a:xfrm flipV="1">
            <a:off x="4174379" y="4081914"/>
            <a:ext cx="935288" cy="13515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45" idx="3"/>
            <a:endCxn id="46" idx="1"/>
          </p:cNvCxnSpPr>
          <p:nvPr/>
        </p:nvCxnSpPr>
        <p:spPr>
          <a:xfrm>
            <a:off x="6285754" y="4081914"/>
            <a:ext cx="1248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183141"/>
              </p:ext>
            </p:extLst>
          </p:nvPr>
        </p:nvGraphicFramePr>
        <p:xfrm>
          <a:off x="788492" y="3579063"/>
          <a:ext cx="1176087" cy="1005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635"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pPr algn="ctr"/>
                      <a:endParaRPr lang="en-US" sz="1600" b="1" i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215893"/>
              </p:ext>
            </p:extLst>
          </p:nvPr>
        </p:nvGraphicFramePr>
        <p:xfrm>
          <a:off x="2998292" y="2211109"/>
          <a:ext cx="1176087" cy="1005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635"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endParaRPr lang="en-US" sz="1600" b="1" i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146772"/>
              </p:ext>
            </p:extLst>
          </p:nvPr>
        </p:nvGraphicFramePr>
        <p:xfrm>
          <a:off x="2998292" y="4930571"/>
          <a:ext cx="1176087" cy="1005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635"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568540"/>
              </p:ext>
            </p:extLst>
          </p:nvPr>
        </p:nvGraphicFramePr>
        <p:xfrm>
          <a:off x="5109667" y="3579063"/>
          <a:ext cx="1176087" cy="1005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635"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pPr algn="ctr"/>
                      <a:endParaRPr lang="en-US" sz="1600" b="1" i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104399"/>
              </p:ext>
            </p:extLst>
          </p:nvPr>
        </p:nvGraphicFramePr>
        <p:xfrm>
          <a:off x="7533778" y="3579063"/>
          <a:ext cx="1176090" cy="1005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635">
                <a:tc>
                  <a:txBody>
                    <a:bodyPr/>
                    <a:lstStyle/>
                    <a:p>
                      <a:endParaRPr lang="en-US" sz="1600" b="1" i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i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endParaRPr lang="en-US" sz="1600" b="1" i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i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endParaRPr lang="en-US" sz="1600" b="1" i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endParaRPr lang="en-US" sz="1600" b="1" i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i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7" name="TextBox 17"/>
          <p:cNvSpPr txBox="1">
            <a:spLocks noChangeArrowheads="1"/>
          </p:cNvSpPr>
          <p:nvPr/>
        </p:nvSpPr>
        <p:spPr bwMode="auto">
          <a:xfrm>
            <a:off x="2020079" y="3073424"/>
            <a:ext cx="64111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 5</a:t>
            </a:r>
          </a:p>
        </p:txBody>
      </p:sp>
      <p:sp>
        <p:nvSpPr>
          <p:cNvPr id="48" name="TextBox 21"/>
          <p:cNvSpPr txBox="1">
            <a:spLocks noChangeArrowheads="1"/>
          </p:cNvSpPr>
          <p:nvPr/>
        </p:nvSpPr>
        <p:spPr bwMode="auto">
          <a:xfrm>
            <a:off x="6561885" y="3759334"/>
            <a:ext cx="7699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SF 10</a:t>
            </a:r>
          </a:p>
        </p:txBody>
      </p:sp>
      <p:sp>
        <p:nvSpPr>
          <p:cNvPr id="49" name="TextBox 23"/>
          <p:cNvSpPr txBox="1">
            <a:spLocks noChangeArrowheads="1"/>
          </p:cNvSpPr>
          <p:nvPr/>
        </p:nvSpPr>
        <p:spPr bwMode="auto">
          <a:xfrm>
            <a:off x="4581027" y="3073424"/>
            <a:ext cx="706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FF 10</a:t>
            </a:r>
          </a:p>
        </p:txBody>
      </p:sp>
      <p:sp>
        <p:nvSpPr>
          <p:cNvPr id="52" name="TextBox 24"/>
          <p:cNvSpPr txBox="1">
            <a:spLocks noChangeArrowheads="1"/>
          </p:cNvSpPr>
          <p:nvPr/>
        </p:nvSpPr>
        <p:spPr bwMode="auto">
          <a:xfrm>
            <a:off x="4605411" y="4731389"/>
            <a:ext cx="6425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SF 5</a:t>
            </a:r>
          </a:p>
        </p:txBody>
      </p:sp>
      <p:sp>
        <p:nvSpPr>
          <p:cNvPr id="53" name="TextBox 25"/>
          <p:cNvSpPr txBox="1">
            <a:spLocks noChangeArrowheads="1"/>
          </p:cNvSpPr>
          <p:nvPr/>
        </p:nvSpPr>
        <p:spPr bwMode="auto">
          <a:xfrm>
            <a:off x="1941116" y="4741570"/>
            <a:ext cx="6425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FS 6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7" grpId="0"/>
      <p:bldP spid="48" grpId="0"/>
      <p:bldP spid="49" grpId="0"/>
      <p:bldP spid="52" grpId="0"/>
      <p:bldP spid="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A5C6A-960C-4540-9255-4A86B3D3794D}" type="datetime4">
              <a:rPr lang="en-US" smtClean="0"/>
              <a:t>February 10, 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cxnSp>
        <p:nvCxnSpPr>
          <p:cNvPr id="36" name="Straight Arrow Connector 35"/>
          <p:cNvCxnSpPr>
            <a:stCxn id="58" idx="3"/>
            <a:endCxn id="59" idx="1"/>
          </p:cNvCxnSpPr>
          <p:nvPr/>
        </p:nvCxnSpPr>
        <p:spPr>
          <a:xfrm flipV="1">
            <a:off x="1781198" y="4323978"/>
            <a:ext cx="1033713" cy="73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58" idx="3"/>
            <a:endCxn id="60" idx="1"/>
          </p:cNvCxnSpPr>
          <p:nvPr/>
        </p:nvCxnSpPr>
        <p:spPr>
          <a:xfrm>
            <a:off x="1781198" y="5058292"/>
            <a:ext cx="1033713" cy="5594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59" idx="3"/>
            <a:endCxn id="61" idx="1"/>
          </p:cNvCxnSpPr>
          <p:nvPr/>
        </p:nvCxnSpPr>
        <p:spPr>
          <a:xfrm>
            <a:off x="3990998" y="4323978"/>
            <a:ext cx="935288" cy="73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60" idx="3"/>
            <a:endCxn id="61" idx="1"/>
          </p:cNvCxnSpPr>
          <p:nvPr/>
        </p:nvCxnSpPr>
        <p:spPr>
          <a:xfrm flipV="1">
            <a:off x="3990998" y="5058292"/>
            <a:ext cx="935288" cy="5594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61" idx="3"/>
            <a:endCxn id="62" idx="1"/>
          </p:cNvCxnSpPr>
          <p:nvPr/>
        </p:nvCxnSpPr>
        <p:spPr>
          <a:xfrm>
            <a:off x="6102373" y="5058292"/>
            <a:ext cx="1248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889415"/>
              </p:ext>
            </p:extLst>
          </p:nvPr>
        </p:nvGraphicFramePr>
        <p:xfrm>
          <a:off x="605111" y="4555441"/>
          <a:ext cx="1176087" cy="1005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pPr algn="ctr"/>
                      <a:endParaRPr lang="en-US" sz="1600" b="1" i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9" name="Table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390612"/>
              </p:ext>
            </p:extLst>
          </p:nvPr>
        </p:nvGraphicFramePr>
        <p:xfrm>
          <a:off x="2814911" y="3821127"/>
          <a:ext cx="1176087" cy="1005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endParaRPr lang="en-US" sz="1600" b="1" i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109134"/>
              </p:ext>
            </p:extLst>
          </p:nvPr>
        </p:nvGraphicFramePr>
        <p:xfrm>
          <a:off x="2814911" y="5114861"/>
          <a:ext cx="1176087" cy="1005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284799"/>
              </p:ext>
            </p:extLst>
          </p:nvPr>
        </p:nvGraphicFramePr>
        <p:xfrm>
          <a:off x="4926286" y="4555441"/>
          <a:ext cx="1176087" cy="1005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u="sng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pPr algn="ctr"/>
                      <a:endParaRPr lang="en-US" sz="1600" b="1" i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797102"/>
              </p:ext>
            </p:extLst>
          </p:nvPr>
        </p:nvGraphicFramePr>
        <p:xfrm>
          <a:off x="7350397" y="4555441"/>
          <a:ext cx="1176090" cy="1005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endParaRPr lang="en-US" sz="1600" b="1" i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i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endParaRPr lang="en-US" sz="1600" b="1" i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endParaRPr lang="en-US" sz="1600" b="1" i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i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3" name="TextBox 17"/>
          <p:cNvSpPr txBox="1">
            <a:spLocks noChangeArrowheads="1"/>
          </p:cNvSpPr>
          <p:nvPr/>
        </p:nvSpPr>
        <p:spPr bwMode="auto">
          <a:xfrm>
            <a:off x="2052723" y="4178757"/>
            <a:ext cx="64111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 5</a:t>
            </a:r>
          </a:p>
        </p:txBody>
      </p:sp>
      <p:sp>
        <p:nvSpPr>
          <p:cNvPr id="64" name="TextBox 21"/>
          <p:cNvSpPr txBox="1">
            <a:spLocks noChangeArrowheads="1"/>
          </p:cNvSpPr>
          <p:nvPr/>
        </p:nvSpPr>
        <p:spPr bwMode="auto">
          <a:xfrm>
            <a:off x="6378504" y="4735712"/>
            <a:ext cx="7699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SF 10</a:t>
            </a:r>
          </a:p>
        </p:txBody>
      </p:sp>
      <p:sp>
        <p:nvSpPr>
          <p:cNvPr id="65" name="TextBox 23"/>
          <p:cNvSpPr txBox="1">
            <a:spLocks noChangeArrowheads="1"/>
          </p:cNvSpPr>
          <p:nvPr/>
        </p:nvSpPr>
        <p:spPr bwMode="auto">
          <a:xfrm>
            <a:off x="4206007" y="4250765"/>
            <a:ext cx="706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FF 10</a:t>
            </a:r>
          </a:p>
        </p:txBody>
      </p:sp>
      <p:sp>
        <p:nvSpPr>
          <p:cNvPr id="66" name="TextBox 24"/>
          <p:cNvSpPr txBox="1">
            <a:spLocks noChangeArrowheads="1"/>
          </p:cNvSpPr>
          <p:nvPr/>
        </p:nvSpPr>
        <p:spPr bwMode="auto">
          <a:xfrm>
            <a:off x="4230391" y="5392712"/>
            <a:ext cx="6425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SF 5</a:t>
            </a:r>
          </a:p>
        </p:txBody>
      </p:sp>
      <p:sp>
        <p:nvSpPr>
          <p:cNvPr id="67" name="TextBox 25"/>
          <p:cNvSpPr txBox="1">
            <a:spLocks noChangeArrowheads="1"/>
          </p:cNvSpPr>
          <p:nvPr/>
        </p:nvSpPr>
        <p:spPr bwMode="auto">
          <a:xfrm>
            <a:off x="1973760" y="5474901"/>
            <a:ext cx="6425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FS 6</a:t>
            </a:r>
          </a:p>
        </p:txBody>
      </p:sp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545520"/>
              </p:ext>
            </p:extLst>
          </p:nvPr>
        </p:nvGraphicFramePr>
        <p:xfrm>
          <a:off x="7355616" y="3196398"/>
          <a:ext cx="1305738" cy="9142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5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5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6889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</a:t>
                      </a:r>
                    </a:p>
                  </a:txBody>
                  <a:tcPr marL="91434" marR="91434" marT="45690" marB="456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</a:t>
                      </a:r>
                    </a:p>
                  </a:txBody>
                  <a:tcPr marL="91434" marR="91434" marT="45690" marB="456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889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</a:t>
                      </a: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FF</a:t>
                      </a:r>
                    </a:p>
                  </a:txBody>
                  <a:tcPr marL="91434" marR="91434" marT="45690" marB="4569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889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</a:t>
                      </a:r>
                    </a:p>
                  </a:txBody>
                  <a:tcPr marL="91434" marR="91434" marT="45690" marB="456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TF</a:t>
                      </a:r>
                    </a:p>
                  </a:txBody>
                  <a:tcPr marL="91434" marR="91434" marT="45690" marB="4569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LF</a:t>
                      </a:r>
                    </a:p>
                  </a:txBody>
                  <a:tcPr marL="91434" marR="91434" marT="45690" marB="4569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69" name="Group 29"/>
          <p:cNvGrpSpPr/>
          <p:nvPr/>
        </p:nvGrpSpPr>
        <p:grpSpPr>
          <a:xfrm>
            <a:off x="6006206" y="36820"/>
            <a:ext cx="2949832" cy="1884486"/>
            <a:chOff x="5498789" y="383235"/>
            <a:chExt cx="3685262" cy="1619368"/>
          </a:xfrm>
        </p:grpSpPr>
        <p:graphicFrame>
          <p:nvGraphicFramePr>
            <p:cNvPr id="70" name="Object 6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36790092"/>
                </p:ext>
              </p:extLst>
            </p:nvPr>
          </p:nvGraphicFramePr>
          <p:xfrm>
            <a:off x="5992010" y="731612"/>
            <a:ext cx="3105199" cy="12709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247840" imgH="1422360" progId="Equation.3">
                    <p:embed/>
                  </p:oleObj>
                </mc:Choice>
                <mc:Fallback>
                  <p:oleObj name="Equation" r:id="rId3" imgW="2247840" imgH="1422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92010" y="731612"/>
                          <a:ext cx="3105199" cy="1270991"/>
                        </a:xfrm>
                        <a:prstGeom prst="rect">
                          <a:avLst/>
                        </a:prstGeom>
                        <a:solidFill>
                          <a:srgbClr val="CCFFFF"/>
                        </a:solidFill>
                        <a:ln w="9525">
                          <a:solidFill>
                            <a:schemeClr val="hlink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" name="Rectangle 70"/>
            <p:cNvSpPr/>
            <p:nvPr/>
          </p:nvSpPr>
          <p:spPr>
            <a:xfrm>
              <a:off x="5498789" y="383235"/>
              <a:ext cx="3685262" cy="304149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r>
                <a:rPr lang="en-US" sz="17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Forward Pass Computations</a:t>
              </a:r>
              <a:endParaRPr lang="en-US" sz="17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endParaRPr>
            </a:p>
          </p:txBody>
        </p:sp>
      </p:grpSp>
      <p:grpSp>
        <p:nvGrpSpPr>
          <p:cNvPr id="72" name="Group 30"/>
          <p:cNvGrpSpPr/>
          <p:nvPr/>
        </p:nvGrpSpPr>
        <p:grpSpPr>
          <a:xfrm>
            <a:off x="56039" y="2292"/>
            <a:ext cx="2637800" cy="1034096"/>
            <a:chOff x="235058" y="1880828"/>
            <a:chExt cx="2774066" cy="803818"/>
          </a:xfrm>
        </p:grpSpPr>
        <p:sp>
          <p:nvSpPr>
            <p:cNvPr id="73" name="TextBox 72"/>
            <p:cNvSpPr txBox="1"/>
            <p:nvPr/>
          </p:nvSpPr>
          <p:spPr>
            <a:xfrm>
              <a:off x="235058" y="1880828"/>
              <a:ext cx="1456622" cy="475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Activity A</a:t>
              </a:r>
            </a:p>
          </p:txBody>
        </p:sp>
        <p:graphicFrame>
          <p:nvGraphicFramePr>
            <p:cNvPr id="74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58318127"/>
                </p:ext>
              </p:extLst>
            </p:nvPr>
          </p:nvGraphicFramePr>
          <p:xfrm>
            <a:off x="351422" y="2141978"/>
            <a:ext cx="2657702" cy="5426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019240" imgH="558720" progId="Equation.3">
                    <p:embed/>
                  </p:oleObj>
                </mc:Choice>
                <mc:Fallback>
                  <p:oleObj name="Equation" r:id="rId5" imgW="2019240" imgH="5587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1422" y="2141978"/>
                          <a:ext cx="2657702" cy="542668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chemeClr val="hlink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5" name="Group 31"/>
          <p:cNvGrpSpPr/>
          <p:nvPr/>
        </p:nvGrpSpPr>
        <p:grpSpPr>
          <a:xfrm>
            <a:off x="2773849" y="29513"/>
            <a:ext cx="3482762" cy="1274803"/>
            <a:chOff x="356427" y="3664476"/>
            <a:chExt cx="3339651" cy="856244"/>
          </a:xfrm>
        </p:grpSpPr>
        <p:sp>
          <p:nvSpPr>
            <p:cNvPr id="76" name="TextBox 75"/>
            <p:cNvSpPr txBox="1"/>
            <p:nvPr/>
          </p:nvSpPr>
          <p:spPr>
            <a:xfrm>
              <a:off x="356427" y="3664476"/>
              <a:ext cx="1199116" cy="2566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Activity B</a:t>
              </a:r>
            </a:p>
          </p:txBody>
        </p:sp>
        <p:graphicFrame>
          <p:nvGraphicFramePr>
            <p:cNvPr id="7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22628900"/>
                </p:ext>
              </p:extLst>
            </p:nvPr>
          </p:nvGraphicFramePr>
          <p:xfrm>
            <a:off x="395802" y="3878647"/>
            <a:ext cx="3300276" cy="6420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2514600" imgH="711000" progId="Equation.3">
                    <p:embed/>
                  </p:oleObj>
                </mc:Choice>
                <mc:Fallback>
                  <p:oleObj name="Equation" r:id="rId7" imgW="2514600" imgH="7110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802" y="3878647"/>
                          <a:ext cx="3300276" cy="642073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rgbClr val="0000FF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8" name="Group 32"/>
          <p:cNvGrpSpPr/>
          <p:nvPr/>
        </p:nvGrpSpPr>
        <p:grpSpPr>
          <a:xfrm>
            <a:off x="117021" y="1082415"/>
            <a:ext cx="3322835" cy="1268887"/>
            <a:chOff x="-265956" y="5157193"/>
            <a:chExt cx="3116757" cy="1408207"/>
          </a:xfrm>
        </p:grpSpPr>
        <p:sp>
          <p:nvSpPr>
            <p:cNvPr id="79" name="TextBox 78"/>
            <p:cNvSpPr txBox="1"/>
            <p:nvPr/>
          </p:nvSpPr>
          <p:spPr>
            <a:xfrm>
              <a:off x="-265956" y="5157193"/>
              <a:ext cx="1332148" cy="523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Activity C</a:t>
              </a:r>
            </a:p>
          </p:txBody>
        </p:sp>
        <p:graphicFrame>
          <p:nvGraphicFramePr>
            <p:cNvPr id="80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40297666"/>
                </p:ext>
              </p:extLst>
            </p:nvPr>
          </p:nvGraphicFramePr>
          <p:xfrm>
            <a:off x="-220220" y="5517282"/>
            <a:ext cx="3071021" cy="10481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2806560" imgH="812520" progId="Equation.3">
                    <p:embed/>
                  </p:oleObj>
                </mc:Choice>
                <mc:Fallback>
                  <p:oleObj name="Equation" r:id="rId9" imgW="2806560" imgH="8125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220220" y="5517282"/>
                          <a:ext cx="3071021" cy="1048118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rgbClr val="0000FF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1" name="Group 28"/>
          <p:cNvGrpSpPr/>
          <p:nvPr/>
        </p:nvGrpSpPr>
        <p:grpSpPr>
          <a:xfrm>
            <a:off x="29543" y="2277722"/>
            <a:ext cx="4814763" cy="1431656"/>
            <a:chOff x="149785" y="3500439"/>
            <a:chExt cx="5342596" cy="1529556"/>
          </a:xfrm>
        </p:grpSpPr>
        <p:sp>
          <p:nvSpPr>
            <p:cNvPr id="82" name="TextBox 81"/>
            <p:cNvSpPr txBox="1"/>
            <p:nvPr/>
          </p:nvSpPr>
          <p:spPr>
            <a:xfrm>
              <a:off x="149785" y="3500439"/>
              <a:ext cx="1404156" cy="4082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Activity D</a:t>
              </a:r>
            </a:p>
          </p:txBody>
        </p:sp>
        <p:graphicFrame>
          <p:nvGraphicFramePr>
            <p:cNvPr id="8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32952249"/>
                </p:ext>
              </p:extLst>
            </p:nvPr>
          </p:nvGraphicFramePr>
          <p:xfrm>
            <a:off x="258863" y="3846147"/>
            <a:ext cx="5233518" cy="11838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3746160" imgH="990360" progId="Equation.3">
                    <p:embed/>
                  </p:oleObj>
                </mc:Choice>
                <mc:Fallback>
                  <p:oleObj name="Equation" r:id="rId11" imgW="3746160" imgH="990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8863" y="3846147"/>
                          <a:ext cx="5233518" cy="1183848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rgbClr val="0000FF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4" name="Group 31"/>
          <p:cNvGrpSpPr/>
          <p:nvPr/>
        </p:nvGrpSpPr>
        <p:grpSpPr>
          <a:xfrm>
            <a:off x="4913270" y="1845905"/>
            <a:ext cx="3943920" cy="1245800"/>
            <a:chOff x="3689" y="3657975"/>
            <a:chExt cx="3781860" cy="920261"/>
          </a:xfrm>
        </p:grpSpPr>
        <p:sp>
          <p:nvSpPr>
            <p:cNvPr id="85" name="TextBox 84"/>
            <p:cNvSpPr txBox="1"/>
            <p:nvPr/>
          </p:nvSpPr>
          <p:spPr>
            <a:xfrm>
              <a:off x="18366" y="3657975"/>
              <a:ext cx="1199116" cy="2566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Activity E</a:t>
              </a:r>
            </a:p>
          </p:txBody>
        </p:sp>
        <p:graphicFrame>
          <p:nvGraphicFramePr>
            <p:cNvPr id="86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79149030"/>
                </p:ext>
              </p:extLst>
            </p:nvPr>
          </p:nvGraphicFramePr>
          <p:xfrm>
            <a:off x="3689" y="3939698"/>
            <a:ext cx="3781860" cy="638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3288960" imgH="711000" progId="Equation.3">
                    <p:embed/>
                  </p:oleObj>
                </mc:Choice>
                <mc:Fallback>
                  <p:oleObj name="Equation" r:id="rId13" imgW="3288960" imgH="7110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89" y="3939698"/>
                          <a:ext cx="3781860" cy="638538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rgbClr val="0000FF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7" name="TextBox 86"/>
          <p:cNvSpPr txBox="1"/>
          <p:nvPr/>
        </p:nvSpPr>
        <p:spPr>
          <a:xfrm>
            <a:off x="5359300" y="5617712"/>
            <a:ext cx="3596738" cy="646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Notice: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Terminal Time = 55 weeks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duration =55weeks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A2D975-B9E9-AE14-02DD-C4A7385A6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5304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5" grpId="0"/>
      <p:bldP spid="66" grpId="0"/>
      <p:bldP spid="67" grpId="0"/>
      <p:bldP spid="8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0025-7C97-4094-A992-54B2B500B227}" type="datetime4">
              <a:rPr lang="en-US" smtClean="0"/>
              <a:t>February 10, 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12" name="Straight Arrow Connector 11"/>
          <p:cNvCxnSpPr>
            <a:stCxn id="17" idx="3"/>
            <a:endCxn id="18" idx="1"/>
          </p:cNvCxnSpPr>
          <p:nvPr/>
        </p:nvCxnSpPr>
        <p:spPr>
          <a:xfrm flipV="1">
            <a:off x="1682308" y="4072742"/>
            <a:ext cx="1033713" cy="73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7" idx="3"/>
            <a:endCxn id="19" idx="1"/>
          </p:cNvCxnSpPr>
          <p:nvPr/>
        </p:nvCxnSpPr>
        <p:spPr>
          <a:xfrm>
            <a:off x="1682308" y="4807056"/>
            <a:ext cx="1033713" cy="5594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8" idx="3"/>
            <a:endCxn id="20" idx="1"/>
          </p:cNvCxnSpPr>
          <p:nvPr/>
        </p:nvCxnSpPr>
        <p:spPr>
          <a:xfrm>
            <a:off x="3892108" y="4072742"/>
            <a:ext cx="935288" cy="73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9" idx="3"/>
            <a:endCxn id="20" idx="1"/>
          </p:cNvCxnSpPr>
          <p:nvPr/>
        </p:nvCxnSpPr>
        <p:spPr>
          <a:xfrm flipV="1">
            <a:off x="3892108" y="4807056"/>
            <a:ext cx="935288" cy="5594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0" idx="3"/>
            <a:endCxn id="21" idx="1"/>
          </p:cNvCxnSpPr>
          <p:nvPr/>
        </p:nvCxnSpPr>
        <p:spPr>
          <a:xfrm>
            <a:off x="6003483" y="4807056"/>
            <a:ext cx="1248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948558"/>
              </p:ext>
            </p:extLst>
          </p:nvPr>
        </p:nvGraphicFramePr>
        <p:xfrm>
          <a:off x="506221" y="4304205"/>
          <a:ext cx="1176087" cy="1005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076114"/>
              </p:ext>
            </p:extLst>
          </p:nvPr>
        </p:nvGraphicFramePr>
        <p:xfrm>
          <a:off x="2716021" y="3569891"/>
          <a:ext cx="1176087" cy="1005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endParaRPr lang="en-US" sz="1600" b="1" i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910164"/>
              </p:ext>
            </p:extLst>
          </p:nvPr>
        </p:nvGraphicFramePr>
        <p:xfrm>
          <a:off x="2716021" y="4863625"/>
          <a:ext cx="1176087" cy="1005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u="sng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976962"/>
              </p:ext>
            </p:extLst>
          </p:nvPr>
        </p:nvGraphicFramePr>
        <p:xfrm>
          <a:off x="4827396" y="4304205"/>
          <a:ext cx="1176087" cy="1005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u="sng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825771"/>
              </p:ext>
            </p:extLst>
          </p:nvPr>
        </p:nvGraphicFramePr>
        <p:xfrm>
          <a:off x="7251507" y="4304205"/>
          <a:ext cx="1176090" cy="1005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endParaRPr lang="en-US" sz="1600" b="1" i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u="sng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" name="TextBox 17"/>
          <p:cNvSpPr txBox="1">
            <a:spLocks noChangeArrowheads="1"/>
          </p:cNvSpPr>
          <p:nvPr/>
        </p:nvSpPr>
        <p:spPr bwMode="auto">
          <a:xfrm>
            <a:off x="1953833" y="3927521"/>
            <a:ext cx="64111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 5</a:t>
            </a:r>
          </a:p>
        </p:txBody>
      </p:sp>
      <p:sp>
        <p:nvSpPr>
          <p:cNvPr id="23" name="TextBox 21"/>
          <p:cNvSpPr txBox="1">
            <a:spLocks noChangeArrowheads="1"/>
          </p:cNvSpPr>
          <p:nvPr/>
        </p:nvSpPr>
        <p:spPr bwMode="auto">
          <a:xfrm>
            <a:off x="6279614" y="4484476"/>
            <a:ext cx="7699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SF 10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107117" y="3999529"/>
            <a:ext cx="706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FF 10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131501" y="5141476"/>
            <a:ext cx="6425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SF 5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874870" y="5223665"/>
            <a:ext cx="6425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FS 6</a:t>
            </a:r>
          </a:p>
        </p:txBody>
      </p:sp>
      <p:grpSp>
        <p:nvGrpSpPr>
          <p:cNvPr id="27" name="Group 30"/>
          <p:cNvGrpSpPr/>
          <p:nvPr/>
        </p:nvGrpSpPr>
        <p:grpSpPr>
          <a:xfrm>
            <a:off x="76200" y="81150"/>
            <a:ext cx="2527300" cy="1033735"/>
            <a:chOff x="124082" y="1880828"/>
            <a:chExt cx="2657858" cy="803537"/>
          </a:xfrm>
        </p:grpSpPr>
        <p:sp>
          <p:nvSpPr>
            <p:cNvPr id="28" name="TextBox 27"/>
            <p:cNvSpPr txBox="1"/>
            <p:nvPr/>
          </p:nvSpPr>
          <p:spPr>
            <a:xfrm>
              <a:off x="235058" y="1880828"/>
              <a:ext cx="1456622" cy="2870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Activity E</a:t>
              </a:r>
            </a:p>
          </p:txBody>
        </p:sp>
        <p:graphicFrame>
          <p:nvGraphicFramePr>
            <p:cNvPr id="29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322383"/>
                </p:ext>
              </p:extLst>
            </p:nvPr>
          </p:nvGraphicFramePr>
          <p:xfrm>
            <a:off x="124082" y="2141411"/>
            <a:ext cx="2657858" cy="5429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019240" imgH="558720" progId="Equation.3">
                    <p:embed/>
                  </p:oleObj>
                </mc:Choice>
                <mc:Fallback>
                  <p:oleObj name="Equation" r:id="rId3" imgW="2019240" imgH="5587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082" y="2141411"/>
                          <a:ext cx="2657858" cy="542954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chemeClr val="hlink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0" name="Group 31"/>
          <p:cNvGrpSpPr/>
          <p:nvPr/>
        </p:nvGrpSpPr>
        <p:grpSpPr>
          <a:xfrm>
            <a:off x="2690614" y="81150"/>
            <a:ext cx="3778058" cy="1127370"/>
            <a:chOff x="141607" y="3664476"/>
            <a:chExt cx="3622812" cy="757219"/>
          </a:xfrm>
        </p:grpSpPr>
        <p:sp>
          <p:nvSpPr>
            <p:cNvPr id="31" name="TextBox 30"/>
            <p:cNvSpPr txBox="1"/>
            <p:nvPr/>
          </p:nvSpPr>
          <p:spPr>
            <a:xfrm>
              <a:off x="356427" y="3664476"/>
              <a:ext cx="1199116" cy="2566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Activity D</a:t>
              </a:r>
            </a:p>
          </p:txBody>
        </p:sp>
        <p:graphicFrame>
          <p:nvGraphicFramePr>
            <p:cNvPr id="3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7189387"/>
                </p:ext>
              </p:extLst>
            </p:nvPr>
          </p:nvGraphicFramePr>
          <p:xfrm>
            <a:off x="141607" y="3878825"/>
            <a:ext cx="3622812" cy="5428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263760" imgH="711000" progId="Equation.3">
                    <p:embed/>
                  </p:oleObj>
                </mc:Choice>
                <mc:Fallback>
                  <p:oleObj name="Equation" r:id="rId5" imgW="3263760" imgH="7110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607" y="3878825"/>
                          <a:ext cx="3622812" cy="542870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rgbClr val="0000FF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3" name="Group 28"/>
          <p:cNvGrpSpPr/>
          <p:nvPr/>
        </p:nvGrpSpPr>
        <p:grpSpPr>
          <a:xfrm>
            <a:off x="3817749" y="2097118"/>
            <a:ext cx="4869185" cy="1456803"/>
            <a:chOff x="149785" y="3500439"/>
            <a:chExt cx="5402983" cy="1556423"/>
          </a:xfrm>
        </p:grpSpPr>
        <p:sp>
          <p:nvSpPr>
            <p:cNvPr id="34" name="TextBox 33"/>
            <p:cNvSpPr txBox="1"/>
            <p:nvPr/>
          </p:nvSpPr>
          <p:spPr>
            <a:xfrm>
              <a:off x="149785" y="3500439"/>
              <a:ext cx="1404156" cy="4082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Activity A</a:t>
              </a:r>
            </a:p>
          </p:txBody>
        </p:sp>
        <p:graphicFrame>
          <p:nvGraphicFramePr>
            <p:cNvPr id="35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46788346"/>
                </p:ext>
              </p:extLst>
            </p:nvPr>
          </p:nvGraphicFramePr>
          <p:xfrm>
            <a:off x="311847" y="3846488"/>
            <a:ext cx="5240921" cy="12103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3670200" imgH="990360" progId="Equation.3">
                    <p:embed/>
                  </p:oleObj>
                </mc:Choice>
                <mc:Fallback>
                  <p:oleObj name="Equation" r:id="rId7" imgW="3670200" imgH="990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1847" y="3846488"/>
                          <a:ext cx="5240921" cy="1210374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rgbClr val="0000FF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6" name="Group 36"/>
          <p:cNvGrpSpPr/>
          <p:nvPr/>
        </p:nvGrpSpPr>
        <p:grpSpPr>
          <a:xfrm>
            <a:off x="6084169" y="142729"/>
            <a:ext cx="3059833" cy="1901379"/>
            <a:chOff x="5821277" y="764704"/>
            <a:chExt cx="3469049" cy="2114634"/>
          </a:xfrm>
        </p:grpSpPr>
        <p:sp>
          <p:nvSpPr>
            <p:cNvPr id="37" name="Rectangle 36"/>
            <p:cNvSpPr/>
            <p:nvPr/>
          </p:nvSpPr>
          <p:spPr>
            <a:xfrm>
              <a:off x="5821277" y="764704"/>
              <a:ext cx="3469049" cy="393641"/>
            </a:xfrm>
            <a:prstGeom prst="rect">
              <a:avLst/>
            </a:prstGeom>
            <a:solidFill>
              <a:srgbClr val="CCFFFF"/>
            </a:solidFill>
          </p:spPr>
          <p:txBody>
            <a:bodyPr wrap="square">
              <a:spAutoFit/>
            </a:bodyPr>
            <a:lstStyle/>
            <a:p>
              <a:r>
                <a:rPr lang="en-US" sz="17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Backward Pass Computations</a:t>
              </a:r>
              <a:endParaRPr lang="en-US" sz="17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endParaRPr>
            </a:p>
          </p:txBody>
        </p:sp>
        <p:graphicFrame>
          <p:nvGraphicFramePr>
            <p:cNvPr id="38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16070602"/>
                </p:ext>
              </p:extLst>
            </p:nvPr>
          </p:nvGraphicFramePr>
          <p:xfrm>
            <a:off x="6311106" y="1185430"/>
            <a:ext cx="2894903" cy="16939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4787900" imgH="2832100" progId="Equation.3">
                    <p:embed/>
                  </p:oleObj>
                </mc:Choice>
                <mc:Fallback>
                  <p:oleObj name="Equation" r:id="rId9" imgW="4787900" imgH="28321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11106" y="1185430"/>
                          <a:ext cx="2894903" cy="1693908"/>
                        </a:xfrm>
                        <a:prstGeom prst="rect">
                          <a:avLst/>
                        </a:prstGeom>
                        <a:solidFill>
                          <a:srgbClr val="66FFFF"/>
                        </a:solidFill>
                        <a:ln w="9525">
                          <a:solidFill>
                            <a:schemeClr val="hlink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9" name="TextBox 38"/>
          <p:cNvSpPr txBox="1"/>
          <p:nvPr/>
        </p:nvSpPr>
        <p:spPr>
          <a:xfrm>
            <a:off x="4562833" y="5569765"/>
            <a:ext cx="3042671" cy="646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Notice: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Path (A- B- D) Project duration =55</a:t>
            </a:r>
          </a:p>
        </p:txBody>
      </p:sp>
      <p:grpSp>
        <p:nvGrpSpPr>
          <p:cNvPr id="40" name="Group 31"/>
          <p:cNvGrpSpPr/>
          <p:nvPr/>
        </p:nvGrpSpPr>
        <p:grpSpPr>
          <a:xfrm>
            <a:off x="189032" y="1061453"/>
            <a:ext cx="3705225" cy="1127235"/>
            <a:chOff x="176089" y="3664476"/>
            <a:chExt cx="3552972" cy="757128"/>
          </a:xfrm>
        </p:grpSpPr>
        <p:sp>
          <p:nvSpPr>
            <p:cNvPr id="41" name="TextBox 40"/>
            <p:cNvSpPr txBox="1"/>
            <p:nvPr/>
          </p:nvSpPr>
          <p:spPr>
            <a:xfrm>
              <a:off x="237646" y="3664476"/>
              <a:ext cx="1199116" cy="2566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Activity C</a:t>
              </a:r>
            </a:p>
          </p:txBody>
        </p:sp>
        <p:graphicFrame>
          <p:nvGraphicFramePr>
            <p:cNvPr id="4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01231414"/>
                </p:ext>
              </p:extLst>
            </p:nvPr>
          </p:nvGraphicFramePr>
          <p:xfrm>
            <a:off x="176089" y="3878870"/>
            <a:ext cx="3552972" cy="5427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3200400" imgH="711000" progId="Equation.3">
                    <p:embed/>
                  </p:oleObj>
                </mc:Choice>
                <mc:Fallback>
                  <p:oleObj name="Equation" r:id="rId11" imgW="3200400" imgH="7110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6089" y="3878870"/>
                          <a:ext cx="3552972" cy="542734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rgbClr val="0000FF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3" name="Group 31"/>
          <p:cNvGrpSpPr/>
          <p:nvPr/>
        </p:nvGrpSpPr>
        <p:grpSpPr>
          <a:xfrm>
            <a:off x="181725" y="2225948"/>
            <a:ext cx="3195245" cy="1199144"/>
            <a:chOff x="237646" y="3664476"/>
            <a:chExt cx="3063947" cy="805427"/>
          </a:xfrm>
        </p:grpSpPr>
        <p:sp>
          <p:nvSpPr>
            <p:cNvPr id="44" name="TextBox 43"/>
            <p:cNvSpPr txBox="1"/>
            <p:nvPr/>
          </p:nvSpPr>
          <p:spPr>
            <a:xfrm>
              <a:off x="237646" y="3664476"/>
              <a:ext cx="1199116" cy="2566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Activity B</a:t>
              </a:r>
            </a:p>
          </p:txBody>
        </p:sp>
        <p:graphicFrame>
          <p:nvGraphicFramePr>
            <p:cNvPr id="45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92517155"/>
                </p:ext>
              </p:extLst>
            </p:nvPr>
          </p:nvGraphicFramePr>
          <p:xfrm>
            <a:off x="245137" y="3909638"/>
            <a:ext cx="3056456" cy="560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2666880" imgH="711000" progId="Equation.3">
                    <p:embed/>
                  </p:oleObj>
                </mc:Choice>
                <mc:Fallback>
                  <p:oleObj name="Equation" r:id="rId13" imgW="2666880" imgH="7110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5137" y="3909638"/>
                          <a:ext cx="3056456" cy="560265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rgbClr val="0000FF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58950554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C9FA-EFE9-4D5A-8ABA-8F6202690947}" type="datetime4">
              <a:rPr lang="en-US" smtClean="0"/>
              <a:t>February 10, 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46" name="Straight Arrow Connector 45"/>
          <p:cNvCxnSpPr>
            <a:stCxn id="51" idx="3"/>
            <a:endCxn id="52" idx="1"/>
          </p:cNvCxnSpPr>
          <p:nvPr/>
        </p:nvCxnSpPr>
        <p:spPr>
          <a:xfrm flipV="1">
            <a:off x="1931167" y="2059643"/>
            <a:ext cx="1033713" cy="10223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51" idx="3"/>
            <a:endCxn id="53" idx="1"/>
          </p:cNvCxnSpPr>
          <p:nvPr/>
        </p:nvCxnSpPr>
        <p:spPr>
          <a:xfrm>
            <a:off x="1931167" y="3081989"/>
            <a:ext cx="1033713" cy="8522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52" idx="3"/>
            <a:endCxn id="54" idx="1"/>
          </p:cNvCxnSpPr>
          <p:nvPr/>
        </p:nvCxnSpPr>
        <p:spPr>
          <a:xfrm>
            <a:off x="4140967" y="2059643"/>
            <a:ext cx="935288" cy="10223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3" idx="3"/>
            <a:endCxn id="54" idx="1"/>
          </p:cNvCxnSpPr>
          <p:nvPr/>
        </p:nvCxnSpPr>
        <p:spPr>
          <a:xfrm flipV="1">
            <a:off x="4140967" y="3081989"/>
            <a:ext cx="935288" cy="8522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54" idx="3"/>
            <a:endCxn id="55" idx="1"/>
          </p:cNvCxnSpPr>
          <p:nvPr/>
        </p:nvCxnSpPr>
        <p:spPr>
          <a:xfrm>
            <a:off x="6252342" y="3081989"/>
            <a:ext cx="1248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134606"/>
              </p:ext>
            </p:extLst>
          </p:nvPr>
        </p:nvGraphicFramePr>
        <p:xfrm>
          <a:off x="755080" y="2579138"/>
          <a:ext cx="1176087" cy="1005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869526"/>
              </p:ext>
            </p:extLst>
          </p:nvPr>
        </p:nvGraphicFramePr>
        <p:xfrm>
          <a:off x="2964880" y="1556792"/>
          <a:ext cx="1176087" cy="1005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endParaRPr lang="en-US" sz="1600" b="1" i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932271"/>
              </p:ext>
            </p:extLst>
          </p:nvPr>
        </p:nvGraphicFramePr>
        <p:xfrm>
          <a:off x="2964880" y="3431410"/>
          <a:ext cx="1176087" cy="1005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u="sng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642757"/>
              </p:ext>
            </p:extLst>
          </p:nvPr>
        </p:nvGraphicFramePr>
        <p:xfrm>
          <a:off x="5076255" y="2579138"/>
          <a:ext cx="1176087" cy="1005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u="sng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759858"/>
              </p:ext>
            </p:extLst>
          </p:nvPr>
        </p:nvGraphicFramePr>
        <p:xfrm>
          <a:off x="7500366" y="2579138"/>
          <a:ext cx="1176090" cy="1005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endParaRPr lang="en-US" sz="1600" b="1" i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63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u="sng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6" name="TextBox 17"/>
          <p:cNvSpPr txBox="1">
            <a:spLocks noChangeArrowheads="1"/>
          </p:cNvSpPr>
          <p:nvPr/>
        </p:nvSpPr>
        <p:spPr bwMode="auto">
          <a:xfrm>
            <a:off x="2202692" y="1914422"/>
            <a:ext cx="64111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 5</a:t>
            </a:r>
          </a:p>
        </p:txBody>
      </p:sp>
      <p:sp>
        <p:nvSpPr>
          <p:cNvPr id="57" name="TextBox 21"/>
          <p:cNvSpPr txBox="1">
            <a:spLocks noChangeArrowheads="1"/>
          </p:cNvSpPr>
          <p:nvPr/>
        </p:nvSpPr>
        <p:spPr bwMode="auto">
          <a:xfrm>
            <a:off x="6528473" y="2759409"/>
            <a:ext cx="7699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SF 10</a:t>
            </a:r>
          </a:p>
        </p:txBody>
      </p:sp>
      <p:sp>
        <p:nvSpPr>
          <p:cNvPr id="58" name="TextBox 23"/>
          <p:cNvSpPr txBox="1">
            <a:spLocks noChangeArrowheads="1"/>
          </p:cNvSpPr>
          <p:nvPr/>
        </p:nvSpPr>
        <p:spPr bwMode="auto">
          <a:xfrm>
            <a:off x="4355976" y="1986430"/>
            <a:ext cx="706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FF 10</a:t>
            </a:r>
          </a:p>
        </p:txBody>
      </p:sp>
      <p:sp>
        <p:nvSpPr>
          <p:cNvPr id="59" name="TextBox 24"/>
          <p:cNvSpPr txBox="1">
            <a:spLocks noChangeArrowheads="1"/>
          </p:cNvSpPr>
          <p:nvPr/>
        </p:nvSpPr>
        <p:spPr bwMode="auto">
          <a:xfrm>
            <a:off x="4380360" y="3709261"/>
            <a:ext cx="6425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SF 5</a:t>
            </a:r>
          </a:p>
        </p:txBody>
      </p:sp>
      <p:sp>
        <p:nvSpPr>
          <p:cNvPr id="60" name="TextBox 25"/>
          <p:cNvSpPr txBox="1">
            <a:spLocks noChangeArrowheads="1"/>
          </p:cNvSpPr>
          <p:nvPr/>
        </p:nvSpPr>
        <p:spPr bwMode="auto">
          <a:xfrm>
            <a:off x="2123729" y="3791450"/>
            <a:ext cx="6425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FS 6</a:t>
            </a:r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600953"/>
              </p:ext>
            </p:extLst>
          </p:nvPr>
        </p:nvGraphicFramePr>
        <p:xfrm>
          <a:off x="7298379" y="260648"/>
          <a:ext cx="1531167" cy="9142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0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6889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</a:t>
                      </a:r>
                    </a:p>
                  </a:txBody>
                  <a:tcPr marL="91434" marR="91434" marT="45690" marB="456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</a:t>
                      </a:r>
                    </a:p>
                  </a:txBody>
                  <a:tcPr marL="91434" marR="91434" marT="45690" marB="456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889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</a:t>
                      </a: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690" marB="4569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889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</a:t>
                      </a:r>
                    </a:p>
                  </a:txBody>
                  <a:tcPr marL="91434" marR="91434" marT="45690" marB="456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TF</a:t>
                      </a:r>
                    </a:p>
                  </a:txBody>
                  <a:tcPr marL="91434" marR="91434" marT="45690" marB="4569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LF</a:t>
                      </a:r>
                    </a:p>
                  </a:txBody>
                  <a:tcPr marL="91434" marR="91434" marT="45690" marB="4569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1337689" y="4941167"/>
            <a:ext cx="3042671" cy="646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Notice: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Path (A, B, D) Project duration =55weeks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67544" y="404664"/>
            <a:ext cx="2497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 solution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5549098"/>
              </p:ext>
            </p:extLst>
          </p:nvPr>
        </p:nvGraphicFramePr>
        <p:xfrm>
          <a:off x="5867400" y="4724400"/>
          <a:ext cx="2710519" cy="144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120760" imgH="939600" progId="Equation.3">
                  <p:embed/>
                </p:oleObj>
              </mc:Choice>
              <mc:Fallback>
                <p:oleObj name="Equation" r:id="rId3" imgW="2120760" imgH="939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724400"/>
                        <a:ext cx="2710519" cy="144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004119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59" grpId="0"/>
      <p:bldP spid="60" grpId="0"/>
      <p:bldP spid="6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2618-487D-4369-B8D9-BD79612B8C6B}" type="datetime4">
              <a:rPr lang="en-US" smtClean="0"/>
              <a:t>February 10, 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56" name="Straight Arrow Connector 55"/>
          <p:cNvCxnSpPr>
            <a:stCxn id="65" idx="3"/>
            <a:endCxn id="71" idx="1"/>
          </p:cNvCxnSpPr>
          <p:nvPr/>
        </p:nvCxnSpPr>
        <p:spPr>
          <a:xfrm flipV="1">
            <a:off x="1259632" y="2788643"/>
            <a:ext cx="361057" cy="15287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65" idx="3"/>
            <a:endCxn id="66" idx="1"/>
          </p:cNvCxnSpPr>
          <p:nvPr/>
        </p:nvCxnSpPr>
        <p:spPr>
          <a:xfrm>
            <a:off x="1259632" y="4317387"/>
            <a:ext cx="288032" cy="13685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65" idx="3"/>
            <a:endCxn id="67" idx="1"/>
          </p:cNvCxnSpPr>
          <p:nvPr/>
        </p:nvCxnSpPr>
        <p:spPr>
          <a:xfrm flipV="1">
            <a:off x="1259632" y="4299924"/>
            <a:ext cx="1997429" cy="174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71" idx="3"/>
            <a:endCxn id="67" idx="1"/>
          </p:cNvCxnSpPr>
          <p:nvPr/>
        </p:nvCxnSpPr>
        <p:spPr>
          <a:xfrm>
            <a:off x="2772518" y="2788643"/>
            <a:ext cx="484543" cy="15112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72" idx="3"/>
            <a:endCxn id="68" idx="1"/>
          </p:cNvCxnSpPr>
          <p:nvPr/>
        </p:nvCxnSpPr>
        <p:spPr>
          <a:xfrm>
            <a:off x="4409189" y="2788643"/>
            <a:ext cx="738875" cy="15113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67" idx="3"/>
            <a:endCxn id="68" idx="1"/>
          </p:cNvCxnSpPr>
          <p:nvPr/>
        </p:nvCxnSpPr>
        <p:spPr>
          <a:xfrm>
            <a:off x="4408887" y="4299924"/>
            <a:ext cx="739177" cy="1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67" idx="3"/>
            <a:endCxn id="74" idx="1"/>
          </p:cNvCxnSpPr>
          <p:nvPr/>
        </p:nvCxnSpPr>
        <p:spPr>
          <a:xfrm>
            <a:off x="4408887" y="4299924"/>
            <a:ext cx="762991" cy="13861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68" idx="3"/>
            <a:endCxn id="69" idx="1"/>
          </p:cNvCxnSpPr>
          <p:nvPr/>
        </p:nvCxnSpPr>
        <p:spPr>
          <a:xfrm>
            <a:off x="6299893" y="4300032"/>
            <a:ext cx="1440757" cy="173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74" idx="3"/>
            <a:endCxn id="69" idx="1"/>
          </p:cNvCxnSpPr>
          <p:nvPr/>
        </p:nvCxnSpPr>
        <p:spPr>
          <a:xfrm flipV="1">
            <a:off x="6323704" y="4317387"/>
            <a:ext cx="1416946" cy="13687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319127"/>
              </p:ext>
            </p:extLst>
          </p:nvPr>
        </p:nvGraphicFramePr>
        <p:xfrm>
          <a:off x="107803" y="3860256"/>
          <a:ext cx="1151829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7966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966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966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93552"/>
              </p:ext>
            </p:extLst>
          </p:nvPr>
        </p:nvGraphicFramePr>
        <p:xfrm>
          <a:off x="1547664" y="5228854"/>
          <a:ext cx="1151829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7966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966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966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293312"/>
              </p:ext>
            </p:extLst>
          </p:nvPr>
        </p:nvGraphicFramePr>
        <p:xfrm>
          <a:off x="3257061" y="3842793"/>
          <a:ext cx="1151826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7966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966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966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975595"/>
              </p:ext>
            </p:extLst>
          </p:nvPr>
        </p:nvGraphicFramePr>
        <p:xfrm>
          <a:off x="5148064" y="3842793"/>
          <a:ext cx="1151829" cy="9144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803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9" name="Table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125544"/>
              </p:ext>
            </p:extLst>
          </p:nvPr>
        </p:nvGraphicFramePr>
        <p:xfrm>
          <a:off x="7740650" y="3860256"/>
          <a:ext cx="1151829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7966"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966"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966"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70" name="Straight Arrow Connector 69"/>
          <p:cNvCxnSpPr>
            <a:stCxn id="71" idx="3"/>
            <a:endCxn id="72" idx="1"/>
          </p:cNvCxnSpPr>
          <p:nvPr/>
        </p:nvCxnSpPr>
        <p:spPr>
          <a:xfrm>
            <a:off x="2772518" y="2788643"/>
            <a:ext cx="48484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387582"/>
              </p:ext>
            </p:extLst>
          </p:nvPr>
        </p:nvGraphicFramePr>
        <p:xfrm>
          <a:off x="1620689" y="2331512"/>
          <a:ext cx="1151829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7966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i="1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966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i="1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966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2" name="Table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692895"/>
              </p:ext>
            </p:extLst>
          </p:nvPr>
        </p:nvGraphicFramePr>
        <p:xfrm>
          <a:off x="3257363" y="2331512"/>
          <a:ext cx="1151826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7966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966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966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73" name="Straight Arrow Connector 72"/>
          <p:cNvCxnSpPr>
            <a:stCxn id="66" idx="3"/>
            <a:endCxn id="74" idx="1"/>
          </p:cNvCxnSpPr>
          <p:nvPr/>
        </p:nvCxnSpPr>
        <p:spPr>
          <a:xfrm>
            <a:off x="2699493" y="5685985"/>
            <a:ext cx="2472385" cy="1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4" name="Table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457715"/>
              </p:ext>
            </p:extLst>
          </p:nvPr>
        </p:nvGraphicFramePr>
        <p:xfrm>
          <a:off x="5171878" y="5228855"/>
          <a:ext cx="1151826" cy="9144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8030"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5" name="TextBox 55"/>
          <p:cNvSpPr txBox="1">
            <a:spLocks noChangeArrowheads="1"/>
          </p:cNvSpPr>
          <p:nvPr/>
        </p:nvSpPr>
        <p:spPr bwMode="auto">
          <a:xfrm>
            <a:off x="5726078" y="3130749"/>
            <a:ext cx="7207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FS 4</a:t>
            </a:r>
          </a:p>
        </p:txBody>
      </p:sp>
      <p:sp>
        <p:nvSpPr>
          <p:cNvPr id="76" name="TextBox 56"/>
          <p:cNvSpPr txBox="1">
            <a:spLocks noChangeArrowheads="1"/>
          </p:cNvSpPr>
          <p:nvPr/>
        </p:nvSpPr>
        <p:spPr bwMode="auto">
          <a:xfrm>
            <a:off x="3708348" y="5416191"/>
            <a:ext cx="81639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 10</a:t>
            </a:r>
          </a:p>
        </p:txBody>
      </p:sp>
      <p:sp>
        <p:nvSpPr>
          <p:cNvPr id="77" name="TextBox 57"/>
          <p:cNvSpPr txBox="1">
            <a:spLocks noChangeArrowheads="1"/>
          </p:cNvSpPr>
          <p:nvPr/>
        </p:nvSpPr>
        <p:spPr bwMode="auto">
          <a:xfrm>
            <a:off x="899592" y="4940822"/>
            <a:ext cx="6292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FF 2</a:t>
            </a:r>
          </a:p>
        </p:txBody>
      </p:sp>
      <p:sp>
        <p:nvSpPr>
          <p:cNvPr id="78" name="TextBox 58"/>
          <p:cNvSpPr txBox="1">
            <a:spLocks noChangeArrowheads="1"/>
          </p:cNvSpPr>
          <p:nvPr/>
        </p:nvSpPr>
        <p:spPr bwMode="auto">
          <a:xfrm>
            <a:off x="971600" y="3284638"/>
            <a:ext cx="6292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 3</a:t>
            </a:r>
          </a:p>
        </p:txBody>
      </p:sp>
      <p:sp>
        <p:nvSpPr>
          <p:cNvPr id="79" name="TextBox 59"/>
          <p:cNvSpPr txBox="1">
            <a:spLocks noChangeArrowheads="1"/>
          </p:cNvSpPr>
          <p:nvPr/>
        </p:nvSpPr>
        <p:spPr bwMode="auto">
          <a:xfrm>
            <a:off x="2771800" y="2470925"/>
            <a:ext cx="55726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SF 5</a:t>
            </a:r>
          </a:p>
        </p:txBody>
      </p:sp>
      <p:sp>
        <p:nvSpPr>
          <p:cNvPr id="80" name="TextBox 65"/>
          <p:cNvSpPr txBox="1">
            <a:spLocks noChangeArrowheads="1"/>
          </p:cNvSpPr>
          <p:nvPr/>
        </p:nvSpPr>
        <p:spPr bwMode="auto">
          <a:xfrm>
            <a:off x="2494672" y="3420793"/>
            <a:ext cx="6278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FF 5</a:t>
            </a:r>
          </a:p>
        </p:txBody>
      </p:sp>
      <p:sp>
        <p:nvSpPr>
          <p:cNvPr id="81" name="TextBox 66"/>
          <p:cNvSpPr txBox="1">
            <a:spLocks noChangeArrowheads="1"/>
          </p:cNvSpPr>
          <p:nvPr/>
        </p:nvSpPr>
        <p:spPr bwMode="auto">
          <a:xfrm>
            <a:off x="4355976" y="4025473"/>
            <a:ext cx="6700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ZZ 2,5</a:t>
            </a:r>
          </a:p>
        </p:txBody>
      </p:sp>
      <p:sp>
        <p:nvSpPr>
          <p:cNvPr id="82" name="TextBox 67"/>
          <p:cNvSpPr txBox="1">
            <a:spLocks noChangeArrowheads="1"/>
          </p:cNvSpPr>
          <p:nvPr/>
        </p:nvSpPr>
        <p:spPr bwMode="auto">
          <a:xfrm>
            <a:off x="6706325" y="4333250"/>
            <a:ext cx="62789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 3</a:t>
            </a:r>
          </a:p>
        </p:txBody>
      </p:sp>
      <p:graphicFrame>
        <p:nvGraphicFramePr>
          <p:cNvPr id="83" name="Table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048192"/>
              </p:ext>
            </p:extLst>
          </p:nvPr>
        </p:nvGraphicFramePr>
        <p:xfrm>
          <a:off x="7334219" y="191872"/>
          <a:ext cx="1630269" cy="10056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3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4755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</a:t>
                      </a:r>
                    </a:p>
                  </a:txBody>
                  <a:tcPr marL="91434" marR="91434" marT="45690" marB="456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</a:t>
                      </a:r>
                    </a:p>
                  </a:txBody>
                  <a:tcPr marL="91434" marR="91434" marT="45690" marB="456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253"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</a:t>
                      </a: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690" marB="4569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253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</a:t>
                      </a:r>
                    </a:p>
                  </a:txBody>
                  <a:tcPr marL="91434" marR="91434" marT="45690" marB="456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TF</a:t>
                      </a:r>
                    </a:p>
                  </a:txBody>
                  <a:tcPr marL="91434" marR="91434" marT="45690" marB="4569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LF</a:t>
                      </a:r>
                    </a:p>
                  </a:txBody>
                  <a:tcPr marL="91434" marR="91434" marT="45690" marB="4569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4" name="TextBox 83"/>
          <p:cNvSpPr txBox="1"/>
          <p:nvPr/>
        </p:nvSpPr>
        <p:spPr>
          <a:xfrm>
            <a:off x="179512" y="152400"/>
            <a:ext cx="5688632" cy="175432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Example2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precedence network for small project. Find: </a:t>
            </a:r>
          </a:p>
          <a:p>
            <a:pPr marL="342900" indent="-342900">
              <a:buFont typeface="Symbol" panose="05050102010706020507" pitchFamily="18" charset="2"/>
              <a:buChar char="¨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times in the box.</a:t>
            </a:r>
          </a:p>
          <a:p>
            <a:pPr marL="342900" indent="-342900">
              <a:buFont typeface="Symbol" panose="05050102010706020507" pitchFamily="18" charset="2"/>
              <a:buChar char="¨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Project duration</a:t>
            </a:r>
          </a:p>
          <a:p>
            <a:pPr marL="342900" indent="-342900">
              <a:buFont typeface="Symbol" panose="05050102010706020507" pitchFamily="18" charset="2"/>
              <a:buChar char="¨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Critical path </a:t>
            </a:r>
          </a:p>
        </p:txBody>
      </p:sp>
      <p:cxnSp>
        <p:nvCxnSpPr>
          <p:cNvPr id="85" name="Straight Arrow Connector 84"/>
          <p:cNvCxnSpPr>
            <a:stCxn id="72" idx="3"/>
            <a:endCxn id="69" idx="1"/>
          </p:cNvCxnSpPr>
          <p:nvPr/>
        </p:nvCxnSpPr>
        <p:spPr>
          <a:xfrm>
            <a:off x="4409189" y="2788643"/>
            <a:ext cx="3331461" cy="15287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041194"/>
      </p:ext>
    </p:extLst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D4D4-3131-4E90-84AC-E65C834CD0E2}" type="datetime4">
              <a:rPr lang="en-US" smtClean="0"/>
              <a:t>February 10, 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48" name="Straight Arrow Connector 47"/>
          <p:cNvCxnSpPr>
            <a:stCxn id="57" idx="3"/>
            <a:endCxn id="63" idx="1"/>
          </p:cNvCxnSpPr>
          <p:nvPr/>
        </p:nvCxnSpPr>
        <p:spPr>
          <a:xfrm flipV="1">
            <a:off x="1167812" y="2812425"/>
            <a:ext cx="361057" cy="15287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7" idx="3"/>
            <a:endCxn id="58" idx="1"/>
          </p:cNvCxnSpPr>
          <p:nvPr/>
        </p:nvCxnSpPr>
        <p:spPr>
          <a:xfrm>
            <a:off x="1167812" y="4341169"/>
            <a:ext cx="288032" cy="13685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57" idx="3"/>
            <a:endCxn id="59" idx="1"/>
          </p:cNvCxnSpPr>
          <p:nvPr/>
        </p:nvCxnSpPr>
        <p:spPr>
          <a:xfrm flipV="1">
            <a:off x="1167812" y="4323706"/>
            <a:ext cx="1997429" cy="174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63" idx="3"/>
            <a:endCxn id="59" idx="1"/>
          </p:cNvCxnSpPr>
          <p:nvPr/>
        </p:nvCxnSpPr>
        <p:spPr>
          <a:xfrm>
            <a:off x="2680698" y="2812425"/>
            <a:ext cx="484543" cy="15112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64" idx="3"/>
            <a:endCxn id="60" idx="1"/>
          </p:cNvCxnSpPr>
          <p:nvPr/>
        </p:nvCxnSpPr>
        <p:spPr>
          <a:xfrm>
            <a:off x="4317369" y="2812425"/>
            <a:ext cx="738875" cy="15113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59" idx="3"/>
            <a:endCxn id="60" idx="1"/>
          </p:cNvCxnSpPr>
          <p:nvPr/>
        </p:nvCxnSpPr>
        <p:spPr>
          <a:xfrm>
            <a:off x="4317067" y="4323706"/>
            <a:ext cx="739177" cy="1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9" idx="3"/>
            <a:endCxn id="66" idx="1"/>
          </p:cNvCxnSpPr>
          <p:nvPr/>
        </p:nvCxnSpPr>
        <p:spPr>
          <a:xfrm>
            <a:off x="4317067" y="4323706"/>
            <a:ext cx="762991" cy="13861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60" idx="3"/>
            <a:endCxn id="61" idx="1"/>
          </p:cNvCxnSpPr>
          <p:nvPr/>
        </p:nvCxnSpPr>
        <p:spPr>
          <a:xfrm>
            <a:off x="6208073" y="4323814"/>
            <a:ext cx="1440757" cy="173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66" idx="3"/>
            <a:endCxn id="61" idx="1"/>
          </p:cNvCxnSpPr>
          <p:nvPr/>
        </p:nvCxnSpPr>
        <p:spPr>
          <a:xfrm flipV="1">
            <a:off x="6231884" y="4341169"/>
            <a:ext cx="1416946" cy="13687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874597"/>
              </p:ext>
            </p:extLst>
          </p:nvPr>
        </p:nvGraphicFramePr>
        <p:xfrm>
          <a:off x="15983" y="3884038"/>
          <a:ext cx="1151829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800993"/>
              </p:ext>
            </p:extLst>
          </p:nvPr>
        </p:nvGraphicFramePr>
        <p:xfrm>
          <a:off x="1455844" y="5252636"/>
          <a:ext cx="1151829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9" name="Table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625561"/>
              </p:ext>
            </p:extLst>
          </p:nvPr>
        </p:nvGraphicFramePr>
        <p:xfrm>
          <a:off x="3165241" y="3866575"/>
          <a:ext cx="1151826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721203"/>
              </p:ext>
            </p:extLst>
          </p:nvPr>
        </p:nvGraphicFramePr>
        <p:xfrm>
          <a:off x="5056244" y="3866575"/>
          <a:ext cx="1151829" cy="9144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981716"/>
              </p:ext>
            </p:extLst>
          </p:nvPr>
        </p:nvGraphicFramePr>
        <p:xfrm>
          <a:off x="7648830" y="3884038"/>
          <a:ext cx="1151829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62" name="Straight Arrow Connector 61"/>
          <p:cNvCxnSpPr>
            <a:stCxn id="63" idx="3"/>
            <a:endCxn id="64" idx="1"/>
          </p:cNvCxnSpPr>
          <p:nvPr/>
        </p:nvCxnSpPr>
        <p:spPr>
          <a:xfrm>
            <a:off x="2680698" y="2812425"/>
            <a:ext cx="48484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894143"/>
              </p:ext>
            </p:extLst>
          </p:nvPr>
        </p:nvGraphicFramePr>
        <p:xfrm>
          <a:off x="1528869" y="2355294"/>
          <a:ext cx="1151829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i="1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i="1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4" name="Table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740598"/>
              </p:ext>
            </p:extLst>
          </p:nvPr>
        </p:nvGraphicFramePr>
        <p:xfrm>
          <a:off x="3165543" y="2355294"/>
          <a:ext cx="1151826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65" name="Straight Arrow Connector 64"/>
          <p:cNvCxnSpPr>
            <a:stCxn id="58" idx="3"/>
            <a:endCxn id="66" idx="1"/>
          </p:cNvCxnSpPr>
          <p:nvPr/>
        </p:nvCxnSpPr>
        <p:spPr>
          <a:xfrm>
            <a:off x="2607673" y="5709767"/>
            <a:ext cx="2472385" cy="1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665478"/>
              </p:ext>
            </p:extLst>
          </p:nvPr>
        </p:nvGraphicFramePr>
        <p:xfrm>
          <a:off x="5080058" y="5252637"/>
          <a:ext cx="1151826" cy="9144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7" name="TextBox 55"/>
          <p:cNvSpPr txBox="1">
            <a:spLocks noChangeArrowheads="1"/>
          </p:cNvSpPr>
          <p:nvPr/>
        </p:nvSpPr>
        <p:spPr bwMode="auto">
          <a:xfrm>
            <a:off x="5631811" y="3200509"/>
            <a:ext cx="7207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FS 4</a:t>
            </a:r>
          </a:p>
        </p:txBody>
      </p:sp>
      <p:sp>
        <p:nvSpPr>
          <p:cNvPr id="68" name="TextBox 56"/>
          <p:cNvSpPr txBox="1">
            <a:spLocks noChangeArrowheads="1"/>
          </p:cNvSpPr>
          <p:nvPr/>
        </p:nvSpPr>
        <p:spPr bwMode="auto">
          <a:xfrm>
            <a:off x="3472068" y="5427290"/>
            <a:ext cx="81639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 10</a:t>
            </a:r>
          </a:p>
        </p:txBody>
      </p:sp>
      <p:sp>
        <p:nvSpPr>
          <p:cNvPr id="69" name="TextBox 57"/>
          <p:cNvSpPr txBox="1">
            <a:spLocks noChangeArrowheads="1"/>
          </p:cNvSpPr>
          <p:nvPr/>
        </p:nvSpPr>
        <p:spPr bwMode="auto">
          <a:xfrm>
            <a:off x="807772" y="4964604"/>
            <a:ext cx="6292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FF 2</a:t>
            </a:r>
          </a:p>
        </p:txBody>
      </p:sp>
      <p:sp>
        <p:nvSpPr>
          <p:cNvPr id="70" name="TextBox 58"/>
          <p:cNvSpPr txBox="1">
            <a:spLocks noChangeArrowheads="1"/>
          </p:cNvSpPr>
          <p:nvPr/>
        </p:nvSpPr>
        <p:spPr bwMode="auto">
          <a:xfrm>
            <a:off x="879780" y="3308420"/>
            <a:ext cx="6292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 3</a:t>
            </a:r>
          </a:p>
        </p:txBody>
      </p:sp>
      <p:sp>
        <p:nvSpPr>
          <p:cNvPr id="71" name="TextBox 59"/>
          <p:cNvSpPr txBox="1">
            <a:spLocks noChangeArrowheads="1"/>
          </p:cNvSpPr>
          <p:nvPr/>
        </p:nvSpPr>
        <p:spPr bwMode="auto">
          <a:xfrm>
            <a:off x="2698775" y="2444324"/>
            <a:ext cx="55726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SF 5</a:t>
            </a:r>
          </a:p>
        </p:txBody>
      </p:sp>
      <p:sp>
        <p:nvSpPr>
          <p:cNvPr id="72" name="TextBox 65"/>
          <p:cNvSpPr txBox="1">
            <a:spLocks noChangeArrowheads="1"/>
          </p:cNvSpPr>
          <p:nvPr/>
        </p:nvSpPr>
        <p:spPr bwMode="auto">
          <a:xfrm>
            <a:off x="2385449" y="3508286"/>
            <a:ext cx="6278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FF 5</a:t>
            </a:r>
          </a:p>
        </p:txBody>
      </p:sp>
      <p:sp>
        <p:nvSpPr>
          <p:cNvPr id="73" name="TextBox 66"/>
          <p:cNvSpPr txBox="1">
            <a:spLocks noChangeArrowheads="1"/>
          </p:cNvSpPr>
          <p:nvPr/>
        </p:nvSpPr>
        <p:spPr bwMode="auto">
          <a:xfrm>
            <a:off x="4264156" y="4049255"/>
            <a:ext cx="6700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ZZ 2,5</a:t>
            </a:r>
          </a:p>
        </p:txBody>
      </p:sp>
      <p:sp>
        <p:nvSpPr>
          <p:cNvPr id="74" name="TextBox 67"/>
          <p:cNvSpPr txBox="1">
            <a:spLocks noChangeArrowheads="1"/>
          </p:cNvSpPr>
          <p:nvPr/>
        </p:nvSpPr>
        <p:spPr bwMode="auto">
          <a:xfrm>
            <a:off x="6496404" y="4339591"/>
            <a:ext cx="62789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 3</a:t>
            </a:r>
          </a:p>
        </p:txBody>
      </p:sp>
      <p:graphicFrame>
        <p:nvGraphicFramePr>
          <p:cNvPr id="75" name="Table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399308"/>
              </p:ext>
            </p:extLst>
          </p:nvPr>
        </p:nvGraphicFramePr>
        <p:xfrm>
          <a:off x="7452319" y="417361"/>
          <a:ext cx="1512168" cy="1018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3913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</a:t>
                      </a:r>
                    </a:p>
                  </a:txBody>
                  <a:tcPr marL="91434" marR="91434" marT="45690" marB="456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</a:t>
                      </a:r>
                    </a:p>
                  </a:txBody>
                  <a:tcPr marL="91434" marR="91434" marT="45690" marB="456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3"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</a:t>
                      </a: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690" marB="4569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73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</a:t>
                      </a:r>
                    </a:p>
                  </a:txBody>
                  <a:tcPr marL="91434" marR="91434" marT="45690" marB="456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TF</a:t>
                      </a:r>
                    </a:p>
                  </a:txBody>
                  <a:tcPr marL="91434" marR="91434" marT="45690" marB="4569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LF</a:t>
                      </a:r>
                    </a:p>
                  </a:txBody>
                  <a:tcPr marL="91434" marR="91434" marT="45690" marB="4569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76" name="Straight Arrow Connector 75"/>
          <p:cNvCxnSpPr>
            <a:stCxn id="64" idx="3"/>
            <a:endCxn id="61" idx="1"/>
          </p:cNvCxnSpPr>
          <p:nvPr/>
        </p:nvCxnSpPr>
        <p:spPr>
          <a:xfrm>
            <a:off x="4317369" y="2812425"/>
            <a:ext cx="3331461" cy="15287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6893586"/>
              </p:ext>
            </p:extLst>
          </p:nvPr>
        </p:nvGraphicFramePr>
        <p:xfrm>
          <a:off x="4068848" y="181712"/>
          <a:ext cx="3267383" cy="2050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533900" imgH="2844800" progId="Equation.3">
                  <p:embed/>
                </p:oleObj>
              </mc:Choice>
              <mc:Fallback>
                <p:oleObj name="Equation" r:id="rId3" imgW="4533900" imgH="2844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8848" y="181712"/>
                        <a:ext cx="3267383" cy="205031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Rectangle 17"/>
          <p:cNvSpPr>
            <a:spLocks noChangeArrowheads="1"/>
          </p:cNvSpPr>
          <p:nvPr/>
        </p:nvSpPr>
        <p:spPr bwMode="auto">
          <a:xfrm>
            <a:off x="304800" y="188640"/>
            <a:ext cx="3619128" cy="46183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Forward Pass</a:t>
            </a:r>
          </a:p>
        </p:txBody>
      </p:sp>
    </p:spTree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9EDBF-D691-431E-A2DC-86BAD30665DA}" type="datetime4">
              <a:rPr lang="en-US" smtClean="0"/>
              <a:t>February 10, 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 402 (Management Of Engineering Projects)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050B-6237-4A51-8D91-3999973097DF}" type="slidenum">
              <a:rPr lang="en-US" smtClean="0"/>
              <a:pPr/>
              <a:t>9</a:t>
            </a:fld>
            <a:endParaRPr lang="en-US"/>
          </a:p>
        </p:txBody>
      </p:sp>
      <p:cxnSp>
        <p:nvCxnSpPr>
          <p:cNvPr id="11" name="Straight Arrow Connector 10"/>
          <p:cNvCxnSpPr>
            <a:stCxn id="20" idx="3"/>
            <a:endCxn id="26" idx="1"/>
          </p:cNvCxnSpPr>
          <p:nvPr/>
        </p:nvCxnSpPr>
        <p:spPr>
          <a:xfrm flipV="1">
            <a:off x="1321374" y="2812425"/>
            <a:ext cx="361057" cy="15287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0" idx="3"/>
            <a:endCxn id="21" idx="1"/>
          </p:cNvCxnSpPr>
          <p:nvPr/>
        </p:nvCxnSpPr>
        <p:spPr>
          <a:xfrm>
            <a:off x="1321374" y="4341169"/>
            <a:ext cx="288032" cy="13685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0" idx="3"/>
            <a:endCxn id="22" idx="1"/>
          </p:cNvCxnSpPr>
          <p:nvPr/>
        </p:nvCxnSpPr>
        <p:spPr>
          <a:xfrm flipV="1">
            <a:off x="1321374" y="4323706"/>
            <a:ext cx="1997429" cy="174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26" idx="3"/>
            <a:endCxn id="22" idx="1"/>
          </p:cNvCxnSpPr>
          <p:nvPr/>
        </p:nvCxnSpPr>
        <p:spPr>
          <a:xfrm>
            <a:off x="2834260" y="2812425"/>
            <a:ext cx="484543" cy="15112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7" idx="3"/>
            <a:endCxn id="23" idx="1"/>
          </p:cNvCxnSpPr>
          <p:nvPr/>
        </p:nvCxnSpPr>
        <p:spPr>
          <a:xfrm>
            <a:off x="4470931" y="2812425"/>
            <a:ext cx="738875" cy="15113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2" idx="3"/>
            <a:endCxn id="23" idx="1"/>
          </p:cNvCxnSpPr>
          <p:nvPr/>
        </p:nvCxnSpPr>
        <p:spPr>
          <a:xfrm>
            <a:off x="4470629" y="4323706"/>
            <a:ext cx="739177" cy="1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22" idx="3"/>
            <a:endCxn id="29" idx="1"/>
          </p:cNvCxnSpPr>
          <p:nvPr/>
        </p:nvCxnSpPr>
        <p:spPr>
          <a:xfrm>
            <a:off x="4470629" y="4323706"/>
            <a:ext cx="762991" cy="13861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23" idx="3"/>
            <a:endCxn id="24" idx="1"/>
          </p:cNvCxnSpPr>
          <p:nvPr/>
        </p:nvCxnSpPr>
        <p:spPr>
          <a:xfrm>
            <a:off x="6361635" y="4323814"/>
            <a:ext cx="1440757" cy="173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9" idx="3"/>
            <a:endCxn id="24" idx="1"/>
          </p:cNvCxnSpPr>
          <p:nvPr/>
        </p:nvCxnSpPr>
        <p:spPr>
          <a:xfrm flipV="1">
            <a:off x="6385446" y="4341169"/>
            <a:ext cx="1416946" cy="13687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62360"/>
              </p:ext>
            </p:extLst>
          </p:nvPr>
        </p:nvGraphicFramePr>
        <p:xfrm>
          <a:off x="169545" y="3884038"/>
          <a:ext cx="1151829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238366"/>
              </p:ext>
            </p:extLst>
          </p:nvPr>
        </p:nvGraphicFramePr>
        <p:xfrm>
          <a:off x="1609406" y="5252636"/>
          <a:ext cx="1151829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961907"/>
              </p:ext>
            </p:extLst>
          </p:nvPr>
        </p:nvGraphicFramePr>
        <p:xfrm>
          <a:off x="3318803" y="3866575"/>
          <a:ext cx="1151826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705198"/>
              </p:ext>
            </p:extLst>
          </p:nvPr>
        </p:nvGraphicFramePr>
        <p:xfrm>
          <a:off x="5209806" y="3866575"/>
          <a:ext cx="1151829" cy="9144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u="sng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44145"/>
              </p:ext>
            </p:extLst>
          </p:nvPr>
        </p:nvGraphicFramePr>
        <p:xfrm>
          <a:off x="7802392" y="3884038"/>
          <a:ext cx="1151829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u="sng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u="sng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5" name="Straight Arrow Connector 24"/>
          <p:cNvCxnSpPr>
            <a:stCxn id="26" idx="3"/>
            <a:endCxn id="27" idx="1"/>
          </p:cNvCxnSpPr>
          <p:nvPr/>
        </p:nvCxnSpPr>
        <p:spPr>
          <a:xfrm>
            <a:off x="2834260" y="2812425"/>
            <a:ext cx="48484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989011"/>
              </p:ext>
            </p:extLst>
          </p:nvPr>
        </p:nvGraphicFramePr>
        <p:xfrm>
          <a:off x="1682431" y="2355294"/>
          <a:ext cx="1151829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i="1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i="1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590660"/>
              </p:ext>
            </p:extLst>
          </p:nvPr>
        </p:nvGraphicFramePr>
        <p:xfrm>
          <a:off x="3319105" y="2355294"/>
          <a:ext cx="1151826" cy="91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1399" marR="91399" marT="45697" marB="45697"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697" marB="4569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1399" marR="91399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8" name="Straight Arrow Connector 27"/>
          <p:cNvCxnSpPr>
            <a:stCxn id="21" idx="3"/>
            <a:endCxn id="29" idx="1"/>
          </p:cNvCxnSpPr>
          <p:nvPr/>
        </p:nvCxnSpPr>
        <p:spPr>
          <a:xfrm>
            <a:off x="2761235" y="5709767"/>
            <a:ext cx="2472385" cy="1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057064"/>
              </p:ext>
            </p:extLst>
          </p:nvPr>
        </p:nvGraphicFramePr>
        <p:xfrm>
          <a:off x="5233620" y="5252637"/>
          <a:ext cx="1151826" cy="9144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1399" marR="91399" marT="45733" marB="45733"/>
                </a:tc>
                <a:tc>
                  <a:txBody>
                    <a:bodyPr/>
                    <a:lstStyle/>
                    <a:p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99" marR="91399" marT="45733" marB="4573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1399" marR="91399"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" name="TextBox 55"/>
          <p:cNvSpPr txBox="1">
            <a:spLocks noChangeArrowheads="1"/>
          </p:cNvSpPr>
          <p:nvPr/>
        </p:nvSpPr>
        <p:spPr bwMode="auto">
          <a:xfrm>
            <a:off x="5785373" y="3200509"/>
            <a:ext cx="7207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FS 4</a:t>
            </a:r>
          </a:p>
        </p:txBody>
      </p:sp>
      <p:sp>
        <p:nvSpPr>
          <p:cNvPr id="31" name="TextBox 56"/>
          <p:cNvSpPr txBox="1">
            <a:spLocks noChangeArrowheads="1"/>
          </p:cNvSpPr>
          <p:nvPr/>
        </p:nvSpPr>
        <p:spPr bwMode="auto">
          <a:xfrm>
            <a:off x="3625630" y="5427290"/>
            <a:ext cx="81639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 10</a:t>
            </a:r>
          </a:p>
        </p:txBody>
      </p:sp>
      <p:sp>
        <p:nvSpPr>
          <p:cNvPr id="32" name="TextBox 57"/>
          <p:cNvSpPr txBox="1">
            <a:spLocks noChangeArrowheads="1"/>
          </p:cNvSpPr>
          <p:nvPr/>
        </p:nvSpPr>
        <p:spPr bwMode="auto">
          <a:xfrm>
            <a:off x="961334" y="4964604"/>
            <a:ext cx="6292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FF 2</a:t>
            </a:r>
          </a:p>
        </p:txBody>
      </p:sp>
      <p:sp>
        <p:nvSpPr>
          <p:cNvPr id="33" name="TextBox 58"/>
          <p:cNvSpPr txBox="1">
            <a:spLocks noChangeArrowheads="1"/>
          </p:cNvSpPr>
          <p:nvPr/>
        </p:nvSpPr>
        <p:spPr bwMode="auto">
          <a:xfrm>
            <a:off x="1033342" y="3308420"/>
            <a:ext cx="6292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 3</a:t>
            </a:r>
          </a:p>
        </p:txBody>
      </p:sp>
      <p:sp>
        <p:nvSpPr>
          <p:cNvPr id="34" name="TextBox 59"/>
          <p:cNvSpPr txBox="1">
            <a:spLocks noChangeArrowheads="1"/>
          </p:cNvSpPr>
          <p:nvPr/>
        </p:nvSpPr>
        <p:spPr bwMode="auto">
          <a:xfrm>
            <a:off x="2852337" y="2444324"/>
            <a:ext cx="55726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SF 5</a:t>
            </a:r>
          </a:p>
        </p:txBody>
      </p:sp>
      <p:sp>
        <p:nvSpPr>
          <p:cNvPr id="35" name="TextBox 65"/>
          <p:cNvSpPr txBox="1">
            <a:spLocks noChangeArrowheads="1"/>
          </p:cNvSpPr>
          <p:nvPr/>
        </p:nvSpPr>
        <p:spPr bwMode="auto">
          <a:xfrm>
            <a:off x="2539011" y="3508286"/>
            <a:ext cx="6278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FF 5</a:t>
            </a:r>
          </a:p>
        </p:txBody>
      </p:sp>
      <p:sp>
        <p:nvSpPr>
          <p:cNvPr id="36" name="TextBox 66"/>
          <p:cNvSpPr txBox="1">
            <a:spLocks noChangeArrowheads="1"/>
          </p:cNvSpPr>
          <p:nvPr/>
        </p:nvSpPr>
        <p:spPr bwMode="auto">
          <a:xfrm>
            <a:off x="4417718" y="4049255"/>
            <a:ext cx="6700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ZZ 2,5</a:t>
            </a:r>
          </a:p>
        </p:txBody>
      </p:sp>
      <p:sp>
        <p:nvSpPr>
          <p:cNvPr id="37" name="TextBox 67"/>
          <p:cNvSpPr txBox="1">
            <a:spLocks noChangeArrowheads="1"/>
          </p:cNvSpPr>
          <p:nvPr/>
        </p:nvSpPr>
        <p:spPr bwMode="auto">
          <a:xfrm>
            <a:off x="6649966" y="4339591"/>
            <a:ext cx="62789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 3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024354"/>
              </p:ext>
            </p:extLst>
          </p:nvPr>
        </p:nvGraphicFramePr>
        <p:xfrm>
          <a:off x="7391401" y="417361"/>
          <a:ext cx="1573086" cy="1018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4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4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4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3913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</a:t>
                      </a:r>
                    </a:p>
                  </a:txBody>
                  <a:tcPr marL="91434" marR="91434" marT="45690" marB="456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</a:t>
                      </a:r>
                    </a:p>
                  </a:txBody>
                  <a:tcPr marL="91434" marR="91434" marT="45690" marB="456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3"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</a:t>
                      </a:r>
                    </a:p>
                  </a:txBody>
                  <a:tcPr marL="91434" marR="91434" marT="45690" marB="456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690" marB="4569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73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</a:t>
                      </a:r>
                    </a:p>
                  </a:txBody>
                  <a:tcPr marL="91434" marR="91434" marT="45690" marB="456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TF</a:t>
                      </a:r>
                    </a:p>
                  </a:txBody>
                  <a:tcPr marL="91434" marR="91434" marT="45690" marB="4569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LF</a:t>
                      </a:r>
                    </a:p>
                  </a:txBody>
                  <a:tcPr marL="91434" marR="91434" marT="45690" marB="4569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9" name="Straight Arrow Connector 38"/>
          <p:cNvCxnSpPr>
            <a:stCxn id="27" idx="3"/>
            <a:endCxn id="24" idx="1"/>
          </p:cNvCxnSpPr>
          <p:nvPr/>
        </p:nvCxnSpPr>
        <p:spPr>
          <a:xfrm>
            <a:off x="4470931" y="2812425"/>
            <a:ext cx="3331461" cy="15287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152400" y="159148"/>
            <a:ext cx="3691136" cy="4615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Backward Pass</a:t>
            </a:r>
          </a:p>
        </p:txBody>
      </p:sp>
      <p:graphicFrame>
        <p:nvGraphicFramePr>
          <p:cNvPr id="4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746773"/>
              </p:ext>
            </p:extLst>
          </p:nvPr>
        </p:nvGraphicFramePr>
        <p:xfrm>
          <a:off x="4067447" y="104647"/>
          <a:ext cx="3312368" cy="2059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572000" imgH="2819400" progId="Equation.3">
                  <p:embed/>
                </p:oleObj>
              </mc:Choice>
              <mc:Fallback>
                <p:oleObj name="Equation" r:id="rId2" imgW="4572000" imgH="281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447" y="104647"/>
                        <a:ext cx="3312368" cy="2059791"/>
                      </a:xfrm>
                      <a:prstGeom prst="rect">
                        <a:avLst/>
                      </a:prstGeom>
                      <a:solidFill>
                        <a:srgbClr val="66FFFF"/>
                      </a:solidFill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4020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40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A310DA89CC9D4C95ADEB31B3960639" ma:contentTypeVersion="1" ma:contentTypeDescription="Create a new document." ma:contentTypeScope="" ma:versionID="50ef57a4d5791843afc5755fefddbd2f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ddb0c952b897a810c8a4e377cff6bff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65D0974-466A-40E0-ABFB-655FDF2A39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4C4963-5A36-4685-8720-D652C9C550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72A4C6D2-5977-44AE-8B4D-3745800C3303}">
  <ds:schemaRefs>
    <ds:schemaRef ds:uri="http://schemas.openxmlformats.org/package/2006/metadata/core-properties"/>
    <ds:schemaRef ds:uri="http://schemas.microsoft.com/sharepoint/v3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1689</TotalTime>
  <Words>709</Words>
  <Application>Microsoft Office PowerPoint</Application>
  <PresentationFormat>On-screen Show (4:3)</PresentationFormat>
  <Paragraphs>435</Paragraphs>
  <Slides>11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Algerian</vt:lpstr>
      <vt:lpstr>Calibri</vt:lpstr>
      <vt:lpstr>Georgia</vt:lpstr>
      <vt:lpstr>Symbol</vt:lpstr>
      <vt:lpstr>Times New Roman</vt:lpstr>
      <vt:lpstr>Webdings</vt:lpstr>
      <vt:lpstr>Wingdings</vt:lpstr>
      <vt:lpstr>Wingdings 2</vt:lpstr>
      <vt:lpstr>Civic</vt:lpstr>
      <vt:lpstr>Equation</vt:lpstr>
      <vt:lpstr>Management Of Engineering Projects (GE 402)</vt:lpstr>
      <vt:lpstr>Precedence Diagramming calculations</vt:lpstr>
      <vt:lpstr>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 404 (Engineering Management)</dc:title>
  <dc:creator>Nadeem Siddiqui</dc:creator>
  <cp:lastModifiedBy>abdulrahman Mohammed Almutairi</cp:lastModifiedBy>
  <cp:revision>110</cp:revision>
  <dcterms:modified xsi:type="dcterms:W3CDTF">2025-02-10T05:56:58Z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0x010100BEA310DA89CC9D4C95ADEB31B3960639</vt:lpwstr>
  </property>
</Properties>
</file>