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4"/>
  </p:sldMasterIdLst>
  <p:notesMasterIdLst>
    <p:notesMasterId r:id="rId15"/>
  </p:notesMasterIdLst>
  <p:handoutMasterIdLst>
    <p:handoutMasterId r:id="rId16"/>
  </p:handoutMasterIdLst>
  <p:sldIdLst>
    <p:sldId id="285" r:id="rId5"/>
    <p:sldId id="286" r:id="rId6"/>
    <p:sldId id="287" r:id="rId7"/>
    <p:sldId id="354" r:id="rId8"/>
    <p:sldId id="355" r:id="rId9"/>
    <p:sldId id="356" r:id="rId10"/>
    <p:sldId id="357" r:id="rId11"/>
    <p:sldId id="274" r:id="rId12"/>
    <p:sldId id="358" r:id="rId13"/>
    <p:sldId id="27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SZRQn7P5lC10xTNivSrdQ==" hashData="9kn/OWbzLuOKFdLePTQ93hPps3g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CC"/>
    <a:srgbClr val="2F0765"/>
    <a:srgbClr val="3A34BC"/>
    <a:srgbClr val="3BC828"/>
    <a:srgbClr val="ADA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847A1-6B27-4B8D-993F-6B5055EC7165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/>
              <a:t>GE201: Dr. N. A. Siddiqui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40EAB-F4D0-4E0E-AF76-B27D419DF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76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F2EC1-FC6C-4FE0-ADF0-A740E2CC27AE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79" y="4560303"/>
            <a:ext cx="5852843" cy="43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/>
              <a:t>GE201: Dr. N. A. Siddiqui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76" y="9119069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D18B2-C269-4667-8FFD-0DBE81D39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79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title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7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17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BAF43-E00D-43AF-82DE-03C7883E21E3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5665-4DAE-4877-94C9-82CE2D499319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C13B-6CB7-490D-BA53-4B1247A56602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2B59-9481-4F4F-9555-9053460FC2F3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5BED-5315-4A5B-ADC2-70BA9A1B311E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AB2F266-E7EF-41E8-9A05-FBD796EB7393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F220-EE44-4E61-8019-DAAFCF78ED1B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CA34-A4BD-42E2-AA67-E929694C364D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F696-4873-43C8-A3D6-E3ED0C025D70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4330-E275-48A0-99C2-E3A91CB422FC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E78A63B-E6D1-487B-87C4-C2A9EDE7EF98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51E121-BE30-4164-BFD0-4B1976BB4016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64050B-6237-4A51-8D91-3999973097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Tutorial # 2</a:t>
            </a:r>
          </a:p>
          <a:p>
            <a:r>
              <a:rPr lang="en-US" sz="32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on Node</a:t>
            </a:r>
            <a:endParaRPr lang="ar-SA" sz="32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4ABE-80EF-42FB-8B88-D1DE4BFD9CD3}" type="datetime4">
              <a:rPr lang="en-US" smtClean="0"/>
              <a:t>February 2, 2025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30524" y="105645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Management Of Engineering Projects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sz="2400" b="1" dirty="0">
                <a:solidFill>
                  <a:srgbClr val="C00000"/>
                </a:solidFill>
              </a:rPr>
              <a:t>(GE 402)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15" y="445314"/>
            <a:ext cx="1683185" cy="1398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62000"/>
          </a:xfrm>
        </p:spPr>
        <p:txBody>
          <a:bodyPr>
            <a:normAutofit/>
          </a:bodyPr>
          <a:lstStyle/>
          <a:p>
            <a:r>
              <a:rPr lang="en-US" sz="4400" b="1" dirty="0"/>
              <a:t>Thank You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EB58-D811-463D-AD31-02A6F96C1707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6018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52800"/>
            <a:ext cx="2705100" cy="28575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1143000" y="2743200"/>
            <a:ext cx="7010400" cy="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</a:p>
        </p:txBody>
      </p:sp>
      <p:pic>
        <p:nvPicPr>
          <p:cNvPr id="8602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on Node</a:t>
            </a:r>
            <a:endParaRPr lang="ar-SA" sz="3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3410-E44B-4F73-A048-D63BC64A11A7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relationships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calculation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projects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</a:t>
            </a:r>
          </a:p>
          <a:p>
            <a:pPr marL="285750" indent="-28575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br>
              <a:rPr lang="en-GB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5B89-0567-4ACC-86AD-200D17BBE853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3701" y="76200"/>
            <a:ext cx="414969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1:</a:t>
            </a:r>
          </a:p>
          <a:p>
            <a:pPr algn="just">
              <a:spcBef>
                <a:spcPct val="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activity on node diagram for the following project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59371"/>
              </p:ext>
            </p:extLst>
          </p:nvPr>
        </p:nvGraphicFramePr>
        <p:xfrm>
          <a:off x="5105400" y="154746"/>
          <a:ext cx="3887787" cy="234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, C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 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29" marR="91429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98438" y="2149524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</a:t>
            </a:r>
          </a:p>
        </p:txBody>
      </p:sp>
      <p:sp>
        <p:nvSpPr>
          <p:cNvPr id="22" name="Oval 21"/>
          <p:cNvSpPr/>
          <p:nvPr/>
        </p:nvSpPr>
        <p:spPr>
          <a:xfrm>
            <a:off x="1476375" y="21495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</a:t>
            </a:r>
          </a:p>
        </p:txBody>
      </p:sp>
      <p:sp>
        <p:nvSpPr>
          <p:cNvPr id="23" name="Oval 22"/>
          <p:cNvSpPr/>
          <p:nvPr/>
        </p:nvSpPr>
        <p:spPr>
          <a:xfrm>
            <a:off x="2843213" y="2151111"/>
            <a:ext cx="5746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E</a:t>
            </a:r>
          </a:p>
        </p:txBody>
      </p:sp>
      <p:sp>
        <p:nvSpPr>
          <p:cNvPr id="24" name="Oval 23"/>
          <p:cNvSpPr/>
          <p:nvPr/>
        </p:nvSpPr>
        <p:spPr>
          <a:xfrm>
            <a:off x="4283075" y="21495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F</a:t>
            </a:r>
          </a:p>
        </p:txBody>
      </p:sp>
      <p:sp>
        <p:nvSpPr>
          <p:cNvPr id="25" name="Oval 24"/>
          <p:cNvSpPr/>
          <p:nvPr/>
        </p:nvSpPr>
        <p:spPr>
          <a:xfrm>
            <a:off x="1476375" y="1285924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1476375" y="3014711"/>
            <a:ext cx="576263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</a:t>
            </a:r>
          </a:p>
        </p:txBody>
      </p:sp>
      <p:cxnSp>
        <p:nvCxnSpPr>
          <p:cNvPr id="27" name="Straight Arrow Connector 26"/>
          <p:cNvCxnSpPr>
            <a:stCxn id="21" idx="7"/>
            <a:endCxn id="25" idx="2"/>
          </p:cNvCxnSpPr>
          <p:nvPr/>
        </p:nvCxnSpPr>
        <p:spPr>
          <a:xfrm flipV="1">
            <a:off x="690563" y="1574849"/>
            <a:ext cx="7858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6"/>
            <a:endCxn id="22" idx="2"/>
          </p:cNvCxnSpPr>
          <p:nvPr/>
        </p:nvCxnSpPr>
        <p:spPr>
          <a:xfrm>
            <a:off x="774700" y="2438449"/>
            <a:ext cx="701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5"/>
            <a:endCxn id="26" idx="2"/>
          </p:cNvCxnSpPr>
          <p:nvPr/>
        </p:nvCxnSpPr>
        <p:spPr>
          <a:xfrm>
            <a:off x="690563" y="2641649"/>
            <a:ext cx="7858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6"/>
            <a:endCxn id="23" idx="1"/>
          </p:cNvCxnSpPr>
          <p:nvPr/>
        </p:nvCxnSpPr>
        <p:spPr>
          <a:xfrm>
            <a:off x="2052638" y="1574849"/>
            <a:ext cx="87471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6"/>
            <a:endCxn id="23" idx="2"/>
          </p:cNvCxnSpPr>
          <p:nvPr/>
        </p:nvCxnSpPr>
        <p:spPr>
          <a:xfrm>
            <a:off x="2052638" y="2438449"/>
            <a:ext cx="7905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6"/>
            <a:endCxn id="24" idx="3"/>
          </p:cNvCxnSpPr>
          <p:nvPr/>
        </p:nvCxnSpPr>
        <p:spPr>
          <a:xfrm flipV="1">
            <a:off x="2052638" y="2641649"/>
            <a:ext cx="2316162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6"/>
            <a:endCxn id="24" idx="2"/>
          </p:cNvCxnSpPr>
          <p:nvPr/>
        </p:nvCxnSpPr>
        <p:spPr>
          <a:xfrm flipV="1">
            <a:off x="3417888" y="2438449"/>
            <a:ext cx="865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38487"/>
              </p:ext>
            </p:extLst>
          </p:nvPr>
        </p:nvGraphicFramePr>
        <p:xfrm>
          <a:off x="7086600" y="2641649"/>
          <a:ext cx="1873251" cy="1188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81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64" marR="91464" marT="45653" marB="4565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64" marR="91464" marT="45653" marB="4565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817">
                <a:tc>
                  <a:txBody>
                    <a:bodyPr/>
                    <a:lstStyle/>
                    <a:p>
                      <a:pPr algn="ctr"/>
                      <a:endParaRPr lang="en-US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64" marR="91464" marT="45653" marB="4565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64" marR="91464" marT="45653" marB="45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1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64" marR="91464" marT="45653" marB="45653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64" marR="91464" marT="45653" marB="4565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64" marR="91464" marT="45653" marB="45653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0" name="Straight Arrow Connector 49"/>
          <p:cNvCxnSpPr>
            <a:stCxn id="60" idx="3"/>
            <a:endCxn id="62" idx="1"/>
          </p:cNvCxnSpPr>
          <p:nvPr/>
        </p:nvCxnSpPr>
        <p:spPr>
          <a:xfrm flipV="1">
            <a:off x="1857376" y="3589386"/>
            <a:ext cx="1019967" cy="115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0" idx="3"/>
            <a:endCxn id="63" idx="1"/>
          </p:cNvCxnSpPr>
          <p:nvPr/>
        </p:nvCxnSpPr>
        <p:spPr>
          <a:xfrm>
            <a:off x="1857376" y="4744760"/>
            <a:ext cx="9540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0" idx="3"/>
            <a:endCxn id="64" idx="1"/>
          </p:cNvCxnSpPr>
          <p:nvPr/>
        </p:nvCxnSpPr>
        <p:spPr>
          <a:xfrm>
            <a:off x="1857376" y="4744760"/>
            <a:ext cx="1584325" cy="1130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3" idx="3"/>
            <a:endCxn id="65" idx="1"/>
          </p:cNvCxnSpPr>
          <p:nvPr/>
        </p:nvCxnSpPr>
        <p:spPr>
          <a:xfrm>
            <a:off x="3944938" y="474476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62" idx="3"/>
            <a:endCxn id="65" idx="1"/>
          </p:cNvCxnSpPr>
          <p:nvPr/>
        </p:nvCxnSpPr>
        <p:spPr>
          <a:xfrm>
            <a:off x="3958432" y="3589386"/>
            <a:ext cx="707231" cy="115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4" idx="3"/>
            <a:endCxn id="66" idx="1"/>
          </p:cNvCxnSpPr>
          <p:nvPr/>
        </p:nvCxnSpPr>
        <p:spPr>
          <a:xfrm flipV="1">
            <a:off x="4594226" y="4744760"/>
            <a:ext cx="3024187" cy="1130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5" idx="3"/>
            <a:endCxn id="66" idx="1"/>
          </p:cNvCxnSpPr>
          <p:nvPr/>
        </p:nvCxnSpPr>
        <p:spPr>
          <a:xfrm>
            <a:off x="5800725" y="4744760"/>
            <a:ext cx="18176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43785"/>
              </p:ext>
            </p:extLst>
          </p:nvPr>
        </p:nvGraphicFramePr>
        <p:xfrm>
          <a:off x="704851" y="4287560"/>
          <a:ext cx="115252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5" marR="91415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85210"/>
              </p:ext>
            </p:extLst>
          </p:nvPr>
        </p:nvGraphicFramePr>
        <p:xfrm>
          <a:off x="2877343" y="3132186"/>
          <a:ext cx="108108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90" marR="91290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57780"/>
              </p:ext>
            </p:extLst>
          </p:nvPr>
        </p:nvGraphicFramePr>
        <p:xfrm>
          <a:off x="2811463" y="4287560"/>
          <a:ext cx="113347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91" marR="91391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24709"/>
              </p:ext>
            </p:extLst>
          </p:nvPr>
        </p:nvGraphicFramePr>
        <p:xfrm>
          <a:off x="3441701" y="5417860"/>
          <a:ext cx="115252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848124"/>
              </p:ext>
            </p:extLst>
          </p:nvPr>
        </p:nvGraphicFramePr>
        <p:xfrm>
          <a:off x="4665663" y="4287560"/>
          <a:ext cx="113506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46" marR="91346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89903"/>
              </p:ext>
            </p:extLst>
          </p:nvPr>
        </p:nvGraphicFramePr>
        <p:xfrm>
          <a:off x="7618413" y="4287560"/>
          <a:ext cx="1133475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6" marR="91376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4F8F0-8B3D-435D-93CA-C45AA22EEEA7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80508"/>
              </p:ext>
            </p:extLst>
          </p:nvPr>
        </p:nvGraphicFramePr>
        <p:xfrm>
          <a:off x="7239000" y="248073"/>
          <a:ext cx="1495068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367" marR="91367" marT="45732" marB="457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367" marR="91367" marT="45732" marB="45732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367" marR="91367"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367" marR="91367" marT="45732" marB="4573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367" marR="91367" marT="45732" marB="4573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367" marR="91367" marT="45732" marB="4573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367" marR="91367" marT="45732" marB="45732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228600" y="125413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288" y="402139"/>
            <a:ext cx="1852612" cy="476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1- EF = ES + 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39738" y="779886"/>
            <a:ext cx="1763712" cy="474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 LS = LF - D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67000" y="125413"/>
            <a:ext cx="4572000" cy="47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tabLst>
                <a:tab pos="1527175" algn="l"/>
              </a:tabLst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 Total float (TF) = LS - ES = LF - EF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484438" y="603622"/>
            <a:ext cx="44831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4- Free Float 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= Min. 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kern="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1893886" y="2254237"/>
            <a:ext cx="2439989" cy="2316162"/>
            <a:chOff x="1881675" y="2576709"/>
            <a:chExt cx="2439703" cy="2317309"/>
          </a:xfrm>
        </p:grpSpPr>
        <p:cxnSp>
          <p:nvCxnSpPr>
            <p:cNvPr id="28" name="Straight Arrow Connector 27"/>
            <p:cNvCxnSpPr>
              <a:stCxn id="39" idx="3"/>
              <a:endCxn id="40" idx="1"/>
            </p:cNvCxnSpPr>
            <p:nvPr/>
          </p:nvCxnSpPr>
          <p:spPr>
            <a:xfrm flipV="1">
              <a:off x="1881675" y="2576709"/>
              <a:ext cx="1287313" cy="114038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9" idx="3"/>
              <a:endCxn id="41" idx="1"/>
            </p:cNvCxnSpPr>
            <p:nvPr/>
          </p:nvCxnSpPr>
          <p:spPr>
            <a:xfrm>
              <a:off x="1881675" y="3717098"/>
              <a:ext cx="128731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39" idx="3"/>
              <a:endCxn id="43" idx="1"/>
            </p:cNvCxnSpPr>
            <p:nvPr/>
          </p:nvCxnSpPr>
          <p:spPr>
            <a:xfrm>
              <a:off x="1881675" y="3717098"/>
              <a:ext cx="2439703" cy="11769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4357686" y="2254237"/>
            <a:ext cx="935039" cy="1139825"/>
            <a:chOff x="4356097" y="2576710"/>
            <a:chExt cx="935661" cy="1139716"/>
          </a:xfrm>
        </p:grpSpPr>
        <p:cxnSp>
          <p:nvCxnSpPr>
            <p:cNvPr id="33" name="Straight Arrow Connector 32"/>
            <p:cNvCxnSpPr>
              <a:stCxn id="41" idx="3"/>
              <a:endCxn id="45" idx="1"/>
            </p:cNvCxnSpPr>
            <p:nvPr/>
          </p:nvCxnSpPr>
          <p:spPr>
            <a:xfrm>
              <a:off x="4356097" y="3716426"/>
              <a:ext cx="93566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40" idx="3"/>
              <a:endCxn id="45" idx="1"/>
            </p:cNvCxnSpPr>
            <p:nvPr/>
          </p:nvCxnSpPr>
          <p:spPr>
            <a:xfrm>
              <a:off x="4356097" y="2576710"/>
              <a:ext cx="935661" cy="113971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510211" y="3370249"/>
            <a:ext cx="2206626" cy="1200150"/>
            <a:chOff x="5508102" y="3693761"/>
            <a:chExt cx="2207771" cy="1200258"/>
          </a:xfrm>
        </p:grpSpPr>
        <p:cxnSp>
          <p:nvCxnSpPr>
            <p:cNvPr id="37" name="Straight Arrow Connector 36"/>
            <p:cNvCxnSpPr>
              <a:stCxn id="43" idx="3"/>
              <a:endCxn id="46" idx="1"/>
            </p:cNvCxnSpPr>
            <p:nvPr/>
          </p:nvCxnSpPr>
          <p:spPr>
            <a:xfrm flipV="1">
              <a:off x="5508102" y="3693761"/>
              <a:ext cx="2207771" cy="12002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5" idx="3"/>
              <a:endCxn id="46" idx="1"/>
            </p:cNvCxnSpPr>
            <p:nvPr/>
          </p:nvCxnSpPr>
          <p:spPr>
            <a:xfrm flipV="1">
              <a:off x="6467449" y="3693762"/>
              <a:ext cx="1248423" cy="2381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51037"/>
              </p:ext>
            </p:extLst>
          </p:nvPr>
        </p:nvGraphicFramePr>
        <p:xfrm>
          <a:off x="719137" y="2913843"/>
          <a:ext cx="117474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24" marR="91324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24" marR="91324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24" marR="91324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24" marR="91324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24" marR="91324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97649"/>
              </p:ext>
            </p:extLst>
          </p:nvPr>
        </p:nvGraphicFramePr>
        <p:xfrm>
          <a:off x="3181350" y="1774018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33522"/>
              </p:ext>
            </p:extLst>
          </p:nvPr>
        </p:nvGraphicFramePr>
        <p:xfrm>
          <a:off x="3181350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83180"/>
              </p:ext>
            </p:extLst>
          </p:nvPr>
        </p:nvGraphicFramePr>
        <p:xfrm>
          <a:off x="4333875" y="4090180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96949"/>
              </p:ext>
            </p:extLst>
          </p:nvPr>
        </p:nvGraphicFramePr>
        <p:xfrm>
          <a:off x="5292725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632316"/>
              </p:ext>
            </p:extLst>
          </p:nvPr>
        </p:nvGraphicFramePr>
        <p:xfrm>
          <a:off x="7716837" y="2890030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" name="مربع نص 21"/>
          <p:cNvSpPr txBox="1">
            <a:spLocks noChangeArrowheads="1"/>
          </p:cNvSpPr>
          <p:nvPr/>
        </p:nvSpPr>
        <p:spPr bwMode="auto">
          <a:xfrm>
            <a:off x="496886" y="4969655"/>
            <a:ext cx="38607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Duration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46 weeks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 Path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A-B-E-F</a:t>
            </a:r>
            <a:endParaRPr lang="ar-SA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Oval Callout 48"/>
          <p:cNvSpPr>
            <a:spLocks noChangeArrowheads="1"/>
          </p:cNvSpPr>
          <p:nvPr/>
        </p:nvSpPr>
        <p:spPr bwMode="auto">
          <a:xfrm>
            <a:off x="5086350" y="2418543"/>
            <a:ext cx="1628775" cy="327025"/>
          </a:xfrm>
          <a:prstGeom prst="wedgeEllipseCallout">
            <a:avLst>
              <a:gd name="adj1" fmla="val -26907"/>
              <a:gd name="adj2" fmla="val 102866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5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Largest EF</a:t>
            </a:r>
            <a:endParaRPr lang="en-US" sz="1500" b="1" i="1" u="sng" dirty="0">
              <a:solidFill>
                <a:srgbClr val="7030A0"/>
              </a:solidFill>
            </a:endParaRPr>
          </a:p>
        </p:txBody>
      </p:sp>
      <p:sp>
        <p:nvSpPr>
          <p:cNvPr id="50" name="Oval Callout 49"/>
          <p:cNvSpPr>
            <a:spLocks noChangeArrowheads="1"/>
          </p:cNvSpPr>
          <p:nvPr/>
        </p:nvSpPr>
        <p:spPr bwMode="auto">
          <a:xfrm>
            <a:off x="1525587" y="4117168"/>
            <a:ext cx="1493838" cy="301625"/>
          </a:xfrm>
          <a:prstGeom prst="wedgeEllipseCallout">
            <a:avLst>
              <a:gd name="adj1" fmla="val -21259"/>
              <a:gd name="adj2" fmla="val -151176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5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Smallest </a:t>
            </a:r>
            <a:r>
              <a:rPr lang="en-US" sz="15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LSj</a:t>
            </a:r>
            <a:endParaRPr lang="en-US" sz="1500" b="1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37271"/>
              </p:ext>
            </p:extLst>
          </p:nvPr>
        </p:nvGraphicFramePr>
        <p:xfrm>
          <a:off x="706437" y="2913843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368767"/>
              </p:ext>
            </p:extLst>
          </p:nvPr>
        </p:nvGraphicFramePr>
        <p:xfrm>
          <a:off x="3181350" y="1781955"/>
          <a:ext cx="1176336" cy="959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643" marB="456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643" marB="4564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643" marB="4564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40013"/>
              </p:ext>
            </p:extLst>
          </p:nvPr>
        </p:nvGraphicFramePr>
        <p:xfrm>
          <a:off x="3181350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74371"/>
              </p:ext>
            </p:extLst>
          </p:nvPr>
        </p:nvGraphicFramePr>
        <p:xfrm>
          <a:off x="4333875" y="4090180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24515"/>
              </p:ext>
            </p:extLst>
          </p:nvPr>
        </p:nvGraphicFramePr>
        <p:xfrm>
          <a:off x="5292725" y="2913843"/>
          <a:ext cx="1176336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35754"/>
              </p:ext>
            </p:extLst>
          </p:nvPr>
        </p:nvGraphicFramePr>
        <p:xfrm>
          <a:off x="7716837" y="2890030"/>
          <a:ext cx="1176339" cy="960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146"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46"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500" b="1" i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7" marR="91447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5304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5" grpId="0"/>
      <p:bldP spid="47" grpId="0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9D3-88EC-4F48-A8A1-4DF64CDA52CA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95288" y="125413"/>
            <a:ext cx="4176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 Summary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8313" y="3535363"/>
          <a:ext cx="8351836" cy="234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2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2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, C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8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 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28" marR="91428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451725" y="260350"/>
          <a:ext cx="136842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1" marR="91431" marT="45704" marB="4570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1" marR="91431" marT="45704" marB="4570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1" marR="91431" marT="45704" marB="4570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31" marR="91431" marT="45704" marB="4570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1" marR="91431" marT="45704" marB="4570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1" marR="91431" marT="45704" marB="4570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1" marR="91431" marT="45704" marB="4570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836613"/>
            <a:ext cx="554513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505546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4E8D-E258-4673-8BB2-670C80BB95C4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73035" y="228600"/>
            <a:ext cx="5184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 activity on node diagram for the following project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956929"/>
              </p:ext>
            </p:extLst>
          </p:nvPr>
        </p:nvGraphicFramePr>
        <p:xfrm>
          <a:off x="6019800" y="183225"/>
          <a:ext cx="2940051" cy="374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Duration(weeks)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E, F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,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, I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6" marR="91446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323848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Oval 23"/>
          <p:cNvSpPr/>
          <p:nvPr/>
        </p:nvSpPr>
        <p:spPr>
          <a:xfrm>
            <a:off x="1835148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" name="Oval 24"/>
          <p:cNvSpPr/>
          <p:nvPr/>
        </p:nvSpPr>
        <p:spPr>
          <a:xfrm>
            <a:off x="6227761" y="420198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26" name="Oval 25"/>
          <p:cNvSpPr/>
          <p:nvPr/>
        </p:nvSpPr>
        <p:spPr>
          <a:xfrm>
            <a:off x="1835148" y="2835147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27" name="Straight Arrow Connector 26"/>
          <p:cNvCxnSpPr>
            <a:stCxn id="23" idx="7"/>
            <a:endCxn id="26" idx="2"/>
          </p:cNvCxnSpPr>
          <p:nvPr/>
        </p:nvCxnSpPr>
        <p:spPr>
          <a:xfrm flipV="1">
            <a:off x="815973" y="3122485"/>
            <a:ext cx="1019175" cy="1163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6"/>
            <a:endCxn id="24" idx="2"/>
          </p:cNvCxnSpPr>
          <p:nvPr/>
        </p:nvCxnSpPr>
        <p:spPr>
          <a:xfrm>
            <a:off x="900111" y="4490910"/>
            <a:ext cx="9350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6"/>
            <a:endCxn id="31" idx="2"/>
          </p:cNvCxnSpPr>
          <p:nvPr/>
        </p:nvCxnSpPr>
        <p:spPr>
          <a:xfrm>
            <a:off x="2411411" y="3122485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203573" y="420198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" name="Oval 30"/>
          <p:cNvSpPr/>
          <p:nvPr/>
        </p:nvSpPr>
        <p:spPr>
          <a:xfrm>
            <a:off x="3203573" y="2835147"/>
            <a:ext cx="576263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2" name="Oval 31"/>
          <p:cNvSpPr/>
          <p:nvPr/>
        </p:nvSpPr>
        <p:spPr>
          <a:xfrm>
            <a:off x="3203573" y="5643435"/>
            <a:ext cx="576263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4643436" y="420198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" name="Oval 33"/>
          <p:cNvSpPr/>
          <p:nvPr/>
        </p:nvSpPr>
        <p:spPr>
          <a:xfrm>
            <a:off x="4643436" y="2835147"/>
            <a:ext cx="576262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5" name="Oval 34"/>
          <p:cNvSpPr/>
          <p:nvPr/>
        </p:nvSpPr>
        <p:spPr>
          <a:xfrm>
            <a:off x="4643436" y="5643435"/>
            <a:ext cx="576262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cxnSp>
        <p:nvCxnSpPr>
          <p:cNvPr id="36" name="Straight Arrow Connector 35"/>
          <p:cNvCxnSpPr>
            <a:stCxn id="24" idx="6"/>
            <a:endCxn id="30" idx="2"/>
          </p:cNvCxnSpPr>
          <p:nvPr/>
        </p:nvCxnSpPr>
        <p:spPr>
          <a:xfrm>
            <a:off x="2411411" y="4490910"/>
            <a:ext cx="7921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5"/>
            <a:endCxn id="32" idx="2"/>
          </p:cNvCxnSpPr>
          <p:nvPr/>
        </p:nvCxnSpPr>
        <p:spPr>
          <a:xfrm>
            <a:off x="2327273" y="4694110"/>
            <a:ext cx="876300" cy="1236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6"/>
            <a:endCxn id="34" idx="2"/>
          </p:cNvCxnSpPr>
          <p:nvPr/>
        </p:nvCxnSpPr>
        <p:spPr>
          <a:xfrm>
            <a:off x="3779836" y="3122485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5"/>
            <a:endCxn id="33" idx="1"/>
          </p:cNvCxnSpPr>
          <p:nvPr/>
        </p:nvCxnSpPr>
        <p:spPr>
          <a:xfrm>
            <a:off x="3695698" y="3327272"/>
            <a:ext cx="1033463" cy="958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6"/>
            <a:endCxn id="33" idx="2"/>
          </p:cNvCxnSpPr>
          <p:nvPr/>
        </p:nvCxnSpPr>
        <p:spPr>
          <a:xfrm>
            <a:off x="3779836" y="4490910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6"/>
            <a:endCxn id="35" idx="2"/>
          </p:cNvCxnSpPr>
          <p:nvPr/>
        </p:nvCxnSpPr>
        <p:spPr>
          <a:xfrm>
            <a:off x="3779836" y="5930772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7"/>
            <a:endCxn id="33" idx="3"/>
          </p:cNvCxnSpPr>
          <p:nvPr/>
        </p:nvCxnSpPr>
        <p:spPr>
          <a:xfrm flipV="1">
            <a:off x="3695698" y="4694110"/>
            <a:ext cx="1033463" cy="10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3" idx="6"/>
            <a:endCxn id="25" idx="2"/>
          </p:cNvCxnSpPr>
          <p:nvPr/>
        </p:nvCxnSpPr>
        <p:spPr>
          <a:xfrm>
            <a:off x="5219698" y="4490910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6"/>
            <a:endCxn id="25" idx="3"/>
          </p:cNvCxnSpPr>
          <p:nvPr/>
        </p:nvCxnSpPr>
        <p:spPr>
          <a:xfrm flipV="1">
            <a:off x="5219698" y="4694110"/>
            <a:ext cx="1093788" cy="1236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6"/>
            <a:endCxn id="25" idx="1"/>
          </p:cNvCxnSpPr>
          <p:nvPr/>
        </p:nvCxnSpPr>
        <p:spPr>
          <a:xfrm>
            <a:off x="5219698" y="3122485"/>
            <a:ext cx="1093788" cy="11636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5557-65C5-4BB2-8939-83D160CB38DB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24" name="Straight Arrow Connector 23"/>
          <p:cNvCxnSpPr>
            <a:stCxn id="40" idx="3"/>
            <a:endCxn id="47" idx="1"/>
          </p:cNvCxnSpPr>
          <p:nvPr/>
        </p:nvCxnSpPr>
        <p:spPr>
          <a:xfrm flipV="1">
            <a:off x="1416051" y="3065964"/>
            <a:ext cx="600074" cy="14290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0" idx="3"/>
            <a:endCxn id="41" idx="1"/>
          </p:cNvCxnSpPr>
          <p:nvPr/>
        </p:nvCxnSpPr>
        <p:spPr>
          <a:xfrm>
            <a:off x="1416051" y="4495009"/>
            <a:ext cx="600074" cy="87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1" idx="3"/>
            <a:endCxn id="42" idx="1"/>
          </p:cNvCxnSpPr>
          <p:nvPr/>
        </p:nvCxnSpPr>
        <p:spPr>
          <a:xfrm flipV="1">
            <a:off x="3203576" y="4486278"/>
            <a:ext cx="731837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1" idx="3"/>
            <a:endCxn id="51" idx="1"/>
          </p:cNvCxnSpPr>
          <p:nvPr/>
        </p:nvCxnSpPr>
        <p:spPr>
          <a:xfrm>
            <a:off x="3203576" y="4503741"/>
            <a:ext cx="755649" cy="1295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8" idx="3"/>
            <a:endCxn id="43" idx="1"/>
          </p:cNvCxnSpPr>
          <p:nvPr/>
        </p:nvCxnSpPr>
        <p:spPr>
          <a:xfrm>
            <a:off x="5122864" y="3050089"/>
            <a:ext cx="852486" cy="1436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2" idx="3"/>
            <a:endCxn id="43" idx="1"/>
          </p:cNvCxnSpPr>
          <p:nvPr/>
        </p:nvCxnSpPr>
        <p:spPr>
          <a:xfrm>
            <a:off x="5122864" y="4486278"/>
            <a:ext cx="852486" cy="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1" idx="3"/>
            <a:endCxn id="43" idx="1"/>
          </p:cNvCxnSpPr>
          <p:nvPr/>
        </p:nvCxnSpPr>
        <p:spPr>
          <a:xfrm flipV="1">
            <a:off x="5146676" y="4486356"/>
            <a:ext cx="828674" cy="1313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3" idx="3"/>
            <a:endCxn id="44" idx="1"/>
          </p:cNvCxnSpPr>
          <p:nvPr/>
        </p:nvCxnSpPr>
        <p:spPr>
          <a:xfrm flipV="1">
            <a:off x="7162801" y="4486278"/>
            <a:ext cx="609599" cy="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2" idx="3"/>
            <a:endCxn id="44" idx="1"/>
          </p:cNvCxnSpPr>
          <p:nvPr/>
        </p:nvCxnSpPr>
        <p:spPr>
          <a:xfrm flipV="1">
            <a:off x="7186614" y="4486278"/>
            <a:ext cx="585786" cy="1313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9" idx="3"/>
            <a:endCxn id="44" idx="1"/>
          </p:cNvCxnSpPr>
          <p:nvPr/>
        </p:nvCxnSpPr>
        <p:spPr>
          <a:xfrm>
            <a:off x="7162801" y="3050089"/>
            <a:ext cx="609599" cy="1436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83659"/>
              </p:ext>
            </p:extLst>
          </p:nvPr>
        </p:nvGraphicFramePr>
        <p:xfrm>
          <a:off x="228600" y="3992269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91088"/>
              </p:ext>
            </p:extLst>
          </p:nvPr>
        </p:nvGraphicFramePr>
        <p:xfrm>
          <a:off x="2016125" y="4001001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78834"/>
              </p:ext>
            </p:extLst>
          </p:nvPr>
        </p:nvGraphicFramePr>
        <p:xfrm>
          <a:off x="3935413" y="3983538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660" marB="456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257"/>
              </p:ext>
            </p:extLst>
          </p:nvPr>
        </p:nvGraphicFramePr>
        <p:xfrm>
          <a:off x="5975350" y="3983538"/>
          <a:ext cx="1187451" cy="1005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86" marB="456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53032"/>
              </p:ext>
            </p:extLst>
          </p:nvPr>
        </p:nvGraphicFramePr>
        <p:xfrm>
          <a:off x="7772400" y="3983538"/>
          <a:ext cx="1187451" cy="10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496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660" marB="456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>
            <a:stCxn id="47" idx="3"/>
            <a:endCxn id="48" idx="1"/>
          </p:cNvCxnSpPr>
          <p:nvPr/>
        </p:nvCxnSpPr>
        <p:spPr>
          <a:xfrm flipV="1">
            <a:off x="3203576" y="3050089"/>
            <a:ext cx="7318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8" idx="3"/>
            <a:endCxn id="49" idx="1"/>
          </p:cNvCxnSpPr>
          <p:nvPr/>
        </p:nvCxnSpPr>
        <p:spPr>
          <a:xfrm>
            <a:off x="5122864" y="3050089"/>
            <a:ext cx="8524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94160"/>
              </p:ext>
            </p:extLst>
          </p:nvPr>
        </p:nvGraphicFramePr>
        <p:xfrm>
          <a:off x="2016125" y="2562726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235187"/>
              </p:ext>
            </p:extLst>
          </p:nvPr>
        </p:nvGraphicFramePr>
        <p:xfrm>
          <a:off x="3935413" y="254685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64876"/>
              </p:ext>
            </p:extLst>
          </p:nvPr>
        </p:nvGraphicFramePr>
        <p:xfrm>
          <a:off x="5975350" y="254685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58" marB="457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0" name="Straight Arrow Connector 49"/>
          <p:cNvCxnSpPr>
            <a:stCxn id="51" idx="3"/>
            <a:endCxn id="52" idx="1"/>
          </p:cNvCxnSpPr>
          <p:nvPr/>
        </p:nvCxnSpPr>
        <p:spPr>
          <a:xfrm>
            <a:off x="5146676" y="5799639"/>
            <a:ext cx="8524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994016"/>
              </p:ext>
            </p:extLst>
          </p:nvPr>
        </p:nvGraphicFramePr>
        <p:xfrm>
          <a:off x="3959225" y="529640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0" marR="91330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79561"/>
              </p:ext>
            </p:extLst>
          </p:nvPr>
        </p:nvGraphicFramePr>
        <p:xfrm>
          <a:off x="5999163" y="5296401"/>
          <a:ext cx="1187451" cy="100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31" marR="91331" marT="45758" marB="457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11491"/>
              </p:ext>
            </p:extLst>
          </p:nvPr>
        </p:nvGraphicFramePr>
        <p:xfrm>
          <a:off x="5215732" y="162838"/>
          <a:ext cx="1519236" cy="1645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4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201612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254501"/>
            <a:ext cx="3108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0411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E15F-8813-455F-AD85-55EAD37068CE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6" name="Straight Arrow Connector 15"/>
          <p:cNvCxnSpPr>
            <a:stCxn id="28" idx="3"/>
            <a:endCxn id="35" idx="1"/>
          </p:cNvCxnSpPr>
          <p:nvPr/>
        </p:nvCxnSpPr>
        <p:spPr>
          <a:xfrm flipV="1">
            <a:off x="1223962" y="2201863"/>
            <a:ext cx="792163" cy="127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8" idx="3"/>
            <a:endCxn id="29" idx="1"/>
          </p:cNvCxnSpPr>
          <p:nvPr/>
        </p:nvCxnSpPr>
        <p:spPr>
          <a:xfrm>
            <a:off x="1223962" y="3475038"/>
            <a:ext cx="7921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9" idx="3"/>
            <a:endCxn id="30" idx="1"/>
          </p:cNvCxnSpPr>
          <p:nvPr/>
        </p:nvCxnSpPr>
        <p:spPr>
          <a:xfrm flipV="1">
            <a:off x="3132137" y="3457575"/>
            <a:ext cx="803276" cy="17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9" idx="3"/>
            <a:endCxn id="39" idx="1"/>
          </p:cNvCxnSpPr>
          <p:nvPr/>
        </p:nvCxnSpPr>
        <p:spPr>
          <a:xfrm>
            <a:off x="3132137" y="3475038"/>
            <a:ext cx="827088" cy="129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6" idx="3"/>
            <a:endCxn id="31" idx="1"/>
          </p:cNvCxnSpPr>
          <p:nvPr/>
        </p:nvCxnSpPr>
        <p:spPr>
          <a:xfrm>
            <a:off x="5051425" y="2185988"/>
            <a:ext cx="923925" cy="1271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0" idx="3"/>
            <a:endCxn id="31" idx="1"/>
          </p:cNvCxnSpPr>
          <p:nvPr/>
        </p:nvCxnSpPr>
        <p:spPr>
          <a:xfrm>
            <a:off x="5051425" y="3457575"/>
            <a:ext cx="923925" cy="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9" idx="3"/>
            <a:endCxn id="31" idx="1"/>
          </p:cNvCxnSpPr>
          <p:nvPr/>
        </p:nvCxnSpPr>
        <p:spPr>
          <a:xfrm flipV="1">
            <a:off x="5075237" y="3457602"/>
            <a:ext cx="900113" cy="13144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3"/>
            <a:endCxn id="32" idx="1"/>
          </p:cNvCxnSpPr>
          <p:nvPr/>
        </p:nvCxnSpPr>
        <p:spPr>
          <a:xfrm>
            <a:off x="7091362" y="3457602"/>
            <a:ext cx="757238" cy="17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0" idx="3"/>
            <a:endCxn id="32" idx="1"/>
          </p:cNvCxnSpPr>
          <p:nvPr/>
        </p:nvCxnSpPr>
        <p:spPr>
          <a:xfrm flipV="1">
            <a:off x="7115175" y="3475038"/>
            <a:ext cx="733425" cy="1297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7" idx="3"/>
            <a:endCxn id="32" idx="1"/>
          </p:cNvCxnSpPr>
          <p:nvPr/>
        </p:nvCxnSpPr>
        <p:spPr>
          <a:xfrm>
            <a:off x="7091362" y="2186015"/>
            <a:ext cx="757238" cy="12890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07950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016125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935413" y="3000375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975350" y="3000375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4074"/>
              </p:ext>
            </p:extLst>
          </p:nvPr>
        </p:nvGraphicFramePr>
        <p:xfrm>
          <a:off x="7848600" y="301783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  <a:endCxn id="36" idx="1"/>
          </p:cNvCxnSpPr>
          <p:nvPr/>
        </p:nvCxnSpPr>
        <p:spPr>
          <a:xfrm flipV="1">
            <a:off x="3132137" y="2185988"/>
            <a:ext cx="803276" cy="15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6" idx="3"/>
            <a:endCxn id="37" idx="1"/>
          </p:cNvCxnSpPr>
          <p:nvPr/>
        </p:nvCxnSpPr>
        <p:spPr>
          <a:xfrm>
            <a:off x="5051425" y="2185988"/>
            <a:ext cx="923925" cy="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016125" y="1744663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935413" y="1728788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975350" y="1728788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>
            <a:stCxn id="39" idx="3"/>
            <a:endCxn id="40" idx="1"/>
          </p:cNvCxnSpPr>
          <p:nvPr/>
        </p:nvCxnSpPr>
        <p:spPr>
          <a:xfrm>
            <a:off x="5075237" y="4772025"/>
            <a:ext cx="923926" cy="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959225" y="4314825"/>
          <a:ext cx="111601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373" marR="91373"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73" marR="91373" marT="45704" marB="45704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373" marR="91373"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999163" y="4314825"/>
          <a:ext cx="1116012" cy="914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2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373" marR="91373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73" marR="91373" marT="45729" marB="4572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373" marR="91373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مربع نص 25"/>
          <p:cNvSpPr txBox="1">
            <a:spLocks noChangeArrowheads="1"/>
          </p:cNvSpPr>
          <p:nvPr/>
        </p:nvSpPr>
        <p:spPr bwMode="auto">
          <a:xfrm>
            <a:off x="1223963" y="5516563"/>
            <a:ext cx="5643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DURATIN: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 weeks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CRITAL PATH :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A-B-D-G-J</a:t>
            </a:r>
            <a:endParaRPr lang="ar-S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614214"/>
              </p:ext>
            </p:extLst>
          </p:nvPr>
        </p:nvGraphicFramePr>
        <p:xfrm>
          <a:off x="7391400" y="125413"/>
          <a:ext cx="1592262" cy="1097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34" marR="91434" marT="45690" marB="456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endParaRPr lang="en-US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34" marR="91434" marT="45690" marB="456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34" marR="91434" marT="45690" marB="4569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34" marR="91434" marT="45690" marB="456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TextBox 53"/>
          <p:cNvSpPr txBox="1">
            <a:spLocks noChangeArrowheads="1"/>
          </p:cNvSpPr>
          <p:nvPr/>
        </p:nvSpPr>
        <p:spPr bwMode="auto">
          <a:xfrm>
            <a:off x="67849" y="125413"/>
            <a:ext cx="2952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5288" y="402139"/>
            <a:ext cx="1852612" cy="476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1- EF = ES + 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9738" y="779886"/>
            <a:ext cx="1763712" cy="474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2- LS = LF - 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67000" y="125413"/>
            <a:ext cx="4572000" cy="47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25000"/>
              </a:spcBef>
              <a:buClr>
                <a:srgbClr val="CC3300"/>
              </a:buClr>
              <a:tabLst>
                <a:tab pos="1527175" algn="l"/>
              </a:tabLst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3- Total float (TF) = LS - ES = LF - EF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84438" y="603622"/>
            <a:ext cx="44831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>
              <a:spcBef>
                <a:spcPts val="1800"/>
              </a:spcBef>
              <a:buClr>
                <a:srgbClr val="CC3300"/>
              </a:buClr>
              <a:defRPr/>
            </a:pPr>
            <a:r>
              <a:rPr lang="en-US" sz="2000" b="1" i="1" u="sng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4- Free Float 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) = Min. (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i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000" b="1" i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en-US" sz="2000" b="1" i="1" kern="0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b="1" i="1" kern="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06519-4C7B-4ECA-A550-1ADEC7A78C62}" type="datetime4">
              <a:rPr lang="en-US" smtClean="0"/>
              <a:t>February 2,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GE 402 (Management Of Engineering Projects)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40474"/>
              </p:ext>
            </p:extLst>
          </p:nvPr>
        </p:nvGraphicFramePr>
        <p:xfrm>
          <a:off x="7543800" y="212659"/>
          <a:ext cx="1439862" cy="1025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00" marR="91400" marT="45714" marB="4571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00" marR="91400" marT="45714" marB="45714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842">
                <a:tc>
                  <a:txBody>
                    <a:bodyPr/>
                    <a:lstStyle/>
                    <a:p>
                      <a:pPr algn="ctr"/>
                      <a:endParaRPr lang="en-US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marL="91400" marR="91400" marT="45714" marB="4571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00" marR="91400" marT="45714" marB="4571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00" marR="91400" marT="45714" marB="4571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00" marR="91400" marT="45714" marB="45714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00" marR="91400" marT="45714" marB="4571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30"/>
          <p:cNvSpPr txBox="1">
            <a:spLocks noChangeArrowheads="1"/>
          </p:cNvSpPr>
          <p:nvPr/>
        </p:nvSpPr>
        <p:spPr bwMode="auto">
          <a:xfrm>
            <a:off x="17745" y="44450"/>
            <a:ext cx="4176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Calculations Summary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77696"/>
              </p:ext>
            </p:extLst>
          </p:nvPr>
        </p:nvGraphicFramePr>
        <p:xfrm>
          <a:off x="381000" y="2760510"/>
          <a:ext cx="8353423" cy="368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Predecessor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Duration (weeks)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LF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 , E, F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,</a:t>
                      </a:r>
                      <a:r>
                        <a:rPr lang="en-US" sz="1500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, I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45" marR="91445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45" marR="91445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370" y="384175"/>
            <a:ext cx="61214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020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310DA89CC9D4C95ADEB31B3960639" ma:contentTypeVersion="1" ma:contentTypeDescription="Create a new document." ma:contentTypeScope="" ma:versionID="50ef57a4d5791843afc5755fefddbd2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4C4963-5A36-4685-8720-D652C9C550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2A4C6D2-5977-44AE-8B4D-3745800C3303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5D0974-466A-40E0-ABFB-655FDF2A3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1592</TotalTime>
  <Words>787</Words>
  <Application>Microsoft Office PowerPoint</Application>
  <PresentationFormat>On-screen Show (4:3)</PresentationFormat>
  <Paragraphs>538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Calibri</vt:lpstr>
      <vt:lpstr>Georgia</vt:lpstr>
      <vt:lpstr>Times New Roman</vt:lpstr>
      <vt:lpstr>Wingdings</vt:lpstr>
      <vt:lpstr>Wingdings 2</vt:lpstr>
      <vt:lpstr>Civic</vt:lpstr>
      <vt:lpstr>Management Of Engineering Projects (GE 402)</vt:lpstr>
      <vt:lpstr>Activity on Node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404 (Engineering Management)</dc:title>
  <dc:creator>Nadeem Siddiqui</dc:creator>
  <cp:lastModifiedBy>abdulrahman Mohammed Almutairi</cp:lastModifiedBy>
  <cp:revision>97</cp:revision>
  <dcterms:modified xsi:type="dcterms:W3CDTF">2025-02-02T16:00:03Z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0x010100BEA310DA89CC9D4C95ADEB31B3960639</vt:lpwstr>
  </property>
</Properties>
</file>