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4"/>
  </p:sldMasterIdLst>
  <p:notesMasterIdLst>
    <p:notesMasterId r:id="rId15"/>
  </p:notesMasterIdLst>
  <p:handoutMasterIdLst>
    <p:handoutMasterId r:id="rId16"/>
  </p:handoutMasterIdLst>
  <p:sldIdLst>
    <p:sldId id="285" r:id="rId5"/>
    <p:sldId id="286" r:id="rId6"/>
    <p:sldId id="287" r:id="rId7"/>
    <p:sldId id="354" r:id="rId8"/>
    <p:sldId id="355" r:id="rId9"/>
    <p:sldId id="356" r:id="rId10"/>
    <p:sldId id="357" r:id="rId11"/>
    <p:sldId id="274" r:id="rId12"/>
    <p:sldId id="358" r:id="rId13"/>
    <p:sldId id="270" r:id="rId1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sSZRQn7P5lC10xTNivSrdQ==" hashData="9kn/OWbzLuOKFdLePTQ93hPps3g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33CC"/>
    <a:srgbClr val="2F0765"/>
    <a:srgbClr val="3A34BC"/>
    <a:srgbClr val="3BC828"/>
    <a:srgbClr val="ADA7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8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847A1-6B27-4B8D-993F-6B5055EC7165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3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sv-SE"/>
              <a:t>GE201: Dr. N. A. Siddiqui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8" y="9119473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B40EAB-F4D0-4E0E-AF76-B27D419DF6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07091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170717" cy="48059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2776" y="0"/>
            <a:ext cx="3170717" cy="48059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8F2EC1-FC6C-4FE0-ADF0-A740E2CC27AE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179" y="4560303"/>
            <a:ext cx="5852843" cy="43207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19069"/>
            <a:ext cx="3170717" cy="48059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sv-SE"/>
              <a:t>GE201: Dr. N. A. Siddiqui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2776" y="9119069"/>
            <a:ext cx="3170717" cy="48059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FD18B2-C269-4667-8FFD-0DBE81D396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77973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is a title slide.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5341E8-EBA3-41B3-A002-218A6D0FA36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921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2771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2771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2771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2771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2771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175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BAF43-E00D-43AF-82DE-03C7883E21E3}" type="datetime4">
              <a:rPr lang="en-US" smtClean="0"/>
              <a:t>February 2, 2025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GE 402 (Management Of Engineering Projects)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964050B-6237-4A51-8D91-3999973097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5665-4DAE-4877-94C9-82CE2D499319}" type="datetime4">
              <a:rPr lang="en-US" smtClean="0"/>
              <a:t>February 2, 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GE 402 (Management Of Engineering Projects)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4050B-6237-4A51-8D91-3999973097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964050B-6237-4A51-8D91-3999973097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0C13B-6CB7-490D-BA53-4B1247A56602}" type="datetime4">
              <a:rPr lang="en-US" smtClean="0"/>
              <a:t>February 2, 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GE 402 (Management Of Engineering Projects)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62B59-9481-4F4F-9555-9053460FC2F3}" type="datetime4">
              <a:rPr lang="en-US" smtClean="0"/>
              <a:t>February 2, 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GE 402 (Management Of Engineering Projects)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964050B-6237-4A51-8D91-3999973097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GE 402 (Management Of Engineering Projects)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B5BED-5315-4A5B-ADC2-70BA9A1B311E}" type="datetime4">
              <a:rPr lang="en-US" smtClean="0"/>
              <a:t>February 2, 2025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964050B-6237-4A51-8D91-3999973097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AB2F266-E7EF-41E8-9A05-FBD796EB7393}" type="datetime4">
              <a:rPr lang="en-US" smtClean="0"/>
              <a:t>February 2, 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GE 402 (Management Of Engineering Projects)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4050B-6237-4A51-8D91-3999973097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6F220-EE44-4E61-8019-DAAFCF78ED1B}" type="datetime4">
              <a:rPr lang="en-US" smtClean="0"/>
              <a:t>February 2, 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en-GB"/>
              <a:t>GE 402 (Management Of Engineering Projects)</a:t>
            </a:r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964050B-6237-4A51-8D91-3999973097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4CA34-A4BD-42E2-AA67-E929694C364D}" type="datetime4">
              <a:rPr lang="en-US" smtClean="0"/>
              <a:t>February 2, 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GE 402 (Management Of Engineering Projects)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964050B-6237-4A51-8D91-3999973097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4F696-4873-43C8-A3D6-E3ED0C025D70}" type="datetime4">
              <a:rPr lang="en-US" smtClean="0"/>
              <a:t>February 2, 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GE 402 (Management Of Engineering Projects)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964050B-6237-4A51-8D91-3999973097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964050B-6237-4A51-8D91-3999973097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14330-E275-48A0-99C2-E3A91CB422FC}" type="datetime4">
              <a:rPr lang="en-US" smtClean="0"/>
              <a:t>February 2, 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en-GB"/>
              <a:t>GE 402 (Management Of Engineering Projects)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964050B-6237-4A51-8D91-3999973097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E78A63B-E6D1-487B-87C4-C2A9EDE7EF98}" type="datetime4">
              <a:rPr lang="en-US" smtClean="0"/>
              <a:t>February 2, 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en-GB"/>
              <a:t>GE 402 (Management Of Engineering Projects)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351E121-BE30-4164-BFD0-4B1976BB4016}" type="datetime4">
              <a:rPr lang="en-US" smtClean="0"/>
              <a:t>February 2, 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en-GB"/>
              <a:t>GE 402 (Management Of Engineering Projects)</a:t>
            </a: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964050B-6237-4A51-8D91-3999973097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04800" y="2667000"/>
            <a:ext cx="8686800" cy="1447800"/>
          </a:xfrm>
        </p:spPr>
        <p:txBody>
          <a:bodyPr>
            <a:noAutofit/>
          </a:bodyPr>
          <a:lstStyle/>
          <a:p>
            <a:endParaRPr lang="en-US" sz="1800" dirty="0">
              <a:solidFill>
                <a:srgbClr val="C00000"/>
              </a:solidFill>
              <a:latin typeface="Algerian" pitchFamily="82" charset="0"/>
            </a:endParaRPr>
          </a:p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# 2</a:t>
            </a:r>
          </a:p>
          <a:p>
            <a:r>
              <a:rPr lang="en-US" sz="3200" i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Activity on Node</a:t>
            </a:r>
            <a:endParaRPr lang="ar-SA" sz="3200" i="1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34ABE-80EF-42FB-8B88-D1DE4BFD9CD3}" type="datetime4">
              <a:rPr lang="en-US" smtClean="0"/>
              <a:t>February 2, 2025</a:t>
            </a:fld>
            <a:endParaRPr lang="ar-S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GE 402 (Management Of Engineering Projects)</a:t>
            </a:r>
            <a:endParaRPr lang="ar-SA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1</a:t>
            </a:r>
            <a:endParaRPr lang="ar-SA" dirty="0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30524" y="1056450"/>
            <a:ext cx="6292552" cy="1143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C00000"/>
                </a:solidFill>
              </a:rPr>
              <a:t>Management Of Engineering Projects</a:t>
            </a:r>
            <a:br>
              <a:rPr lang="en-US" sz="2400" b="1" dirty="0">
                <a:solidFill>
                  <a:srgbClr val="C00000"/>
                </a:solidFill>
              </a:rPr>
            </a:br>
            <a:r>
              <a:rPr lang="en-US" sz="2400" b="1" dirty="0">
                <a:solidFill>
                  <a:srgbClr val="C00000"/>
                </a:solidFill>
              </a:rPr>
              <a:t>(GE 402)</a:t>
            </a:r>
            <a:endParaRPr lang="en-US" sz="2400" b="1" i="1" dirty="0">
              <a:solidFill>
                <a:srgbClr val="002060"/>
              </a:solidFill>
              <a:cs typeface="+mn-cs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3419872" y="260648"/>
            <a:ext cx="21653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بسم الله الرحمن الرحيم</a:t>
            </a:r>
            <a:endParaRPr lang="en-US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8" descr="D:\Local Disk (D)\King Saud University\ksuLogo.jp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51" r="9692" b="2423"/>
          <a:stretch/>
        </p:blipFill>
        <p:spPr bwMode="auto">
          <a:xfrm>
            <a:off x="7848600" y="457200"/>
            <a:ext cx="914400" cy="120168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815" y="445314"/>
            <a:ext cx="1683185" cy="13982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62000"/>
          </a:xfrm>
        </p:spPr>
        <p:txBody>
          <a:bodyPr>
            <a:normAutofit/>
          </a:bodyPr>
          <a:lstStyle/>
          <a:p>
            <a:r>
              <a:rPr lang="en-US" sz="4400" b="1" dirty="0"/>
              <a:t>Thank You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AEB58-D811-463D-AD31-02A6F96C1707}" type="datetime4">
              <a:rPr lang="en-US" smtClean="0"/>
              <a:t>February 2, 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GE 402 (Management Of Engineering Projects)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4050B-6237-4A51-8D91-3999973097DF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86018" name="Picture 2" descr="http://www.nutritioneducationexperts.com/wp-content/uploads/Question-Marks1-284x300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3352800"/>
            <a:ext cx="2705100" cy="2857500"/>
          </a:xfrm>
          <a:prstGeom prst="rect">
            <a:avLst/>
          </a:prstGeom>
          <a:noFill/>
        </p:spPr>
      </p:pic>
      <p:cxnSp>
        <p:nvCxnSpPr>
          <p:cNvPr id="9" name="Straight Connector 8"/>
          <p:cNvCxnSpPr/>
          <p:nvPr/>
        </p:nvCxnSpPr>
        <p:spPr>
          <a:xfrm>
            <a:off x="1143000" y="2743200"/>
            <a:ext cx="7010400" cy="20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371600" y="1752600"/>
            <a:ext cx="62231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</a:gradFill>
              </a:rPr>
              <a:t>Questions Please</a:t>
            </a:r>
          </a:p>
        </p:txBody>
      </p:sp>
      <p:pic>
        <p:nvPicPr>
          <p:cNvPr id="86020" name="Picture 4" descr="http://cachepe.samedaymusic.com/media/fit,330by330/quality,85/86469-a9dae2917d35d8b246d6ade5801c6f17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67600" y="1828800"/>
            <a:ext cx="1010728" cy="866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86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6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6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Activity on Node</a:t>
            </a:r>
            <a:endParaRPr lang="ar-SA" sz="36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43410-E44B-4F73-A048-D63BC64A11A7}" type="datetime4">
              <a:rPr lang="en-US" smtClean="0"/>
              <a:t>February 2, 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GE 402 (Management Of Engineering Projects)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4050B-6237-4A51-8D91-3999973097D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Content Placeholder 7"/>
          <p:cNvSpPr txBox="1">
            <a:spLocks noGrp="1"/>
          </p:cNvSpPr>
          <p:nvPr>
            <p:ph sz="quarter" idx="1"/>
          </p:nvPr>
        </p:nvSpPr>
        <p:spPr>
          <a:xfrm>
            <a:off x="301752" y="1527048"/>
            <a:ext cx="8503920" cy="35855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ADVANTAGES:</a:t>
            </a: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Precedence relationships</a:t>
            </a: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calculation</a:t>
            </a: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large projects</a:t>
            </a: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efficient</a:t>
            </a:r>
          </a:p>
          <a:p>
            <a:pPr marL="285750" indent="-285750" algn="just">
              <a:spcBef>
                <a:spcPts val="1800"/>
              </a:spcBef>
              <a:buFont typeface="Wingdings" panose="05000000000000000000" pitchFamily="2" charset="2"/>
              <a:buChar char="Ø"/>
            </a:pPr>
            <a:endParaRPr lang="en-US" sz="2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758952"/>
          </a:xfrm>
        </p:spPr>
        <p:txBody>
          <a:bodyPr>
            <a:normAutofit fontScale="90000"/>
          </a:bodyPr>
          <a:lstStyle/>
          <a:p>
            <a:br>
              <a:rPr lang="en-GB" sz="3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GB" sz="3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35B89-0567-4ACC-86AD-200D17BBE853}" type="datetime4">
              <a:rPr lang="en-US" smtClean="0"/>
              <a:t>February 2, 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GE 402 (Management Of Engineering Projects)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4050B-6237-4A51-8D91-3999973097D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93701" y="76200"/>
            <a:ext cx="4149699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>
              <a:spcBef>
                <a:spcPct val="0"/>
              </a:spcBef>
            </a:pPr>
            <a:r>
              <a:rPr lang="en-US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1:</a:t>
            </a:r>
          </a:p>
          <a:p>
            <a:pPr algn="just">
              <a:spcBef>
                <a:spcPct val="0"/>
              </a:spcBef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Draw activity on node diagram for the following project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3459371"/>
              </p:ext>
            </p:extLst>
          </p:nvPr>
        </p:nvGraphicFramePr>
        <p:xfrm>
          <a:off x="5105400" y="154746"/>
          <a:ext cx="3887787" cy="2346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2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1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33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18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Activity</a:t>
                      </a:r>
                    </a:p>
                  </a:txBody>
                  <a:tcPr marL="91429" marR="91429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Predecessor</a:t>
                      </a:r>
                    </a:p>
                  </a:txBody>
                  <a:tcPr marL="91429" marR="91429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Duration (weeks)</a:t>
                      </a:r>
                    </a:p>
                  </a:txBody>
                  <a:tcPr marL="91429" marR="91429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18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91429" marR="91429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1429" marR="91429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1429" marR="91429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18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91429" marR="91429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91429" marR="91429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1429" marR="91429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18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91429" marR="91429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91429" marR="91429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1429" marR="91429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18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91429" marR="91429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91429" marR="91429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91429" marR="91429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18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91429" marR="91429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 , C</a:t>
                      </a:r>
                    </a:p>
                  </a:txBody>
                  <a:tcPr marL="91429" marR="91429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1429" marR="91429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18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marL="91429" marR="91429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 , E </a:t>
                      </a:r>
                    </a:p>
                  </a:txBody>
                  <a:tcPr marL="91429" marR="91429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1429" marR="91429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1" name="Oval 20"/>
          <p:cNvSpPr/>
          <p:nvPr/>
        </p:nvSpPr>
        <p:spPr>
          <a:xfrm>
            <a:off x="198438" y="2149524"/>
            <a:ext cx="576262" cy="5762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A</a:t>
            </a:r>
          </a:p>
        </p:txBody>
      </p:sp>
      <p:sp>
        <p:nvSpPr>
          <p:cNvPr id="22" name="Oval 21"/>
          <p:cNvSpPr/>
          <p:nvPr/>
        </p:nvSpPr>
        <p:spPr>
          <a:xfrm>
            <a:off x="1476375" y="2149524"/>
            <a:ext cx="576263" cy="5762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C</a:t>
            </a:r>
          </a:p>
        </p:txBody>
      </p:sp>
      <p:sp>
        <p:nvSpPr>
          <p:cNvPr id="23" name="Oval 22"/>
          <p:cNvSpPr/>
          <p:nvPr/>
        </p:nvSpPr>
        <p:spPr>
          <a:xfrm>
            <a:off x="2843213" y="2151111"/>
            <a:ext cx="574675" cy="5762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E</a:t>
            </a:r>
          </a:p>
        </p:txBody>
      </p:sp>
      <p:sp>
        <p:nvSpPr>
          <p:cNvPr id="24" name="Oval 23"/>
          <p:cNvSpPr/>
          <p:nvPr/>
        </p:nvSpPr>
        <p:spPr>
          <a:xfrm>
            <a:off x="4283075" y="2149524"/>
            <a:ext cx="576263" cy="5762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F</a:t>
            </a:r>
          </a:p>
        </p:txBody>
      </p:sp>
      <p:sp>
        <p:nvSpPr>
          <p:cNvPr id="25" name="Oval 24"/>
          <p:cNvSpPr/>
          <p:nvPr/>
        </p:nvSpPr>
        <p:spPr>
          <a:xfrm>
            <a:off x="1476375" y="1285924"/>
            <a:ext cx="576263" cy="5762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B</a:t>
            </a:r>
          </a:p>
        </p:txBody>
      </p:sp>
      <p:sp>
        <p:nvSpPr>
          <p:cNvPr id="26" name="Oval 25"/>
          <p:cNvSpPr/>
          <p:nvPr/>
        </p:nvSpPr>
        <p:spPr>
          <a:xfrm>
            <a:off x="1476375" y="3014711"/>
            <a:ext cx="576263" cy="5746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D</a:t>
            </a:r>
          </a:p>
        </p:txBody>
      </p:sp>
      <p:cxnSp>
        <p:nvCxnSpPr>
          <p:cNvPr id="27" name="Straight Arrow Connector 26"/>
          <p:cNvCxnSpPr>
            <a:stCxn id="21" idx="7"/>
            <a:endCxn id="25" idx="2"/>
          </p:cNvCxnSpPr>
          <p:nvPr/>
        </p:nvCxnSpPr>
        <p:spPr>
          <a:xfrm flipV="1">
            <a:off x="690563" y="1574849"/>
            <a:ext cx="785812" cy="660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1" idx="6"/>
            <a:endCxn id="22" idx="2"/>
          </p:cNvCxnSpPr>
          <p:nvPr/>
        </p:nvCxnSpPr>
        <p:spPr>
          <a:xfrm>
            <a:off x="774700" y="2438449"/>
            <a:ext cx="70167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1" idx="5"/>
            <a:endCxn id="26" idx="2"/>
          </p:cNvCxnSpPr>
          <p:nvPr/>
        </p:nvCxnSpPr>
        <p:spPr>
          <a:xfrm>
            <a:off x="690563" y="2641649"/>
            <a:ext cx="785812" cy="660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5" idx="6"/>
            <a:endCxn id="23" idx="1"/>
          </p:cNvCxnSpPr>
          <p:nvPr/>
        </p:nvCxnSpPr>
        <p:spPr>
          <a:xfrm>
            <a:off x="2052638" y="1574849"/>
            <a:ext cx="874712" cy="660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2" idx="6"/>
            <a:endCxn id="23" idx="2"/>
          </p:cNvCxnSpPr>
          <p:nvPr/>
        </p:nvCxnSpPr>
        <p:spPr>
          <a:xfrm>
            <a:off x="2052638" y="2438449"/>
            <a:ext cx="79057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6" idx="6"/>
            <a:endCxn id="24" idx="3"/>
          </p:cNvCxnSpPr>
          <p:nvPr/>
        </p:nvCxnSpPr>
        <p:spPr>
          <a:xfrm flipV="1">
            <a:off x="2052638" y="2641649"/>
            <a:ext cx="2316162" cy="660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3" idx="6"/>
            <a:endCxn id="24" idx="2"/>
          </p:cNvCxnSpPr>
          <p:nvPr/>
        </p:nvCxnSpPr>
        <p:spPr>
          <a:xfrm flipV="1">
            <a:off x="3417888" y="2438449"/>
            <a:ext cx="86518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6938487"/>
              </p:ext>
            </p:extLst>
          </p:nvPr>
        </p:nvGraphicFramePr>
        <p:xfrm>
          <a:off x="7086600" y="2641649"/>
          <a:ext cx="1873251" cy="11883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44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44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44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5817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</a:t>
                      </a:r>
                    </a:p>
                  </a:txBody>
                  <a:tcPr marL="91464" marR="91464" marT="45653" marB="45653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91464" marR="91464" marT="45653" marB="4565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</a:t>
                      </a:r>
                    </a:p>
                  </a:txBody>
                  <a:tcPr marL="91464" marR="91464" marT="45653" marB="45653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817">
                <a:tc>
                  <a:txBody>
                    <a:bodyPr/>
                    <a:lstStyle/>
                    <a:p>
                      <a:pPr algn="ctr"/>
                      <a:endParaRPr lang="en-US" sz="20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64" marR="91464" marT="45653" marB="4565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</a:t>
                      </a:r>
                    </a:p>
                  </a:txBody>
                  <a:tcPr marL="91464" marR="91464" marT="45653" marB="4565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FF</a:t>
                      </a:r>
                    </a:p>
                  </a:txBody>
                  <a:tcPr marL="91464" marR="91464" marT="45653" marB="45653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817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LS</a:t>
                      </a:r>
                    </a:p>
                  </a:txBody>
                  <a:tcPr marL="91464" marR="91464" marT="45653" marB="45653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TF</a:t>
                      </a:r>
                    </a:p>
                  </a:txBody>
                  <a:tcPr marL="91464" marR="91464" marT="45653" marB="45653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LF</a:t>
                      </a:r>
                    </a:p>
                  </a:txBody>
                  <a:tcPr marL="91464" marR="91464" marT="45653" marB="45653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50" name="Straight Arrow Connector 49"/>
          <p:cNvCxnSpPr>
            <a:stCxn id="60" idx="3"/>
            <a:endCxn id="62" idx="1"/>
          </p:cNvCxnSpPr>
          <p:nvPr/>
        </p:nvCxnSpPr>
        <p:spPr>
          <a:xfrm flipV="1">
            <a:off x="1857376" y="3589386"/>
            <a:ext cx="1019967" cy="11553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60" idx="3"/>
            <a:endCxn id="63" idx="1"/>
          </p:cNvCxnSpPr>
          <p:nvPr/>
        </p:nvCxnSpPr>
        <p:spPr>
          <a:xfrm>
            <a:off x="1857376" y="4744760"/>
            <a:ext cx="95408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60" idx="3"/>
            <a:endCxn id="64" idx="1"/>
          </p:cNvCxnSpPr>
          <p:nvPr/>
        </p:nvCxnSpPr>
        <p:spPr>
          <a:xfrm>
            <a:off x="1857376" y="4744760"/>
            <a:ext cx="1584325" cy="1130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63" idx="3"/>
            <a:endCxn id="65" idx="1"/>
          </p:cNvCxnSpPr>
          <p:nvPr/>
        </p:nvCxnSpPr>
        <p:spPr>
          <a:xfrm>
            <a:off x="3944938" y="4744760"/>
            <a:ext cx="72072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62" idx="3"/>
            <a:endCxn id="65" idx="1"/>
          </p:cNvCxnSpPr>
          <p:nvPr/>
        </p:nvCxnSpPr>
        <p:spPr>
          <a:xfrm>
            <a:off x="3958432" y="3589386"/>
            <a:ext cx="707231" cy="11553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64" idx="3"/>
            <a:endCxn id="66" idx="1"/>
          </p:cNvCxnSpPr>
          <p:nvPr/>
        </p:nvCxnSpPr>
        <p:spPr>
          <a:xfrm flipV="1">
            <a:off x="4594226" y="4744760"/>
            <a:ext cx="3024187" cy="1130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65" idx="3"/>
            <a:endCxn id="66" idx="1"/>
          </p:cNvCxnSpPr>
          <p:nvPr/>
        </p:nvCxnSpPr>
        <p:spPr>
          <a:xfrm>
            <a:off x="5800725" y="4744760"/>
            <a:ext cx="181768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1143785"/>
              </p:ext>
            </p:extLst>
          </p:nvPr>
        </p:nvGraphicFramePr>
        <p:xfrm>
          <a:off x="704851" y="4287560"/>
          <a:ext cx="1152525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0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15" marR="91415"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1415" marR="91415" marT="45704" marB="4570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15" marR="91415" marT="45704" marB="4570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15" marR="91415"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91415" marR="91415" marT="45704" marB="4570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15" marR="91415" marT="45704" marB="4570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15" marR="91415" marT="45704" marB="45704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15" marR="91415" marT="45704" marB="4570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15" marR="91415" marT="45704" marB="4570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2" name="Table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185210"/>
              </p:ext>
            </p:extLst>
          </p:nvPr>
        </p:nvGraphicFramePr>
        <p:xfrm>
          <a:off x="2877343" y="3132186"/>
          <a:ext cx="1081089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33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7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90" marR="91290"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1290" marR="91290" marT="45704" marB="4570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90" marR="91290" marT="45704" marB="4570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90" marR="91290"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91290" marR="91290" marT="45704" marB="4570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90" marR="91290" marT="45704" marB="4570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90" marR="91290" marT="45704" marB="45704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90" marR="91290" marT="45704" marB="4570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90" marR="91290" marT="45704" marB="4570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3" name="Table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357780"/>
              </p:ext>
            </p:extLst>
          </p:nvPr>
        </p:nvGraphicFramePr>
        <p:xfrm>
          <a:off x="2811463" y="4287560"/>
          <a:ext cx="1133475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7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7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1" marR="91391"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1391" marR="91391" marT="45704" marB="4570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1" marR="91391" marT="45704" marB="4570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1" marR="91391"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91391" marR="91391" marT="45704" marB="4570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1" marR="91391" marT="45704" marB="4570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1" marR="91391" marT="45704" marB="45704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1" marR="91391" marT="45704" marB="4570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1" marR="91391" marT="45704" marB="4570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4" name="Table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324709"/>
              </p:ext>
            </p:extLst>
          </p:nvPr>
        </p:nvGraphicFramePr>
        <p:xfrm>
          <a:off x="3441701" y="5417860"/>
          <a:ext cx="1152525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4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91431" marR="91431" marT="45704" marB="4570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04" marB="4570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04" marB="4570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91431" marR="91431" marT="45704" marB="4570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04" marB="4570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04" marB="45704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04" marB="4570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04" marB="4570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5" name="Table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1848124"/>
              </p:ext>
            </p:extLst>
          </p:nvPr>
        </p:nvGraphicFramePr>
        <p:xfrm>
          <a:off x="4665663" y="4287560"/>
          <a:ext cx="1135062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8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3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83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46" marR="91346"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1346" marR="91346" marT="45704" marB="4570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46" marR="91346" marT="45704" marB="4570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46" marR="91346"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91346" marR="91346" marT="45704" marB="4570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46" marR="91346" marT="45704" marB="4570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46" marR="91346" marT="45704" marB="45704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46" marR="91346" marT="45704" marB="4570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46" marR="91346" marT="45704" marB="4570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6" name="Table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4689903"/>
              </p:ext>
            </p:extLst>
          </p:nvPr>
        </p:nvGraphicFramePr>
        <p:xfrm>
          <a:off x="7618413" y="4287560"/>
          <a:ext cx="1133475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7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7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76" marR="91376"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1376" marR="91376" marT="45704" marB="4570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76" marR="91376" marT="45704" marB="4570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76" marR="91376"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marL="91376" marR="91376" marT="45704" marB="4570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76" marR="91376" marT="45704" marB="4570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76" marR="91376" marT="45704" marB="45704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76" marR="91376" marT="45704" marB="4570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76" marR="91376" marT="45704" marB="4570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4F8F0-8B3D-435D-93CA-C45AA22EEEA7}" type="datetime4">
              <a:rPr lang="en-US" smtClean="0"/>
              <a:t>February 2, 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GE 402 (Management Of Engineering Projects)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4050B-6237-4A51-8D91-3999973097DF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880508"/>
              </p:ext>
            </p:extLst>
          </p:nvPr>
        </p:nvGraphicFramePr>
        <p:xfrm>
          <a:off x="7239000" y="248073"/>
          <a:ext cx="1495068" cy="10064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83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83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492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</a:t>
                      </a:r>
                    </a:p>
                  </a:txBody>
                  <a:tcPr marL="91367" marR="91367" marT="45732" marB="4573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91367" marR="91367"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</a:t>
                      </a:r>
                    </a:p>
                  </a:txBody>
                  <a:tcPr marL="91367" marR="91367" marT="45732" marB="4573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492">
                <a:tc>
                  <a:txBody>
                    <a:bodyPr/>
                    <a:lstStyle/>
                    <a:p>
                      <a:pPr algn="ctr"/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67" marR="91367"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</a:t>
                      </a:r>
                    </a:p>
                  </a:txBody>
                  <a:tcPr marL="91367" marR="91367"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FF</a:t>
                      </a:r>
                    </a:p>
                  </a:txBody>
                  <a:tcPr marL="91367" marR="91367" marT="45732" marB="45732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492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LS</a:t>
                      </a:r>
                    </a:p>
                  </a:txBody>
                  <a:tcPr marL="91367" marR="91367" marT="45732" marB="45732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TF</a:t>
                      </a:r>
                    </a:p>
                  </a:txBody>
                  <a:tcPr marL="91367" marR="91367" marT="45732" marB="45732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LF</a:t>
                      </a:r>
                    </a:p>
                  </a:txBody>
                  <a:tcPr marL="91367" marR="91367" marT="45732" marB="45732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7" name="TextBox 2"/>
          <p:cNvSpPr txBox="1">
            <a:spLocks noChangeArrowheads="1"/>
          </p:cNvSpPr>
          <p:nvPr/>
        </p:nvSpPr>
        <p:spPr bwMode="auto">
          <a:xfrm>
            <a:off x="228600" y="125413"/>
            <a:ext cx="29527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Times Calculations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95288" y="402139"/>
            <a:ext cx="1852612" cy="4762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40000"/>
              </a:lnSpc>
              <a:spcBef>
                <a:spcPct val="25000"/>
              </a:spcBef>
              <a:buClr>
                <a:srgbClr val="CC3300"/>
              </a:buClr>
              <a:defRPr/>
            </a:pPr>
            <a:r>
              <a:rPr lang="en-US" sz="2000" b="1" i="1" u="sng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1- EF = ES + D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39738" y="779886"/>
            <a:ext cx="1763712" cy="474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40000"/>
              </a:lnSpc>
              <a:spcBef>
                <a:spcPct val="25000"/>
              </a:spcBef>
              <a:buClr>
                <a:srgbClr val="CC3300"/>
              </a:buClr>
              <a:defRPr/>
            </a:pPr>
            <a:r>
              <a:rPr lang="en-US" sz="2000" b="1" i="1" u="sng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2- LS = LF - D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667000" y="125413"/>
            <a:ext cx="4572000" cy="4762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40000"/>
              </a:lnSpc>
              <a:spcBef>
                <a:spcPct val="25000"/>
              </a:spcBef>
              <a:buClr>
                <a:srgbClr val="CC3300"/>
              </a:buClr>
              <a:tabLst>
                <a:tab pos="1527175" algn="l"/>
              </a:tabLst>
              <a:defRPr/>
            </a:pPr>
            <a:r>
              <a:rPr lang="en-US" sz="2000" b="1" i="1" u="sng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3- Total float (TF) = LS - ES = LF - EF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484438" y="603622"/>
            <a:ext cx="4483100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2" algn="ctr">
              <a:spcBef>
                <a:spcPts val="1800"/>
              </a:spcBef>
              <a:buClr>
                <a:srgbClr val="CC3300"/>
              </a:buClr>
              <a:defRPr/>
            </a:pPr>
            <a:r>
              <a:rPr lang="en-US" sz="2000" b="1" i="1" u="sng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4- Free Float </a:t>
            </a:r>
            <a:r>
              <a:rPr lang="en-US" sz="2000" b="1" i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i="1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FF</a:t>
            </a:r>
            <a:r>
              <a:rPr lang="en-US" sz="2000" b="1" i="1" kern="0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="1" i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) = Min. (</a:t>
            </a:r>
            <a:r>
              <a:rPr lang="en-US" sz="2000" b="1" i="1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en-US" sz="2000" b="1" i="1" kern="0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000" b="1" i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- </a:t>
            </a:r>
            <a:r>
              <a:rPr lang="en-US" sz="2000" b="1" i="1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EF</a:t>
            </a:r>
            <a:r>
              <a:rPr lang="en-US" sz="2000" b="1" i="1" kern="0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sz="2000" b="1" i="1" kern="0" baseline="-25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7" name="Group 26"/>
          <p:cNvGrpSpPr>
            <a:grpSpLocks/>
          </p:cNvGrpSpPr>
          <p:nvPr/>
        </p:nvGrpSpPr>
        <p:grpSpPr bwMode="auto">
          <a:xfrm>
            <a:off x="1893886" y="2254237"/>
            <a:ext cx="2439989" cy="2316162"/>
            <a:chOff x="1881675" y="2576709"/>
            <a:chExt cx="2439703" cy="2317309"/>
          </a:xfrm>
        </p:grpSpPr>
        <p:cxnSp>
          <p:nvCxnSpPr>
            <p:cNvPr id="28" name="Straight Arrow Connector 27"/>
            <p:cNvCxnSpPr>
              <a:stCxn id="39" idx="3"/>
              <a:endCxn id="40" idx="1"/>
            </p:cNvCxnSpPr>
            <p:nvPr/>
          </p:nvCxnSpPr>
          <p:spPr>
            <a:xfrm flipV="1">
              <a:off x="1881675" y="2576709"/>
              <a:ext cx="1287313" cy="1140389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39" idx="3"/>
              <a:endCxn id="41" idx="1"/>
            </p:cNvCxnSpPr>
            <p:nvPr/>
          </p:nvCxnSpPr>
          <p:spPr>
            <a:xfrm>
              <a:off x="1881675" y="3717098"/>
              <a:ext cx="1287313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39" idx="3"/>
              <a:endCxn id="43" idx="1"/>
            </p:cNvCxnSpPr>
            <p:nvPr/>
          </p:nvCxnSpPr>
          <p:spPr>
            <a:xfrm>
              <a:off x="1881675" y="3717098"/>
              <a:ext cx="2439703" cy="117692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>
            <a:grpSpLocks/>
          </p:cNvGrpSpPr>
          <p:nvPr/>
        </p:nvGrpSpPr>
        <p:grpSpPr bwMode="auto">
          <a:xfrm>
            <a:off x="4357686" y="2254237"/>
            <a:ext cx="935039" cy="1139825"/>
            <a:chOff x="4356097" y="2576710"/>
            <a:chExt cx="935661" cy="1139716"/>
          </a:xfrm>
        </p:grpSpPr>
        <p:cxnSp>
          <p:nvCxnSpPr>
            <p:cNvPr id="33" name="Straight Arrow Connector 32"/>
            <p:cNvCxnSpPr>
              <a:stCxn id="41" idx="3"/>
              <a:endCxn id="45" idx="1"/>
            </p:cNvCxnSpPr>
            <p:nvPr/>
          </p:nvCxnSpPr>
          <p:spPr>
            <a:xfrm>
              <a:off x="4356097" y="3716426"/>
              <a:ext cx="935661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40" idx="3"/>
              <a:endCxn id="45" idx="1"/>
            </p:cNvCxnSpPr>
            <p:nvPr/>
          </p:nvCxnSpPr>
          <p:spPr>
            <a:xfrm>
              <a:off x="4356097" y="2576710"/>
              <a:ext cx="935661" cy="1139716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>
            <a:grpSpLocks/>
          </p:cNvGrpSpPr>
          <p:nvPr/>
        </p:nvGrpSpPr>
        <p:grpSpPr bwMode="auto">
          <a:xfrm>
            <a:off x="5510211" y="3370249"/>
            <a:ext cx="2206626" cy="1200150"/>
            <a:chOff x="5508102" y="3693761"/>
            <a:chExt cx="2207771" cy="1200258"/>
          </a:xfrm>
        </p:grpSpPr>
        <p:cxnSp>
          <p:nvCxnSpPr>
            <p:cNvPr id="37" name="Straight Arrow Connector 36"/>
            <p:cNvCxnSpPr>
              <a:stCxn id="43" idx="3"/>
              <a:endCxn id="46" idx="1"/>
            </p:cNvCxnSpPr>
            <p:nvPr/>
          </p:nvCxnSpPr>
          <p:spPr>
            <a:xfrm flipV="1">
              <a:off x="5508102" y="3693761"/>
              <a:ext cx="2207771" cy="120025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45" idx="3"/>
              <a:endCxn id="46" idx="1"/>
            </p:cNvCxnSpPr>
            <p:nvPr/>
          </p:nvCxnSpPr>
          <p:spPr>
            <a:xfrm flipV="1">
              <a:off x="6467449" y="3693762"/>
              <a:ext cx="1248423" cy="23815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051037"/>
              </p:ext>
            </p:extLst>
          </p:nvPr>
        </p:nvGraphicFramePr>
        <p:xfrm>
          <a:off x="719137" y="2913843"/>
          <a:ext cx="1174749" cy="9604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5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15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15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0146"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324" marR="91324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1324" marR="91324" marT="45719" marB="4571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1324" marR="91324" marT="45719" marB="4571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146">
                <a:tc>
                  <a:txBody>
                    <a:bodyPr/>
                    <a:lstStyle/>
                    <a:p>
                      <a:pPr algn="ctr"/>
                      <a:endParaRPr lang="en-US" sz="1500" b="1" i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24" marR="91324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91324" marR="91324" marT="45719" marB="4571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324" marR="91324" marT="45719" marB="4571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146"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324" marR="91324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324" marR="91324" marT="45719" marB="4571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1324" marR="91324" marT="45719" marB="4571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5797649"/>
              </p:ext>
            </p:extLst>
          </p:nvPr>
        </p:nvGraphicFramePr>
        <p:xfrm>
          <a:off x="3181350" y="1774018"/>
          <a:ext cx="1176336" cy="9604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2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2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0146"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1447" marR="91447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1447" marR="91447" marT="45719" marB="4571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91447" marR="91447" marT="45719" marB="4571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146">
                <a:tc>
                  <a:txBody>
                    <a:bodyPr/>
                    <a:lstStyle/>
                    <a:p>
                      <a:pPr algn="ctr"/>
                      <a:endParaRPr lang="en-US" sz="1500" b="1" i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7" marR="91447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91447" marR="91447" marT="45719" marB="4571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447" marR="91447" marT="45719" marB="4571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146"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1447" marR="91447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447" marR="91447" marT="45719" marB="4571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91447" marR="91447" marT="45719" marB="4571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133522"/>
              </p:ext>
            </p:extLst>
          </p:nvPr>
        </p:nvGraphicFramePr>
        <p:xfrm>
          <a:off x="3181350" y="2913843"/>
          <a:ext cx="1176336" cy="9604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2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2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0146"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1447" marR="91447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1447" marR="91447" marT="45719" marB="4571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1447" marR="91447" marT="45719" marB="4571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146">
                <a:tc>
                  <a:txBody>
                    <a:bodyPr/>
                    <a:lstStyle/>
                    <a:p>
                      <a:pPr algn="ctr"/>
                      <a:endParaRPr lang="en-US" sz="15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7" marR="91447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91447" marR="91447" marT="45719" marB="4571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1447" marR="91447" marT="45719" marB="4571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146"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1447" marR="91447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1447" marR="91447" marT="45719" marB="4571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91447" marR="91447" marT="45719" marB="4571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7083180"/>
              </p:ext>
            </p:extLst>
          </p:nvPr>
        </p:nvGraphicFramePr>
        <p:xfrm>
          <a:off x="4333875" y="4090180"/>
          <a:ext cx="1176336" cy="9604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2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2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0146">
                <a:tc>
                  <a:txBody>
                    <a:bodyPr/>
                    <a:lstStyle/>
                    <a:p>
                      <a:r>
                        <a:rPr lang="en-US" sz="15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1447" marR="91447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91447" marR="91447" marT="45719" marB="4571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91447" marR="91447" marT="45719" marB="4571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146">
                <a:tc>
                  <a:txBody>
                    <a:bodyPr/>
                    <a:lstStyle/>
                    <a:p>
                      <a:pPr algn="ctr"/>
                      <a:endParaRPr lang="en-US" sz="1500" b="1" i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7" marR="91447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91447" marR="91447" marT="45719" marB="4571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1447" marR="91447" marT="45719" marB="4571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146">
                <a:tc>
                  <a:txBody>
                    <a:bodyPr/>
                    <a:lstStyle/>
                    <a:p>
                      <a:r>
                        <a:rPr lang="en-US" sz="15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91447" marR="91447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1447" marR="91447" marT="45719" marB="4571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91447" marR="91447" marT="45719" marB="4571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5" name="Table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696949"/>
              </p:ext>
            </p:extLst>
          </p:nvPr>
        </p:nvGraphicFramePr>
        <p:xfrm>
          <a:off x="5292725" y="2913843"/>
          <a:ext cx="1176336" cy="9604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2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2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0146"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91447" marR="91447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1447" marR="91447" marT="45719" marB="4571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91447" marR="91447" marT="45719" marB="4571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146">
                <a:tc>
                  <a:txBody>
                    <a:bodyPr/>
                    <a:lstStyle/>
                    <a:p>
                      <a:pPr algn="ctr"/>
                      <a:endParaRPr lang="en-US" sz="1500" b="1" i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7" marR="91447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91447" marR="91447" marT="45719" marB="4571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447" marR="91447" marT="45719" marB="4571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146"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91447" marR="91447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447" marR="91447" marT="45719" marB="4571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91447" marR="91447" marT="45719" marB="4571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5632316"/>
              </p:ext>
            </p:extLst>
          </p:nvPr>
        </p:nvGraphicFramePr>
        <p:xfrm>
          <a:off x="7716837" y="2890030"/>
          <a:ext cx="1176339" cy="9604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21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21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0146">
                <a:tc>
                  <a:txBody>
                    <a:bodyPr/>
                    <a:lstStyle/>
                    <a:p>
                      <a:r>
                        <a:rPr lang="en-US" sz="15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91447" marR="91447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1447" marR="91447" marT="45719" marB="4571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91447" marR="91447" marT="45719" marB="4571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146">
                <a:tc>
                  <a:txBody>
                    <a:bodyPr/>
                    <a:lstStyle/>
                    <a:p>
                      <a:pPr algn="ctr"/>
                      <a:endParaRPr lang="en-US" sz="1500" b="1" i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7" marR="91447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marL="91447" marR="91447" marT="45719" marB="4571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447" marR="91447" marT="45719" marB="4571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146">
                <a:tc>
                  <a:txBody>
                    <a:bodyPr/>
                    <a:lstStyle/>
                    <a:p>
                      <a:r>
                        <a:rPr lang="en-US" sz="15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91447" marR="91447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447" marR="91447" marT="45719" marB="4571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91447" marR="91447" marT="45719" marB="4571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7" name="مربع نص 21"/>
          <p:cNvSpPr txBox="1">
            <a:spLocks noChangeArrowheads="1"/>
          </p:cNvSpPr>
          <p:nvPr/>
        </p:nvSpPr>
        <p:spPr bwMode="auto">
          <a:xfrm>
            <a:off x="496886" y="4969655"/>
            <a:ext cx="386079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Duration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46 weeks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Critical Path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A-B-E-F</a:t>
            </a:r>
            <a:endParaRPr lang="ar-SA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Oval Callout 48"/>
          <p:cNvSpPr>
            <a:spLocks noChangeArrowheads="1"/>
          </p:cNvSpPr>
          <p:nvPr/>
        </p:nvSpPr>
        <p:spPr bwMode="auto">
          <a:xfrm>
            <a:off x="5086350" y="2418543"/>
            <a:ext cx="1628775" cy="327025"/>
          </a:xfrm>
          <a:prstGeom prst="wedgeEllipseCallout">
            <a:avLst>
              <a:gd name="adj1" fmla="val -26907"/>
              <a:gd name="adj2" fmla="val 102866"/>
            </a:avLst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500" b="1" i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Largest EF</a:t>
            </a:r>
            <a:endParaRPr lang="en-US" sz="1500" b="1" i="1" u="sng" dirty="0">
              <a:solidFill>
                <a:srgbClr val="7030A0"/>
              </a:solidFill>
            </a:endParaRPr>
          </a:p>
        </p:txBody>
      </p:sp>
      <p:sp>
        <p:nvSpPr>
          <p:cNvPr id="50" name="Oval Callout 49"/>
          <p:cNvSpPr>
            <a:spLocks noChangeArrowheads="1"/>
          </p:cNvSpPr>
          <p:nvPr/>
        </p:nvSpPr>
        <p:spPr bwMode="auto">
          <a:xfrm>
            <a:off x="1525587" y="4117168"/>
            <a:ext cx="1493838" cy="301625"/>
          </a:xfrm>
          <a:prstGeom prst="wedgeEllipseCallout">
            <a:avLst>
              <a:gd name="adj1" fmla="val -21259"/>
              <a:gd name="adj2" fmla="val -151176"/>
            </a:avLst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5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Smallest </a:t>
            </a:r>
            <a:r>
              <a:rPr lang="en-US" sz="15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LSj</a:t>
            </a:r>
            <a:endParaRPr lang="en-US" sz="1500" b="1" i="1" u="sng" dirty="0">
              <a:solidFill>
                <a:srgbClr val="FF0000"/>
              </a:solidFill>
            </a:endParaRPr>
          </a:p>
        </p:txBody>
      </p:sp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37271"/>
              </p:ext>
            </p:extLst>
          </p:nvPr>
        </p:nvGraphicFramePr>
        <p:xfrm>
          <a:off x="706437" y="2913843"/>
          <a:ext cx="1176339" cy="9604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21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21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0146"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447" marR="91447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1447" marR="91447" marT="45719" marB="4571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1447" marR="91447" marT="45719" marB="4571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146">
                <a:tc>
                  <a:txBody>
                    <a:bodyPr/>
                    <a:lstStyle/>
                    <a:p>
                      <a:pPr algn="ctr"/>
                      <a:endParaRPr lang="en-US" sz="1500" b="1" i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7" marR="91447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91447" marR="91447" marT="45719" marB="4571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447" marR="91447" marT="45719" marB="4571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146">
                <a:tc>
                  <a:txBody>
                    <a:bodyPr/>
                    <a:lstStyle/>
                    <a:p>
                      <a:pPr algn="ctr"/>
                      <a:endParaRPr lang="en-US" sz="15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7" marR="91447" marT="45719" marB="45719"/>
                </a:tc>
                <a:tc>
                  <a:txBody>
                    <a:bodyPr/>
                    <a:lstStyle/>
                    <a:p>
                      <a:pPr algn="ctr"/>
                      <a:endParaRPr lang="en-US" sz="1500" b="1" i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7" marR="91447" marT="45719" marB="4571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7" marR="91447" marT="45719" marB="4571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5368767"/>
              </p:ext>
            </p:extLst>
          </p:nvPr>
        </p:nvGraphicFramePr>
        <p:xfrm>
          <a:off x="3181350" y="1781955"/>
          <a:ext cx="1176336" cy="9596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2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2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9617"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1447" marR="91447" marT="45643" marB="4564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1447" marR="91447" marT="45643" marB="45643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91447" marR="91447" marT="45643" marB="4564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617">
                <a:tc>
                  <a:txBody>
                    <a:bodyPr/>
                    <a:lstStyle/>
                    <a:p>
                      <a:pPr algn="ctr"/>
                      <a:endParaRPr lang="en-US" sz="1500" b="1" i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7" marR="91447" marT="45643" marB="4564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91447" marR="91447" marT="45643" marB="45643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447" marR="91447" marT="45643" marB="4564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617">
                <a:tc>
                  <a:txBody>
                    <a:bodyPr/>
                    <a:lstStyle/>
                    <a:p>
                      <a:pPr algn="ctr"/>
                      <a:endParaRPr lang="en-US" sz="15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7" marR="91447" marT="45643" marB="45643"/>
                </a:tc>
                <a:tc>
                  <a:txBody>
                    <a:bodyPr/>
                    <a:lstStyle/>
                    <a:p>
                      <a:pPr algn="ctr"/>
                      <a:endParaRPr lang="en-US" sz="1500" b="1" i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7" marR="91447" marT="45643" marB="45643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7" marR="91447" marT="45643" marB="4564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3" name="Table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6540013"/>
              </p:ext>
            </p:extLst>
          </p:nvPr>
        </p:nvGraphicFramePr>
        <p:xfrm>
          <a:off x="3181350" y="2913843"/>
          <a:ext cx="1176336" cy="9604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2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2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0146"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1447" marR="91447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1447" marR="91447" marT="45719" marB="4571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1447" marR="91447" marT="45719" marB="4571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146">
                <a:tc>
                  <a:txBody>
                    <a:bodyPr/>
                    <a:lstStyle/>
                    <a:p>
                      <a:pPr algn="ctr"/>
                      <a:endParaRPr lang="en-US" sz="15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7" marR="91447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91447" marR="91447" marT="45719" marB="4571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1447" marR="91447" marT="45719" marB="4571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146">
                <a:tc>
                  <a:txBody>
                    <a:bodyPr/>
                    <a:lstStyle/>
                    <a:p>
                      <a:pPr algn="ctr"/>
                      <a:endParaRPr lang="en-US" sz="15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7" marR="91447" marT="45719" marB="45719"/>
                </a:tc>
                <a:tc>
                  <a:txBody>
                    <a:bodyPr/>
                    <a:lstStyle/>
                    <a:p>
                      <a:pPr algn="ctr"/>
                      <a:endParaRPr lang="en-US" sz="1500" b="1" i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7" marR="91447" marT="45719" marB="4571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7" marR="91447" marT="45719" marB="4571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1074371"/>
              </p:ext>
            </p:extLst>
          </p:nvPr>
        </p:nvGraphicFramePr>
        <p:xfrm>
          <a:off x="4333875" y="4090180"/>
          <a:ext cx="1176336" cy="9604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2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2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0146">
                <a:tc>
                  <a:txBody>
                    <a:bodyPr/>
                    <a:lstStyle/>
                    <a:p>
                      <a:r>
                        <a:rPr lang="en-US" sz="15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1447" marR="91447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91447" marR="91447" marT="45719" marB="4571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91447" marR="91447" marT="45719" marB="4571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146">
                <a:tc>
                  <a:txBody>
                    <a:bodyPr/>
                    <a:lstStyle/>
                    <a:p>
                      <a:pPr algn="ctr"/>
                      <a:endParaRPr lang="en-US" sz="1500" b="1" i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7" marR="91447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91447" marR="91447" marT="45719" marB="4571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1447" marR="91447" marT="45719" marB="4571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146">
                <a:tc>
                  <a:txBody>
                    <a:bodyPr/>
                    <a:lstStyle/>
                    <a:p>
                      <a:endParaRPr lang="en-US" sz="15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7" marR="91447" marT="45719" marB="45719"/>
                </a:tc>
                <a:tc>
                  <a:txBody>
                    <a:bodyPr/>
                    <a:lstStyle/>
                    <a:p>
                      <a:pPr algn="ctr"/>
                      <a:endParaRPr lang="en-US" sz="1500" b="1" i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7" marR="91447" marT="45719" marB="4571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7" marR="91447" marT="45719" marB="4571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5" name="Table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3724515"/>
              </p:ext>
            </p:extLst>
          </p:nvPr>
        </p:nvGraphicFramePr>
        <p:xfrm>
          <a:off x="5292725" y="2913843"/>
          <a:ext cx="1176336" cy="9604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2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2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0146"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91447" marR="91447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1447" marR="91447" marT="45719" marB="4571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91447" marR="91447" marT="45719" marB="4571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146">
                <a:tc>
                  <a:txBody>
                    <a:bodyPr/>
                    <a:lstStyle/>
                    <a:p>
                      <a:pPr algn="ctr"/>
                      <a:endParaRPr lang="en-US" sz="1500" b="1" i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7" marR="91447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91447" marR="91447" marT="45719" marB="4571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447" marR="91447" marT="45719" marB="4571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146">
                <a:tc>
                  <a:txBody>
                    <a:bodyPr/>
                    <a:lstStyle/>
                    <a:p>
                      <a:pPr algn="ctr"/>
                      <a:endParaRPr lang="en-US" sz="15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7" marR="91447" marT="45719" marB="45719"/>
                </a:tc>
                <a:tc>
                  <a:txBody>
                    <a:bodyPr/>
                    <a:lstStyle/>
                    <a:p>
                      <a:pPr algn="ctr"/>
                      <a:endParaRPr lang="en-US" sz="1500" b="1" i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7" marR="91447" marT="45719" marB="4571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7" marR="91447" marT="45719" marB="4571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6" name="Table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235754"/>
              </p:ext>
            </p:extLst>
          </p:nvPr>
        </p:nvGraphicFramePr>
        <p:xfrm>
          <a:off x="7716837" y="2890030"/>
          <a:ext cx="1176339" cy="9604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21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21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0146">
                <a:tc>
                  <a:txBody>
                    <a:bodyPr/>
                    <a:lstStyle/>
                    <a:p>
                      <a:r>
                        <a:rPr lang="en-US" sz="15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91447" marR="91447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1447" marR="91447" marT="45719" marB="4571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91447" marR="91447" marT="45719" marB="4571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146">
                <a:tc>
                  <a:txBody>
                    <a:bodyPr/>
                    <a:lstStyle/>
                    <a:p>
                      <a:pPr algn="ctr"/>
                      <a:endParaRPr lang="en-US" sz="1500" b="1" i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7" marR="91447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marL="91447" marR="91447" marT="45719" marB="4571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447" marR="91447" marT="45719" marB="4571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146">
                <a:tc>
                  <a:txBody>
                    <a:bodyPr/>
                    <a:lstStyle/>
                    <a:p>
                      <a:endParaRPr lang="en-US" sz="15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7" marR="91447" marT="45719" marB="45719"/>
                </a:tc>
                <a:tc>
                  <a:txBody>
                    <a:bodyPr/>
                    <a:lstStyle/>
                    <a:p>
                      <a:pPr algn="ctr"/>
                      <a:endParaRPr lang="en-US" sz="1500" b="1" i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7" marR="91447" marT="45719" marB="4571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7" marR="91447" marT="45719" marB="4571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6553041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1" grpId="0"/>
      <p:bldP spid="22" grpId="0"/>
      <p:bldP spid="25" grpId="0"/>
      <p:bldP spid="47" grpId="0"/>
      <p:bldP spid="49" grpId="0" animBg="1"/>
      <p:bldP spid="5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39D3-88EC-4F48-A8A1-4DF64CDA52CA}" type="datetime4">
              <a:rPr lang="en-US" smtClean="0"/>
              <a:t>February 2, 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GE 402 (Management Of Engineering Projects)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4050B-6237-4A51-8D91-3999973097D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TextBox 2"/>
          <p:cNvSpPr txBox="1">
            <a:spLocks noChangeArrowheads="1"/>
          </p:cNvSpPr>
          <p:nvPr/>
        </p:nvSpPr>
        <p:spPr bwMode="auto">
          <a:xfrm>
            <a:off x="395288" y="125413"/>
            <a:ext cx="41767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Times Calculations Summary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68313" y="3535363"/>
          <a:ext cx="8351836" cy="2346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2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88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53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11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88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62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62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624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24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3518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Activity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Predecessor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Duration (weeks)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LS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LF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FF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TF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18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18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18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18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18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 , C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18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 , E 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428" marR="91428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7451725" y="260350"/>
          <a:ext cx="1368426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61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61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61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</a:t>
                      </a:r>
                    </a:p>
                  </a:txBody>
                  <a:tcPr marL="91431" marR="91431" marT="45704" marB="45704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91431" marR="91431" marT="45704" marB="4570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</a:t>
                      </a:r>
                    </a:p>
                  </a:txBody>
                  <a:tcPr marL="91431" marR="91431" marT="45704" marB="45704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04" marB="4570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</a:t>
                      </a:r>
                    </a:p>
                  </a:txBody>
                  <a:tcPr marL="91431" marR="91431" marT="45704" marB="4570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FF</a:t>
                      </a:r>
                    </a:p>
                  </a:txBody>
                  <a:tcPr marL="91431" marR="91431" marT="45704" marB="45704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LS</a:t>
                      </a:r>
                    </a:p>
                  </a:txBody>
                  <a:tcPr marL="91431" marR="91431" marT="45704" marB="457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TF</a:t>
                      </a:r>
                    </a:p>
                  </a:txBody>
                  <a:tcPr marL="91431" marR="91431" marT="45704" marB="45704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LF</a:t>
                      </a:r>
                    </a:p>
                  </a:txBody>
                  <a:tcPr marL="91431" marR="91431" marT="45704" marB="45704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1" name="Picture 2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836613"/>
            <a:ext cx="5545138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9505546"/>
      </p:ext>
    </p:extLst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4E8D-E258-4673-8BB2-670C80BB95C4}" type="datetime4">
              <a:rPr lang="en-US" smtClean="0"/>
              <a:t>February 2, 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GE 402 (Management Of Engineering Projects)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4050B-6237-4A51-8D91-3999973097D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7" name="TextBox 3"/>
          <p:cNvSpPr txBox="1">
            <a:spLocks noChangeArrowheads="1"/>
          </p:cNvSpPr>
          <p:nvPr/>
        </p:nvSpPr>
        <p:spPr bwMode="auto">
          <a:xfrm>
            <a:off x="173035" y="228600"/>
            <a:ext cx="518477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2: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Draw activity on node diagram for the following project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956929"/>
              </p:ext>
            </p:extLst>
          </p:nvPr>
        </p:nvGraphicFramePr>
        <p:xfrm>
          <a:off x="6019800" y="183225"/>
          <a:ext cx="2940051" cy="37496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1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2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0098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Activity</a:t>
                      </a:r>
                    </a:p>
                  </a:txBody>
                  <a:tcPr marL="91446" marR="91446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Predecessor</a:t>
                      </a:r>
                    </a:p>
                  </a:txBody>
                  <a:tcPr marL="91446" marR="91446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Duration(weeks)</a:t>
                      </a:r>
                      <a:endParaRPr lang="en-US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98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91446" marR="91446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1446" marR="91446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1446" marR="91446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098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91446" marR="91446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91446" marR="91446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1446" marR="91446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098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91446" marR="91446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91446" marR="91446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1446" marR="91446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098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91446" marR="91446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91446" marR="91446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1446" marR="91446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0098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91446" marR="91446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91446" marR="91446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1446" marR="91446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0098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marL="91446" marR="91446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91446" marR="91446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91446" marR="91446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0098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</a:p>
                  </a:txBody>
                  <a:tcPr marL="91446" marR="91446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91446" marR="91446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1446" marR="91446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098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91446" marR="91446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 , E, F</a:t>
                      </a:r>
                    </a:p>
                  </a:txBody>
                  <a:tcPr marL="91446" marR="91446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1446" marR="91446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0098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91446" marR="91446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marL="91446" marR="91446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1446" marR="91446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0098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</a:p>
                  </a:txBody>
                  <a:tcPr marL="91446" marR="91446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 ,</a:t>
                      </a:r>
                      <a:r>
                        <a:rPr lang="en-US" sz="15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 , I</a:t>
                      </a:r>
                      <a:endParaRPr lang="en-US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1446" marR="91446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3" name="Oval 22"/>
          <p:cNvSpPr/>
          <p:nvPr/>
        </p:nvSpPr>
        <p:spPr>
          <a:xfrm>
            <a:off x="323848" y="4201985"/>
            <a:ext cx="576263" cy="5762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4" name="Oval 23"/>
          <p:cNvSpPr/>
          <p:nvPr/>
        </p:nvSpPr>
        <p:spPr>
          <a:xfrm>
            <a:off x="1835148" y="4201985"/>
            <a:ext cx="576263" cy="5762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25" name="Oval 24"/>
          <p:cNvSpPr/>
          <p:nvPr/>
        </p:nvSpPr>
        <p:spPr>
          <a:xfrm>
            <a:off x="6227761" y="4201985"/>
            <a:ext cx="576262" cy="5762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</a:p>
        </p:txBody>
      </p:sp>
      <p:sp>
        <p:nvSpPr>
          <p:cNvPr id="26" name="Oval 25"/>
          <p:cNvSpPr/>
          <p:nvPr/>
        </p:nvSpPr>
        <p:spPr>
          <a:xfrm>
            <a:off x="1835148" y="2835147"/>
            <a:ext cx="576263" cy="5762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cxnSp>
        <p:nvCxnSpPr>
          <p:cNvPr id="27" name="Straight Arrow Connector 26"/>
          <p:cNvCxnSpPr>
            <a:stCxn id="23" idx="7"/>
            <a:endCxn id="26" idx="2"/>
          </p:cNvCxnSpPr>
          <p:nvPr/>
        </p:nvCxnSpPr>
        <p:spPr>
          <a:xfrm flipV="1">
            <a:off x="815973" y="3122485"/>
            <a:ext cx="1019175" cy="11636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3" idx="6"/>
            <a:endCxn id="24" idx="2"/>
          </p:cNvCxnSpPr>
          <p:nvPr/>
        </p:nvCxnSpPr>
        <p:spPr>
          <a:xfrm>
            <a:off x="900111" y="4490910"/>
            <a:ext cx="93503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6" idx="6"/>
            <a:endCxn id="31" idx="2"/>
          </p:cNvCxnSpPr>
          <p:nvPr/>
        </p:nvCxnSpPr>
        <p:spPr>
          <a:xfrm>
            <a:off x="2411411" y="3122485"/>
            <a:ext cx="79216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3203573" y="4201985"/>
            <a:ext cx="576263" cy="5762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  <p:sp>
        <p:nvSpPr>
          <p:cNvPr id="31" name="Oval 30"/>
          <p:cNvSpPr/>
          <p:nvPr/>
        </p:nvSpPr>
        <p:spPr>
          <a:xfrm>
            <a:off x="3203573" y="2835147"/>
            <a:ext cx="576263" cy="5762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32" name="Oval 31"/>
          <p:cNvSpPr/>
          <p:nvPr/>
        </p:nvSpPr>
        <p:spPr>
          <a:xfrm>
            <a:off x="3203573" y="5643435"/>
            <a:ext cx="576263" cy="5762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</a:p>
        </p:txBody>
      </p:sp>
      <p:sp>
        <p:nvSpPr>
          <p:cNvPr id="33" name="Oval 32"/>
          <p:cNvSpPr/>
          <p:nvPr/>
        </p:nvSpPr>
        <p:spPr>
          <a:xfrm>
            <a:off x="4643436" y="4201985"/>
            <a:ext cx="576262" cy="5762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</a:p>
        </p:txBody>
      </p:sp>
      <p:sp>
        <p:nvSpPr>
          <p:cNvPr id="34" name="Oval 33"/>
          <p:cNvSpPr/>
          <p:nvPr/>
        </p:nvSpPr>
        <p:spPr>
          <a:xfrm>
            <a:off x="4643436" y="2835147"/>
            <a:ext cx="576262" cy="5762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</p:txBody>
      </p:sp>
      <p:sp>
        <p:nvSpPr>
          <p:cNvPr id="35" name="Oval 34"/>
          <p:cNvSpPr/>
          <p:nvPr/>
        </p:nvSpPr>
        <p:spPr>
          <a:xfrm>
            <a:off x="4643436" y="5643435"/>
            <a:ext cx="576262" cy="5762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</p:txBody>
      </p:sp>
      <p:cxnSp>
        <p:nvCxnSpPr>
          <p:cNvPr id="36" name="Straight Arrow Connector 35"/>
          <p:cNvCxnSpPr>
            <a:stCxn id="24" idx="6"/>
            <a:endCxn id="30" idx="2"/>
          </p:cNvCxnSpPr>
          <p:nvPr/>
        </p:nvCxnSpPr>
        <p:spPr>
          <a:xfrm>
            <a:off x="2411411" y="4490910"/>
            <a:ext cx="79216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24" idx="5"/>
            <a:endCxn id="32" idx="2"/>
          </p:cNvCxnSpPr>
          <p:nvPr/>
        </p:nvCxnSpPr>
        <p:spPr>
          <a:xfrm>
            <a:off x="2327273" y="4694110"/>
            <a:ext cx="876300" cy="12366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1" idx="6"/>
            <a:endCxn id="34" idx="2"/>
          </p:cNvCxnSpPr>
          <p:nvPr/>
        </p:nvCxnSpPr>
        <p:spPr>
          <a:xfrm>
            <a:off x="3779836" y="3122485"/>
            <a:ext cx="863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31" idx="5"/>
            <a:endCxn id="33" idx="1"/>
          </p:cNvCxnSpPr>
          <p:nvPr/>
        </p:nvCxnSpPr>
        <p:spPr>
          <a:xfrm>
            <a:off x="3695698" y="3327272"/>
            <a:ext cx="1033463" cy="9588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30" idx="6"/>
            <a:endCxn id="33" idx="2"/>
          </p:cNvCxnSpPr>
          <p:nvPr/>
        </p:nvCxnSpPr>
        <p:spPr>
          <a:xfrm>
            <a:off x="3779836" y="4490910"/>
            <a:ext cx="863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2" idx="6"/>
            <a:endCxn id="35" idx="2"/>
          </p:cNvCxnSpPr>
          <p:nvPr/>
        </p:nvCxnSpPr>
        <p:spPr>
          <a:xfrm>
            <a:off x="3779836" y="5930772"/>
            <a:ext cx="863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2" idx="7"/>
            <a:endCxn id="33" idx="3"/>
          </p:cNvCxnSpPr>
          <p:nvPr/>
        </p:nvCxnSpPr>
        <p:spPr>
          <a:xfrm flipV="1">
            <a:off x="3695698" y="4694110"/>
            <a:ext cx="1033463" cy="10334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3" idx="6"/>
            <a:endCxn id="25" idx="2"/>
          </p:cNvCxnSpPr>
          <p:nvPr/>
        </p:nvCxnSpPr>
        <p:spPr>
          <a:xfrm>
            <a:off x="5219698" y="4490910"/>
            <a:ext cx="100806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35" idx="6"/>
            <a:endCxn id="25" idx="3"/>
          </p:cNvCxnSpPr>
          <p:nvPr/>
        </p:nvCxnSpPr>
        <p:spPr>
          <a:xfrm flipV="1">
            <a:off x="5219698" y="4694110"/>
            <a:ext cx="1093788" cy="12366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4" idx="6"/>
            <a:endCxn id="25" idx="1"/>
          </p:cNvCxnSpPr>
          <p:nvPr/>
        </p:nvCxnSpPr>
        <p:spPr>
          <a:xfrm>
            <a:off x="5219698" y="3122485"/>
            <a:ext cx="1093788" cy="11636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0041194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6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5557-65C5-4BB2-8939-83D160CB38DB}" type="datetime4">
              <a:rPr lang="en-US" smtClean="0"/>
              <a:t>February 2, 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GE 402 (Management Of Engineering Projects)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4050B-6237-4A51-8D91-3999973097DF}" type="slidenum">
              <a:rPr lang="en-US" smtClean="0"/>
              <a:pPr/>
              <a:t>7</a:t>
            </a:fld>
            <a:endParaRPr lang="en-US"/>
          </a:p>
        </p:txBody>
      </p:sp>
      <p:cxnSp>
        <p:nvCxnSpPr>
          <p:cNvPr id="24" name="Straight Arrow Connector 23"/>
          <p:cNvCxnSpPr>
            <a:stCxn id="40" idx="3"/>
            <a:endCxn id="47" idx="1"/>
          </p:cNvCxnSpPr>
          <p:nvPr/>
        </p:nvCxnSpPr>
        <p:spPr>
          <a:xfrm flipV="1">
            <a:off x="1416051" y="3065964"/>
            <a:ext cx="600074" cy="142904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40" idx="3"/>
            <a:endCxn id="41" idx="1"/>
          </p:cNvCxnSpPr>
          <p:nvPr/>
        </p:nvCxnSpPr>
        <p:spPr>
          <a:xfrm>
            <a:off x="1416051" y="4495009"/>
            <a:ext cx="600074" cy="87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41" idx="3"/>
            <a:endCxn id="42" idx="1"/>
          </p:cNvCxnSpPr>
          <p:nvPr/>
        </p:nvCxnSpPr>
        <p:spPr>
          <a:xfrm flipV="1">
            <a:off x="3203576" y="4486278"/>
            <a:ext cx="731837" cy="174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41" idx="3"/>
            <a:endCxn id="51" idx="1"/>
          </p:cNvCxnSpPr>
          <p:nvPr/>
        </p:nvCxnSpPr>
        <p:spPr>
          <a:xfrm>
            <a:off x="3203576" y="4503741"/>
            <a:ext cx="755649" cy="12958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48" idx="3"/>
            <a:endCxn id="43" idx="1"/>
          </p:cNvCxnSpPr>
          <p:nvPr/>
        </p:nvCxnSpPr>
        <p:spPr>
          <a:xfrm>
            <a:off x="5122864" y="3050089"/>
            <a:ext cx="852486" cy="14362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42" idx="3"/>
            <a:endCxn id="43" idx="1"/>
          </p:cNvCxnSpPr>
          <p:nvPr/>
        </p:nvCxnSpPr>
        <p:spPr>
          <a:xfrm>
            <a:off x="5122864" y="4486278"/>
            <a:ext cx="852486" cy="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51" idx="3"/>
            <a:endCxn id="43" idx="1"/>
          </p:cNvCxnSpPr>
          <p:nvPr/>
        </p:nvCxnSpPr>
        <p:spPr>
          <a:xfrm flipV="1">
            <a:off x="5146676" y="4486356"/>
            <a:ext cx="828674" cy="131328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43" idx="3"/>
            <a:endCxn id="44" idx="1"/>
          </p:cNvCxnSpPr>
          <p:nvPr/>
        </p:nvCxnSpPr>
        <p:spPr>
          <a:xfrm flipV="1">
            <a:off x="7162801" y="4486278"/>
            <a:ext cx="609599" cy="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52" idx="3"/>
            <a:endCxn id="44" idx="1"/>
          </p:cNvCxnSpPr>
          <p:nvPr/>
        </p:nvCxnSpPr>
        <p:spPr>
          <a:xfrm flipV="1">
            <a:off x="7186614" y="4486278"/>
            <a:ext cx="585786" cy="131336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49" idx="3"/>
            <a:endCxn id="44" idx="1"/>
          </p:cNvCxnSpPr>
          <p:nvPr/>
        </p:nvCxnSpPr>
        <p:spPr>
          <a:xfrm>
            <a:off x="7162801" y="3050089"/>
            <a:ext cx="609599" cy="14361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4783659"/>
              </p:ext>
            </p:extLst>
          </p:nvPr>
        </p:nvGraphicFramePr>
        <p:xfrm>
          <a:off x="228600" y="3992269"/>
          <a:ext cx="1187451" cy="1005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4962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0" marB="456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1330" marR="91330" marT="45660" marB="4566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0" marB="456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962"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0" marB="456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91330" marR="91330" marT="45660" marB="4566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0" marB="456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962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0" marB="45660"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0" marB="4566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0" marB="4566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5591088"/>
              </p:ext>
            </p:extLst>
          </p:nvPr>
        </p:nvGraphicFramePr>
        <p:xfrm>
          <a:off x="2016125" y="4001001"/>
          <a:ext cx="1187451" cy="1005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4962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0" marB="456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1330" marR="91330" marT="45660" marB="4566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0" marB="456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962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0" marB="456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91330" marR="91330" marT="45660" marB="4566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0" marB="456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962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0" marB="45660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0" marB="4566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0" marB="4566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2" name="Table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2578834"/>
              </p:ext>
            </p:extLst>
          </p:nvPr>
        </p:nvGraphicFramePr>
        <p:xfrm>
          <a:off x="3935413" y="3983538"/>
          <a:ext cx="1187451" cy="1005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4963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1" marR="91331" marT="45660" marB="456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1331" marR="91331" marT="45660" marB="4566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1" marR="91331" marT="45660" marB="456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1" marR="91331" marT="45660" marB="456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91331" marR="91331" marT="45660" marB="4566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1" marR="91331" marT="45660" marB="456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1" marR="91331" marT="45660" marB="45660"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1" marR="91331" marT="45660" marB="4566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1" marR="91331" marT="45660" marB="4566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661257"/>
              </p:ext>
            </p:extLst>
          </p:nvPr>
        </p:nvGraphicFramePr>
        <p:xfrm>
          <a:off x="5975350" y="3983538"/>
          <a:ext cx="1187451" cy="10056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4963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86" marB="456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1330" marR="91330" marT="45686" marB="45686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86" marB="4568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86" marB="456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91330" marR="91330" marT="45686" marB="45686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86" marB="4568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86" marB="45686"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86" marB="45686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86" marB="4568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253032"/>
              </p:ext>
            </p:extLst>
          </p:nvPr>
        </p:nvGraphicFramePr>
        <p:xfrm>
          <a:off x="7772400" y="3983538"/>
          <a:ext cx="1187451" cy="1005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4962">
                <a:tc>
                  <a:txBody>
                    <a:bodyPr/>
                    <a:lstStyle/>
                    <a:p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0" marB="456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1330" marR="91330" marT="45660" marB="4566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0" marB="456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962">
                <a:tc>
                  <a:txBody>
                    <a:bodyPr/>
                    <a:lstStyle/>
                    <a:p>
                      <a:endParaRPr lang="en-US" sz="16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0" marB="456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</a:p>
                  </a:txBody>
                  <a:tcPr marL="91330" marR="91330" marT="45660" marB="4566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0" marB="456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962">
                <a:tc>
                  <a:txBody>
                    <a:bodyPr/>
                    <a:lstStyle/>
                    <a:p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0" marB="45660"/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0" marB="4566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0" marB="4566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45" name="Straight Arrow Connector 44"/>
          <p:cNvCxnSpPr>
            <a:stCxn id="47" idx="3"/>
            <a:endCxn id="48" idx="1"/>
          </p:cNvCxnSpPr>
          <p:nvPr/>
        </p:nvCxnSpPr>
        <p:spPr>
          <a:xfrm flipV="1">
            <a:off x="3203576" y="3050089"/>
            <a:ext cx="731837" cy="158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48" idx="3"/>
            <a:endCxn id="49" idx="1"/>
          </p:cNvCxnSpPr>
          <p:nvPr/>
        </p:nvCxnSpPr>
        <p:spPr>
          <a:xfrm>
            <a:off x="5122864" y="3050089"/>
            <a:ext cx="85248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7" name="Table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7594160"/>
              </p:ext>
            </p:extLst>
          </p:nvPr>
        </p:nvGraphicFramePr>
        <p:xfrm>
          <a:off x="2016125" y="2562726"/>
          <a:ext cx="1187451" cy="10064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492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1330" marR="91330" marT="45732" marB="45732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732" marB="4573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492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91330" marR="91330" marT="45732" marB="45732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732" marB="4573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492"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732" marB="45732"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732" marB="45732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732" marB="4573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8" name="Table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7235187"/>
              </p:ext>
            </p:extLst>
          </p:nvPr>
        </p:nvGraphicFramePr>
        <p:xfrm>
          <a:off x="3935413" y="2546851"/>
          <a:ext cx="1187451" cy="10064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492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1" marR="91331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1331" marR="91331" marT="45732" marB="45732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1" marR="91331" marT="45732" marB="4573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492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1" marR="91331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91331" marR="91331" marT="45732" marB="45732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1" marR="91331" marT="45732" marB="4573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492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1" marR="91331" marT="45732" marB="45732"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1" marR="91331" marT="45732" marB="45732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1" marR="91331" marT="45732" marB="4573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264876"/>
              </p:ext>
            </p:extLst>
          </p:nvPr>
        </p:nvGraphicFramePr>
        <p:xfrm>
          <a:off x="5975350" y="2546851"/>
          <a:ext cx="1187451" cy="10064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492">
                <a:tc>
                  <a:txBody>
                    <a:bodyPr/>
                    <a:lstStyle/>
                    <a:p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758" marB="4575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1330" marR="91330" marT="45758" marB="45758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758" marB="4575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492">
                <a:tc>
                  <a:txBody>
                    <a:bodyPr/>
                    <a:lstStyle/>
                    <a:p>
                      <a:endParaRPr lang="en-US" sz="16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758" marB="4575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</a:p>
                  </a:txBody>
                  <a:tcPr marL="91330" marR="91330" marT="45758" marB="45758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758" marB="4575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492">
                <a:tc>
                  <a:txBody>
                    <a:bodyPr/>
                    <a:lstStyle/>
                    <a:p>
                      <a:endParaRPr lang="en-US" sz="16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758" marB="45758"/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758" marB="45758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758" marB="4575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50" name="Straight Arrow Connector 49"/>
          <p:cNvCxnSpPr>
            <a:stCxn id="51" idx="3"/>
            <a:endCxn id="52" idx="1"/>
          </p:cNvCxnSpPr>
          <p:nvPr/>
        </p:nvCxnSpPr>
        <p:spPr>
          <a:xfrm>
            <a:off x="5146676" y="5799639"/>
            <a:ext cx="85248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2994016"/>
              </p:ext>
            </p:extLst>
          </p:nvPr>
        </p:nvGraphicFramePr>
        <p:xfrm>
          <a:off x="3959225" y="5296401"/>
          <a:ext cx="1187451" cy="10064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492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91330" marR="91330" marT="45732" marB="45732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732" marB="4573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492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marL="91330" marR="91330" marT="45732" marB="45732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732" marB="4573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492"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732" marB="45732"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732" marB="45732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732" marB="4573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779561"/>
              </p:ext>
            </p:extLst>
          </p:nvPr>
        </p:nvGraphicFramePr>
        <p:xfrm>
          <a:off x="5999163" y="5296401"/>
          <a:ext cx="1187451" cy="10064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492">
                <a:tc>
                  <a:txBody>
                    <a:bodyPr/>
                    <a:lstStyle/>
                    <a:p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1" marR="91331" marT="45758" marB="4575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1331" marR="91331" marT="45758" marB="45758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1" marR="91331" marT="45758" marB="4575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492">
                <a:tc>
                  <a:txBody>
                    <a:bodyPr/>
                    <a:lstStyle/>
                    <a:p>
                      <a:endParaRPr lang="en-US" sz="16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1" marR="91331" marT="45758" marB="4575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91331" marR="91331" marT="45758" marB="45758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1" marR="91331" marT="45758" marB="4575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492">
                <a:tc>
                  <a:txBody>
                    <a:bodyPr/>
                    <a:lstStyle/>
                    <a:p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1" marR="91331" marT="45758" marB="45758"/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1" marR="91331" marT="45758" marB="45758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31" marR="91331" marT="45758" marB="4575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3" name="Table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4511491"/>
              </p:ext>
            </p:extLst>
          </p:nvPr>
        </p:nvGraphicFramePr>
        <p:xfrm>
          <a:off x="5215732" y="162838"/>
          <a:ext cx="1519236" cy="1645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92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65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654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</a:t>
                      </a:r>
                    </a:p>
                  </a:txBody>
                  <a:tcPr marL="91434" marR="91434" marT="45690" marB="4569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91434" marR="91434" marT="45690" marB="456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</a:t>
                      </a:r>
                    </a:p>
                  </a:txBody>
                  <a:tcPr marL="91434" marR="91434" marT="45690" marB="4569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algn="ctr"/>
                      <a:endParaRPr lang="en-US" sz="18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690" marB="456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</a:t>
                      </a:r>
                    </a:p>
                  </a:txBody>
                  <a:tcPr marL="91434" marR="91434" marT="45690" marB="456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FF</a:t>
                      </a:r>
                    </a:p>
                  </a:txBody>
                  <a:tcPr marL="91434" marR="91434" marT="45690" marB="4569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LS</a:t>
                      </a:r>
                    </a:p>
                  </a:txBody>
                  <a:tcPr marL="91434" marR="91434" marT="45690" marB="456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TF</a:t>
                      </a:r>
                    </a:p>
                  </a:txBody>
                  <a:tcPr marL="91434" marR="91434" marT="45690" marB="4569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LF</a:t>
                      </a:r>
                    </a:p>
                  </a:txBody>
                  <a:tcPr marL="91434" marR="91434" marT="45690" marB="4569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54" name="Picture 4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152400"/>
            <a:ext cx="2016125" cy="245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" name="Picture 4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50" y="254501"/>
            <a:ext cx="3108325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0041194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1E15F-8813-455F-AD85-55EAD37068CE}" type="datetime4">
              <a:rPr lang="en-US" smtClean="0"/>
              <a:t>February 2, 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GE 402 (Management Of Engineering Projects)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4050B-6237-4A51-8D91-3999973097DF}" type="slidenum">
              <a:rPr lang="en-US" smtClean="0"/>
              <a:pPr/>
              <a:t>8</a:t>
            </a:fld>
            <a:endParaRPr lang="en-US"/>
          </a:p>
        </p:txBody>
      </p:sp>
      <p:cxnSp>
        <p:nvCxnSpPr>
          <p:cNvPr id="16" name="Straight Arrow Connector 15"/>
          <p:cNvCxnSpPr>
            <a:stCxn id="28" idx="3"/>
            <a:endCxn id="35" idx="1"/>
          </p:cNvCxnSpPr>
          <p:nvPr/>
        </p:nvCxnSpPr>
        <p:spPr>
          <a:xfrm flipV="1">
            <a:off x="1223962" y="2201863"/>
            <a:ext cx="792163" cy="127317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28" idx="3"/>
            <a:endCxn id="29" idx="1"/>
          </p:cNvCxnSpPr>
          <p:nvPr/>
        </p:nvCxnSpPr>
        <p:spPr>
          <a:xfrm>
            <a:off x="1223962" y="3475038"/>
            <a:ext cx="79216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29" idx="3"/>
            <a:endCxn id="30" idx="1"/>
          </p:cNvCxnSpPr>
          <p:nvPr/>
        </p:nvCxnSpPr>
        <p:spPr>
          <a:xfrm flipV="1">
            <a:off x="3132137" y="3457575"/>
            <a:ext cx="803276" cy="174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29" idx="3"/>
            <a:endCxn id="39" idx="1"/>
          </p:cNvCxnSpPr>
          <p:nvPr/>
        </p:nvCxnSpPr>
        <p:spPr>
          <a:xfrm>
            <a:off x="3132137" y="3475038"/>
            <a:ext cx="827088" cy="12969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36" idx="3"/>
            <a:endCxn id="31" idx="1"/>
          </p:cNvCxnSpPr>
          <p:nvPr/>
        </p:nvCxnSpPr>
        <p:spPr>
          <a:xfrm>
            <a:off x="5051425" y="2185988"/>
            <a:ext cx="923925" cy="12716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30" idx="3"/>
            <a:endCxn id="31" idx="1"/>
          </p:cNvCxnSpPr>
          <p:nvPr/>
        </p:nvCxnSpPr>
        <p:spPr>
          <a:xfrm>
            <a:off x="5051425" y="3457575"/>
            <a:ext cx="923925" cy="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39" idx="3"/>
            <a:endCxn id="31" idx="1"/>
          </p:cNvCxnSpPr>
          <p:nvPr/>
        </p:nvCxnSpPr>
        <p:spPr>
          <a:xfrm flipV="1">
            <a:off x="5075237" y="3457602"/>
            <a:ext cx="900113" cy="131442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31" idx="3"/>
            <a:endCxn id="32" idx="1"/>
          </p:cNvCxnSpPr>
          <p:nvPr/>
        </p:nvCxnSpPr>
        <p:spPr>
          <a:xfrm>
            <a:off x="7091362" y="3457602"/>
            <a:ext cx="757238" cy="174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40" idx="3"/>
            <a:endCxn id="32" idx="1"/>
          </p:cNvCxnSpPr>
          <p:nvPr/>
        </p:nvCxnSpPr>
        <p:spPr>
          <a:xfrm flipV="1">
            <a:off x="7115175" y="3475038"/>
            <a:ext cx="733425" cy="12970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37" idx="3"/>
            <a:endCxn id="32" idx="1"/>
          </p:cNvCxnSpPr>
          <p:nvPr/>
        </p:nvCxnSpPr>
        <p:spPr>
          <a:xfrm>
            <a:off x="7091362" y="2186015"/>
            <a:ext cx="757238" cy="128902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107950" y="3017838"/>
          <a:ext cx="1116012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2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0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2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373" marR="91373"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1373" marR="91373" marT="45704" marB="4570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1373" marR="91373" marT="45704" marB="4570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73" marR="91373"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91373" marR="91373" marT="45704" marB="4570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373" marR="91373" marT="45704" marB="4570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373" marR="91373"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373" marR="91373" marT="45704" marB="4570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1373" marR="91373" marT="45704" marB="4570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2016125" y="3017838"/>
          <a:ext cx="1116012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2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0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2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1373" marR="91373"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1373" marR="91373" marT="45704" marB="4570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91373" marR="91373" marT="45704" marB="4570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73" marR="91373"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91373" marR="91373" marT="45704" marB="4570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373" marR="91373" marT="45704" marB="4570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1373" marR="91373"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1373" marR="91373" marT="45704" marB="4570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91373" marR="91373" marT="45704" marB="4570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3935413" y="3000375"/>
          <a:ext cx="1116012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2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0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2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91373" marR="91373"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1373" marR="91373" marT="45704" marB="4570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91373" marR="91373" marT="45704" marB="4570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73" marR="91373"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91373" marR="91373" marT="45704" marB="4570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1373" marR="91373" marT="45704" marB="4570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91373" marR="91373"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1373" marR="91373" marT="45704" marB="4570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marL="91373" marR="91373" marT="45704" marB="4570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5975350" y="3000375"/>
          <a:ext cx="1116012" cy="9144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2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0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2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91373" marR="91373"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1373" marR="91373" marT="45729" marB="4572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91373" marR="91373" marT="45729" marB="4572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73" marR="91373"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91373" marR="91373" marT="45729" marB="4572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1373" marR="91373" marT="45729" marB="4572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marL="91373" marR="91373"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1373" marR="91373" marT="45729" marB="4572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91373" marR="91373" marT="45729" marB="4572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884074"/>
              </p:ext>
            </p:extLst>
          </p:nvPr>
        </p:nvGraphicFramePr>
        <p:xfrm>
          <a:off x="7848600" y="3017838"/>
          <a:ext cx="1116012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2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0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2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91373" marR="91373"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1373" marR="91373" marT="45704" marB="4570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</a:p>
                  </a:txBody>
                  <a:tcPr marL="91373" marR="91373" marT="45704" marB="4570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73" marR="91373"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</a:p>
                  </a:txBody>
                  <a:tcPr marL="91373" marR="91373" marT="45704" marB="4570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373" marR="91373" marT="45704" marB="4570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91373" marR="91373"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373" marR="91373" marT="45704" marB="4570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</a:p>
                  </a:txBody>
                  <a:tcPr marL="91373" marR="91373" marT="45704" marB="4570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33" name="Straight Arrow Connector 32"/>
          <p:cNvCxnSpPr>
            <a:stCxn id="35" idx="3"/>
            <a:endCxn id="36" idx="1"/>
          </p:cNvCxnSpPr>
          <p:nvPr/>
        </p:nvCxnSpPr>
        <p:spPr>
          <a:xfrm flipV="1">
            <a:off x="3132137" y="2185988"/>
            <a:ext cx="803276" cy="1587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36" idx="3"/>
            <a:endCxn id="37" idx="1"/>
          </p:cNvCxnSpPr>
          <p:nvPr/>
        </p:nvCxnSpPr>
        <p:spPr>
          <a:xfrm>
            <a:off x="5051425" y="2185988"/>
            <a:ext cx="923925" cy="2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2016125" y="1744663"/>
          <a:ext cx="1116012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2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0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2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1373" marR="91373" marT="45704" marB="45704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1" kern="1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1373" marR="91373" marT="45704" marB="4570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91373" marR="91373" marT="45704" marB="4570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73" marR="91373" marT="45704" marB="45704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1" kern="1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91373" marR="91373" marT="45704" marB="4570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373" marR="91373" marT="45704" marB="4570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1373" marR="91373"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373" marR="91373" marT="45704" marB="4570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91373" marR="91373" marT="45704" marB="4570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/>
        </p:nvGraphicFramePr>
        <p:xfrm>
          <a:off x="3935413" y="1728788"/>
          <a:ext cx="1116012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2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0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2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91373" marR="91373"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1373" marR="91373" marT="45704" marB="4570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91373" marR="91373" marT="45704" marB="4570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73" marR="91373"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91373" marR="91373" marT="45704" marB="4570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373" marR="91373" marT="45704" marB="4570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91373" marR="91373"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373" marR="91373" marT="45704" marB="4570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91373" marR="91373" marT="45704" marB="4570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7" name="Table 36"/>
          <p:cNvGraphicFramePr>
            <a:graphicFrameLocks noGrp="1"/>
          </p:cNvGraphicFramePr>
          <p:nvPr/>
        </p:nvGraphicFramePr>
        <p:xfrm>
          <a:off x="5975350" y="1728788"/>
          <a:ext cx="1116012" cy="9144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2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0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2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91373" marR="91373"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1373" marR="91373" marT="45729" marB="4572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91373" marR="91373" marT="45729" marB="4572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73" marR="91373"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</a:p>
                  </a:txBody>
                  <a:tcPr marL="91373" marR="91373" marT="45729" marB="4572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373" marR="91373" marT="45729" marB="4572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91373" marR="91373"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373" marR="91373" marT="45729" marB="4572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91373" marR="91373" marT="45729" marB="4572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38" name="Straight Arrow Connector 37"/>
          <p:cNvCxnSpPr>
            <a:stCxn id="39" idx="3"/>
            <a:endCxn id="40" idx="1"/>
          </p:cNvCxnSpPr>
          <p:nvPr/>
        </p:nvCxnSpPr>
        <p:spPr>
          <a:xfrm>
            <a:off x="5075237" y="4772025"/>
            <a:ext cx="923926" cy="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3959225" y="4314825"/>
          <a:ext cx="1116012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2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0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2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91373" marR="91373"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91373" marR="91373" marT="45704" marB="4570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91373" marR="91373" marT="45704" marB="4570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73" marR="91373"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marL="91373" marR="91373" marT="45704" marB="4570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373" marR="91373" marT="45704" marB="4570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91373" marR="91373"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1373" marR="91373" marT="45704" marB="4570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91373" marR="91373" marT="45704" marB="4570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0" name="Table 39"/>
          <p:cNvGraphicFramePr>
            <a:graphicFrameLocks noGrp="1"/>
          </p:cNvGraphicFramePr>
          <p:nvPr/>
        </p:nvGraphicFramePr>
        <p:xfrm>
          <a:off x="5999163" y="4314825"/>
          <a:ext cx="1116012" cy="9144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2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0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2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91373" marR="91373"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1373" marR="91373" marT="45729" marB="4572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91373" marR="91373" marT="45729" marB="4572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73" marR="91373"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91373" marR="91373" marT="45729" marB="4572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1373" marR="91373" marT="45729" marB="4572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91373" marR="91373"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1373" marR="91373" marT="45729" marB="4572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91373" marR="91373" marT="45729" marB="4572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1" name="مربع نص 25"/>
          <p:cNvSpPr txBox="1">
            <a:spLocks noChangeArrowheads="1"/>
          </p:cNvSpPr>
          <p:nvPr/>
        </p:nvSpPr>
        <p:spPr bwMode="auto">
          <a:xfrm>
            <a:off x="1223963" y="5516563"/>
            <a:ext cx="56435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DURATIN: 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66 weeks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CRITAL PATH : 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A-B-D-G-J</a:t>
            </a:r>
            <a:endParaRPr lang="ar-SA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2" name="Table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614214"/>
              </p:ext>
            </p:extLst>
          </p:nvPr>
        </p:nvGraphicFramePr>
        <p:xfrm>
          <a:off x="7391400" y="125413"/>
          <a:ext cx="1592262" cy="10971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8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0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654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</a:t>
                      </a:r>
                    </a:p>
                  </a:txBody>
                  <a:tcPr marL="91434" marR="91434" marT="45690" marB="4569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91434" marR="91434" marT="45690" marB="456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</a:t>
                      </a:r>
                    </a:p>
                  </a:txBody>
                  <a:tcPr marL="91434" marR="91434" marT="45690" marB="4569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algn="ctr"/>
                      <a:endParaRPr lang="en-US" sz="18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690" marB="456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</a:t>
                      </a:r>
                    </a:p>
                  </a:txBody>
                  <a:tcPr marL="91434" marR="91434" marT="45690" marB="456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FF</a:t>
                      </a:r>
                    </a:p>
                  </a:txBody>
                  <a:tcPr marL="91434" marR="91434" marT="45690" marB="4569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LS</a:t>
                      </a:r>
                    </a:p>
                  </a:txBody>
                  <a:tcPr marL="91434" marR="91434" marT="45690" marB="456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TF</a:t>
                      </a:r>
                    </a:p>
                  </a:txBody>
                  <a:tcPr marL="91434" marR="91434" marT="45690" marB="4569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LF</a:t>
                      </a:r>
                    </a:p>
                  </a:txBody>
                  <a:tcPr marL="91434" marR="91434" marT="45690" marB="4569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3" name="TextBox 53"/>
          <p:cNvSpPr txBox="1">
            <a:spLocks noChangeArrowheads="1"/>
          </p:cNvSpPr>
          <p:nvPr/>
        </p:nvSpPr>
        <p:spPr bwMode="auto">
          <a:xfrm>
            <a:off x="67849" y="125413"/>
            <a:ext cx="29527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Times Calculations</a:t>
            </a:r>
          </a:p>
        </p:txBody>
      </p:sp>
      <p:sp>
        <p:nvSpPr>
          <p:cNvPr id="44" name="Rectangle 43"/>
          <p:cNvSpPr/>
          <p:nvPr/>
        </p:nvSpPr>
        <p:spPr>
          <a:xfrm>
            <a:off x="395288" y="402139"/>
            <a:ext cx="1852612" cy="4762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40000"/>
              </a:lnSpc>
              <a:spcBef>
                <a:spcPct val="25000"/>
              </a:spcBef>
              <a:buClr>
                <a:srgbClr val="CC3300"/>
              </a:buClr>
              <a:defRPr/>
            </a:pPr>
            <a:r>
              <a:rPr lang="en-US" sz="2000" b="1" i="1" u="sng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1- EF = ES + D</a:t>
            </a:r>
          </a:p>
        </p:txBody>
      </p:sp>
      <p:sp>
        <p:nvSpPr>
          <p:cNvPr id="45" name="Rectangle 44"/>
          <p:cNvSpPr/>
          <p:nvPr/>
        </p:nvSpPr>
        <p:spPr>
          <a:xfrm>
            <a:off x="439738" y="779886"/>
            <a:ext cx="1763712" cy="474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40000"/>
              </a:lnSpc>
              <a:spcBef>
                <a:spcPct val="25000"/>
              </a:spcBef>
              <a:buClr>
                <a:srgbClr val="CC3300"/>
              </a:buClr>
              <a:defRPr/>
            </a:pPr>
            <a:r>
              <a:rPr lang="en-US" sz="2000" b="1" i="1" u="sng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2- LS = LF - D</a:t>
            </a:r>
          </a:p>
        </p:txBody>
      </p:sp>
      <p:sp>
        <p:nvSpPr>
          <p:cNvPr id="46" name="Rectangle 45"/>
          <p:cNvSpPr/>
          <p:nvPr/>
        </p:nvSpPr>
        <p:spPr>
          <a:xfrm>
            <a:off x="2667000" y="125413"/>
            <a:ext cx="4572000" cy="4762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40000"/>
              </a:lnSpc>
              <a:spcBef>
                <a:spcPct val="25000"/>
              </a:spcBef>
              <a:buClr>
                <a:srgbClr val="CC3300"/>
              </a:buClr>
              <a:tabLst>
                <a:tab pos="1527175" algn="l"/>
              </a:tabLst>
              <a:defRPr/>
            </a:pPr>
            <a:r>
              <a:rPr lang="en-US" sz="2000" b="1" i="1" u="sng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3- Total float (TF) = LS - ES = LF - EF</a:t>
            </a:r>
          </a:p>
        </p:txBody>
      </p:sp>
      <p:sp>
        <p:nvSpPr>
          <p:cNvPr id="47" name="Rectangle 46"/>
          <p:cNvSpPr/>
          <p:nvPr/>
        </p:nvSpPr>
        <p:spPr>
          <a:xfrm>
            <a:off x="2484438" y="603622"/>
            <a:ext cx="4483100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2" algn="ctr">
              <a:spcBef>
                <a:spcPts val="1800"/>
              </a:spcBef>
              <a:buClr>
                <a:srgbClr val="CC3300"/>
              </a:buClr>
              <a:defRPr/>
            </a:pPr>
            <a:r>
              <a:rPr lang="en-US" sz="2000" b="1" i="1" u="sng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4- Free Float </a:t>
            </a:r>
            <a:r>
              <a:rPr lang="en-US" sz="2000" b="1" i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i="1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FF</a:t>
            </a:r>
            <a:r>
              <a:rPr lang="en-US" sz="2000" b="1" i="1" kern="0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="1" i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) = Min. (</a:t>
            </a:r>
            <a:r>
              <a:rPr lang="en-US" sz="2000" b="1" i="1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en-US" sz="2000" b="1" i="1" kern="0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000" b="1" i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- </a:t>
            </a:r>
            <a:r>
              <a:rPr lang="en-US" sz="2000" b="1" i="1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EF</a:t>
            </a:r>
            <a:r>
              <a:rPr lang="en-US" sz="2000" b="1" i="1" kern="0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sz="2000" b="1" i="1" kern="0" baseline="-25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46" grpId="0"/>
      <p:bldP spid="4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06519-4C7B-4ECA-A550-1ADEC7A78C62}" type="datetime4">
              <a:rPr lang="en-US" smtClean="0"/>
              <a:t>February 2, 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GE 402 (Management Of Engineering Projects)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4050B-6237-4A51-8D91-3999973097DF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040474"/>
              </p:ext>
            </p:extLst>
          </p:nvPr>
        </p:nvGraphicFramePr>
        <p:xfrm>
          <a:off x="7543800" y="212659"/>
          <a:ext cx="1439862" cy="10255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99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99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99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1842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</a:t>
                      </a:r>
                    </a:p>
                  </a:txBody>
                  <a:tcPr marL="91400" marR="91400" marT="45714" marB="45714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91400" marR="91400" marT="45714" marB="4571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</a:t>
                      </a:r>
                    </a:p>
                  </a:txBody>
                  <a:tcPr marL="91400" marR="91400" marT="45714" marB="45714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842"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00" marR="91400" marT="45714" marB="4571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</a:t>
                      </a:r>
                    </a:p>
                  </a:txBody>
                  <a:tcPr marL="91400" marR="91400" marT="45714" marB="4571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FF</a:t>
                      </a:r>
                    </a:p>
                  </a:txBody>
                  <a:tcPr marL="91400" marR="91400" marT="45714" marB="45714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842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LS</a:t>
                      </a:r>
                    </a:p>
                  </a:txBody>
                  <a:tcPr marL="91400" marR="91400" marT="45714" marB="4571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TF</a:t>
                      </a:r>
                    </a:p>
                  </a:txBody>
                  <a:tcPr marL="91400" marR="91400" marT="45714" marB="45714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LF</a:t>
                      </a:r>
                    </a:p>
                  </a:txBody>
                  <a:tcPr marL="91400" marR="91400" marT="45714" marB="45714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extBox 30"/>
          <p:cNvSpPr txBox="1">
            <a:spLocks noChangeArrowheads="1"/>
          </p:cNvSpPr>
          <p:nvPr/>
        </p:nvSpPr>
        <p:spPr bwMode="auto">
          <a:xfrm>
            <a:off x="17745" y="44450"/>
            <a:ext cx="41767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Times Calculations Summary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477696"/>
              </p:ext>
            </p:extLst>
          </p:nvPr>
        </p:nvGraphicFramePr>
        <p:xfrm>
          <a:off x="381000" y="2760510"/>
          <a:ext cx="8353423" cy="36879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28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9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56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13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90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63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63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638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38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3525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Activity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Predecessor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Duration (weeks)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LS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LF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FF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TF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51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91445" marR="9144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1445" marR="9144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1445" marR="9144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51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91445" marR="9144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91445" marR="9144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1445" marR="9144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251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91445" marR="9144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91445" marR="9144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1445" marR="9144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251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91445" marR="9144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91445" marR="9144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1445" marR="9144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251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91445" marR="9144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91445" marR="9144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1445" marR="9144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251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marL="91445" marR="9144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91445" marR="9144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91445" marR="9144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251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</a:p>
                  </a:txBody>
                  <a:tcPr marL="91445" marR="9144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91445" marR="9144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1445" marR="9144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5251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91445" marR="9144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 , E, F</a:t>
                      </a:r>
                    </a:p>
                  </a:txBody>
                  <a:tcPr marL="91445" marR="9144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1445" marR="9144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5251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91445" marR="9144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marL="91445" marR="9144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1445" marR="9144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5251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</a:p>
                  </a:txBody>
                  <a:tcPr marL="91445" marR="9144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 ,</a:t>
                      </a:r>
                      <a:r>
                        <a:rPr lang="en-US" sz="1500" b="1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 , I</a:t>
                      </a:r>
                      <a:endParaRPr lang="en-US" sz="15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5" marR="9144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1445" marR="9144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445" marR="91445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10" name="Picture 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3370" y="384175"/>
            <a:ext cx="6121400" cy="240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40207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A310DA89CC9D4C95ADEB31B3960639" ma:contentTypeVersion="1" ma:contentTypeDescription="Create a new document." ma:contentTypeScope="" ma:versionID="50ef57a4d5791843afc5755fefddbd2f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ddb0c952b897a810c8a4e377cff6bff8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44C4963-5A36-4685-8720-D652C9C550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72A4C6D2-5977-44AE-8B4D-3745800C3303}">
  <ds:schemaRefs>
    <ds:schemaRef ds:uri="http://schemas.openxmlformats.org/package/2006/metadata/core-properties"/>
    <ds:schemaRef ds:uri="http://schemas.microsoft.com/sharepoint/v3"/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2006/metadata/properties"/>
    <ds:schemaRef ds:uri="http://purl.org/dc/terms/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65D0974-466A-40E0-ABFB-655FDF2A395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1592</TotalTime>
  <Words>787</Words>
  <Application>Microsoft Office PowerPoint</Application>
  <PresentationFormat>On-screen Show (4:3)</PresentationFormat>
  <Paragraphs>538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Algerian</vt:lpstr>
      <vt:lpstr>Calibri</vt:lpstr>
      <vt:lpstr>Georgia</vt:lpstr>
      <vt:lpstr>Times New Roman</vt:lpstr>
      <vt:lpstr>Wingdings</vt:lpstr>
      <vt:lpstr>Wingdings 2</vt:lpstr>
      <vt:lpstr>Civic</vt:lpstr>
      <vt:lpstr>Management Of Engineering Projects (GE 402)</vt:lpstr>
      <vt:lpstr>Activity on Node</vt:lpstr>
      <vt:lpstr>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 404 (Engineering Management)</dc:title>
  <dc:creator>Nadeem Siddiqui</dc:creator>
  <cp:lastModifiedBy>abdulrahman Mohammed Almutairi</cp:lastModifiedBy>
  <cp:revision>97</cp:revision>
  <dcterms:modified xsi:type="dcterms:W3CDTF">2025-02-02T16:00:03Z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0x010100BEA310DA89CC9D4C95ADEB31B3960639</vt:lpwstr>
  </property>
</Properties>
</file>