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4"/>
  </p:sldMasterIdLst>
  <p:notesMasterIdLst>
    <p:notesMasterId r:id="rId14"/>
  </p:notesMasterIdLst>
  <p:handoutMasterIdLst>
    <p:handoutMasterId r:id="rId15"/>
  </p:handoutMasterIdLst>
  <p:sldIdLst>
    <p:sldId id="285" r:id="rId5"/>
    <p:sldId id="286" r:id="rId6"/>
    <p:sldId id="287" r:id="rId7"/>
    <p:sldId id="354" r:id="rId8"/>
    <p:sldId id="355" r:id="rId9"/>
    <p:sldId id="356" r:id="rId10"/>
    <p:sldId id="357" r:id="rId11"/>
    <p:sldId id="274" r:id="rId12"/>
    <p:sldId id="270"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sSZRQn7P5lC10xTNivSrdQ==" hashData="9kn/OWbzLuOKFdLePTQ93hPps3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33CC"/>
    <a:srgbClr val="2F0765"/>
    <a:srgbClr val="3A34BC"/>
    <a:srgbClr val="3BC828"/>
    <a:srgbClr val="ADA7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F3F847A1-6B27-4B8D-993F-6B5055EC7165}" type="datetimeFigureOut">
              <a:rPr lang="en-US" smtClean="0"/>
              <a:pPr/>
              <a:t>1/20/2025</a:t>
            </a:fld>
            <a:endParaRPr lang="en-US"/>
          </a:p>
        </p:txBody>
      </p:sp>
      <p:sp>
        <p:nvSpPr>
          <p:cNvPr id="4" name="Footer Placeholder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r>
              <a:rPr lang="sv-SE"/>
              <a:t>GE201: Dr. N. A. Siddiqui</a:t>
            </a:r>
            <a:endParaRPr lang="en-US"/>
          </a:p>
        </p:txBody>
      </p:sp>
      <p:sp>
        <p:nvSpPr>
          <p:cNvPr id="5" name="Slide Number Placehold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C4B40EAB-F4D0-4E0E-AF76-B27D419DF614}" type="slidenum">
              <a:rPr lang="en-US" smtClean="0"/>
              <a:pPr/>
              <a:t>‹#›</a:t>
            </a:fld>
            <a:endParaRPr lang="en-US"/>
          </a:p>
        </p:txBody>
      </p:sp>
    </p:spTree>
    <p:extLst>
      <p:ext uri="{BB962C8B-B14F-4D97-AF65-F5344CB8AC3E}">
        <p14:creationId xmlns:p14="http://schemas.microsoft.com/office/powerpoint/2010/main" val="420107091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717" cy="48059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2776" y="0"/>
            <a:ext cx="3170717" cy="480598"/>
          </a:xfrm>
          <a:prstGeom prst="rect">
            <a:avLst/>
          </a:prstGeom>
        </p:spPr>
        <p:txBody>
          <a:bodyPr vert="horz" lIns="91440" tIns="45720" rIns="91440" bIns="45720" rtlCol="0"/>
          <a:lstStyle>
            <a:lvl1pPr algn="r">
              <a:defRPr sz="1200"/>
            </a:lvl1pPr>
          </a:lstStyle>
          <a:p>
            <a:fld id="{C68F2EC1-FC6C-4FE0-ADF0-A740E2CC27AE}" type="datetimeFigureOut">
              <a:rPr lang="en-US" smtClean="0"/>
              <a:pPr/>
              <a:t>1/20/2025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179" y="4560303"/>
            <a:ext cx="5852843" cy="43207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069"/>
            <a:ext cx="3170717" cy="480597"/>
          </a:xfrm>
          <a:prstGeom prst="rect">
            <a:avLst/>
          </a:prstGeom>
        </p:spPr>
        <p:txBody>
          <a:bodyPr vert="horz" lIns="91440" tIns="45720" rIns="91440" bIns="45720" rtlCol="0" anchor="b"/>
          <a:lstStyle>
            <a:lvl1pPr algn="l">
              <a:defRPr sz="1200"/>
            </a:lvl1pPr>
          </a:lstStyle>
          <a:p>
            <a:r>
              <a:rPr lang="sv-SE"/>
              <a:t>GE201: Dr. N. A. Siddiqui</a:t>
            </a:r>
            <a:endParaRPr lang="en-US"/>
          </a:p>
        </p:txBody>
      </p:sp>
      <p:sp>
        <p:nvSpPr>
          <p:cNvPr id="7" name="Slide Number Placeholder 6"/>
          <p:cNvSpPr>
            <a:spLocks noGrp="1"/>
          </p:cNvSpPr>
          <p:nvPr>
            <p:ph type="sldNum" sz="quarter" idx="5"/>
          </p:nvPr>
        </p:nvSpPr>
        <p:spPr>
          <a:xfrm>
            <a:off x="4142776" y="9119069"/>
            <a:ext cx="3170717" cy="480597"/>
          </a:xfrm>
          <a:prstGeom prst="rect">
            <a:avLst/>
          </a:prstGeom>
        </p:spPr>
        <p:txBody>
          <a:bodyPr vert="horz" lIns="91440" tIns="45720" rIns="91440" bIns="45720" rtlCol="0" anchor="b"/>
          <a:lstStyle>
            <a:lvl1pPr algn="r">
              <a:defRPr sz="1200"/>
            </a:lvl1pPr>
          </a:lstStyle>
          <a:p>
            <a:fld id="{C8FD18B2-C269-4667-8FFD-0DBE81D396FD}" type="slidenum">
              <a:rPr lang="en-US" smtClean="0"/>
              <a:pPr/>
              <a:t>‹#›</a:t>
            </a:fld>
            <a:endParaRPr lang="en-US"/>
          </a:p>
        </p:txBody>
      </p:sp>
    </p:spTree>
    <p:extLst>
      <p:ext uri="{BB962C8B-B14F-4D97-AF65-F5344CB8AC3E}">
        <p14:creationId xmlns:p14="http://schemas.microsoft.com/office/powerpoint/2010/main" val="39747797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title slide.</a:t>
            </a:r>
          </a:p>
        </p:txBody>
      </p:sp>
      <p:sp>
        <p:nvSpPr>
          <p:cNvPr id="4" name="Slide Number Placeholder 3"/>
          <p:cNvSpPr>
            <a:spLocks noGrp="1"/>
          </p:cNvSpPr>
          <p:nvPr>
            <p:ph type="sldNum" sz="quarter" idx="10"/>
          </p:nvPr>
        </p:nvSpPr>
        <p:spPr/>
        <p:txBody>
          <a:bodyPr/>
          <a:lstStyle/>
          <a:p>
            <a:fld id="{CC5341E8-EBA3-41B3-A002-218A6D0FA36B}" type="slidenum">
              <a:rPr lang="en-US" smtClean="0"/>
              <a:pPr/>
              <a:t>1</a:t>
            </a:fld>
            <a:endParaRPr lang="en-US"/>
          </a:p>
        </p:txBody>
      </p:sp>
    </p:spTree>
    <p:extLst>
      <p:ext uri="{BB962C8B-B14F-4D97-AF65-F5344CB8AC3E}">
        <p14:creationId xmlns:p14="http://schemas.microsoft.com/office/powerpoint/2010/main" val="391892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127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1277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1277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1277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1277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81217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03A3F28-E7B2-4745-89E6-88077B2E44B6}" type="datetime4">
              <a:rPr lang="en-US" smtClean="0"/>
              <a:t>January 20, 2025</a:t>
            </a:fld>
            <a:endParaRPr lang="en-US"/>
          </a:p>
        </p:txBody>
      </p:sp>
      <p:sp>
        <p:nvSpPr>
          <p:cNvPr id="17" name="Footer Placeholder 16"/>
          <p:cNvSpPr>
            <a:spLocks noGrp="1"/>
          </p:cNvSpPr>
          <p:nvPr>
            <p:ph type="ftr" sz="quarter" idx="11"/>
          </p:nvPr>
        </p:nvSpPr>
        <p:spPr/>
        <p:txBody>
          <a:bodyPr/>
          <a:lstStyle/>
          <a:p>
            <a:r>
              <a:rPr lang="en-GB"/>
              <a:t>GE 402 (Management Of Engineering Projects)</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964050B-6237-4A51-8D91-3999973097D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C5E5BD-7567-482F-813E-7ECD7E35BAFA}" type="datetime4">
              <a:rPr lang="en-US" smtClean="0"/>
              <a:t>January 20, 2025</a:t>
            </a:fld>
            <a:endParaRPr lang="en-US"/>
          </a:p>
        </p:txBody>
      </p:sp>
      <p:sp>
        <p:nvSpPr>
          <p:cNvPr id="5" name="Footer Placeholder 4"/>
          <p:cNvSpPr>
            <a:spLocks noGrp="1"/>
          </p:cNvSpPr>
          <p:nvPr>
            <p:ph type="ftr" sz="quarter" idx="11"/>
          </p:nvPr>
        </p:nvSpPr>
        <p:spPr/>
        <p:txBody>
          <a:bodyPr/>
          <a:lstStyle/>
          <a:p>
            <a:r>
              <a:rPr lang="en-GB"/>
              <a:t>GE 402 (Management Of Engineering Projects)</a:t>
            </a:r>
            <a:endParaRPr lang="en-US"/>
          </a:p>
        </p:txBody>
      </p:sp>
      <p:sp>
        <p:nvSpPr>
          <p:cNvPr id="6" name="Slide Number Placeholder 5"/>
          <p:cNvSpPr>
            <a:spLocks noGrp="1"/>
          </p:cNvSpPr>
          <p:nvPr>
            <p:ph type="sldNum" sz="quarter" idx="12"/>
          </p:nvPr>
        </p:nvSpPr>
        <p:spPr/>
        <p:txBody>
          <a:bodyPr/>
          <a:lstStyle/>
          <a:p>
            <a:fld id="{E964050B-6237-4A51-8D91-3999973097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964050B-6237-4A51-8D91-3999973097D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DD9141-399F-4331-845D-4F94A2EE4117}" type="datetime4">
              <a:rPr lang="en-US" smtClean="0"/>
              <a:t>January 20, 2025</a:t>
            </a:fld>
            <a:endParaRPr lang="en-US"/>
          </a:p>
        </p:txBody>
      </p:sp>
      <p:sp>
        <p:nvSpPr>
          <p:cNvPr id="5" name="Footer Placeholder 4"/>
          <p:cNvSpPr>
            <a:spLocks noGrp="1"/>
          </p:cNvSpPr>
          <p:nvPr>
            <p:ph type="ftr" sz="quarter" idx="11"/>
          </p:nvPr>
        </p:nvSpPr>
        <p:spPr/>
        <p:txBody>
          <a:bodyPr/>
          <a:lstStyle/>
          <a:p>
            <a:r>
              <a:rPr lang="en-GB"/>
              <a:t>GE 402 (Management Of Engineering Projects)</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DE6B9DAF-FE7E-4955-8845-9F625615E923}" type="datetime4">
              <a:rPr lang="en-US" smtClean="0"/>
              <a:t>January 20, 2025</a:t>
            </a:fld>
            <a:endParaRPr lang="en-US"/>
          </a:p>
        </p:txBody>
      </p:sp>
      <p:sp>
        <p:nvSpPr>
          <p:cNvPr id="5" name="Footer Placeholder 4"/>
          <p:cNvSpPr>
            <a:spLocks noGrp="1"/>
          </p:cNvSpPr>
          <p:nvPr>
            <p:ph type="ftr" sz="quarter" idx="11"/>
          </p:nvPr>
        </p:nvSpPr>
        <p:spPr/>
        <p:txBody>
          <a:bodyPr/>
          <a:lstStyle/>
          <a:p>
            <a:r>
              <a:rPr lang="en-GB"/>
              <a:t>GE 402 (Management Of Engineering Projects)</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964050B-6237-4A51-8D91-3999973097D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GB"/>
              <a:t>GE 402 (Management Of Engineering Projects)</a:t>
            </a:r>
            <a:endParaRPr lang="en-US"/>
          </a:p>
        </p:txBody>
      </p:sp>
      <p:sp>
        <p:nvSpPr>
          <p:cNvPr id="4" name="Date Placeholder 3"/>
          <p:cNvSpPr>
            <a:spLocks noGrp="1"/>
          </p:cNvSpPr>
          <p:nvPr>
            <p:ph type="dt" sz="half" idx="10"/>
          </p:nvPr>
        </p:nvSpPr>
        <p:spPr/>
        <p:txBody>
          <a:bodyPr/>
          <a:lstStyle/>
          <a:p>
            <a:fld id="{83131814-F6B2-41D0-A08D-FAE2C57ACE0F}" type="datetime4">
              <a:rPr lang="en-US" smtClean="0"/>
              <a:t>January 20, 2025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964050B-6237-4A51-8D91-3999973097D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F7B38871-F33C-4A5E-BC06-B33535C0717D}" type="datetime4">
              <a:rPr lang="en-US" smtClean="0"/>
              <a:t>January 20, 2025</a:t>
            </a:fld>
            <a:endParaRPr lang="en-US"/>
          </a:p>
        </p:txBody>
      </p:sp>
      <p:sp>
        <p:nvSpPr>
          <p:cNvPr id="6" name="Footer Placeholder 5"/>
          <p:cNvSpPr>
            <a:spLocks noGrp="1"/>
          </p:cNvSpPr>
          <p:nvPr>
            <p:ph type="ftr" sz="quarter" idx="11"/>
          </p:nvPr>
        </p:nvSpPr>
        <p:spPr/>
        <p:txBody>
          <a:bodyPr/>
          <a:lstStyle/>
          <a:p>
            <a:r>
              <a:rPr lang="en-GB"/>
              <a:t>GE 402 (Management Of Engineering Projects)</a:t>
            </a:r>
            <a:endParaRPr lang="en-US"/>
          </a:p>
        </p:txBody>
      </p:sp>
      <p:sp>
        <p:nvSpPr>
          <p:cNvPr id="7" name="Slide Number Placeholder 6"/>
          <p:cNvSpPr>
            <a:spLocks noGrp="1"/>
          </p:cNvSpPr>
          <p:nvPr>
            <p:ph type="sldNum" sz="quarter" idx="12"/>
          </p:nvPr>
        </p:nvSpPr>
        <p:spPr/>
        <p:txBody>
          <a:bodyPr/>
          <a:lstStyle/>
          <a:p>
            <a:fld id="{E964050B-6237-4A51-8D91-3999973097D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F36A49B-F8E3-489F-93DD-F4EAE6EDBCD5}" type="datetime4">
              <a:rPr lang="en-US" smtClean="0"/>
              <a:t>January 20, 2025</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GB"/>
              <a:t>GE 402 (Management Of Engineering Projects)</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964050B-6237-4A51-8D91-3999973097D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693E725-F566-49FA-83DE-7FB74476E7B4}"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964050B-6237-4A51-8D91-3999973097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71D1B92-9171-4015-80B9-94476C2F77FB}" type="datetime4">
              <a:rPr lang="en-US" smtClean="0"/>
              <a:t>January 20, 2025</a:t>
            </a:fld>
            <a:endParaRPr lang="en-US"/>
          </a:p>
        </p:txBody>
      </p:sp>
      <p:sp>
        <p:nvSpPr>
          <p:cNvPr id="3" name="Footer Placeholder 2"/>
          <p:cNvSpPr>
            <a:spLocks noGrp="1"/>
          </p:cNvSpPr>
          <p:nvPr>
            <p:ph type="ftr" sz="quarter" idx="11"/>
          </p:nvPr>
        </p:nvSpPr>
        <p:spPr/>
        <p:txBody>
          <a:bodyPr/>
          <a:lstStyle/>
          <a:p>
            <a:r>
              <a:rPr lang="en-GB"/>
              <a:t>GE 402 (Management Of Engineering Projects)</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964050B-6237-4A51-8D91-3999973097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964050B-6237-4A51-8D91-3999973097D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9507479-E064-4C53-BEC3-6DE349D62FF5}" type="datetime4">
              <a:rPr lang="en-US" smtClean="0"/>
              <a:t>January 20, 2025</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GB"/>
              <a:t>GE 402 (Management Of Engineering Projects)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964050B-6237-4A51-8D91-3999973097D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1EFBB1A-B8E9-4DE3-A447-4E3BD24161D2}" type="datetime4">
              <a:rPr lang="en-US" smtClean="0"/>
              <a:t>January 20, 2025</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GB"/>
              <a:t>GE 402 (Management Of Engineering Projects)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C48BA08-FD80-4273-BC3D-85CC06187ACC}" type="datetime4">
              <a:rPr lang="en-US" smtClean="0"/>
              <a:t>January 20, 2025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GB"/>
              <a:t>GE 402 (Management Of Engineering Projects)</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964050B-6237-4A51-8D91-3999973097D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2667000"/>
            <a:ext cx="8686800" cy="1447800"/>
          </a:xfrm>
        </p:spPr>
        <p:txBody>
          <a:bodyPr>
            <a:noAutofit/>
          </a:bodyPr>
          <a:lstStyle/>
          <a:p>
            <a:endParaRPr lang="en-US" sz="1800" dirty="0">
              <a:solidFill>
                <a:srgbClr val="C00000"/>
              </a:solidFill>
              <a:latin typeface="Algerian" pitchFamily="82" charset="0"/>
            </a:endParaRPr>
          </a:p>
          <a:p>
            <a:r>
              <a:rPr lang="en-US" sz="2800" dirty="0">
                <a:solidFill>
                  <a:srgbClr val="FF0000"/>
                </a:solidFill>
                <a:latin typeface="Times New Roman" panose="02020603050405020304" pitchFamily="18" charset="0"/>
                <a:cs typeface="Times New Roman" panose="02020603050405020304" pitchFamily="18" charset="0"/>
              </a:rPr>
              <a:t>Tutorial # 1</a:t>
            </a:r>
          </a:p>
          <a:p>
            <a:r>
              <a:rPr lang="en-US" sz="3200" i="1" dirty="0">
                <a:latin typeface="Times New Roman" panose="02020603050405020304" pitchFamily="18" charset="0"/>
                <a:cs typeface="Times New Roman" panose="02020603050405020304" pitchFamily="18" charset="0"/>
              </a:rPr>
              <a:t>Gantt Bar Chart</a:t>
            </a:r>
            <a:endParaRPr lang="ar-SA" sz="3200" i="1" dirty="0">
              <a:latin typeface="Times New Roman" panose="02020603050405020304" pitchFamily="18" charset="0"/>
              <a:cs typeface="Times New Roman" panose="02020603050405020304" pitchFamily="18" charset="0"/>
            </a:endParaRPr>
          </a:p>
        </p:txBody>
      </p:sp>
      <p:sp>
        <p:nvSpPr>
          <p:cNvPr id="7" name="Date Placeholder 6"/>
          <p:cNvSpPr>
            <a:spLocks noGrp="1"/>
          </p:cNvSpPr>
          <p:nvPr>
            <p:ph type="dt" sz="half" idx="10"/>
          </p:nvPr>
        </p:nvSpPr>
        <p:spPr/>
        <p:txBody>
          <a:bodyPr/>
          <a:lstStyle/>
          <a:p>
            <a:fld id="{2745F48C-F696-44C0-BA3C-064ECC126A6C}" type="datetime4">
              <a:rPr lang="en-US" smtClean="0"/>
              <a:t>January 20, 2025</a:t>
            </a:fld>
            <a:endParaRPr lang="ar-SA"/>
          </a:p>
        </p:txBody>
      </p:sp>
      <p:sp>
        <p:nvSpPr>
          <p:cNvPr id="9" name="Footer Placeholder 8"/>
          <p:cNvSpPr>
            <a:spLocks noGrp="1"/>
          </p:cNvSpPr>
          <p:nvPr>
            <p:ph type="ftr" sz="quarter" idx="11"/>
          </p:nvPr>
        </p:nvSpPr>
        <p:spPr/>
        <p:txBody>
          <a:bodyPr/>
          <a:lstStyle/>
          <a:p>
            <a:r>
              <a:rPr lang="en-GB"/>
              <a:t>GE 402 (Management Of Engineering Projects)</a:t>
            </a:r>
            <a:endParaRPr lang="ar-SA" dirty="0"/>
          </a:p>
        </p:txBody>
      </p:sp>
      <p:sp>
        <p:nvSpPr>
          <p:cNvPr id="8" name="Slide Number Placeholder 7"/>
          <p:cNvSpPr>
            <a:spLocks noGrp="1"/>
          </p:cNvSpPr>
          <p:nvPr>
            <p:ph type="sldNum" sz="quarter" idx="12"/>
          </p:nvPr>
        </p:nvSpPr>
        <p:spPr/>
        <p:txBody>
          <a:bodyPr/>
          <a:lstStyle/>
          <a:p>
            <a:r>
              <a:rPr lang="en-US" dirty="0"/>
              <a:t>1</a:t>
            </a:r>
            <a:endParaRPr lang="ar-SA" dirty="0"/>
          </a:p>
        </p:txBody>
      </p:sp>
      <p:sp>
        <p:nvSpPr>
          <p:cNvPr id="2" name="عنوان 1"/>
          <p:cNvSpPr>
            <a:spLocks noGrp="1"/>
          </p:cNvSpPr>
          <p:nvPr>
            <p:ph type="ctrTitle"/>
          </p:nvPr>
        </p:nvSpPr>
        <p:spPr>
          <a:xfrm>
            <a:off x="1828800" y="843215"/>
            <a:ext cx="6292552" cy="1143000"/>
          </a:xfrm>
        </p:spPr>
        <p:txBody>
          <a:bodyPr>
            <a:noAutofit/>
          </a:bodyPr>
          <a:lstStyle/>
          <a:p>
            <a:pPr>
              <a:lnSpc>
                <a:spcPct val="150000"/>
              </a:lnSpc>
            </a:pPr>
            <a:r>
              <a:rPr lang="en-US" sz="2200" b="1" dirty="0">
                <a:solidFill>
                  <a:srgbClr val="C00000"/>
                </a:solidFill>
              </a:rPr>
              <a:t>Management Of Engineering Projects</a:t>
            </a:r>
            <a:br>
              <a:rPr lang="en-US" sz="2200" b="1" dirty="0">
                <a:solidFill>
                  <a:srgbClr val="C00000"/>
                </a:solidFill>
              </a:rPr>
            </a:br>
            <a:r>
              <a:rPr lang="en-US" sz="2200" b="1" dirty="0">
                <a:solidFill>
                  <a:srgbClr val="C00000"/>
                </a:solidFill>
              </a:rPr>
              <a:t>(GE 402)</a:t>
            </a:r>
            <a:endParaRPr lang="en-US" sz="2200" b="1" i="1" dirty="0">
              <a:solidFill>
                <a:srgbClr val="002060"/>
              </a:solidFill>
              <a:cs typeface="+mn-cs"/>
            </a:endParaRPr>
          </a:p>
        </p:txBody>
      </p:sp>
      <p:sp>
        <p:nvSpPr>
          <p:cNvPr id="4" name="مستطيل 3"/>
          <p:cNvSpPr/>
          <p:nvPr/>
        </p:nvSpPr>
        <p:spPr>
          <a:xfrm>
            <a:off x="3419872" y="260648"/>
            <a:ext cx="2165341" cy="369332"/>
          </a:xfrm>
          <a:prstGeom prst="rect">
            <a:avLst/>
          </a:prstGeom>
        </p:spPr>
        <p:txBody>
          <a:bodyPr wrap="square">
            <a:spAutoFit/>
          </a:bodyPr>
          <a:lstStyle/>
          <a:p>
            <a:pPr algn="ctr"/>
            <a:r>
              <a:rPr lang="ar-SA" dirty="0">
                <a:solidFill>
                  <a:srgbClr val="7030A0"/>
                </a:solidFill>
                <a:latin typeface="Times New Roman" pitchFamily="18" charset="0"/>
                <a:cs typeface="Times New Roman" pitchFamily="18" charset="0"/>
              </a:rPr>
              <a:t>بسم الله الرحمن الرحيم</a:t>
            </a:r>
            <a:endParaRPr lang="en-US" dirty="0">
              <a:solidFill>
                <a:srgbClr val="7030A0"/>
              </a:solidFill>
              <a:latin typeface="Times New Roman" pitchFamily="18" charset="0"/>
              <a:cs typeface="Times New Roman" pitchFamily="18" charset="0"/>
            </a:endParaRPr>
          </a:p>
        </p:txBody>
      </p:sp>
      <p:pic>
        <p:nvPicPr>
          <p:cNvPr id="5" name="Picture 8" descr="D:\Local Disk (D)\King Saud University\ksuLogo.jpg"/>
          <p:cNvPicPr/>
          <p:nvPr/>
        </p:nvPicPr>
        <p:blipFill rotWithShape="1">
          <a:blip r:embed="rId3" cstate="print">
            <a:extLst>
              <a:ext uri="{28A0092B-C50C-407E-A947-70E740481C1C}">
                <a14:useLocalDpi xmlns:a14="http://schemas.microsoft.com/office/drawing/2010/main" val="0"/>
              </a:ext>
            </a:extLst>
          </a:blip>
          <a:srcRect l="9251" r="9692" b="2423"/>
          <a:stretch/>
        </p:blipFill>
        <p:spPr bwMode="auto">
          <a:xfrm>
            <a:off x="7848600" y="457200"/>
            <a:ext cx="914400" cy="1201688"/>
          </a:xfrm>
          <a:prstGeom prst="rect">
            <a:avLst/>
          </a:prstGeom>
          <a:noFill/>
          <a:ln>
            <a:noFill/>
          </a:ln>
          <a:extLst>
            <a:ext uri="{53640926-AAD7-44D8-BBD7-CCE9431645EC}">
              <a14:shadowObscured xmlns:a14="http://schemas.microsoft.com/office/drawing/2010/main"/>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1815" y="445314"/>
            <a:ext cx="1683185" cy="13982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i="1" dirty="0">
                <a:solidFill>
                  <a:srgbClr val="0000FF"/>
                </a:solidFill>
                <a:latin typeface="Times New Roman" panose="02020603050405020304" pitchFamily="18" charset="0"/>
                <a:cs typeface="Times New Roman" panose="02020603050405020304" pitchFamily="18" charset="0"/>
              </a:rPr>
              <a:t>GANTT CHART</a:t>
            </a:r>
            <a:endParaRPr lang="ar-SA" sz="3600" b="1" i="1" dirty="0">
              <a:solidFill>
                <a:srgbClr val="0000FF"/>
              </a:solidFill>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890053B1-D4EF-4A26-8F8F-101C8FEE9988}"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2</a:t>
            </a:fld>
            <a:endParaRPr lang="en-US"/>
          </a:p>
        </p:txBody>
      </p:sp>
      <p:sp>
        <p:nvSpPr>
          <p:cNvPr id="8" name="Content Placeholder 7"/>
          <p:cNvSpPr txBox="1">
            <a:spLocks noGrp="1"/>
          </p:cNvSpPr>
          <p:nvPr>
            <p:ph sz="quarter" idx="1"/>
          </p:nvPr>
        </p:nvSpPr>
        <p:spPr>
          <a:prstGeom prst="rect">
            <a:avLst/>
          </a:prstGeom>
          <a:noFill/>
        </p:spPr>
        <p:txBody>
          <a:bodyPr wrap="square" rtlCol="0">
            <a:spAutoFit/>
          </a:bodyPr>
          <a:lstStyle/>
          <a:p>
            <a:pPr marL="285750" indent="-285750" algn="just">
              <a:spcBef>
                <a:spcPts val="1800"/>
              </a:spcBef>
              <a:buFont typeface="Wingdings" panose="05000000000000000000" pitchFamily="2" charset="2"/>
              <a:buChar char="Ø"/>
            </a:pPr>
            <a:r>
              <a:rPr lang="en-US" sz="2800" i="1" dirty="0">
                <a:latin typeface="Times New Roman" panose="02020603050405020304" pitchFamily="18" charset="0"/>
                <a:cs typeface="Times New Roman" panose="02020603050405020304" pitchFamily="18" charset="0"/>
              </a:rPr>
              <a:t>Attributed to Henry Gantt </a:t>
            </a:r>
          </a:p>
          <a:p>
            <a:pPr marL="285750" indent="-285750" algn="just">
              <a:spcBef>
                <a:spcPts val="1800"/>
              </a:spcBef>
              <a:buFont typeface="Wingdings" panose="05000000000000000000" pitchFamily="2" charset="2"/>
              <a:buChar char="Ø"/>
            </a:pPr>
            <a:r>
              <a:rPr lang="en-US" sz="2800" i="1" dirty="0">
                <a:latin typeface="Times New Roman" panose="02020603050405020304" pitchFamily="18" charset="0"/>
                <a:cs typeface="Times New Roman" panose="02020603050405020304" pitchFamily="18" charset="0"/>
              </a:rPr>
              <a:t>Graphical way of showing: </a:t>
            </a:r>
          </a:p>
          <a:p>
            <a:pPr marL="914400" lvl="1" indent="-457200" algn="just">
              <a:spcBef>
                <a:spcPts val="600"/>
              </a:spcBef>
              <a:buFont typeface="Courier New" panose="02070309020205020404" pitchFamily="49" charset="0"/>
              <a:buChar char="o"/>
            </a:pPr>
            <a:r>
              <a:rPr lang="en-US" sz="2400" i="1" dirty="0">
                <a:solidFill>
                  <a:srgbClr val="0000FF"/>
                </a:solidFill>
                <a:latin typeface="Times New Roman" panose="02020603050405020304" pitchFamily="18" charset="0"/>
                <a:cs typeface="Times New Roman" panose="02020603050405020304" pitchFamily="18" charset="0"/>
              </a:rPr>
              <a:t>task durations, </a:t>
            </a:r>
          </a:p>
          <a:p>
            <a:pPr marL="914400" lvl="1" indent="-457200" algn="just">
              <a:spcBef>
                <a:spcPts val="600"/>
              </a:spcBef>
              <a:buFont typeface="Courier New" panose="02070309020205020404" pitchFamily="49" charset="0"/>
              <a:buChar char="o"/>
            </a:pPr>
            <a:r>
              <a:rPr lang="en-US" sz="2400" i="1" dirty="0">
                <a:solidFill>
                  <a:srgbClr val="0000FF"/>
                </a:solidFill>
                <a:latin typeface="Times New Roman" panose="02020603050405020304" pitchFamily="18" charset="0"/>
                <a:cs typeface="Times New Roman" panose="02020603050405020304" pitchFamily="18" charset="0"/>
              </a:rPr>
              <a:t>project schedule,</a:t>
            </a:r>
          </a:p>
          <a:p>
            <a:pPr marL="914400" lvl="1" indent="-457200" algn="just">
              <a:spcBef>
                <a:spcPts val="600"/>
              </a:spcBef>
              <a:buFont typeface="Courier New" panose="02070309020205020404" pitchFamily="49" charset="0"/>
              <a:buChar char="o"/>
            </a:pPr>
            <a:r>
              <a:rPr lang="en-US" sz="2400" i="1" dirty="0">
                <a:solidFill>
                  <a:srgbClr val="0000FF"/>
                </a:solidFill>
                <a:latin typeface="Times New Roman" panose="02020603050405020304" pitchFamily="18" charset="0"/>
                <a:cs typeface="Times New Roman" panose="02020603050405020304" pitchFamily="18" charset="0"/>
              </a:rPr>
              <a:t>Predecessor tasks on which the task depends before it</a:t>
            </a:r>
          </a:p>
          <a:p>
            <a:pPr marL="914400" lvl="1" indent="-457200" algn="just">
              <a:spcBef>
                <a:spcPts val="600"/>
              </a:spcBef>
              <a:buFont typeface="Courier New" panose="02070309020205020404" pitchFamily="49" charset="0"/>
              <a:buChar char="o"/>
            </a:pPr>
            <a:r>
              <a:rPr lang="en-US" sz="2400" i="1" dirty="0">
                <a:solidFill>
                  <a:srgbClr val="0000FF"/>
                </a:solidFill>
                <a:latin typeface="Times New Roman" panose="02020603050405020304" pitchFamily="18" charset="0"/>
                <a:cs typeface="Times New Roman" panose="02020603050405020304" pitchFamily="18" charset="0"/>
              </a:rPr>
              <a:t>Critical activities </a:t>
            </a:r>
          </a:p>
          <a:p>
            <a:pPr marL="285750" indent="-285750" algn="just">
              <a:spcBef>
                <a:spcPts val="1800"/>
              </a:spcBef>
              <a:buFont typeface="Wingdings" panose="05000000000000000000" pitchFamily="2" charset="2"/>
              <a:buChar char="Ø"/>
            </a:pPr>
            <a:r>
              <a:rPr lang="en-US" sz="2800" i="1" dirty="0">
                <a:latin typeface="Times New Roman" panose="02020603050405020304" pitchFamily="18" charset="0"/>
                <a:cs typeface="Times New Roman" panose="02020603050405020304" pitchFamily="18" charset="0"/>
              </a:rPr>
              <a:t>Easy to understand</a:t>
            </a:r>
            <a:endParaRPr lang="en-US" sz="28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1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1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1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up)">
                                      <p:cBhvr>
                                        <p:cTn id="27" dur="1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up)">
                                      <p:cBhvr>
                                        <p:cTn id="32" dur="10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wipe(up)">
                                      <p:cBhvr>
                                        <p:cTn id="37" dur="1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br>
              <a:rPr lang="en-GB" sz="3600" b="1" i="1" u="sng" dirty="0">
                <a:latin typeface="Times New Roman" panose="02020603050405020304" pitchFamily="18" charset="0"/>
                <a:cs typeface="Times New Roman" panose="02020603050405020304" pitchFamily="18" charset="0"/>
              </a:rPr>
            </a:br>
            <a:br>
              <a:rPr lang="en-GB" sz="3600" b="1" i="1" u="sng" dirty="0">
                <a:latin typeface="Times New Roman" panose="02020603050405020304" pitchFamily="18" charset="0"/>
                <a:cs typeface="Times New Roman" panose="02020603050405020304" pitchFamily="18" charset="0"/>
              </a:rPr>
            </a:br>
            <a:endParaRPr lang="en-US" b="1" dirty="0"/>
          </a:p>
        </p:txBody>
      </p:sp>
      <p:sp>
        <p:nvSpPr>
          <p:cNvPr id="3" name="Date Placeholder 2"/>
          <p:cNvSpPr>
            <a:spLocks noGrp="1"/>
          </p:cNvSpPr>
          <p:nvPr>
            <p:ph type="dt" sz="half" idx="10"/>
          </p:nvPr>
        </p:nvSpPr>
        <p:spPr/>
        <p:txBody>
          <a:bodyPr/>
          <a:lstStyle/>
          <a:p>
            <a:fld id="{0182A144-6ADC-4C95-99B4-8C92CA3E3F57}"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3</a:t>
            </a:fld>
            <a:endParaRPr lang="en-US"/>
          </a:p>
        </p:txBody>
      </p:sp>
      <p:sp>
        <p:nvSpPr>
          <p:cNvPr id="10" name="TextBox 9"/>
          <p:cNvSpPr txBox="1"/>
          <p:nvPr/>
        </p:nvSpPr>
        <p:spPr>
          <a:xfrm>
            <a:off x="193701" y="76200"/>
            <a:ext cx="4149699" cy="1631216"/>
          </a:xfrm>
          <a:prstGeom prst="rect">
            <a:avLst/>
          </a:prstGeom>
          <a:noFill/>
        </p:spPr>
        <p:txBody>
          <a:bodyPr wrap="square" rtlCol="1">
            <a:spAutoFit/>
          </a:bodyPr>
          <a:lstStyle/>
          <a:p>
            <a:pPr algn="just"/>
            <a:r>
              <a:rPr lang="en-US" sz="2800" b="1" i="1" u="sng" dirty="0">
                <a:latin typeface="Times New Roman" panose="02020603050405020304" pitchFamily="18" charset="0"/>
                <a:cs typeface="Times New Roman" panose="02020603050405020304" pitchFamily="18" charset="0"/>
              </a:rPr>
              <a:t>Example 1:</a:t>
            </a:r>
            <a:endParaRPr lang="en-GB" sz="2800" b="1" i="1" u="sng"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Draw Gantt bar chart </a:t>
            </a:r>
            <a:r>
              <a:rPr lang="en-GB" sz="2400" dirty="0">
                <a:latin typeface="Times New Roman" panose="02020603050405020304" pitchFamily="18" charset="0"/>
                <a:cs typeface="Times New Roman" panose="02020603050405020304" pitchFamily="18" charset="0"/>
              </a:rPr>
              <a:t>For a small Engineering project listed in table,</a:t>
            </a:r>
            <a:endParaRPr lang="ar-SA" sz="2400" dirty="0">
              <a:latin typeface="Times New Roman" panose="02020603050405020304" pitchFamily="18" charset="0"/>
              <a:cs typeface="Times New Roman" panose="02020603050405020304" pitchFamily="18" charset="0"/>
            </a:endParaRPr>
          </a:p>
        </p:txBody>
      </p:sp>
      <p:graphicFrame>
        <p:nvGraphicFramePr>
          <p:cNvPr id="11" name="Content Placeholder 3"/>
          <p:cNvGraphicFramePr>
            <a:graphicFrameLocks/>
          </p:cNvGraphicFramePr>
          <p:nvPr>
            <p:extLst>
              <p:ext uri="{D42A27DB-BD31-4B8C-83A1-F6EECF244321}">
                <p14:modId xmlns:p14="http://schemas.microsoft.com/office/powerpoint/2010/main" val="2922982673"/>
              </p:ext>
            </p:extLst>
          </p:nvPr>
        </p:nvGraphicFramePr>
        <p:xfrm>
          <a:off x="5105400" y="228600"/>
          <a:ext cx="3853855" cy="2438400"/>
        </p:xfrm>
        <a:graphic>
          <a:graphicData uri="http://schemas.openxmlformats.org/drawingml/2006/table">
            <a:tbl>
              <a:tblPr firstRow="1" firstCol="1" bandRow="1">
                <a:tableStyleId>{5C22544A-7EE6-4342-B048-85BDC9FD1C3A}</a:tableStyleId>
              </a:tblPr>
              <a:tblGrid>
                <a:gridCol w="937659">
                  <a:extLst>
                    <a:ext uri="{9D8B030D-6E8A-4147-A177-3AD203B41FA5}">
                      <a16:colId xmlns:a16="http://schemas.microsoft.com/office/drawing/2014/main" val="20000"/>
                    </a:ext>
                  </a:extLst>
                </a:gridCol>
                <a:gridCol w="1655806">
                  <a:extLst>
                    <a:ext uri="{9D8B030D-6E8A-4147-A177-3AD203B41FA5}">
                      <a16:colId xmlns:a16="http://schemas.microsoft.com/office/drawing/2014/main" val="20001"/>
                    </a:ext>
                  </a:extLst>
                </a:gridCol>
                <a:gridCol w="1260390">
                  <a:extLst>
                    <a:ext uri="{9D8B030D-6E8A-4147-A177-3AD203B41FA5}">
                      <a16:colId xmlns:a16="http://schemas.microsoft.com/office/drawing/2014/main" val="20002"/>
                    </a:ext>
                  </a:extLst>
                </a:gridCol>
              </a:tblGrid>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Act.</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Depends</a:t>
                      </a:r>
                      <a:r>
                        <a:rPr lang="en-GB" sz="1600" baseline="0" dirty="0">
                          <a:solidFill>
                            <a:schemeClr val="tx1"/>
                          </a:solidFill>
                          <a:effectLst/>
                          <a:latin typeface="Times New Roman" panose="02020603050405020304" pitchFamily="18" charset="0"/>
                          <a:cs typeface="Times New Roman" panose="02020603050405020304" pitchFamily="18" charset="0"/>
                        </a:rPr>
                        <a:t> </a:t>
                      </a:r>
                      <a:r>
                        <a:rPr lang="en-GB" sz="1600" dirty="0">
                          <a:solidFill>
                            <a:schemeClr val="tx1"/>
                          </a:solidFill>
                          <a:effectLst/>
                          <a:latin typeface="Times New Roman" panose="02020603050405020304" pitchFamily="18" charset="0"/>
                          <a:cs typeface="Times New Roman" panose="02020603050405020304" pitchFamily="18" charset="0"/>
                        </a:rPr>
                        <a:t>on</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Time (days)</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A</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None</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4</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B</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A</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6</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C</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B</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7</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D</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C, G</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3</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E</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None</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3</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F</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a:solidFill>
                            <a:schemeClr val="tx1"/>
                          </a:solidFill>
                          <a:effectLst/>
                          <a:latin typeface="Times New Roman" panose="02020603050405020304" pitchFamily="18" charset="0"/>
                          <a:cs typeface="Times New Roman" panose="02020603050405020304" pitchFamily="18" charset="0"/>
                        </a:rPr>
                        <a:t>A, E</a:t>
                      </a:r>
                      <a:endParaRPr lang="en-US" sz="160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4</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G</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F</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4</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H</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a:solidFill>
                            <a:schemeClr val="tx1"/>
                          </a:solidFill>
                          <a:effectLst/>
                          <a:latin typeface="Times New Roman" panose="02020603050405020304" pitchFamily="18" charset="0"/>
                          <a:cs typeface="Times New Roman" panose="02020603050405020304" pitchFamily="18" charset="0"/>
                        </a:rPr>
                        <a:t>None</a:t>
                      </a:r>
                      <a:endParaRPr lang="en-US" sz="160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1</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68597">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I</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H</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spcAft>
                          <a:spcPts val="0"/>
                        </a:spcAft>
                      </a:pPr>
                      <a:r>
                        <a:rPr lang="en-GB" sz="1600" dirty="0">
                          <a:solidFill>
                            <a:schemeClr val="tx1"/>
                          </a:solidFill>
                          <a:effectLst/>
                          <a:latin typeface="Times New Roman" panose="02020603050405020304" pitchFamily="18" charset="0"/>
                          <a:cs typeface="Times New Roman" panose="02020603050405020304" pitchFamily="18" charset="0"/>
                        </a:rPr>
                        <a:t>5</a:t>
                      </a:r>
                      <a:endParaRPr lang="en-US"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graphicFrame>
        <p:nvGraphicFramePr>
          <p:cNvPr id="12" name="Content Placeholder 9"/>
          <p:cNvGraphicFramePr>
            <a:graphicFrameLocks noGrp="1"/>
          </p:cNvGraphicFramePr>
          <p:nvPr>
            <p:ph sz="quarter" idx="1"/>
            <p:extLst>
              <p:ext uri="{D42A27DB-BD31-4B8C-83A1-F6EECF244321}">
                <p14:modId xmlns:p14="http://schemas.microsoft.com/office/powerpoint/2010/main" val="3961504647"/>
              </p:ext>
            </p:extLst>
          </p:nvPr>
        </p:nvGraphicFramePr>
        <p:xfrm>
          <a:off x="193701" y="2819400"/>
          <a:ext cx="8712000" cy="3352800"/>
        </p:xfrm>
        <a:graphic>
          <a:graphicData uri="http://schemas.openxmlformats.org/drawingml/2006/table">
            <a:tbl>
              <a:tblPr firstRow="1" bandRow="1">
                <a:tableStyleId>{D7AC3CCA-C797-4891-BE02-D94E43425B78}</a:tableStyleId>
              </a:tblPr>
              <a:tblGrid>
                <a:gridCol w="396000">
                  <a:extLst>
                    <a:ext uri="{9D8B030D-6E8A-4147-A177-3AD203B41FA5}">
                      <a16:colId xmlns:a16="http://schemas.microsoft.com/office/drawing/2014/main" val="20000"/>
                    </a:ext>
                  </a:extLst>
                </a:gridCol>
                <a:gridCol w="396000">
                  <a:extLst>
                    <a:ext uri="{9D8B030D-6E8A-4147-A177-3AD203B41FA5}">
                      <a16:colId xmlns:a16="http://schemas.microsoft.com/office/drawing/2014/main" val="20001"/>
                    </a:ext>
                  </a:extLst>
                </a:gridCol>
                <a:gridCol w="396000">
                  <a:extLst>
                    <a:ext uri="{9D8B030D-6E8A-4147-A177-3AD203B41FA5}">
                      <a16:colId xmlns:a16="http://schemas.microsoft.com/office/drawing/2014/main" val="20002"/>
                    </a:ext>
                  </a:extLst>
                </a:gridCol>
                <a:gridCol w="396000">
                  <a:extLst>
                    <a:ext uri="{9D8B030D-6E8A-4147-A177-3AD203B41FA5}">
                      <a16:colId xmlns:a16="http://schemas.microsoft.com/office/drawing/2014/main" val="20003"/>
                    </a:ext>
                  </a:extLst>
                </a:gridCol>
                <a:gridCol w="396000">
                  <a:extLst>
                    <a:ext uri="{9D8B030D-6E8A-4147-A177-3AD203B41FA5}">
                      <a16:colId xmlns:a16="http://schemas.microsoft.com/office/drawing/2014/main" val="20004"/>
                    </a:ext>
                  </a:extLst>
                </a:gridCol>
                <a:gridCol w="396000">
                  <a:extLst>
                    <a:ext uri="{9D8B030D-6E8A-4147-A177-3AD203B41FA5}">
                      <a16:colId xmlns:a16="http://schemas.microsoft.com/office/drawing/2014/main" val="20005"/>
                    </a:ext>
                  </a:extLst>
                </a:gridCol>
                <a:gridCol w="396000">
                  <a:extLst>
                    <a:ext uri="{9D8B030D-6E8A-4147-A177-3AD203B41FA5}">
                      <a16:colId xmlns:a16="http://schemas.microsoft.com/office/drawing/2014/main" val="20006"/>
                    </a:ext>
                  </a:extLst>
                </a:gridCol>
                <a:gridCol w="396000">
                  <a:extLst>
                    <a:ext uri="{9D8B030D-6E8A-4147-A177-3AD203B41FA5}">
                      <a16:colId xmlns:a16="http://schemas.microsoft.com/office/drawing/2014/main" val="20007"/>
                    </a:ext>
                  </a:extLst>
                </a:gridCol>
                <a:gridCol w="396000">
                  <a:extLst>
                    <a:ext uri="{9D8B030D-6E8A-4147-A177-3AD203B41FA5}">
                      <a16:colId xmlns:a16="http://schemas.microsoft.com/office/drawing/2014/main" val="20008"/>
                    </a:ext>
                  </a:extLst>
                </a:gridCol>
                <a:gridCol w="396000">
                  <a:extLst>
                    <a:ext uri="{9D8B030D-6E8A-4147-A177-3AD203B41FA5}">
                      <a16:colId xmlns:a16="http://schemas.microsoft.com/office/drawing/2014/main" val="20009"/>
                    </a:ext>
                  </a:extLst>
                </a:gridCol>
                <a:gridCol w="396000">
                  <a:extLst>
                    <a:ext uri="{9D8B030D-6E8A-4147-A177-3AD203B41FA5}">
                      <a16:colId xmlns:a16="http://schemas.microsoft.com/office/drawing/2014/main" val="20010"/>
                    </a:ext>
                  </a:extLst>
                </a:gridCol>
                <a:gridCol w="396000">
                  <a:extLst>
                    <a:ext uri="{9D8B030D-6E8A-4147-A177-3AD203B41FA5}">
                      <a16:colId xmlns:a16="http://schemas.microsoft.com/office/drawing/2014/main" val="20011"/>
                    </a:ext>
                  </a:extLst>
                </a:gridCol>
                <a:gridCol w="396000">
                  <a:extLst>
                    <a:ext uri="{9D8B030D-6E8A-4147-A177-3AD203B41FA5}">
                      <a16:colId xmlns:a16="http://schemas.microsoft.com/office/drawing/2014/main" val="20012"/>
                    </a:ext>
                  </a:extLst>
                </a:gridCol>
                <a:gridCol w="396000">
                  <a:extLst>
                    <a:ext uri="{9D8B030D-6E8A-4147-A177-3AD203B41FA5}">
                      <a16:colId xmlns:a16="http://schemas.microsoft.com/office/drawing/2014/main" val="20013"/>
                    </a:ext>
                  </a:extLst>
                </a:gridCol>
                <a:gridCol w="396000">
                  <a:extLst>
                    <a:ext uri="{9D8B030D-6E8A-4147-A177-3AD203B41FA5}">
                      <a16:colId xmlns:a16="http://schemas.microsoft.com/office/drawing/2014/main" val="20014"/>
                    </a:ext>
                  </a:extLst>
                </a:gridCol>
                <a:gridCol w="396000">
                  <a:extLst>
                    <a:ext uri="{9D8B030D-6E8A-4147-A177-3AD203B41FA5}">
                      <a16:colId xmlns:a16="http://schemas.microsoft.com/office/drawing/2014/main" val="20015"/>
                    </a:ext>
                  </a:extLst>
                </a:gridCol>
                <a:gridCol w="396000">
                  <a:extLst>
                    <a:ext uri="{9D8B030D-6E8A-4147-A177-3AD203B41FA5}">
                      <a16:colId xmlns:a16="http://schemas.microsoft.com/office/drawing/2014/main" val="20016"/>
                    </a:ext>
                  </a:extLst>
                </a:gridCol>
                <a:gridCol w="396000">
                  <a:extLst>
                    <a:ext uri="{9D8B030D-6E8A-4147-A177-3AD203B41FA5}">
                      <a16:colId xmlns:a16="http://schemas.microsoft.com/office/drawing/2014/main" val="20017"/>
                    </a:ext>
                  </a:extLst>
                </a:gridCol>
                <a:gridCol w="396000">
                  <a:extLst>
                    <a:ext uri="{9D8B030D-6E8A-4147-A177-3AD203B41FA5}">
                      <a16:colId xmlns:a16="http://schemas.microsoft.com/office/drawing/2014/main" val="20018"/>
                    </a:ext>
                  </a:extLst>
                </a:gridCol>
                <a:gridCol w="396000">
                  <a:extLst>
                    <a:ext uri="{9D8B030D-6E8A-4147-A177-3AD203B41FA5}">
                      <a16:colId xmlns:a16="http://schemas.microsoft.com/office/drawing/2014/main" val="20019"/>
                    </a:ext>
                  </a:extLst>
                </a:gridCol>
                <a:gridCol w="396000">
                  <a:extLst>
                    <a:ext uri="{9D8B030D-6E8A-4147-A177-3AD203B41FA5}">
                      <a16:colId xmlns:a16="http://schemas.microsoft.com/office/drawing/2014/main" val="20020"/>
                    </a:ext>
                  </a:extLst>
                </a:gridCol>
                <a:gridCol w="396000">
                  <a:extLst>
                    <a:ext uri="{9D8B030D-6E8A-4147-A177-3AD203B41FA5}">
                      <a16:colId xmlns:a16="http://schemas.microsoft.com/office/drawing/2014/main" val="20021"/>
                    </a:ext>
                  </a:extLst>
                </a:gridCol>
              </a:tblGrid>
              <a:tr h="3240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1" dirty="0">
                        <a:latin typeface="Times New Roman" panose="02020603050405020304" pitchFamily="18" charset="0"/>
                        <a:cs typeface="Times New Roman" panose="02020603050405020304" pitchFamily="18" charset="0"/>
                      </a:endParaRPr>
                    </a:p>
                  </a:txBody>
                  <a:tcPr marT="0" vert="vert" anchor="ctr"/>
                </a:tc>
                <a:tc>
                  <a:txBody>
                    <a:bodyPr/>
                    <a:lstStyle/>
                    <a:p>
                      <a:pPr algn="ctr" rtl="0"/>
                      <a:r>
                        <a:rPr lang="en-US" sz="1600" b="1" dirty="0">
                          <a:latin typeface="Times New Roman" panose="02020603050405020304" pitchFamily="18" charset="0"/>
                          <a:cs typeface="Times New Roman" panose="02020603050405020304" pitchFamily="18" charset="0"/>
                        </a:rPr>
                        <a:t>1</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2</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3</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4</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5</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6</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7</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8</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9</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10</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11</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12</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13</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14</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15</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16</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17</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18</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19</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20</a:t>
                      </a:r>
                    </a:p>
                  </a:txBody>
                  <a:tcPr anchor="ctr"/>
                </a:tc>
                <a:tc>
                  <a:txBody>
                    <a:bodyPr/>
                    <a:lstStyle/>
                    <a:p>
                      <a:pPr algn="ctr" rtl="0"/>
                      <a:r>
                        <a:rPr lang="en-US" sz="1600" b="1" dirty="0">
                          <a:latin typeface="Times New Roman" panose="02020603050405020304" pitchFamily="18" charset="0"/>
                          <a:cs typeface="Times New Roman" panose="02020603050405020304" pitchFamily="18" charset="0"/>
                        </a:rPr>
                        <a:t>21</a:t>
                      </a:r>
                    </a:p>
                  </a:txBody>
                  <a:tcPr anchor="ctr"/>
                </a:tc>
                <a:extLst>
                  <a:ext uri="{0D108BD9-81ED-4DB2-BD59-A6C34878D82A}">
                    <a16:rowId xmlns:a16="http://schemas.microsoft.com/office/drawing/2014/main" val="10000"/>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A</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1"/>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B</a:t>
                      </a:r>
                    </a:p>
                  </a:txBody>
                  <a:tcPr anchor="ctr">
                    <a:solidFill>
                      <a:schemeClr val="bg1">
                        <a:lumMod val="85000"/>
                      </a:schemeClr>
                    </a:solid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2"/>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C</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3"/>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D</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4"/>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E</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5"/>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F</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6"/>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G</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7"/>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H</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8"/>
                  </a:ext>
                </a:extLst>
              </a:tr>
              <a:tr h="324000">
                <a:tc>
                  <a:txBody>
                    <a:bodyPr/>
                    <a:lstStyle/>
                    <a:p>
                      <a:pPr algn="ctr" rtl="0"/>
                      <a:r>
                        <a:rPr lang="en-US" sz="1600" b="1" dirty="0">
                          <a:latin typeface="Times New Roman" panose="02020603050405020304" pitchFamily="18" charset="0"/>
                          <a:cs typeface="Times New Roman" panose="02020603050405020304" pitchFamily="18" charset="0"/>
                        </a:rPr>
                        <a:t>I</a:t>
                      </a:r>
                    </a:p>
                  </a:txBody>
                  <a:tcPr anchor="ctr">
                    <a:solidFill>
                      <a:schemeClr val="bg1">
                        <a:lumMod val="85000"/>
                      </a:schemeClr>
                    </a:solid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tc>
                  <a:txBody>
                    <a:bodyPr/>
                    <a:lstStyle/>
                    <a:p>
                      <a:pPr algn="ctr" rtl="0"/>
                      <a:endParaRPr lang="en-US" sz="1600" b="1" dirty="0">
                        <a:latin typeface="Times New Roman" panose="02020603050405020304" pitchFamily="18" charset="0"/>
                        <a:cs typeface="Times New Roman" panose="02020603050405020304" pitchFamily="18" charset="0"/>
                      </a:endParaRPr>
                    </a:p>
                  </a:txBody>
                  <a:tcPr anchor="ctr">
                    <a:noFill/>
                  </a:tcPr>
                </a:tc>
                <a:extLst>
                  <a:ext uri="{0D108BD9-81ED-4DB2-BD59-A6C34878D82A}">
                    <a16:rowId xmlns:a16="http://schemas.microsoft.com/office/drawing/2014/main" val="10009"/>
                  </a:ext>
                </a:extLst>
              </a:tr>
            </a:tbl>
          </a:graphicData>
        </a:graphic>
      </p:graphicFrame>
      <p:cxnSp>
        <p:nvCxnSpPr>
          <p:cNvPr id="13" name="Straight Connector 12"/>
          <p:cNvCxnSpPr/>
          <p:nvPr/>
        </p:nvCxnSpPr>
        <p:spPr>
          <a:xfrm>
            <a:off x="619072" y="3352800"/>
            <a:ext cx="1548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14" name="Straight Connector 13"/>
          <p:cNvCxnSpPr/>
          <p:nvPr/>
        </p:nvCxnSpPr>
        <p:spPr>
          <a:xfrm>
            <a:off x="2167072" y="3657600"/>
            <a:ext cx="2376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4572000" y="3966573"/>
            <a:ext cx="2736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41" name="Straight Connector 40"/>
          <p:cNvCxnSpPr/>
          <p:nvPr/>
        </p:nvCxnSpPr>
        <p:spPr>
          <a:xfrm>
            <a:off x="619072" y="4648200"/>
            <a:ext cx="1133528"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45" name="Straight Connector 44"/>
          <p:cNvCxnSpPr/>
          <p:nvPr/>
        </p:nvCxnSpPr>
        <p:spPr>
          <a:xfrm>
            <a:off x="2167072" y="5029200"/>
            <a:ext cx="1566728"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47" name="Straight Connector 46"/>
          <p:cNvCxnSpPr/>
          <p:nvPr/>
        </p:nvCxnSpPr>
        <p:spPr>
          <a:xfrm>
            <a:off x="3733800" y="5334000"/>
            <a:ext cx="1584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52" name="Straight Connector 51"/>
          <p:cNvCxnSpPr/>
          <p:nvPr/>
        </p:nvCxnSpPr>
        <p:spPr>
          <a:xfrm>
            <a:off x="7308000" y="4343400"/>
            <a:ext cx="1188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53" name="Straight Connector 52"/>
          <p:cNvCxnSpPr/>
          <p:nvPr/>
        </p:nvCxnSpPr>
        <p:spPr>
          <a:xfrm>
            <a:off x="619072" y="5638800"/>
            <a:ext cx="371528"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55" name="Straight Connector 54"/>
          <p:cNvCxnSpPr/>
          <p:nvPr/>
        </p:nvCxnSpPr>
        <p:spPr>
          <a:xfrm>
            <a:off x="990600" y="6019800"/>
            <a:ext cx="1959836"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sp>
        <p:nvSpPr>
          <p:cNvPr id="61" name="مستطيل 13"/>
          <p:cNvSpPr/>
          <p:nvPr/>
        </p:nvSpPr>
        <p:spPr>
          <a:xfrm>
            <a:off x="703929" y="1707416"/>
            <a:ext cx="3639471" cy="79300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1" anchor="ctr"/>
          <a:lstStyle/>
          <a:p>
            <a:pPr algn="just"/>
            <a:r>
              <a:rPr lang="en-US" sz="2000" b="1" i="1" dirty="0">
                <a:solidFill>
                  <a:srgbClr val="0000FF"/>
                </a:solidFill>
                <a:latin typeface="Times New Roman" panose="02020603050405020304" pitchFamily="18" charset="0"/>
                <a:cs typeface="Times New Roman" panose="02020603050405020304" pitchFamily="18" charset="0"/>
              </a:rPr>
              <a:t># Project duration: 20 days</a:t>
            </a:r>
          </a:p>
          <a:p>
            <a:pPr algn="just"/>
            <a:r>
              <a:rPr lang="en-US" sz="2000" b="1" i="1" dirty="0">
                <a:solidFill>
                  <a:srgbClr val="0000FF"/>
                </a:solidFill>
                <a:latin typeface="Times New Roman" panose="02020603050405020304" pitchFamily="18" charset="0"/>
                <a:cs typeface="Times New Roman" panose="02020603050405020304" pitchFamily="18" charset="0"/>
              </a:rPr>
              <a:t># critical activities: A, B,C ,D</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left)">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wipe(left)">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left)">
                                      <p:cBhvr>
                                        <p:cTn id="37" dur="500"/>
                                        <p:tgtEl>
                                          <p:spTgt spid="4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left)">
                                      <p:cBhvr>
                                        <p:cTn id="42" dur="500"/>
                                        <p:tgtEl>
                                          <p:spTgt spid="5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wipe(left)">
                                      <p:cBhvr>
                                        <p:cTn id="47" dur="500"/>
                                        <p:tgtEl>
                                          <p:spTgt spid="5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left)">
                                      <p:cBhvr>
                                        <p:cTn id="52" dur="500"/>
                                        <p:tgtEl>
                                          <p:spTgt spid="5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1">
                                            <p:txEl>
                                              <p:pRg st="0" end="0"/>
                                            </p:txEl>
                                          </p:spTgt>
                                        </p:tgtEl>
                                        <p:attrNameLst>
                                          <p:attrName>style.visibility</p:attrName>
                                        </p:attrNameLst>
                                      </p:cBhvr>
                                      <p:to>
                                        <p:strVal val="visible"/>
                                      </p:to>
                                    </p:set>
                                    <p:animEffect transition="in" filter="fade">
                                      <p:cBhvr>
                                        <p:cTn id="57" dur="2000"/>
                                        <p:tgtEl>
                                          <p:spTgt spid="61">
                                            <p:txEl>
                                              <p:pRg st="0" end="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1">
                                            <p:txEl>
                                              <p:pRg st="1" end="1"/>
                                            </p:txEl>
                                          </p:spTgt>
                                        </p:tgtEl>
                                        <p:attrNameLst>
                                          <p:attrName>style.visibility</p:attrName>
                                        </p:attrNameLst>
                                      </p:cBhvr>
                                      <p:to>
                                        <p:strVal val="visible"/>
                                      </p:to>
                                    </p:set>
                                    <p:animEffect transition="in" filter="fade">
                                      <p:cBhvr>
                                        <p:cTn id="60" dur="2000"/>
                                        <p:tgtEl>
                                          <p:spTgt spid="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46B9040-EC23-452F-A1A1-7670C5E821B7}"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4</a:t>
            </a:fld>
            <a:endParaRPr lang="en-US"/>
          </a:p>
        </p:txBody>
      </p:sp>
      <p:graphicFrame>
        <p:nvGraphicFramePr>
          <p:cNvPr id="19" name="Table 18"/>
          <p:cNvGraphicFramePr>
            <a:graphicFrameLocks noGrp="1"/>
          </p:cNvGraphicFramePr>
          <p:nvPr>
            <p:extLst>
              <p:ext uri="{D42A27DB-BD31-4B8C-83A1-F6EECF244321}">
                <p14:modId xmlns:p14="http://schemas.microsoft.com/office/powerpoint/2010/main" val="2790902863"/>
              </p:ext>
            </p:extLst>
          </p:nvPr>
        </p:nvGraphicFramePr>
        <p:xfrm>
          <a:off x="4876800" y="228600"/>
          <a:ext cx="4044504" cy="2438400"/>
        </p:xfrm>
        <a:graphic>
          <a:graphicData uri="http://schemas.openxmlformats.org/drawingml/2006/table">
            <a:tbl>
              <a:tblPr/>
              <a:tblGrid>
                <a:gridCol w="970681">
                  <a:extLst>
                    <a:ext uri="{9D8B030D-6E8A-4147-A177-3AD203B41FA5}">
                      <a16:colId xmlns:a16="http://schemas.microsoft.com/office/drawing/2014/main" val="20000"/>
                    </a:ext>
                  </a:extLst>
                </a:gridCol>
                <a:gridCol w="1365020">
                  <a:extLst>
                    <a:ext uri="{9D8B030D-6E8A-4147-A177-3AD203B41FA5}">
                      <a16:colId xmlns:a16="http://schemas.microsoft.com/office/drawing/2014/main" val="20001"/>
                    </a:ext>
                  </a:extLst>
                </a:gridCol>
                <a:gridCol w="1708803">
                  <a:extLst>
                    <a:ext uri="{9D8B030D-6E8A-4147-A177-3AD203B41FA5}">
                      <a16:colId xmlns:a16="http://schemas.microsoft.com/office/drawing/2014/main" val="20002"/>
                    </a:ext>
                  </a:extLst>
                </a:gridCol>
              </a:tblGrid>
              <a:tr h="210787">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Activity</a:t>
                      </a:r>
                      <a:endParaRPr lang="en-US" sz="2000" dirty="0">
                        <a:latin typeface="Times New Roman" panose="02020603050405020304" pitchFamily="18" charset="0"/>
                        <a:ea typeface="ＭＳ 明朝"/>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Predecessor</a:t>
                      </a:r>
                      <a:endParaRPr lang="en-US" sz="2000" dirty="0">
                        <a:latin typeface="Times New Roman" panose="02020603050405020304" pitchFamily="18" charset="0"/>
                        <a:ea typeface="ＭＳ 明朝"/>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Duration</a:t>
                      </a:r>
                      <a:r>
                        <a:rPr lang="en-US" sz="2000" baseline="0" dirty="0">
                          <a:solidFill>
                            <a:schemeClr val="tx1"/>
                          </a:solidFill>
                          <a:latin typeface="Times New Roman" panose="02020603050405020304" pitchFamily="18" charset="0"/>
                          <a:ea typeface="ＭＳ 明朝"/>
                          <a:cs typeface="Times New Roman" panose="02020603050405020304" pitchFamily="18" charset="0"/>
                        </a:rPr>
                        <a:t> </a:t>
                      </a:r>
                      <a:r>
                        <a:rPr lang="en-US" sz="2000" dirty="0">
                          <a:solidFill>
                            <a:srgbClr val="000000"/>
                          </a:solidFill>
                          <a:latin typeface="Times New Roman" panose="02020603050405020304" pitchFamily="18" charset="0"/>
                          <a:ea typeface="ＭＳ 明朝"/>
                          <a:cs typeface="Times New Roman" panose="02020603050405020304" pitchFamily="18" charset="0"/>
                        </a:rPr>
                        <a:t>(days)</a:t>
                      </a:r>
                      <a:endParaRPr lang="en-US" sz="2000" dirty="0">
                        <a:latin typeface="Times New Roman" panose="02020603050405020304" pitchFamily="18" charset="0"/>
                        <a:ea typeface="ＭＳ 明朝"/>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04735">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A</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B</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C</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D</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E</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F</a:t>
                      </a:r>
                      <a:endParaRPr lang="en-US" sz="2000" dirty="0">
                        <a:latin typeface="Times New Roman" panose="02020603050405020304" pitchFamily="18" charset="0"/>
                        <a:ea typeface="ＭＳ 明朝"/>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latin typeface="Times New Roman" panose="02020603050405020304" pitchFamily="18" charset="0"/>
                          <a:ea typeface="ＭＳ 明朝"/>
                          <a:cs typeface="Times New Roman" panose="02020603050405020304" pitchFamily="18" charset="0"/>
                        </a:rPr>
                        <a:t>A</a:t>
                      </a:r>
                    </a:p>
                    <a:p>
                      <a:pPr algn="ctr" rtl="0">
                        <a:spcAft>
                          <a:spcPts val="0"/>
                        </a:spcAft>
                      </a:pPr>
                      <a:r>
                        <a:rPr lang="en-US" sz="2000" dirty="0">
                          <a:latin typeface="Times New Roman" panose="02020603050405020304" pitchFamily="18" charset="0"/>
                          <a:ea typeface="ＭＳ 明朝"/>
                          <a:cs typeface="Times New Roman" panose="02020603050405020304" pitchFamily="18" charset="0"/>
                        </a:rPr>
                        <a:t>-</a:t>
                      </a:r>
                    </a:p>
                    <a:p>
                      <a:pPr algn="ctr" rtl="0">
                        <a:spcAft>
                          <a:spcPts val="0"/>
                        </a:spcAft>
                      </a:pPr>
                      <a:r>
                        <a:rPr lang="en-US" sz="2000" dirty="0">
                          <a:latin typeface="Times New Roman" panose="02020603050405020304" pitchFamily="18" charset="0"/>
                          <a:ea typeface="ＭＳ 明朝"/>
                          <a:cs typeface="Times New Roman" panose="02020603050405020304" pitchFamily="18" charset="0"/>
                        </a:rPr>
                        <a:t>B,C</a:t>
                      </a:r>
                    </a:p>
                    <a:p>
                      <a:pPr algn="ctr" rtl="0">
                        <a:spcAft>
                          <a:spcPts val="0"/>
                        </a:spcAft>
                      </a:pPr>
                      <a:r>
                        <a:rPr lang="en-US" sz="2000" dirty="0">
                          <a:latin typeface="Times New Roman" panose="02020603050405020304" pitchFamily="18" charset="0"/>
                          <a:ea typeface="ＭＳ 明朝"/>
                          <a:cs typeface="Times New Roman" panose="02020603050405020304" pitchFamily="18" charset="0"/>
                        </a:rPr>
                        <a:t>C</a:t>
                      </a:r>
                    </a:p>
                    <a:p>
                      <a:pPr algn="ctr" rtl="0">
                        <a:spcAft>
                          <a:spcPts val="0"/>
                        </a:spcAft>
                      </a:pPr>
                      <a:r>
                        <a:rPr lang="en-US" sz="2000" dirty="0">
                          <a:latin typeface="Times New Roman" panose="02020603050405020304" pitchFamily="18" charset="0"/>
                          <a:ea typeface="ＭＳ 明朝"/>
                          <a:cs typeface="Times New Roman" panose="02020603050405020304" pitchFamily="18" charset="0"/>
                        </a:rPr>
                        <a:t>E,B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2</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3</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3</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2</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1</a:t>
                      </a:r>
                      <a:endParaRPr lang="en-US" sz="2000" dirty="0">
                        <a:latin typeface="Times New Roman" panose="02020603050405020304" pitchFamily="18" charset="0"/>
                        <a:ea typeface="ＭＳ 明朝"/>
                        <a:cs typeface="Times New Roman" panose="02020603050405020304" pitchFamily="18" charset="0"/>
                      </a:endParaRPr>
                    </a:p>
                    <a:p>
                      <a:pPr algn="ctr" rtl="0">
                        <a:spcAft>
                          <a:spcPts val="0"/>
                        </a:spcAft>
                      </a:pPr>
                      <a:r>
                        <a:rPr lang="en-US" sz="2000" dirty="0">
                          <a:solidFill>
                            <a:srgbClr val="000000"/>
                          </a:solidFill>
                          <a:latin typeface="Times New Roman" panose="02020603050405020304" pitchFamily="18" charset="0"/>
                          <a:ea typeface="ＭＳ 明朝"/>
                          <a:cs typeface="Times New Roman" panose="02020603050405020304" pitchFamily="18" charset="0"/>
                        </a:rPr>
                        <a:t>4</a:t>
                      </a:r>
                      <a:endParaRPr lang="en-US" sz="2000" dirty="0">
                        <a:latin typeface="Times New Roman" panose="02020603050405020304" pitchFamily="18" charset="0"/>
                        <a:ea typeface="ＭＳ 明朝"/>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0" name="Rectangle 1"/>
          <p:cNvSpPr>
            <a:spLocks noChangeArrowheads="1"/>
          </p:cNvSpPr>
          <p:nvPr/>
        </p:nvSpPr>
        <p:spPr bwMode="auto">
          <a:xfrm>
            <a:off x="163882" y="914399"/>
            <a:ext cx="430838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fontAlgn="base">
              <a:spcBef>
                <a:spcPct val="0"/>
              </a:spcBef>
              <a:spcAft>
                <a:spcPct val="0"/>
              </a:spcAft>
            </a:pPr>
            <a:r>
              <a:rPr lang="en-US" sz="2400" b="1" i="1" u="sng" dirty="0">
                <a:latin typeface="Times New Roman" panose="02020603050405020304" pitchFamily="18" charset="0"/>
                <a:cs typeface="Times New Roman" panose="02020603050405020304" pitchFamily="18" charset="0"/>
              </a:rPr>
              <a:t>Example 2:</a:t>
            </a:r>
            <a:endParaRPr kumimoji="0" lang="en-US" sz="2400" b="1" i="1" u="sng" strike="noStrike" cap="none" normalizeH="0" baseline="0" dirty="0">
              <a:ln>
                <a:noFill/>
              </a:ln>
              <a:effectLst/>
              <a:latin typeface="Times New Roman" panose="02020603050405020304" pitchFamily="18" charset="0"/>
              <a:ea typeface="MS Mincho" pitchFamily="49" charset="-128"/>
              <a:cs typeface="Times New Roman" panose="02020603050405020304" pitchFamily="18" charset="0"/>
            </a:endParaRPr>
          </a:p>
          <a:p>
            <a:pPr marL="0" marR="0" lvl="0" indent="0" algn="just" defTabSz="914400" eaLnBrk="1" fontAlgn="base" latinLnBrk="0" hangingPunct="1">
              <a:lnSpc>
                <a:spcPct val="100000"/>
              </a:lnSpc>
              <a:spcBef>
                <a:spcPct val="0"/>
              </a:spcBef>
              <a:spcAft>
                <a:spcPct val="0"/>
              </a:spcAft>
              <a:buClrTx/>
              <a:buSzTx/>
              <a:buFontTx/>
              <a:buNone/>
              <a:tabLst/>
            </a:pPr>
            <a:r>
              <a:rPr lang="en-US" sz="2000" dirty="0">
                <a:latin typeface="Times New Roman" panose="02020603050405020304" pitchFamily="18" charset="0"/>
                <a:ea typeface="+mj-ea"/>
                <a:cs typeface="Times New Roman" panose="02020603050405020304" pitchFamily="18" charset="0"/>
              </a:rPr>
              <a:t>For the following project: Draw Gantt bar chart if the project starts on </a:t>
            </a:r>
            <a:r>
              <a:rPr lang="en-US" sz="2000" b="1" i="1" dirty="0">
                <a:solidFill>
                  <a:srgbClr val="FF0000"/>
                </a:solidFill>
                <a:latin typeface="Times New Roman" panose="02020603050405020304" pitchFamily="18" charset="0"/>
                <a:ea typeface="+mj-ea"/>
                <a:cs typeface="Times New Roman" panose="02020603050405020304" pitchFamily="18" charset="0"/>
              </a:rPr>
              <a:t>Sunday</a:t>
            </a:r>
            <a:r>
              <a:rPr lang="en-US" sz="2000" dirty="0">
                <a:latin typeface="Times New Roman" panose="02020603050405020304" pitchFamily="18" charset="0"/>
                <a:ea typeface="+mj-ea"/>
                <a:cs typeface="Times New Roman" panose="02020603050405020304" pitchFamily="18" charset="0"/>
              </a:rPr>
              <a:t> 20/1/2025. Consider that workdays are six days a week (Sat – Thu).</a:t>
            </a:r>
          </a:p>
        </p:txBody>
      </p:sp>
      <p:graphicFrame>
        <p:nvGraphicFramePr>
          <p:cNvPr id="23" name="Content Placeholder 9"/>
          <p:cNvGraphicFramePr>
            <a:graphicFrameLocks noGrp="1"/>
          </p:cNvGraphicFramePr>
          <p:nvPr>
            <p:ph idx="1"/>
            <p:extLst>
              <p:ext uri="{D42A27DB-BD31-4B8C-83A1-F6EECF244321}">
                <p14:modId xmlns:p14="http://schemas.microsoft.com/office/powerpoint/2010/main" val="3460620286"/>
              </p:ext>
            </p:extLst>
          </p:nvPr>
        </p:nvGraphicFramePr>
        <p:xfrm>
          <a:off x="228600" y="2743200"/>
          <a:ext cx="8640000" cy="2560320"/>
        </p:xfrm>
        <a:graphic>
          <a:graphicData uri="http://schemas.openxmlformats.org/drawingml/2006/table">
            <a:tbl>
              <a:tblPr firstRow="1" bandRow="1">
                <a:tableStyleId>{D7AC3CCA-C797-4891-BE02-D94E43425B78}</a:tableStyleId>
              </a:tblPr>
              <a:tblGrid>
                <a:gridCol w="57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gridCol w="576000">
                  <a:extLst>
                    <a:ext uri="{9D8B030D-6E8A-4147-A177-3AD203B41FA5}">
                      <a16:colId xmlns:a16="http://schemas.microsoft.com/office/drawing/2014/main" val="20007"/>
                    </a:ext>
                  </a:extLst>
                </a:gridCol>
                <a:gridCol w="576000">
                  <a:extLst>
                    <a:ext uri="{9D8B030D-6E8A-4147-A177-3AD203B41FA5}">
                      <a16:colId xmlns:a16="http://schemas.microsoft.com/office/drawing/2014/main" val="20008"/>
                    </a:ext>
                  </a:extLst>
                </a:gridCol>
                <a:gridCol w="576000">
                  <a:extLst>
                    <a:ext uri="{9D8B030D-6E8A-4147-A177-3AD203B41FA5}">
                      <a16:colId xmlns:a16="http://schemas.microsoft.com/office/drawing/2014/main" val="20009"/>
                    </a:ext>
                  </a:extLst>
                </a:gridCol>
                <a:gridCol w="576000">
                  <a:extLst>
                    <a:ext uri="{9D8B030D-6E8A-4147-A177-3AD203B41FA5}">
                      <a16:colId xmlns:a16="http://schemas.microsoft.com/office/drawing/2014/main" val="20010"/>
                    </a:ext>
                  </a:extLst>
                </a:gridCol>
                <a:gridCol w="576000">
                  <a:extLst>
                    <a:ext uri="{9D8B030D-6E8A-4147-A177-3AD203B41FA5}">
                      <a16:colId xmlns:a16="http://schemas.microsoft.com/office/drawing/2014/main" val="20011"/>
                    </a:ext>
                  </a:extLst>
                </a:gridCol>
                <a:gridCol w="576000">
                  <a:extLst>
                    <a:ext uri="{9D8B030D-6E8A-4147-A177-3AD203B41FA5}">
                      <a16:colId xmlns:a16="http://schemas.microsoft.com/office/drawing/2014/main" val="20012"/>
                    </a:ext>
                  </a:extLst>
                </a:gridCol>
                <a:gridCol w="576000">
                  <a:extLst>
                    <a:ext uri="{9D8B030D-6E8A-4147-A177-3AD203B41FA5}">
                      <a16:colId xmlns:a16="http://schemas.microsoft.com/office/drawing/2014/main" val="20013"/>
                    </a:ext>
                  </a:extLst>
                </a:gridCol>
                <a:gridCol w="576000">
                  <a:extLst>
                    <a:ext uri="{9D8B030D-6E8A-4147-A177-3AD203B41FA5}">
                      <a16:colId xmlns:a16="http://schemas.microsoft.com/office/drawing/2014/main" val="20014"/>
                    </a:ext>
                  </a:extLst>
                </a:gridCol>
              </a:tblGrid>
              <a:tr h="32400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a:txBody>
                  <a:tcPr marT="0" vert="vert" anchor="ctr">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rtl="0"/>
                      <a:r>
                        <a:rPr lang="en-US" dirty="0">
                          <a:latin typeface="Times New Roman" panose="02020603050405020304" pitchFamily="18" charset="0"/>
                          <a:cs typeface="Times New Roman" panose="02020603050405020304" pitchFamily="18" charset="0"/>
                        </a:rPr>
                        <a:t>Sa</a:t>
                      </a:r>
                    </a:p>
                  </a:txBody>
                  <a:tcPr anchor="ctr"/>
                </a:tc>
                <a:tc>
                  <a:txBody>
                    <a:bodyPr/>
                    <a:lstStyle/>
                    <a:p>
                      <a:pPr algn="ctr" rtl="0"/>
                      <a:r>
                        <a:rPr lang="en-US" dirty="0">
                          <a:latin typeface="Times New Roman" panose="02020603050405020304" pitchFamily="18" charset="0"/>
                          <a:cs typeface="Times New Roman" panose="02020603050405020304" pitchFamily="18" charset="0"/>
                        </a:rPr>
                        <a:t>Su</a:t>
                      </a:r>
                    </a:p>
                  </a:txBody>
                  <a:tcPr anchor="ctr"/>
                </a:tc>
                <a:tc>
                  <a:txBody>
                    <a:bodyPr/>
                    <a:lstStyle/>
                    <a:p>
                      <a:pPr algn="ctr" rtl="0"/>
                      <a:r>
                        <a:rPr lang="en-US" dirty="0">
                          <a:latin typeface="Times New Roman" panose="02020603050405020304" pitchFamily="18" charset="0"/>
                          <a:cs typeface="Times New Roman" panose="02020603050405020304" pitchFamily="18" charset="0"/>
                        </a:rPr>
                        <a:t>Mo</a:t>
                      </a:r>
                    </a:p>
                  </a:txBody>
                  <a:tcPr anchor="ctr"/>
                </a:tc>
                <a:tc>
                  <a:txBody>
                    <a:bodyPr/>
                    <a:lstStyle/>
                    <a:p>
                      <a:pPr algn="ctr" rtl="0"/>
                      <a:r>
                        <a:rPr lang="en-US" dirty="0" err="1">
                          <a:latin typeface="Times New Roman" panose="02020603050405020304" pitchFamily="18" charset="0"/>
                          <a:cs typeface="Times New Roman" panose="02020603050405020304" pitchFamily="18" charset="0"/>
                        </a:rPr>
                        <a:t>Tu</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rtl="0"/>
                      <a:r>
                        <a:rPr lang="en-US" dirty="0">
                          <a:latin typeface="Times New Roman" panose="02020603050405020304" pitchFamily="18" charset="0"/>
                          <a:cs typeface="Times New Roman" panose="02020603050405020304" pitchFamily="18" charset="0"/>
                        </a:rPr>
                        <a:t>We</a:t>
                      </a:r>
                    </a:p>
                  </a:txBody>
                  <a:tcPr anchor="ctr"/>
                </a:tc>
                <a:tc>
                  <a:txBody>
                    <a:bodyPr/>
                    <a:lstStyle/>
                    <a:p>
                      <a:pPr algn="ctr" rtl="0"/>
                      <a:r>
                        <a:rPr lang="en-US" dirty="0" err="1">
                          <a:latin typeface="Times New Roman" panose="02020603050405020304" pitchFamily="18" charset="0"/>
                          <a:cs typeface="Times New Roman" panose="02020603050405020304" pitchFamily="18" charset="0"/>
                        </a:rPr>
                        <a:t>Th</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rtl="0"/>
                      <a:r>
                        <a:rPr lang="en-US" dirty="0" err="1">
                          <a:latin typeface="Times New Roman" panose="02020603050405020304" pitchFamily="18" charset="0"/>
                          <a:cs typeface="Times New Roman" panose="02020603050405020304" pitchFamily="18" charset="0"/>
                        </a:rPr>
                        <a:t>Fr</a:t>
                      </a:r>
                      <a:endParaRPr lang="en-US" dirty="0">
                        <a:latin typeface="Times New Roman" panose="02020603050405020304" pitchFamily="18" charset="0"/>
                        <a:cs typeface="Times New Roman" panose="02020603050405020304" pitchFamily="18" charset="0"/>
                      </a:endParaRPr>
                    </a:p>
                  </a:txBody>
                  <a:tcPr anchor="ctr">
                    <a:solidFill>
                      <a:schemeClr val="accent3">
                        <a:lumMod val="60000"/>
                        <a:lumOff val="40000"/>
                      </a:schemeClr>
                    </a:solidFill>
                  </a:tcPr>
                </a:tc>
                <a:tc>
                  <a:txBody>
                    <a:bodyPr/>
                    <a:lstStyle/>
                    <a:p>
                      <a:pPr algn="ctr" rtl="0"/>
                      <a:r>
                        <a:rPr lang="en-US" dirty="0">
                          <a:latin typeface="Times New Roman" panose="02020603050405020304" pitchFamily="18" charset="0"/>
                          <a:cs typeface="Times New Roman" panose="02020603050405020304" pitchFamily="18" charset="0"/>
                        </a:rPr>
                        <a:t>S</a:t>
                      </a:r>
                    </a:p>
                  </a:txBody>
                  <a:tcPr anchor="ctr"/>
                </a:tc>
                <a:tc>
                  <a:txBody>
                    <a:bodyPr/>
                    <a:lstStyle/>
                    <a:p>
                      <a:pPr algn="ctr" rtl="0"/>
                      <a:r>
                        <a:rPr lang="en-US" dirty="0">
                          <a:latin typeface="Times New Roman" panose="02020603050405020304" pitchFamily="18" charset="0"/>
                          <a:cs typeface="Times New Roman" panose="02020603050405020304" pitchFamily="18" charset="0"/>
                        </a:rPr>
                        <a:t>S</a:t>
                      </a:r>
                    </a:p>
                  </a:txBody>
                  <a:tcPr anchor="ctr"/>
                </a:tc>
                <a:tc>
                  <a:txBody>
                    <a:bodyPr/>
                    <a:lstStyle/>
                    <a:p>
                      <a:pPr algn="ctr" rtl="0"/>
                      <a:r>
                        <a:rPr lang="en-US" dirty="0">
                          <a:latin typeface="Times New Roman" panose="02020603050405020304" pitchFamily="18" charset="0"/>
                          <a:cs typeface="Times New Roman" panose="02020603050405020304" pitchFamily="18" charset="0"/>
                        </a:rPr>
                        <a:t>M</a:t>
                      </a:r>
                    </a:p>
                  </a:txBody>
                  <a:tcPr anchor="ctr"/>
                </a:tc>
                <a:tc>
                  <a:txBody>
                    <a:bodyPr/>
                    <a:lstStyle/>
                    <a:p>
                      <a:pPr algn="ctr" rtl="0"/>
                      <a:r>
                        <a:rPr lang="en-US" dirty="0">
                          <a:latin typeface="Times New Roman" panose="02020603050405020304" pitchFamily="18" charset="0"/>
                          <a:cs typeface="Times New Roman" panose="02020603050405020304" pitchFamily="18" charset="0"/>
                        </a:rPr>
                        <a:t>T</a:t>
                      </a:r>
                    </a:p>
                  </a:txBody>
                  <a:tcPr anchor="ctr"/>
                </a:tc>
                <a:tc>
                  <a:txBody>
                    <a:bodyPr/>
                    <a:lstStyle/>
                    <a:p>
                      <a:pPr algn="ctr" rtl="0"/>
                      <a:r>
                        <a:rPr lang="en-US" dirty="0">
                          <a:latin typeface="Times New Roman" panose="02020603050405020304" pitchFamily="18" charset="0"/>
                          <a:cs typeface="Times New Roman" panose="02020603050405020304" pitchFamily="18" charset="0"/>
                        </a:rPr>
                        <a:t>W</a:t>
                      </a:r>
                    </a:p>
                  </a:txBody>
                  <a:tcPr anchor="ctr"/>
                </a:tc>
                <a:tc>
                  <a:txBody>
                    <a:bodyPr/>
                    <a:lstStyle/>
                    <a:p>
                      <a:pPr algn="ctr" rtl="0"/>
                      <a:r>
                        <a:rPr lang="en-US" dirty="0">
                          <a:latin typeface="Times New Roman" panose="02020603050405020304" pitchFamily="18" charset="0"/>
                          <a:cs typeface="Times New Roman" panose="02020603050405020304" pitchFamily="18" charset="0"/>
                        </a:rPr>
                        <a:t>T</a:t>
                      </a:r>
                    </a:p>
                  </a:txBody>
                  <a:tcPr anchor="ctr"/>
                </a:tc>
                <a:tc>
                  <a:txBody>
                    <a:bodyPr/>
                    <a:lstStyle/>
                    <a:p>
                      <a:pPr algn="ctr" rtl="0"/>
                      <a:r>
                        <a:rPr lang="en-US" dirty="0">
                          <a:latin typeface="Times New Roman" panose="02020603050405020304" pitchFamily="18" charset="0"/>
                          <a:cs typeface="Times New Roman" panose="02020603050405020304" pitchFamily="18" charset="0"/>
                        </a:rPr>
                        <a:t>F</a:t>
                      </a:r>
                    </a:p>
                  </a:txBody>
                  <a:tcPr anchor="ctr">
                    <a:solidFill>
                      <a:srgbClr val="D99694"/>
                    </a:solidFill>
                  </a:tcPr>
                </a:tc>
                <a:extLst>
                  <a:ext uri="{0D108BD9-81ED-4DB2-BD59-A6C34878D82A}">
                    <a16:rowId xmlns:a16="http://schemas.microsoft.com/office/drawing/2014/main" val="10000"/>
                  </a:ext>
                </a:extLst>
              </a:tr>
              <a:tr h="324000">
                <a:tc>
                  <a:txBody>
                    <a:bodyPr/>
                    <a:lstStyle/>
                    <a:p>
                      <a:pPr algn="ctr" rtl="0"/>
                      <a:r>
                        <a:rPr lang="en-US" b="1" dirty="0">
                          <a:latin typeface="Times New Roman" panose="02020603050405020304" pitchFamily="18" charset="0"/>
                          <a:cs typeface="Times New Roman" panose="02020603050405020304" pitchFamily="18" charset="0"/>
                        </a:rPr>
                        <a:t>A</a:t>
                      </a:r>
                    </a:p>
                  </a:txBody>
                  <a:tcPr>
                    <a:lnT w="12700" cap="flat" cmpd="sng" algn="ctr">
                      <a:solidFill>
                        <a:srgbClr val="000000"/>
                      </a:solidFill>
                      <a:prstDash val="solid"/>
                      <a:round/>
                      <a:headEnd type="none" w="med" len="med"/>
                      <a:tailEnd type="none" w="med" len="med"/>
                    </a:lnT>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1"/>
                  </a:ext>
                </a:extLst>
              </a:tr>
              <a:tr h="324000">
                <a:tc>
                  <a:txBody>
                    <a:bodyPr/>
                    <a:lstStyle/>
                    <a:p>
                      <a:pPr algn="ctr" rtl="0"/>
                      <a:r>
                        <a:rPr lang="en-US" b="1" dirty="0">
                          <a:latin typeface="Times New Roman" panose="02020603050405020304" pitchFamily="18" charset="0"/>
                          <a:cs typeface="Times New Roman" panose="02020603050405020304" pitchFamily="18" charset="0"/>
                        </a:rPr>
                        <a:t>B</a:t>
                      </a: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2"/>
                  </a:ext>
                </a:extLst>
              </a:tr>
              <a:tr h="324000">
                <a:tc>
                  <a:txBody>
                    <a:bodyPr/>
                    <a:lstStyle/>
                    <a:p>
                      <a:pPr algn="ctr" rtl="0"/>
                      <a:r>
                        <a:rPr lang="en-US" b="1" dirty="0">
                          <a:latin typeface="Times New Roman" panose="02020603050405020304" pitchFamily="18" charset="0"/>
                          <a:cs typeface="Times New Roman" panose="02020603050405020304" pitchFamily="18" charset="0"/>
                        </a:rPr>
                        <a:t>C</a:t>
                      </a: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3"/>
                  </a:ext>
                </a:extLst>
              </a:tr>
              <a:tr h="324000">
                <a:tc>
                  <a:txBody>
                    <a:bodyPr/>
                    <a:lstStyle/>
                    <a:p>
                      <a:pPr algn="ctr" rtl="0"/>
                      <a:r>
                        <a:rPr lang="en-US" b="1" dirty="0">
                          <a:latin typeface="Times New Roman" panose="02020603050405020304" pitchFamily="18" charset="0"/>
                          <a:cs typeface="Times New Roman" panose="02020603050405020304" pitchFamily="18" charset="0"/>
                        </a:rPr>
                        <a:t>D</a:t>
                      </a: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4"/>
                  </a:ext>
                </a:extLst>
              </a:tr>
              <a:tr h="324000">
                <a:tc>
                  <a:txBody>
                    <a:bodyPr/>
                    <a:lstStyle/>
                    <a:p>
                      <a:pPr algn="ctr" rtl="0"/>
                      <a:r>
                        <a:rPr lang="en-US" b="1" dirty="0">
                          <a:latin typeface="Times New Roman" panose="02020603050405020304" pitchFamily="18" charset="0"/>
                          <a:cs typeface="Times New Roman" panose="02020603050405020304" pitchFamily="18" charset="0"/>
                        </a:rPr>
                        <a:t>E</a:t>
                      </a: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5"/>
                  </a:ext>
                </a:extLst>
              </a:tr>
              <a:tr h="324000">
                <a:tc>
                  <a:txBody>
                    <a:bodyPr/>
                    <a:lstStyle/>
                    <a:p>
                      <a:pPr algn="ctr" rtl="0"/>
                      <a:r>
                        <a:rPr lang="en-US" b="1" dirty="0">
                          <a:latin typeface="Times New Roman" panose="02020603050405020304" pitchFamily="18" charset="0"/>
                          <a:cs typeface="Times New Roman" panose="02020603050405020304" pitchFamily="18" charset="0"/>
                        </a:rPr>
                        <a:t>F</a:t>
                      </a: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tc>
                <a:tc>
                  <a:txBody>
                    <a:bodyPr/>
                    <a:lstStyle/>
                    <a:p>
                      <a:pPr algn="l" rtl="0"/>
                      <a:endParaRPr lang="en-US" dirty="0">
                        <a:latin typeface="Times New Roman" panose="02020603050405020304" pitchFamily="18" charset="0"/>
                        <a:cs typeface="Times New Roman" panose="02020603050405020304" pitchFamily="18" charset="0"/>
                      </a:endParaRPr>
                    </a:p>
                  </a:txBody>
                  <a:tcPr>
                    <a:solidFill>
                      <a:srgbClr val="D99694"/>
                    </a:solidFill>
                  </a:tcPr>
                </a:tc>
                <a:extLst>
                  <a:ext uri="{0D108BD9-81ED-4DB2-BD59-A6C34878D82A}">
                    <a16:rowId xmlns:a16="http://schemas.microsoft.com/office/drawing/2014/main" val="10006"/>
                  </a:ext>
                </a:extLst>
              </a:tr>
            </a:tbl>
          </a:graphicData>
        </a:graphic>
      </p:graphicFrame>
      <p:cxnSp>
        <p:nvCxnSpPr>
          <p:cNvPr id="24" name="Straight Connector 23"/>
          <p:cNvCxnSpPr/>
          <p:nvPr/>
        </p:nvCxnSpPr>
        <p:spPr>
          <a:xfrm>
            <a:off x="1371600" y="3276600"/>
            <a:ext cx="1167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6" name="Straight Connector 25"/>
          <p:cNvCxnSpPr/>
          <p:nvPr/>
        </p:nvCxnSpPr>
        <p:spPr>
          <a:xfrm>
            <a:off x="2538600" y="3657600"/>
            <a:ext cx="17286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1371600" y="4029205"/>
            <a:ext cx="17505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36" name="Straight Connector 35"/>
          <p:cNvCxnSpPr/>
          <p:nvPr/>
        </p:nvCxnSpPr>
        <p:spPr>
          <a:xfrm>
            <a:off x="4876800" y="4419600"/>
            <a:ext cx="1116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42" name="Straight Connector 41"/>
          <p:cNvCxnSpPr/>
          <p:nvPr/>
        </p:nvCxnSpPr>
        <p:spPr>
          <a:xfrm>
            <a:off x="3123900" y="4724400"/>
            <a:ext cx="558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44" name="Straight Connector 43"/>
          <p:cNvCxnSpPr/>
          <p:nvPr/>
        </p:nvCxnSpPr>
        <p:spPr>
          <a:xfrm>
            <a:off x="4876800" y="5105400"/>
            <a:ext cx="2286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sp>
        <p:nvSpPr>
          <p:cNvPr id="48" name="مستطيل 13"/>
          <p:cNvSpPr/>
          <p:nvPr/>
        </p:nvSpPr>
        <p:spPr>
          <a:xfrm>
            <a:off x="2704716" y="5486400"/>
            <a:ext cx="4686684" cy="8382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1" anchor="ctr"/>
          <a:lstStyle/>
          <a:p>
            <a:pPr algn="just">
              <a:lnSpc>
                <a:spcPct val="150000"/>
              </a:lnSpc>
            </a:pPr>
            <a:r>
              <a:rPr lang="en-US" sz="2000" dirty="0">
                <a:solidFill>
                  <a:srgbClr val="0000FF"/>
                </a:solidFill>
                <a:latin typeface="Times New Roman" panose="02020603050405020304" pitchFamily="18" charset="0"/>
                <a:cs typeface="Times New Roman" panose="02020603050405020304" pitchFamily="18" charset="0"/>
              </a:rPr>
              <a:t># Calendar days : 10 </a:t>
            </a:r>
          </a:p>
          <a:p>
            <a:pPr algn="just">
              <a:lnSpc>
                <a:spcPct val="150000"/>
              </a:lnSpc>
            </a:pPr>
            <a:r>
              <a:rPr lang="en-US" sz="2000" dirty="0">
                <a:solidFill>
                  <a:srgbClr val="0000FF"/>
                </a:solidFill>
                <a:latin typeface="Times New Roman" panose="02020603050405020304" pitchFamily="18" charset="0"/>
                <a:cs typeface="Times New Roman" panose="02020603050405020304" pitchFamily="18" charset="0"/>
              </a:rPr>
              <a:t># Working days : 9   # Critical tasks; A, B, F</a:t>
            </a:r>
          </a:p>
          <a:p>
            <a:pPr algn="just">
              <a:lnSpc>
                <a:spcPct val="150000"/>
              </a:lnSpc>
            </a:pPr>
            <a:endParaRPr lang="en-US" sz="20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55304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left)">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wipe(left)">
                                      <p:cBhvr>
                                        <p:cTn id="32" dur="500"/>
                                        <p:tgtEl>
                                          <p:spTgt spid="4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8">
                                            <p:txEl>
                                              <p:pRg st="0" end="0"/>
                                            </p:txEl>
                                          </p:spTgt>
                                        </p:tgtEl>
                                        <p:attrNameLst>
                                          <p:attrName>style.visibility</p:attrName>
                                        </p:attrNameLst>
                                      </p:cBhvr>
                                      <p:to>
                                        <p:strVal val="visible"/>
                                      </p:to>
                                    </p:set>
                                    <p:animEffect transition="in" filter="fade">
                                      <p:cBhvr>
                                        <p:cTn id="42" dur="2000"/>
                                        <p:tgtEl>
                                          <p:spTgt spid="48">
                                            <p:txEl>
                                              <p:pRg st="0" end="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8">
                                            <p:txEl>
                                              <p:pRg st="1" end="1"/>
                                            </p:txEl>
                                          </p:spTgt>
                                        </p:tgtEl>
                                        <p:attrNameLst>
                                          <p:attrName>style.visibility</p:attrName>
                                        </p:attrNameLst>
                                      </p:cBhvr>
                                      <p:to>
                                        <p:strVal val="visible"/>
                                      </p:to>
                                    </p:set>
                                    <p:animEffect transition="in" filter="fade">
                                      <p:cBhvr>
                                        <p:cTn id="45" dur="2000"/>
                                        <p:tgtEl>
                                          <p:spTgt spid="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F323F8E-9725-482E-A89C-98889DD7CB9A}"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5</a:t>
            </a:fld>
            <a:endParaRPr lang="en-US"/>
          </a:p>
        </p:txBody>
      </p:sp>
      <p:sp>
        <p:nvSpPr>
          <p:cNvPr id="15" name="TextBox 14"/>
          <p:cNvSpPr txBox="1"/>
          <p:nvPr/>
        </p:nvSpPr>
        <p:spPr>
          <a:xfrm>
            <a:off x="204192" y="243310"/>
            <a:ext cx="8649730" cy="969496"/>
          </a:xfrm>
          <a:prstGeom prst="rect">
            <a:avLst/>
          </a:prstGeom>
          <a:noFill/>
        </p:spPr>
        <p:txBody>
          <a:bodyPr wrap="square" rtlCol="0">
            <a:spAutoFit/>
          </a:bodyPr>
          <a:lstStyle/>
          <a:p>
            <a:pPr algn="just"/>
            <a:r>
              <a:rPr lang="en-US" sz="1900" b="1" i="1" u="sng" dirty="0">
                <a:latin typeface="Times New Roman" panose="02020603050405020304" pitchFamily="18" charset="0"/>
                <a:cs typeface="Times New Roman" panose="02020603050405020304" pitchFamily="18" charset="0"/>
              </a:rPr>
              <a:t>Example3: </a:t>
            </a:r>
            <a:r>
              <a:rPr lang="en-US" sz="1900" dirty="0">
                <a:latin typeface="Times New Roman" panose="02020603050405020304" pitchFamily="18" charset="0"/>
                <a:cs typeface="Times New Roman" panose="02020603050405020304" pitchFamily="18" charset="0"/>
              </a:rPr>
              <a:t>The library at KSU has just received authorization to spend up to SR40,000 on new journal subscriptions and book purchases. Accordingly, the librarian has developed the following small project.</a:t>
            </a:r>
            <a:endParaRPr lang="en-US" sz="1900" dirty="0"/>
          </a:p>
        </p:txBody>
      </p:sp>
      <p:graphicFrame>
        <p:nvGraphicFramePr>
          <p:cNvPr id="17" name="Table 16"/>
          <p:cNvGraphicFramePr>
            <a:graphicFrameLocks noGrp="1"/>
          </p:cNvGraphicFramePr>
          <p:nvPr>
            <p:extLst>
              <p:ext uri="{D42A27DB-BD31-4B8C-83A1-F6EECF244321}">
                <p14:modId xmlns:p14="http://schemas.microsoft.com/office/powerpoint/2010/main" val="2985063564"/>
              </p:ext>
            </p:extLst>
          </p:nvPr>
        </p:nvGraphicFramePr>
        <p:xfrm>
          <a:off x="473240" y="1600200"/>
          <a:ext cx="7967141" cy="2834640"/>
        </p:xfrm>
        <a:graphic>
          <a:graphicData uri="http://schemas.openxmlformats.org/drawingml/2006/table">
            <a:tbl>
              <a:tblPr firstRow="1" bandRow="1">
                <a:tableStyleId>{073A0DAA-6AF3-43AB-8588-CEC1D06C72B9}</a:tableStyleId>
              </a:tblPr>
              <a:tblGrid>
                <a:gridCol w="502508">
                  <a:extLst>
                    <a:ext uri="{9D8B030D-6E8A-4147-A177-3AD203B41FA5}">
                      <a16:colId xmlns:a16="http://schemas.microsoft.com/office/drawing/2014/main" val="20000"/>
                    </a:ext>
                  </a:extLst>
                </a:gridCol>
                <a:gridCol w="4130388">
                  <a:extLst>
                    <a:ext uri="{9D8B030D-6E8A-4147-A177-3AD203B41FA5}">
                      <a16:colId xmlns:a16="http://schemas.microsoft.com/office/drawing/2014/main" val="20001"/>
                    </a:ext>
                  </a:extLst>
                </a:gridCol>
                <a:gridCol w="1664931">
                  <a:extLst>
                    <a:ext uri="{9D8B030D-6E8A-4147-A177-3AD203B41FA5}">
                      <a16:colId xmlns:a16="http://schemas.microsoft.com/office/drawing/2014/main" val="20002"/>
                    </a:ext>
                  </a:extLst>
                </a:gridCol>
                <a:gridCol w="1669314">
                  <a:extLst>
                    <a:ext uri="{9D8B030D-6E8A-4147-A177-3AD203B41FA5}">
                      <a16:colId xmlns:a16="http://schemas.microsoft.com/office/drawing/2014/main" val="20003"/>
                    </a:ext>
                  </a:extLst>
                </a:gridCol>
              </a:tblGrid>
              <a:tr h="284046">
                <a:tc>
                  <a:txBody>
                    <a:bodyPr/>
                    <a:lstStyle/>
                    <a:p>
                      <a:pPr algn="ctr"/>
                      <a:endParaRPr lang="en-US" sz="1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Task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Predecessors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Time (weeks)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84046">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Solicit Input from employee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046">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Identify obsolete</a:t>
                      </a:r>
                      <a:r>
                        <a:rPr lang="en-US" sz="1800" baseline="0" dirty="0">
                          <a:solidFill>
                            <a:schemeClr val="tx1"/>
                          </a:solidFill>
                          <a:latin typeface="Times New Roman" panose="02020603050405020304" pitchFamily="18" charset="0"/>
                          <a:cs typeface="Times New Roman" panose="02020603050405020304" pitchFamily="18" charset="0"/>
                        </a:rPr>
                        <a:t> material in library</a:t>
                      </a:r>
                      <a:endParaRPr lang="en-US" sz="1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046">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Clear out space for new purchases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046">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Hold sale/discard obsolete material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97080">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Review input from employee given budget and space requirements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A,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046">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sz="1800" dirty="0">
                          <a:solidFill>
                            <a:schemeClr val="tx1"/>
                          </a:solidFill>
                          <a:latin typeface="Times New Roman" panose="02020603050405020304" pitchFamily="18" charset="0"/>
                          <a:cs typeface="Times New Roman" panose="02020603050405020304" pitchFamily="18" charset="0"/>
                        </a:rPr>
                        <a:t>Order/receive new material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solidFill>
                            <a:schemeClr val="tx1"/>
                          </a:solidFill>
                          <a:latin typeface="Times New Roman" panose="02020603050405020304" pitchFamily="18" charset="0"/>
                          <a:cs typeface="Times New Roman" panose="02020603050405020304"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8" name="Rectangle 17"/>
          <p:cNvSpPr/>
          <p:nvPr/>
        </p:nvSpPr>
        <p:spPr>
          <a:xfrm>
            <a:off x="204190" y="4495800"/>
            <a:ext cx="8505241" cy="1938992"/>
          </a:xfrm>
          <a:prstGeom prst="rect">
            <a:avLst/>
          </a:prstGeom>
        </p:spPr>
        <p:txBody>
          <a:bodyPr wrap="square">
            <a:spAutoFit/>
          </a:bodyPr>
          <a:lstStyle/>
          <a:p>
            <a:pPr marL="457200" indent="-457200" algn="just">
              <a:buFont typeface="+mj-lt"/>
              <a:buAutoNum type="alphaLcParenR"/>
            </a:pPr>
            <a:r>
              <a:rPr lang="en-US" sz="2000" dirty="0">
                <a:solidFill>
                  <a:srgbClr val="0000FF"/>
                </a:solidFill>
                <a:latin typeface="Times New Roman" panose="02020603050405020304" pitchFamily="18" charset="0"/>
                <a:cs typeface="Times New Roman" panose="02020603050405020304" pitchFamily="18" charset="0"/>
              </a:rPr>
              <a:t>Draw Gantt bar chart for the library at KSU and use this representation to determine the expected number of weeks it will take before the new materials are in the library</a:t>
            </a:r>
          </a:p>
          <a:p>
            <a:pPr marL="457200" indent="-457200">
              <a:buFont typeface="+mj-lt"/>
              <a:buAutoNum type="alphaLcParenR"/>
            </a:pPr>
            <a:r>
              <a:rPr lang="en-US" sz="2000" dirty="0">
                <a:solidFill>
                  <a:srgbClr val="0000FF"/>
                </a:solidFill>
                <a:latin typeface="Times New Roman" panose="02020603050405020304" pitchFamily="18" charset="0"/>
                <a:cs typeface="Times New Roman" panose="02020603050405020304" pitchFamily="18" charset="0"/>
              </a:rPr>
              <a:t>Draw Gantt bar chart for this project based on the </a:t>
            </a:r>
            <a:r>
              <a:rPr lang="en-US" sz="2000" b="1" i="1" u="sng" dirty="0">
                <a:solidFill>
                  <a:srgbClr val="FF0000"/>
                </a:solidFill>
                <a:latin typeface="Times New Roman" panose="02020603050405020304" pitchFamily="18" charset="0"/>
                <a:cs typeface="Times New Roman" panose="02020603050405020304" pitchFamily="18" charset="0"/>
              </a:rPr>
              <a:t>calendar days </a:t>
            </a:r>
            <a:r>
              <a:rPr lang="en-US" sz="2000" dirty="0">
                <a:solidFill>
                  <a:srgbClr val="0000FF"/>
                </a:solidFill>
                <a:latin typeface="Times New Roman" panose="02020603050405020304" pitchFamily="18" charset="0"/>
                <a:cs typeface="Times New Roman" panose="02020603050405020304" pitchFamily="18" charset="0"/>
              </a:rPr>
              <a:t>: (Use activity duration in days instead of weeks ) Starts on = start date 20/1/2025. Holidays= Friday and Saturday</a:t>
            </a:r>
          </a:p>
        </p:txBody>
      </p:sp>
    </p:spTree>
    <p:extLst>
      <p:ext uri="{BB962C8B-B14F-4D97-AF65-F5344CB8AC3E}">
        <p14:creationId xmlns:p14="http://schemas.microsoft.com/office/powerpoint/2010/main" val="258950554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wipe(up)">
                                      <p:cBhvr>
                                        <p:cTn id="7" dur="10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wipe(up)">
                                      <p:cBhvr>
                                        <p:cTn id="12" dur="1000"/>
                                        <p:tgtEl>
                                          <p:spTgt spid="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1C9DEC-ED8E-4BC9-8EBE-43395D2AFBF0}"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6</a:t>
            </a:fld>
            <a:endParaRPr lang="en-US"/>
          </a:p>
        </p:txBody>
      </p:sp>
      <p:sp>
        <p:nvSpPr>
          <p:cNvPr id="8" name="Rectangle 7"/>
          <p:cNvSpPr/>
          <p:nvPr/>
        </p:nvSpPr>
        <p:spPr>
          <a:xfrm>
            <a:off x="155835" y="228600"/>
            <a:ext cx="8454765" cy="1015663"/>
          </a:xfrm>
          <a:prstGeom prst="rect">
            <a:avLst/>
          </a:prstGeom>
        </p:spPr>
        <p:txBody>
          <a:bodyPr wrap="square">
            <a:spAutoFit/>
          </a:bodyPr>
          <a:lstStyle/>
          <a:p>
            <a:pPr marL="457200" indent="-457200" algn="just">
              <a:buFont typeface="+mj-lt"/>
              <a:buAutoNum type="alphaLcParenR"/>
            </a:pPr>
            <a:r>
              <a:rPr lang="en-US" sz="2000" dirty="0">
                <a:solidFill>
                  <a:srgbClr val="0000FF"/>
                </a:solidFill>
                <a:latin typeface="Times New Roman" panose="02020603050405020304" pitchFamily="18" charset="0"/>
                <a:cs typeface="Times New Roman" panose="02020603050405020304" pitchFamily="18" charset="0"/>
              </a:rPr>
              <a:t>Draw Gantt bar chart for the library at KSU and use this representation to determine the expected number of weeks it will take before the new materials are in the library</a:t>
            </a:r>
          </a:p>
        </p:txBody>
      </p:sp>
      <p:graphicFrame>
        <p:nvGraphicFramePr>
          <p:cNvPr id="9" name="Table 8"/>
          <p:cNvGraphicFramePr>
            <a:graphicFrameLocks noGrp="1"/>
          </p:cNvGraphicFramePr>
          <p:nvPr>
            <p:extLst>
              <p:ext uri="{D42A27DB-BD31-4B8C-83A1-F6EECF244321}">
                <p14:modId xmlns:p14="http://schemas.microsoft.com/office/powerpoint/2010/main" val="3710727380"/>
              </p:ext>
            </p:extLst>
          </p:nvPr>
        </p:nvGraphicFramePr>
        <p:xfrm>
          <a:off x="4383217" y="1600200"/>
          <a:ext cx="4512124" cy="2286000"/>
        </p:xfrm>
        <a:graphic>
          <a:graphicData uri="http://schemas.openxmlformats.org/drawingml/2006/table">
            <a:tbl>
              <a:tblPr firstRow="1" bandRow="1">
                <a:tableStyleId>{073A0DAA-6AF3-43AB-8588-CEC1D06C72B9}</a:tableStyleId>
              </a:tblPr>
              <a:tblGrid>
                <a:gridCol w="296142">
                  <a:extLst>
                    <a:ext uri="{9D8B030D-6E8A-4147-A177-3AD203B41FA5}">
                      <a16:colId xmlns:a16="http://schemas.microsoft.com/office/drawing/2014/main" val="20000"/>
                    </a:ext>
                  </a:extLst>
                </a:gridCol>
                <a:gridCol w="2434152">
                  <a:extLst>
                    <a:ext uri="{9D8B030D-6E8A-4147-A177-3AD203B41FA5}">
                      <a16:colId xmlns:a16="http://schemas.microsoft.com/office/drawing/2014/main" val="20001"/>
                    </a:ext>
                  </a:extLst>
                </a:gridCol>
                <a:gridCol w="1034760">
                  <a:extLst>
                    <a:ext uri="{9D8B030D-6E8A-4147-A177-3AD203B41FA5}">
                      <a16:colId xmlns:a16="http://schemas.microsoft.com/office/drawing/2014/main" val="20002"/>
                    </a:ext>
                  </a:extLst>
                </a:gridCol>
                <a:gridCol w="747070">
                  <a:extLst>
                    <a:ext uri="{9D8B030D-6E8A-4147-A177-3AD203B41FA5}">
                      <a16:colId xmlns:a16="http://schemas.microsoft.com/office/drawing/2014/main" val="20003"/>
                    </a:ext>
                  </a:extLst>
                </a:gridCol>
              </a:tblGrid>
              <a:tr h="381001">
                <a:tc>
                  <a:txBody>
                    <a:bodyPr/>
                    <a:lstStyle/>
                    <a:p>
                      <a:pPr algn="ctr"/>
                      <a:endParaRPr lang="en-US"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Task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Predecessors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Time (weeks)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8463">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Solicit Input from employee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8463">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Identify obsolete</a:t>
                      </a:r>
                      <a:r>
                        <a:rPr lang="en-US" sz="1200" baseline="0" dirty="0">
                          <a:solidFill>
                            <a:schemeClr val="tx1"/>
                          </a:solidFill>
                          <a:latin typeface="Times New Roman" panose="02020603050405020304" pitchFamily="18" charset="0"/>
                          <a:cs typeface="Times New Roman" panose="02020603050405020304" pitchFamily="18" charset="0"/>
                        </a:rPr>
                        <a:t> material in library</a:t>
                      </a:r>
                      <a:endParaRPr lang="en-US"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8463">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Clear out space for new purchases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8463">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Hold sale/discard obsolete material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0772">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Review input from employee given budget and space requirements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A,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98463">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Times New Roman" panose="02020603050405020304" pitchFamily="18" charset="0"/>
                          <a:cs typeface="Times New Roman" panose="02020603050405020304" pitchFamily="18" charset="0"/>
                        </a:rPr>
                        <a:t>Order/receive new material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10" name="Content Placeholder 2"/>
          <p:cNvGraphicFramePr>
            <a:graphicFrameLocks noGrp="1"/>
          </p:cNvGraphicFramePr>
          <p:nvPr>
            <p:ph idx="1"/>
            <p:extLst>
              <p:ext uri="{D42A27DB-BD31-4B8C-83A1-F6EECF244321}">
                <p14:modId xmlns:p14="http://schemas.microsoft.com/office/powerpoint/2010/main" val="2726559351"/>
              </p:ext>
            </p:extLst>
          </p:nvPr>
        </p:nvGraphicFramePr>
        <p:xfrm>
          <a:off x="304800" y="3962400"/>
          <a:ext cx="8460000" cy="234696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gridCol w="576000">
                  <a:extLst>
                    <a:ext uri="{9D8B030D-6E8A-4147-A177-3AD203B41FA5}">
                      <a16:colId xmlns:a16="http://schemas.microsoft.com/office/drawing/2014/main" val="20007"/>
                    </a:ext>
                  </a:extLst>
                </a:gridCol>
                <a:gridCol w="576000">
                  <a:extLst>
                    <a:ext uri="{9D8B030D-6E8A-4147-A177-3AD203B41FA5}">
                      <a16:colId xmlns:a16="http://schemas.microsoft.com/office/drawing/2014/main" val="20008"/>
                    </a:ext>
                  </a:extLst>
                </a:gridCol>
                <a:gridCol w="576000">
                  <a:extLst>
                    <a:ext uri="{9D8B030D-6E8A-4147-A177-3AD203B41FA5}">
                      <a16:colId xmlns:a16="http://schemas.microsoft.com/office/drawing/2014/main" val="20009"/>
                    </a:ext>
                  </a:extLst>
                </a:gridCol>
                <a:gridCol w="576000">
                  <a:extLst>
                    <a:ext uri="{9D8B030D-6E8A-4147-A177-3AD203B41FA5}">
                      <a16:colId xmlns:a16="http://schemas.microsoft.com/office/drawing/2014/main" val="20010"/>
                    </a:ext>
                  </a:extLst>
                </a:gridCol>
                <a:gridCol w="576000">
                  <a:extLst>
                    <a:ext uri="{9D8B030D-6E8A-4147-A177-3AD203B41FA5}">
                      <a16:colId xmlns:a16="http://schemas.microsoft.com/office/drawing/2014/main" val="20011"/>
                    </a:ext>
                  </a:extLst>
                </a:gridCol>
                <a:gridCol w="576000">
                  <a:extLst>
                    <a:ext uri="{9D8B030D-6E8A-4147-A177-3AD203B41FA5}">
                      <a16:colId xmlns:a16="http://schemas.microsoft.com/office/drawing/2014/main" val="20012"/>
                    </a:ext>
                  </a:extLst>
                </a:gridCol>
              </a:tblGrid>
              <a:tr h="0">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TASK</a:t>
                      </a:r>
                      <a:r>
                        <a:rPr lang="en-US" sz="1600" baseline="0" dirty="0">
                          <a:solidFill>
                            <a:schemeClr val="tx1"/>
                          </a:solidFill>
                          <a:latin typeface="Times New Roman" panose="02020603050405020304" pitchFamily="18" charset="0"/>
                          <a:cs typeface="Times New Roman" panose="02020603050405020304" pitchFamily="18" charset="0"/>
                        </a:rPr>
                        <a:t> </a:t>
                      </a:r>
                      <a:r>
                        <a:rPr lang="en-US" sz="1600" dirty="0">
                          <a:solidFill>
                            <a:schemeClr val="tx1"/>
                          </a:solidFill>
                          <a:latin typeface="Times New Roman" panose="02020603050405020304" pitchFamily="18" charset="0"/>
                          <a:cs typeface="Times New Roman" panose="02020603050405020304" pitchFamily="18" charset="0"/>
                        </a:rPr>
                        <a:t>(Week)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solidFill>
                            <a:schemeClr val="tx1"/>
                          </a:solidFill>
                          <a:latin typeface="Times New Roman" panose="02020603050405020304" pitchFamily="18" charset="0"/>
                          <a:cs typeface="Times New Roman" panose="02020603050405020304" pitchFamily="18" charset="0"/>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0">
                <a:tc>
                  <a:txBody>
                    <a:bodyPr/>
                    <a:lstStyle/>
                    <a:p>
                      <a:pPr algn="ctr"/>
                      <a:r>
                        <a:rPr lang="en-US" sz="1600" b="1" dirty="0">
                          <a:latin typeface="Times New Roman" panose="02020603050405020304" pitchFamily="18" charset="0"/>
                          <a:cs typeface="Times New Roman" panose="02020603050405020304" pitchFamily="18" charset="0"/>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600" b="1" dirty="0">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600" b="1" dirty="0">
                          <a:latin typeface="Times New Roman" panose="02020603050405020304" pitchFamily="18" charset="0"/>
                          <a:cs typeface="Times New Roman" panose="02020603050405020304" pitchFamily="18" charset="0"/>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600" b="1" dirty="0">
                          <a:latin typeface="Times New Roman" panose="02020603050405020304" pitchFamily="18" charset="0"/>
                          <a:cs typeface="Times New Roman" panose="02020603050405020304" pitchFamily="18"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algn="ctr"/>
                      <a:r>
                        <a:rPr lang="en-US" sz="1600" b="1" dirty="0">
                          <a:latin typeface="Times New Roman" panose="02020603050405020304" pitchFamily="18" charset="0"/>
                          <a:cs typeface="Times New Roman" panose="02020603050405020304" pitchFamily="18"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algn="ctr"/>
                      <a:r>
                        <a:rPr lang="en-US" sz="1600" b="1" dirty="0">
                          <a:latin typeface="Times New Roman" panose="02020603050405020304" pitchFamily="18" charset="0"/>
                          <a:cs typeface="Times New Roman" panose="02020603050405020304" pitchFamily="18" charset="0"/>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cxnSp>
        <p:nvCxnSpPr>
          <p:cNvPr id="11" name="Straight Connector 10"/>
          <p:cNvCxnSpPr/>
          <p:nvPr/>
        </p:nvCxnSpPr>
        <p:spPr>
          <a:xfrm>
            <a:off x="1828800" y="4419600"/>
            <a:ext cx="2286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13" name="Straight Connector 12"/>
          <p:cNvCxnSpPr/>
          <p:nvPr/>
        </p:nvCxnSpPr>
        <p:spPr>
          <a:xfrm>
            <a:off x="1828800" y="4800600"/>
            <a:ext cx="17526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581400" y="5105400"/>
            <a:ext cx="1143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3581400" y="5486400"/>
            <a:ext cx="17526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a:off x="4724400" y="5791200"/>
            <a:ext cx="1143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5867400" y="6172200"/>
            <a:ext cx="28956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sp>
        <p:nvSpPr>
          <p:cNvPr id="22" name="TextBox 21"/>
          <p:cNvSpPr txBox="1"/>
          <p:nvPr/>
        </p:nvSpPr>
        <p:spPr>
          <a:xfrm>
            <a:off x="218465" y="2057399"/>
            <a:ext cx="4070079" cy="830997"/>
          </a:xfrm>
          <a:prstGeom prst="rect">
            <a:avLst/>
          </a:prstGeom>
          <a:noFill/>
          <a:ln w="19050">
            <a:solidFill>
              <a:schemeClr val="accent6">
                <a:lumMod val="75000"/>
              </a:schemeClr>
            </a:solidFill>
          </a:ln>
        </p:spPr>
        <p:txBody>
          <a:bodyPr wrap="square" rtlCol="0">
            <a:spAutoFit/>
          </a:bodyPr>
          <a:lstStyle/>
          <a:p>
            <a:r>
              <a:rPr lang="en-US" sz="2400" i="1" dirty="0">
                <a:solidFill>
                  <a:srgbClr val="0000FF"/>
                </a:solidFill>
                <a:latin typeface="Times New Roman" panose="02020603050405020304" pitchFamily="18" charset="0"/>
                <a:cs typeface="Times New Roman" panose="02020603050405020304" pitchFamily="18" charset="0"/>
              </a:rPr>
              <a:t>Project duration: </a:t>
            </a:r>
            <a:r>
              <a:rPr lang="en-US" sz="2400" b="1" i="1" dirty="0">
                <a:latin typeface="Times New Roman" panose="02020603050405020304" pitchFamily="18" charset="0"/>
                <a:cs typeface="Times New Roman" panose="02020603050405020304" pitchFamily="18" charset="0"/>
              </a:rPr>
              <a:t>12 weeks</a:t>
            </a:r>
          </a:p>
          <a:p>
            <a:r>
              <a:rPr lang="en-US" sz="2400" i="1" dirty="0">
                <a:solidFill>
                  <a:srgbClr val="0000FF"/>
                </a:solidFill>
                <a:latin typeface="Times New Roman" panose="02020603050405020304" pitchFamily="18" charset="0"/>
                <a:cs typeface="Times New Roman" panose="02020603050405020304" pitchFamily="18" charset="0"/>
              </a:rPr>
              <a:t>Critical activities:   </a:t>
            </a:r>
            <a:r>
              <a:rPr lang="en-US" sz="2400" b="1" i="1" dirty="0">
                <a:latin typeface="Times New Roman" panose="02020603050405020304" pitchFamily="18" charset="0"/>
                <a:cs typeface="Times New Roman" panose="02020603050405020304" pitchFamily="18" charset="0"/>
              </a:rPr>
              <a:t>B, C, E, F</a:t>
            </a:r>
          </a:p>
        </p:txBody>
      </p:sp>
    </p:spTree>
    <p:extLst>
      <p:ext uri="{BB962C8B-B14F-4D97-AF65-F5344CB8AC3E}">
        <p14:creationId xmlns:p14="http://schemas.microsoft.com/office/powerpoint/2010/main" val="417004119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5A04570-5C09-48D1-93A6-9A8BA6324E9E}"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7</a:t>
            </a:fld>
            <a:endParaRPr lang="en-US"/>
          </a:p>
        </p:txBody>
      </p:sp>
      <p:sp>
        <p:nvSpPr>
          <p:cNvPr id="8" name="Rectangle 7"/>
          <p:cNvSpPr/>
          <p:nvPr/>
        </p:nvSpPr>
        <p:spPr>
          <a:xfrm>
            <a:off x="135924" y="228600"/>
            <a:ext cx="8855676" cy="923330"/>
          </a:xfrm>
          <a:prstGeom prst="rect">
            <a:avLst/>
          </a:prstGeom>
        </p:spPr>
        <p:txBody>
          <a:bodyPr wrap="square">
            <a:spAutoFit/>
          </a:bodyPr>
          <a:lstStyle/>
          <a:p>
            <a:pPr marL="457200" indent="-457200" algn="just">
              <a:buFont typeface="+mj-lt"/>
              <a:buAutoNum type="alphaLcParenR" startAt="2"/>
            </a:pPr>
            <a:r>
              <a:rPr lang="en-US" dirty="0">
                <a:solidFill>
                  <a:srgbClr val="0000FF"/>
                </a:solidFill>
                <a:latin typeface="Times New Roman" panose="02020603050405020304" pitchFamily="18" charset="0"/>
                <a:cs typeface="Times New Roman" panose="02020603050405020304" pitchFamily="18" charset="0"/>
              </a:rPr>
              <a:t>Draw Gantt bar chart for this project based on the </a:t>
            </a:r>
            <a:r>
              <a:rPr lang="en-US" b="1" i="1" u="sng" dirty="0">
                <a:solidFill>
                  <a:srgbClr val="FF0000"/>
                </a:solidFill>
                <a:latin typeface="Times New Roman" panose="02020603050405020304" pitchFamily="18" charset="0"/>
                <a:cs typeface="Times New Roman" panose="02020603050405020304" pitchFamily="18" charset="0"/>
              </a:rPr>
              <a:t>calendar days </a:t>
            </a:r>
            <a:r>
              <a:rPr lang="en-US" dirty="0">
                <a:solidFill>
                  <a:srgbClr val="0000FF"/>
                </a:solidFill>
                <a:latin typeface="Times New Roman" panose="02020603050405020304" pitchFamily="18" charset="0"/>
                <a:cs typeface="Times New Roman" panose="02020603050405020304" pitchFamily="18" charset="0"/>
              </a:rPr>
              <a:t>: (Use activity duration in days instead of weeks ) Assume; start date </a:t>
            </a:r>
            <a:r>
              <a:rPr lang="en-US" b="1" i="1" u="sng" dirty="0">
                <a:solidFill>
                  <a:srgbClr val="FF0000"/>
                </a:solidFill>
                <a:latin typeface="Times New Roman" panose="02020603050405020304" pitchFamily="18" charset="0"/>
                <a:cs typeface="Times New Roman" panose="02020603050405020304" pitchFamily="18" charset="0"/>
              </a:rPr>
              <a:t>Sunday</a:t>
            </a:r>
            <a:r>
              <a:rPr lang="en-US" dirty="0">
                <a:solidFill>
                  <a:srgbClr val="0000FF"/>
                </a:solidFill>
                <a:latin typeface="Times New Roman" panose="02020603050405020304" pitchFamily="18" charset="0"/>
                <a:cs typeface="Times New Roman" panose="02020603050405020304" pitchFamily="18" charset="0"/>
              </a:rPr>
              <a:t>. Working days 5, Friday and Saturday Holidays</a:t>
            </a:r>
          </a:p>
        </p:txBody>
      </p:sp>
      <p:graphicFrame>
        <p:nvGraphicFramePr>
          <p:cNvPr id="9" name="Table 8"/>
          <p:cNvGraphicFramePr>
            <a:graphicFrameLocks noGrp="1"/>
          </p:cNvGraphicFramePr>
          <p:nvPr>
            <p:extLst>
              <p:ext uri="{D42A27DB-BD31-4B8C-83A1-F6EECF244321}">
                <p14:modId xmlns:p14="http://schemas.microsoft.com/office/powerpoint/2010/main" val="42325230"/>
              </p:ext>
            </p:extLst>
          </p:nvPr>
        </p:nvGraphicFramePr>
        <p:xfrm>
          <a:off x="2094255" y="1600200"/>
          <a:ext cx="4939013" cy="2103120"/>
        </p:xfrm>
        <a:graphic>
          <a:graphicData uri="http://schemas.openxmlformats.org/drawingml/2006/table">
            <a:tbl>
              <a:tblPr firstRow="1" bandRow="1">
                <a:tableStyleId>{073A0DAA-6AF3-43AB-8588-CEC1D06C72B9}</a:tableStyleId>
              </a:tblPr>
              <a:tblGrid>
                <a:gridCol w="296142">
                  <a:extLst>
                    <a:ext uri="{9D8B030D-6E8A-4147-A177-3AD203B41FA5}">
                      <a16:colId xmlns:a16="http://schemas.microsoft.com/office/drawing/2014/main" val="20000"/>
                    </a:ext>
                  </a:extLst>
                </a:gridCol>
                <a:gridCol w="2434152">
                  <a:extLst>
                    <a:ext uri="{9D8B030D-6E8A-4147-A177-3AD203B41FA5}">
                      <a16:colId xmlns:a16="http://schemas.microsoft.com/office/drawing/2014/main" val="20001"/>
                    </a:ext>
                  </a:extLst>
                </a:gridCol>
                <a:gridCol w="1034760">
                  <a:extLst>
                    <a:ext uri="{9D8B030D-6E8A-4147-A177-3AD203B41FA5}">
                      <a16:colId xmlns:a16="http://schemas.microsoft.com/office/drawing/2014/main" val="20002"/>
                    </a:ext>
                  </a:extLst>
                </a:gridCol>
                <a:gridCol w="1173959">
                  <a:extLst>
                    <a:ext uri="{9D8B030D-6E8A-4147-A177-3AD203B41FA5}">
                      <a16:colId xmlns:a16="http://schemas.microsoft.com/office/drawing/2014/main" val="20003"/>
                    </a:ext>
                  </a:extLst>
                </a:gridCol>
              </a:tblGrid>
              <a:tr h="223485">
                <a:tc>
                  <a:txBody>
                    <a:bodyPr/>
                    <a:lstStyle/>
                    <a:p>
                      <a:pPr algn="ctr" rtl="0"/>
                      <a:endParaRPr lang="en-US"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Task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Predecessors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Time (weeks)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4179">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Solicit Input from employee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4179">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Identify obsolete</a:t>
                      </a:r>
                      <a:r>
                        <a:rPr lang="en-US" sz="1200" baseline="0" dirty="0">
                          <a:solidFill>
                            <a:schemeClr val="tx1"/>
                          </a:solidFill>
                          <a:latin typeface="Times New Roman" panose="02020603050405020304" pitchFamily="18" charset="0"/>
                          <a:cs typeface="Times New Roman" panose="02020603050405020304" pitchFamily="18" charset="0"/>
                        </a:rPr>
                        <a:t> material in library</a:t>
                      </a:r>
                      <a:endParaRPr lang="en-US" sz="12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4179">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Clear out space for new purchases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4179">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Hold sale/discard obsolete material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06965">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Review input from employee given budget and space requirements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A,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24179">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0"/>
                      <a:r>
                        <a:rPr lang="en-US" sz="1200" dirty="0">
                          <a:solidFill>
                            <a:schemeClr val="tx1"/>
                          </a:solidFill>
                          <a:latin typeface="Times New Roman" panose="02020603050405020304" pitchFamily="18" charset="0"/>
                          <a:cs typeface="Times New Roman" panose="02020603050405020304" pitchFamily="18" charset="0"/>
                        </a:rPr>
                        <a:t>Order/receive new material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a:r>
                        <a:rPr lang="en-US" sz="1200" dirty="0">
                          <a:solidFill>
                            <a:schemeClr val="tx1"/>
                          </a:solidFill>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latin typeface="Times New Roman" panose="02020603050405020304" pitchFamily="18" charset="0"/>
                          <a:cs typeface="Times New Roman" panose="02020603050405020304"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10" name="Content Placeholder 9"/>
          <p:cNvGraphicFramePr>
            <a:graphicFrameLocks noGrp="1"/>
          </p:cNvGraphicFramePr>
          <p:nvPr>
            <p:ph idx="1"/>
            <p:extLst>
              <p:ext uri="{D42A27DB-BD31-4B8C-83A1-F6EECF244321}">
                <p14:modId xmlns:p14="http://schemas.microsoft.com/office/powerpoint/2010/main" val="1837404409"/>
              </p:ext>
            </p:extLst>
          </p:nvPr>
        </p:nvGraphicFramePr>
        <p:xfrm>
          <a:off x="85742" y="3810000"/>
          <a:ext cx="8956040" cy="2225040"/>
        </p:xfrm>
        <a:graphic>
          <a:graphicData uri="http://schemas.openxmlformats.org/drawingml/2006/table">
            <a:tbl>
              <a:tblPr firstRow="1" bandRow="1">
                <a:tableStyleId>{D7AC3CCA-C797-4891-BE02-D94E43425B78}</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208280">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208280">
                  <a:extLst>
                    <a:ext uri="{9D8B030D-6E8A-4147-A177-3AD203B41FA5}">
                      <a16:colId xmlns:a16="http://schemas.microsoft.com/office/drawing/2014/main" val="20008"/>
                    </a:ext>
                  </a:extLst>
                </a:gridCol>
                <a:gridCol w="208280">
                  <a:extLst>
                    <a:ext uri="{9D8B030D-6E8A-4147-A177-3AD203B41FA5}">
                      <a16:colId xmlns:a16="http://schemas.microsoft.com/office/drawing/2014/main" val="20009"/>
                    </a:ext>
                  </a:extLst>
                </a:gridCol>
                <a:gridCol w="208280">
                  <a:extLst>
                    <a:ext uri="{9D8B030D-6E8A-4147-A177-3AD203B41FA5}">
                      <a16:colId xmlns:a16="http://schemas.microsoft.com/office/drawing/2014/main" val="20010"/>
                    </a:ext>
                  </a:extLst>
                </a:gridCol>
                <a:gridCol w="208280">
                  <a:extLst>
                    <a:ext uri="{9D8B030D-6E8A-4147-A177-3AD203B41FA5}">
                      <a16:colId xmlns:a16="http://schemas.microsoft.com/office/drawing/2014/main" val="20011"/>
                    </a:ext>
                  </a:extLst>
                </a:gridCol>
                <a:gridCol w="208280">
                  <a:extLst>
                    <a:ext uri="{9D8B030D-6E8A-4147-A177-3AD203B41FA5}">
                      <a16:colId xmlns:a16="http://schemas.microsoft.com/office/drawing/2014/main" val="20012"/>
                    </a:ext>
                  </a:extLst>
                </a:gridCol>
                <a:gridCol w="208280">
                  <a:extLst>
                    <a:ext uri="{9D8B030D-6E8A-4147-A177-3AD203B41FA5}">
                      <a16:colId xmlns:a16="http://schemas.microsoft.com/office/drawing/2014/main" val="20013"/>
                    </a:ext>
                  </a:extLst>
                </a:gridCol>
                <a:gridCol w="208280">
                  <a:extLst>
                    <a:ext uri="{9D8B030D-6E8A-4147-A177-3AD203B41FA5}">
                      <a16:colId xmlns:a16="http://schemas.microsoft.com/office/drawing/2014/main" val="20014"/>
                    </a:ext>
                  </a:extLst>
                </a:gridCol>
                <a:gridCol w="208280">
                  <a:extLst>
                    <a:ext uri="{9D8B030D-6E8A-4147-A177-3AD203B41FA5}">
                      <a16:colId xmlns:a16="http://schemas.microsoft.com/office/drawing/2014/main" val="20015"/>
                    </a:ext>
                  </a:extLst>
                </a:gridCol>
                <a:gridCol w="208280">
                  <a:extLst>
                    <a:ext uri="{9D8B030D-6E8A-4147-A177-3AD203B41FA5}">
                      <a16:colId xmlns:a16="http://schemas.microsoft.com/office/drawing/2014/main" val="20016"/>
                    </a:ext>
                  </a:extLst>
                </a:gridCol>
                <a:gridCol w="208280">
                  <a:extLst>
                    <a:ext uri="{9D8B030D-6E8A-4147-A177-3AD203B41FA5}">
                      <a16:colId xmlns:a16="http://schemas.microsoft.com/office/drawing/2014/main" val="20017"/>
                    </a:ext>
                  </a:extLst>
                </a:gridCol>
                <a:gridCol w="208280">
                  <a:extLst>
                    <a:ext uri="{9D8B030D-6E8A-4147-A177-3AD203B41FA5}">
                      <a16:colId xmlns:a16="http://schemas.microsoft.com/office/drawing/2014/main" val="20018"/>
                    </a:ext>
                  </a:extLst>
                </a:gridCol>
                <a:gridCol w="208280">
                  <a:extLst>
                    <a:ext uri="{9D8B030D-6E8A-4147-A177-3AD203B41FA5}">
                      <a16:colId xmlns:a16="http://schemas.microsoft.com/office/drawing/2014/main" val="20019"/>
                    </a:ext>
                  </a:extLst>
                </a:gridCol>
                <a:gridCol w="208280">
                  <a:extLst>
                    <a:ext uri="{9D8B030D-6E8A-4147-A177-3AD203B41FA5}">
                      <a16:colId xmlns:a16="http://schemas.microsoft.com/office/drawing/2014/main" val="20020"/>
                    </a:ext>
                  </a:extLst>
                </a:gridCol>
                <a:gridCol w="208280">
                  <a:extLst>
                    <a:ext uri="{9D8B030D-6E8A-4147-A177-3AD203B41FA5}">
                      <a16:colId xmlns:a16="http://schemas.microsoft.com/office/drawing/2014/main" val="20021"/>
                    </a:ext>
                  </a:extLst>
                </a:gridCol>
                <a:gridCol w="208280">
                  <a:extLst>
                    <a:ext uri="{9D8B030D-6E8A-4147-A177-3AD203B41FA5}">
                      <a16:colId xmlns:a16="http://schemas.microsoft.com/office/drawing/2014/main" val="20022"/>
                    </a:ext>
                  </a:extLst>
                </a:gridCol>
                <a:gridCol w="208280">
                  <a:extLst>
                    <a:ext uri="{9D8B030D-6E8A-4147-A177-3AD203B41FA5}">
                      <a16:colId xmlns:a16="http://schemas.microsoft.com/office/drawing/2014/main" val="20023"/>
                    </a:ext>
                  </a:extLst>
                </a:gridCol>
                <a:gridCol w="208280">
                  <a:extLst>
                    <a:ext uri="{9D8B030D-6E8A-4147-A177-3AD203B41FA5}">
                      <a16:colId xmlns:a16="http://schemas.microsoft.com/office/drawing/2014/main" val="20024"/>
                    </a:ext>
                  </a:extLst>
                </a:gridCol>
                <a:gridCol w="208280">
                  <a:extLst>
                    <a:ext uri="{9D8B030D-6E8A-4147-A177-3AD203B41FA5}">
                      <a16:colId xmlns:a16="http://schemas.microsoft.com/office/drawing/2014/main" val="20025"/>
                    </a:ext>
                  </a:extLst>
                </a:gridCol>
                <a:gridCol w="208280">
                  <a:extLst>
                    <a:ext uri="{9D8B030D-6E8A-4147-A177-3AD203B41FA5}">
                      <a16:colId xmlns:a16="http://schemas.microsoft.com/office/drawing/2014/main" val="20026"/>
                    </a:ext>
                  </a:extLst>
                </a:gridCol>
                <a:gridCol w="208280">
                  <a:extLst>
                    <a:ext uri="{9D8B030D-6E8A-4147-A177-3AD203B41FA5}">
                      <a16:colId xmlns:a16="http://schemas.microsoft.com/office/drawing/2014/main" val="20027"/>
                    </a:ext>
                  </a:extLst>
                </a:gridCol>
                <a:gridCol w="208280">
                  <a:extLst>
                    <a:ext uri="{9D8B030D-6E8A-4147-A177-3AD203B41FA5}">
                      <a16:colId xmlns:a16="http://schemas.microsoft.com/office/drawing/2014/main" val="20028"/>
                    </a:ext>
                  </a:extLst>
                </a:gridCol>
                <a:gridCol w="208280">
                  <a:extLst>
                    <a:ext uri="{9D8B030D-6E8A-4147-A177-3AD203B41FA5}">
                      <a16:colId xmlns:a16="http://schemas.microsoft.com/office/drawing/2014/main" val="20029"/>
                    </a:ext>
                  </a:extLst>
                </a:gridCol>
                <a:gridCol w="208280">
                  <a:extLst>
                    <a:ext uri="{9D8B030D-6E8A-4147-A177-3AD203B41FA5}">
                      <a16:colId xmlns:a16="http://schemas.microsoft.com/office/drawing/2014/main" val="20030"/>
                    </a:ext>
                  </a:extLst>
                </a:gridCol>
                <a:gridCol w="208280">
                  <a:extLst>
                    <a:ext uri="{9D8B030D-6E8A-4147-A177-3AD203B41FA5}">
                      <a16:colId xmlns:a16="http://schemas.microsoft.com/office/drawing/2014/main" val="20031"/>
                    </a:ext>
                  </a:extLst>
                </a:gridCol>
                <a:gridCol w="208280">
                  <a:extLst>
                    <a:ext uri="{9D8B030D-6E8A-4147-A177-3AD203B41FA5}">
                      <a16:colId xmlns:a16="http://schemas.microsoft.com/office/drawing/2014/main" val="20032"/>
                    </a:ext>
                  </a:extLst>
                </a:gridCol>
                <a:gridCol w="208280">
                  <a:extLst>
                    <a:ext uri="{9D8B030D-6E8A-4147-A177-3AD203B41FA5}">
                      <a16:colId xmlns:a16="http://schemas.microsoft.com/office/drawing/2014/main" val="20033"/>
                    </a:ext>
                  </a:extLst>
                </a:gridCol>
                <a:gridCol w="208280">
                  <a:extLst>
                    <a:ext uri="{9D8B030D-6E8A-4147-A177-3AD203B41FA5}">
                      <a16:colId xmlns:a16="http://schemas.microsoft.com/office/drawing/2014/main" val="20034"/>
                    </a:ext>
                  </a:extLst>
                </a:gridCol>
                <a:gridCol w="208280">
                  <a:extLst>
                    <a:ext uri="{9D8B030D-6E8A-4147-A177-3AD203B41FA5}">
                      <a16:colId xmlns:a16="http://schemas.microsoft.com/office/drawing/2014/main" val="20035"/>
                    </a:ext>
                  </a:extLst>
                </a:gridCol>
                <a:gridCol w="208280">
                  <a:extLst>
                    <a:ext uri="{9D8B030D-6E8A-4147-A177-3AD203B41FA5}">
                      <a16:colId xmlns:a16="http://schemas.microsoft.com/office/drawing/2014/main" val="20036"/>
                    </a:ext>
                  </a:extLst>
                </a:gridCol>
                <a:gridCol w="208280">
                  <a:extLst>
                    <a:ext uri="{9D8B030D-6E8A-4147-A177-3AD203B41FA5}">
                      <a16:colId xmlns:a16="http://schemas.microsoft.com/office/drawing/2014/main" val="20037"/>
                    </a:ext>
                  </a:extLst>
                </a:gridCol>
                <a:gridCol w="208280">
                  <a:extLst>
                    <a:ext uri="{9D8B030D-6E8A-4147-A177-3AD203B41FA5}">
                      <a16:colId xmlns:a16="http://schemas.microsoft.com/office/drawing/2014/main" val="20038"/>
                    </a:ext>
                  </a:extLst>
                </a:gridCol>
                <a:gridCol w="208280">
                  <a:extLst>
                    <a:ext uri="{9D8B030D-6E8A-4147-A177-3AD203B41FA5}">
                      <a16:colId xmlns:a16="http://schemas.microsoft.com/office/drawing/2014/main" val="20039"/>
                    </a:ext>
                  </a:extLst>
                </a:gridCol>
                <a:gridCol w="208280">
                  <a:extLst>
                    <a:ext uri="{9D8B030D-6E8A-4147-A177-3AD203B41FA5}">
                      <a16:colId xmlns:a16="http://schemas.microsoft.com/office/drawing/2014/main" val="20040"/>
                    </a:ext>
                  </a:extLst>
                </a:gridCol>
                <a:gridCol w="208280">
                  <a:extLst>
                    <a:ext uri="{9D8B030D-6E8A-4147-A177-3AD203B41FA5}">
                      <a16:colId xmlns:a16="http://schemas.microsoft.com/office/drawing/2014/main" val="20041"/>
                    </a:ext>
                  </a:extLst>
                </a:gridCol>
                <a:gridCol w="208280">
                  <a:extLst>
                    <a:ext uri="{9D8B030D-6E8A-4147-A177-3AD203B41FA5}">
                      <a16:colId xmlns:a16="http://schemas.microsoft.com/office/drawing/2014/main" val="20042"/>
                    </a:ext>
                  </a:extLst>
                </a:gridCol>
              </a:tblGrid>
              <a:tr h="3048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txBody>
                  <a:tcPr marT="0" vert="vert" anchor="b">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1</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2</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3</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4</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5</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6</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extLst>
                  <a:ext uri="{0D108BD9-81ED-4DB2-BD59-A6C34878D82A}">
                    <a16:rowId xmlns:a16="http://schemas.microsoft.com/office/drawing/2014/main" val="10000"/>
                  </a:ext>
                </a:extLst>
              </a:tr>
              <a:tr h="1649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T="0" vert="vert"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extLst>
                  <a:ext uri="{0D108BD9-81ED-4DB2-BD59-A6C34878D82A}">
                    <a16:rowId xmlns:a16="http://schemas.microsoft.com/office/drawing/2014/main" val="10001"/>
                  </a:ext>
                </a:extLst>
              </a:tr>
              <a:tr h="206213">
                <a:tc>
                  <a:txBody>
                    <a:bodyPr/>
                    <a:lstStyle/>
                    <a:p>
                      <a:pPr algn="ctr"/>
                      <a:r>
                        <a:rPr lang="en-US" sz="1200" b="1" dirty="0">
                          <a:latin typeface="Times New Roman" panose="02020603050405020304" pitchFamily="18" charset="0"/>
                          <a:cs typeface="Times New Roman" panose="02020603050405020304" pitchFamily="18" charset="0"/>
                        </a:rPr>
                        <a:t>A</a:t>
                      </a:r>
                    </a:p>
                  </a:txBody>
                  <a:tcPr anchor="ctr">
                    <a:lnT w="12700" cap="flat" cmpd="sng" algn="ctr">
                      <a:solidFill>
                        <a:srgbClr val="000000"/>
                      </a:solidFill>
                      <a:prstDash val="solid"/>
                      <a:round/>
                      <a:headEnd type="none" w="med" len="med"/>
                      <a:tailEnd type="none" w="med" len="med"/>
                    </a:lnT>
                    <a:solidFill>
                      <a:schemeClr val="bg1">
                        <a:lumMod val="95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2"/>
                  </a:ext>
                </a:extLst>
              </a:tr>
              <a:tr h="206213">
                <a:tc>
                  <a:txBody>
                    <a:bodyPr/>
                    <a:lstStyle/>
                    <a:p>
                      <a:pPr algn="ctr"/>
                      <a:r>
                        <a:rPr lang="en-US" sz="1200" b="1" dirty="0">
                          <a:latin typeface="Times New Roman" panose="02020603050405020304" pitchFamily="18" charset="0"/>
                          <a:cs typeface="Times New Roman" panose="02020603050405020304" pitchFamily="18" charset="0"/>
                        </a:rPr>
                        <a:t>B</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3"/>
                  </a:ext>
                </a:extLst>
              </a:tr>
              <a:tr h="206213">
                <a:tc>
                  <a:txBody>
                    <a:bodyPr/>
                    <a:lstStyle/>
                    <a:p>
                      <a:pPr algn="ctr"/>
                      <a:r>
                        <a:rPr lang="en-US" sz="1200" b="1" dirty="0">
                          <a:latin typeface="Times New Roman" panose="02020603050405020304" pitchFamily="18" charset="0"/>
                          <a:cs typeface="Times New Roman" panose="02020603050405020304" pitchFamily="18" charset="0"/>
                        </a:rPr>
                        <a:t>C</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4"/>
                  </a:ext>
                </a:extLst>
              </a:tr>
              <a:tr h="206213">
                <a:tc>
                  <a:txBody>
                    <a:bodyPr/>
                    <a:lstStyle/>
                    <a:p>
                      <a:pPr algn="ctr"/>
                      <a:r>
                        <a:rPr lang="en-US" sz="1200" b="1" dirty="0">
                          <a:latin typeface="Times New Roman" panose="02020603050405020304" pitchFamily="18" charset="0"/>
                          <a:cs typeface="Times New Roman" panose="02020603050405020304" pitchFamily="18" charset="0"/>
                        </a:rPr>
                        <a:t>D</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5"/>
                  </a:ext>
                </a:extLst>
              </a:tr>
              <a:tr h="206213">
                <a:tc>
                  <a:txBody>
                    <a:bodyPr/>
                    <a:lstStyle/>
                    <a:p>
                      <a:pPr algn="ctr"/>
                      <a:r>
                        <a:rPr lang="en-US" sz="1200" b="1" dirty="0">
                          <a:latin typeface="Times New Roman" panose="02020603050405020304" pitchFamily="18" charset="0"/>
                          <a:cs typeface="Times New Roman" panose="02020603050405020304" pitchFamily="18" charset="0"/>
                        </a:rPr>
                        <a:t>E</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6"/>
                  </a:ext>
                </a:extLst>
              </a:tr>
              <a:tr h="206213">
                <a:tc>
                  <a:txBody>
                    <a:bodyPr/>
                    <a:lstStyle/>
                    <a:p>
                      <a:pPr algn="ctr"/>
                      <a:r>
                        <a:rPr lang="en-US" sz="1200" b="1" dirty="0">
                          <a:latin typeface="Times New Roman" panose="02020603050405020304" pitchFamily="18" charset="0"/>
                          <a:cs typeface="Times New Roman" panose="02020603050405020304" pitchFamily="18" charset="0"/>
                        </a:rPr>
                        <a:t>F</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7"/>
                  </a:ext>
                </a:extLst>
              </a:tr>
            </a:tbl>
          </a:graphicData>
        </a:graphic>
      </p:graphicFrame>
      <p:cxnSp>
        <p:nvCxnSpPr>
          <p:cNvPr id="11" name="Straight Connector 10"/>
          <p:cNvCxnSpPr/>
          <p:nvPr/>
        </p:nvCxnSpPr>
        <p:spPr>
          <a:xfrm>
            <a:off x="304800" y="4495800"/>
            <a:ext cx="1008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1752600" y="4484318"/>
            <a:ext cx="1008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3200400" y="4495800"/>
            <a:ext cx="1008000" cy="0"/>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a:off x="4724400" y="4484318"/>
            <a:ext cx="972000" cy="11482"/>
          </a:xfrm>
          <a:prstGeom prst="line">
            <a:avLst/>
          </a:prstGeom>
          <a:ln w="85725"/>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a:off x="304800" y="4800600"/>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1752600" y="4768241"/>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a:off x="3200400" y="4805819"/>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5" name="Straight Connector 24"/>
          <p:cNvCxnSpPr/>
          <p:nvPr/>
        </p:nvCxnSpPr>
        <p:spPr>
          <a:xfrm>
            <a:off x="4655079" y="5029200"/>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6" name="Straight Connector 25"/>
          <p:cNvCxnSpPr/>
          <p:nvPr/>
        </p:nvCxnSpPr>
        <p:spPr>
          <a:xfrm>
            <a:off x="6096000" y="5029200"/>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7" name="Straight Connector 26"/>
          <p:cNvCxnSpPr/>
          <p:nvPr/>
        </p:nvCxnSpPr>
        <p:spPr>
          <a:xfrm>
            <a:off x="4655079" y="5334000"/>
            <a:ext cx="1008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28" name="Straight Connector 27"/>
          <p:cNvCxnSpPr/>
          <p:nvPr/>
        </p:nvCxnSpPr>
        <p:spPr>
          <a:xfrm>
            <a:off x="6096000" y="5334000"/>
            <a:ext cx="1044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7620000" y="5334000"/>
            <a:ext cx="1008000" cy="0"/>
          </a:xfrm>
          <a:prstGeom prst="line">
            <a:avLst/>
          </a:prstGeom>
          <a:ln w="85725">
            <a:solidFill>
              <a:srgbClr val="0033CC"/>
            </a:solidFill>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7620000" y="5638800"/>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7004119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left)">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lef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left)">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wipe(left)">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left)">
                                      <p:cBhvr>
                                        <p:cTn id="67" dur="5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wipe(left)">
                                      <p:cBhvr>
                                        <p:cTn id="7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6560A946-650A-49FB-A96C-99FA55B00281}" type="datetime4">
              <a:rPr lang="en-US" smtClean="0"/>
              <a:t>January 20, 2025</a:t>
            </a:fld>
            <a:endParaRPr lang="en-US"/>
          </a:p>
        </p:txBody>
      </p:sp>
      <p:sp>
        <p:nvSpPr>
          <p:cNvPr id="4" name="Footer Placeholder 3"/>
          <p:cNvSpPr>
            <a:spLocks noGrp="1"/>
          </p:cNvSpPr>
          <p:nvPr>
            <p:ph type="ftr" sz="quarter" idx="11"/>
          </p:nvPr>
        </p:nvSpPr>
        <p:spPr/>
        <p:txBody>
          <a:bodyPr/>
          <a:lstStyle/>
          <a:p>
            <a:r>
              <a:rPr lang="en-GB"/>
              <a:t>GE 402 (Management Of Engineering Projects)</a:t>
            </a:r>
            <a:endParaRPr lang="en-US"/>
          </a:p>
        </p:txBody>
      </p:sp>
      <p:sp>
        <p:nvSpPr>
          <p:cNvPr id="5" name="Slide Number Placeholder 4"/>
          <p:cNvSpPr>
            <a:spLocks noGrp="1"/>
          </p:cNvSpPr>
          <p:nvPr>
            <p:ph type="sldNum" sz="quarter" idx="12"/>
          </p:nvPr>
        </p:nvSpPr>
        <p:spPr/>
        <p:txBody>
          <a:bodyPr/>
          <a:lstStyle/>
          <a:p>
            <a:fld id="{E964050B-6237-4A51-8D91-3999973097DF}" type="slidenum">
              <a:rPr lang="en-US" smtClean="0"/>
              <a:pPr/>
              <a:t>8</a:t>
            </a:fld>
            <a:endParaRPr lang="en-US"/>
          </a:p>
        </p:txBody>
      </p:sp>
      <p:graphicFrame>
        <p:nvGraphicFramePr>
          <p:cNvPr id="9" name="Content Placeholder 9"/>
          <p:cNvGraphicFramePr>
            <a:graphicFrameLocks noGrp="1"/>
          </p:cNvGraphicFramePr>
          <p:nvPr>
            <p:ph idx="1"/>
            <p:extLst>
              <p:ext uri="{D42A27DB-BD31-4B8C-83A1-F6EECF244321}">
                <p14:modId xmlns:p14="http://schemas.microsoft.com/office/powerpoint/2010/main" val="2185795831"/>
              </p:ext>
            </p:extLst>
          </p:nvPr>
        </p:nvGraphicFramePr>
        <p:xfrm>
          <a:off x="30271" y="2667000"/>
          <a:ext cx="8956040" cy="2225040"/>
        </p:xfrm>
        <a:graphic>
          <a:graphicData uri="http://schemas.openxmlformats.org/drawingml/2006/table">
            <a:tbl>
              <a:tblPr firstRow="1" bandRow="1">
                <a:tableStyleId>{D7AC3CCA-C797-4891-BE02-D94E43425B78}</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208280">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208280">
                  <a:extLst>
                    <a:ext uri="{9D8B030D-6E8A-4147-A177-3AD203B41FA5}">
                      <a16:colId xmlns:a16="http://schemas.microsoft.com/office/drawing/2014/main" val="20008"/>
                    </a:ext>
                  </a:extLst>
                </a:gridCol>
                <a:gridCol w="208280">
                  <a:extLst>
                    <a:ext uri="{9D8B030D-6E8A-4147-A177-3AD203B41FA5}">
                      <a16:colId xmlns:a16="http://schemas.microsoft.com/office/drawing/2014/main" val="20009"/>
                    </a:ext>
                  </a:extLst>
                </a:gridCol>
                <a:gridCol w="208280">
                  <a:extLst>
                    <a:ext uri="{9D8B030D-6E8A-4147-A177-3AD203B41FA5}">
                      <a16:colId xmlns:a16="http://schemas.microsoft.com/office/drawing/2014/main" val="20010"/>
                    </a:ext>
                  </a:extLst>
                </a:gridCol>
                <a:gridCol w="208280">
                  <a:extLst>
                    <a:ext uri="{9D8B030D-6E8A-4147-A177-3AD203B41FA5}">
                      <a16:colId xmlns:a16="http://schemas.microsoft.com/office/drawing/2014/main" val="20011"/>
                    </a:ext>
                  </a:extLst>
                </a:gridCol>
                <a:gridCol w="208280">
                  <a:extLst>
                    <a:ext uri="{9D8B030D-6E8A-4147-A177-3AD203B41FA5}">
                      <a16:colId xmlns:a16="http://schemas.microsoft.com/office/drawing/2014/main" val="20012"/>
                    </a:ext>
                  </a:extLst>
                </a:gridCol>
                <a:gridCol w="208280">
                  <a:extLst>
                    <a:ext uri="{9D8B030D-6E8A-4147-A177-3AD203B41FA5}">
                      <a16:colId xmlns:a16="http://schemas.microsoft.com/office/drawing/2014/main" val="20013"/>
                    </a:ext>
                  </a:extLst>
                </a:gridCol>
                <a:gridCol w="208280">
                  <a:extLst>
                    <a:ext uri="{9D8B030D-6E8A-4147-A177-3AD203B41FA5}">
                      <a16:colId xmlns:a16="http://schemas.microsoft.com/office/drawing/2014/main" val="20014"/>
                    </a:ext>
                  </a:extLst>
                </a:gridCol>
                <a:gridCol w="208280">
                  <a:extLst>
                    <a:ext uri="{9D8B030D-6E8A-4147-A177-3AD203B41FA5}">
                      <a16:colId xmlns:a16="http://schemas.microsoft.com/office/drawing/2014/main" val="20015"/>
                    </a:ext>
                  </a:extLst>
                </a:gridCol>
                <a:gridCol w="208280">
                  <a:extLst>
                    <a:ext uri="{9D8B030D-6E8A-4147-A177-3AD203B41FA5}">
                      <a16:colId xmlns:a16="http://schemas.microsoft.com/office/drawing/2014/main" val="20016"/>
                    </a:ext>
                  </a:extLst>
                </a:gridCol>
                <a:gridCol w="208280">
                  <a:extLst>
                    <a:ext uri="{9D8B030D-6E8A-4147-A177-3AD203B41FA5}">
                      <a16:colId xmlns:a16="http://schemas.microsoft.com/office/drawing/2014/main" val="20017"/>
                    </a:ext>
                  </a:extLst>
                </a:gridCol>
                <a:gridCol w="208280">
                  <a:extLst>
                    <a:ext uri="{9D8B030D-6E8A-4147-A177-3AD203B41FA5}">
                      <a16:colId xmlns:a16="http://schemas.microsoft.com/office/drawing/2014/main" val="20018"/>
                    </a:ext>
                  </a:extLst>
                </a:gridCol>
                <a:gridCol w="208280">
                  <a:extLst>
                    <a:ext uri="{9D8B030D-6E8A-4147-A177-3AD203B41FA5}">
                      <a16:colId xmlns:a16="http://schemas.microsoft.com/office/drawing/2014/main" val="20019"/>
                    </a:ext>
                  </a:extLst>
                </a:gridCol>
                <a:gridCol w="208280">
                  <a:extLst>
                    <a:ext uri="{9D8B030D-6E8A-4147-A177-3AD203B41FA5}">
                      <a16:colId xmlns:a16="http://schemas.microsoft.com/office/drawing/2014/main" val="20020"/>
                    </a:ext>
                  </a:extLst>
                </a:gridCol>
                <a:gridCol w="208280">
                  <a:extLst>
                    <a:ext uri="{9D8B030D-6E8A-4147-A177-3AD203B41FA5}">
                      <a16:colId xmlns:a16="http://schemas.microsoft.com/office/drawing/2014/main" val="20021"/>
                    </a:ext>
                  </a:extLst>
                </a:gridCol>
                <a:gridCol w="208280">
                  <a:extLst>
                    <a:ext uri="{9D8B030D-6E8A-4147-A177-3AD203B41FA5}">
                      <a16:colId xmlns:a16="http://schemas.microsoft.com/office/drawing/2014/main" val="20022"/>
                    </a:ext>
                  </a:extLst>
                </a:gridCol>
                <a:gridCol w="208280">
                  <a:extLst>
                    <a:ext uri="{9D8B030D-6E8A-4147-A177-3AD203B41FA5}">
                      <a16:colId xmlns:a16="http://schemas.microsoft.com/office/drawing/2014/main" val="20023"/>
                    </a:ext>
                  </a:extLst>
                </a:gridCol>
                <a:gridCol w="208280">
                  <a:extLst>
                    <a:ext uri="{9D8B030D-6E8A-4147-A177-3AD203B41FA5}">
                      <a16:colId xmlns:a16="http://schemas.microsoft.com/office/drawing/2014/main" val="20024"/>
                    </a:ext>
                  </a:extLst>
                </a:gridCol>
                <a:gridCol w="208280">
                  <a:extLst>
                    <a:ext uri="{9D8B030D-6E8A-4147-A177-3AD203B41FA5}">
                      <a16:colId xmlns:a16="http://schemas.microsoft.com/office/drawing/2014/main" val="20025"/>
                    </a:ext>
                  </a:extLst>
                </a:gridCol>
                <a:gridCol w="208280">
                  <a:extLst>
                    <a:ext uri="{9D8B030D-6E8A-4147-A177-3AD203B41FA5}">
                      <a16:colId xmlns:a16="http://schemas.microsoft.com/office/drawing/2014/main" val="20026"/>
                    </a:ext>
                  </a:extLst>
                </a:gridCol>
                <a:gridCol w="208280">
                  <a:extLst>
                    <a:ext uri="{9D8B030D-6E8A-4147-A177-3AD203B41FA5}">
                      <a16:colId xmlns:a16="http://schemas.microsoft.com/office/drawing/2014/main" val="20027"/>
                    </a:ext>
                  </a:extLst>
                </a:gridCol>
                <a:gridCol w="208280">
                  <a:extLst>
                    <a:ext uri="{9D8B030D-6E8A-4147-A177-3AD203B41FA5}">
                      <a16:colId xmlns:a16="http://schemas.microsoft.com/office/drawing/2014/main" val="20028"/>
                    </a:ext>
                  </a:extLst>
                </a:gridCol>
                <a:gridCol w="208280">
                  <a:extLst>
                    <a:ext uri="{9D8B030D-6E8A-4147-A177-3AD203B41FA5}">
                      <a16:colId xmlns:a16="http://schemas.microsoft.com/office/drawing/2014/main" val="20029"/>
                    </a:ext>
                  </a:extLst>
                </a:gridCol>
                <a:gridCol w="208280">
                  <a:extLst>
                    <a:ext uri="{9D8B030D-6E8A-4147-A177-3AD203B41FA5}">
                      <a16:colId xmlns:a16="http://schemas.microsoft.com/office/drawing/2014/main" val="20030"/>
                    </a:ext>
                  </a:extLst>
                </a:gridCol>
                <a:gridCol w="208280">
                  <a:extLst>
                    <a:ext uri="{9D8B030D-6E8A-4147-A177-3AD203B41FA5}">
                      <a16:colId xmlns:a16="http://schemas.microsoft.com/office/drawing/2014/main" val="20031"/>
                    </a:ext>
                  </a:extLst>
                </a:gridCol>
                <a:gridCol w="208280">
                  <a:extLst>
                    <a:ext uri="{9D8B030D-6E8A-4147-A177-3AD203B41FA5}">
                      <a16:colId xmlns:a16="http://schemas.microsoft.com/office/drawing/2014/main" val="20032"/>
                    </a:ext>
                  </a:extLst>
                </a:gridCol>
                <a:gridCol w="208280">
                  <a:extLst>
                    <a:ext uri="{9D8B030D-6E8A-4147-A177-3AD203B41FA5}">
                      <a16:colId xmlns:a16="http://schemas.microsoft.com/office/drawing/2014/main" val="20033"/>
                    </a:ext>
                  </a:extLst>
                </a:gridCol>
                <a:gridCol w="208280">
                  <a:extLst>
                    <a:ext uri="{9D8B030D-6E8A-4147-A177-3AD203B41FA5}">
                      <a16:colId xmlns:a16="http://schemas.microsoft.com/office/drawing/2014/main" val="20034"/>
                    </a:ext>
                  </a:extLst>
                </a:gridCol>
                <a:gridCol w="208280">
                  <a:extLst>
                    <a:ext uri="{9D8B030D-6E8A-4147-A177-3AD203B41FA5}">
                      <a16:colId xmlns:a16="http://schemas.microsoft.com/office/drawing/2014/main" val="20035"/>
                    </a:ext>
                  </a:extLst>
                </a:gridCol>
                <a:gridCol w="208280">
                  <a:extLst>
                    <a:ext uri="{9D8B030D-6E8A-4147-A177-3AD203B41FA5}">
                      <a16:colId xmlns:a16="http://schemas.microsoft.com/office/drawing/2014/main" val="20036"/>
                    </a:ext>
                  </a:extLst>
                </a:gridCol>
                <a:gridCol w="208280">
                  <a:extLst>
                    <a:ext uri="{9D8B030D-6E8A-4147-A177-3AD203B41FA5}">
                      <a16:colId xmlns:a16="http://schemas.microsoft.com/office/drawing/2014/main" val="20037"/>
                    </a:ext>
                  </a:extLst>
                </a:gridCol>
                <a:gridCol w="208280">
                  <a:extLst>
                    <a:ext uri="{9D8B030D-6E8A-4147-A177-3AD203B41FA5}">
                      <a16:colId xmlns:a16="http://schemas.microsoft.com/office/drawing/2014/main" val="20038"/>
                    </a:ext>
                  </a:extLst>
                </a:gridCol>
                <a:gridCol w="208280">
                  <a:extLst>
                    <a:ext uri="{9D8B030D-6E8A-4147-A177-3AD203B41FA5}">
                      <a16:colId xmlns:a16="http://schemas.microsoft.com/office/drawing/2014/main" val="20039"/>
                    </a:ext>
                  </a:extLst>
                </a:gridCol>
                <a:gridCol w="208280">
                  <a:extLst>
                    <a:ext uri="{9D8B030D-6E8A-4147-A177-3AD203B41FA5}">
                      <a16:colId xmlns:a16="http://schemas.microsoft.com/office/drawing/2014/main" val="20040"/>
                    </a:ext>
                  </a:extLst>
                </a:gridCol>
                <a:gridCol w="208280">
                  <a:extLst>
                    <a:ext uri="{9D8B030D-6E8A-4147-A177-3AD203B41FA5}">
                      <a16:colId xmlns:a16="http://schemas.microsoft.com/office/drawing/2014/main" val="20041"/>
                    </a:ext>
                  </a:extLst>
                </a:gridCol>
                <a:gridCol w="208280">
                  <a:extLst>
                    <a:ext uri="{9D8B030D-6E8A-4147-A177-3AD203B41FA5}">
                      <a16:colId xmlns:a16="http://schemas.microsoft.com/office/drawing/2014/main" val="20042"/>
                    </a:ext>
                  </a:extLst>
                </a:gridCol>
              </a:tblGrid>
              <a:tr h="3048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txBody>
                  <a:tcPr marT="0" vert="vert" anchor="b">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7</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8</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9</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10</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11</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gridSpan="7">
                  <a:txBody>
                    <a:bodyPr/>
                    <a:lstStyle/>
                    <a:p>
                      <a:pPr algn="ctr"/>
                      <a:r>
                        <a:rPr lang="en-US" sz="1200" dirty="0">
                          <a:latin typeface="Times New Roman" panose="02020603050405020304" pitchFamily="18" charset="0"/>
                          <a:cs typeface="Times New Roman" panose="02020603050405020304" pitchFamily="18" charset="0"/>
                        </a:rPr>
                        <a:t>12</a:t>
                      </a: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tc hMerge="1">
                  <a:txBody>
                    <a:bodyPr/>
                    <a:lstStyle/>
                    <a:p>
                      <a:pPr algn="ctr"/>
                      <a:endParaRPr lang="en-US" sz="1000" dirty="0">
                        <a:latin typeface="Times New Roman" panose="02020603050405020304" pitchFamily="18" charset="0"/>
                        <a:cs typeface="Times New Roman" panose="02020603050405020304" pitchFamily="18" charset="0"/>
                      </a:endParaRPr>
                    </a:p>
                  </a:txBody>
                  <a:tcPr anchor="ctr">
                    <a:solidFill>
                      <a:schemeClr val="bg1">
                        <a:lumMod val="95000"/>
                      </a:schemeClr>
                    </a:solidFill>
                  </a:tcPr>
                </a:tc>
                <a:extLst>
                  <a:ext uri="{0D108BD9-81ED-4DB2-BD59-A6C34878D82A}">
                    <a16:rowId xmlns:a16="http://schemas.microsoft.com/office/drawing/2014/main" val="10000"/>
                  </a:ext>
                </a:extLst>
              </a:tr>
              <a:tr h="1649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T="0" vert="vert"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M</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W</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T</a:t>
                      </a:r>
                    </a:p>
                  </a:txBody>
                  <a:tcPr anchor="ctr">
                    <a:solidFill>
                      <a:schemeClr val="bg1">
                        <a:lumMod val="85000"/>
                      </a:schemeClr>
                    </a:solidFill>
                  </a:tcPr>
                </a:tc>
                <a:tc>
                  <a:txBody>
                    <a:bodyPr/>
                    <a:lstStyle/>
                    <a:p>
                      <a:pPr algn="ctr"/>
                      <a:r>
                        <a:rPr lang="en-US" sz="1200" dirty="0">
                          <a:latin typeface="Times New Roman" panose="02020603050405020304" pitchFamily="18" charset="0"/>
                          <a:cs typeface="Times New Roman" panose="02020603050405020304" pitchFamily="18" charset="0"/>
                        </a:rPr>
                        <a:t>F</a:t>
                      </a:r>
                    </a:p>
                  </a:txBody>
                  <a:tcPr anchor="ctr">
                    <a:solidFill>
                      <a:schemeClr val="accent3">
                        <a:lumMod val="60000"/>
                        <a:lumOff val="40000"/>
                      </a:schemeClr>
                    </a:solidFill>
                  </a:tcPr>
                </a:tc>
                <a:tc>
                  <a:txBody>
                    <a:bodyPr/>
                    <a:lstStyle/>
                    <a:p>
                      <a:pPr algn="ctr"/>
                      <a:r>
                        <a:rPr lang="en-US" sz="1200" dirty="0">
                          <a:latin typeface="Times New Roman" panose="02020603050405020304" pitchFamily="18" charset="0"/>
                          <a:cs typeface="Times New Roman" panose="02020603050405020304" pitchFamily="18" charset="0"/>
                        </a:rPr>
                        <a:t>S</a:t>
                      </a:r>
                    </a:p>
                  </a:txBody>
                  <a:tcPr anchor="ctr">
                    <a:solidFill>
                      <a:schemeClr val="accent3">
                        <a:lumMod val="60000"/>
                        <a:lumOff val="40000"/>
                      </a:schemeClr>
                    </a:solidFill>
                  </a:tcPr>
                </a:tc>
                <a:extLst>
                  <a:ext uri="{0D108BD9-81ED-4DB2-BD59-A6C34878D82A}">
                    <a16:rowId xmlns:a16="http://schemas.microsoft.com/office/drawing/2014/main" val="10001"/>
                  </a:ext>
                </a:extLst>
              </a:tr>
              <a:tr h="206213">
                <a:tc>
                  <a:txBody>
                    <a:bodyPr/>
                    <a:lstStyle/>
                    <a:p>
                      <a:pPr algn="ctr"/>
                      <a:r>
                        <a:rPr lang="en-US" sz="1200" b="1" dirty="0">
                          <a:latin typeface="Times New Roman" panose="02020603050405020304" pitchFamily="18" charset="0"/>
                          <a:cs typeface="Times New Roman" panose="02020603050405020304" pitchFamily="18" charset="0"/>
                        </a:rPr>
                        <a:t>A</a:t>
                      </a:r>
                    </a:p>
                  </a:txBody>
                  <a:tcPr anchor="ctr">
                    <a:lnT w="12700" cap="flat" cmpd="sng" algn="ctr">
                      <a:solidFill>
                        <a:srgbClr val="000000"/>
                      </a:solidFill>
                      <a:prstDash val="solid"/>
                      <a:round/>
                      <a:headEnd type="none" w="med" len="med"/>
                      <a:tailEnd type="none" w="med" len="med"/>
                    </a:lnT>
                    <a:solidFill>
                      <a:schemeClr val="bg1">
                        <a:lumMod val="95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2"/>
                  </a:ext>
                </a:extLst>
              </a:tr>
              <a:tr h="206213">
                <a:tc>
                  <a:txBody>
                    <a:bodyPr/>
                    <a:lstStyle/>
                    <a:p>
                      <a:pPr algn="ctr"/>
                      <a:r>
                        <a:rPr lang="en-US" sz="1200" b="1" dirty="0">
                          <a:latin typeface="Times New Roman" panose="02020603050405020304" pitchFamily="18" charset="0"/>
                          <a:cs typeface="Times New Roman" panose="02020603050405020304" pitchFamily="18" charset="0"/>
                        </a:rPr>
                        <a:t>B</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3"/>
                  </a:ext>
                </a:extLst>
              </a:tr>
              <a:tr h="206213">
                <a:tc>
                  <a:txBody>
                    <a:bodyPr/>
                    <a:lstStyle/>
                    <a:p>
                      <a:pPr algn="ctr"/>
                      <a:r>
                        <a:rPr lang="en-US" sz="1200" b="1" dirty="0">
                          <a:latin typeface="Times New Roman" panose="02020603050405020304" pitchFamily="18" charset="0"/>
                          <a:cs typeface="Times New Roman" panose="02020603050405020304" pitchFamily="18" charset="0"/>
                        </a:rPr>
                        <a:t>C</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4"/>
                  </a:ext>
                </a:extLst>
              </a:tr>
              <a:tr h="206213">
                <a:tc>
                  <a:txBody>
                    <a:bodyPr/>
                    <a:lstStyle/>
                    <a:p>
                      <a:pPr algn="ctr"/>
                      <a:r>
                        <a:rPr lang="en-US" sz="1200" b="1" dirty="0">
                          <a:latin typeface="Times New Roman" panose="02020603050405020304" pitchFamily="18" charset="0"/>
                          <a:cs typeface="Times New Roman" panose="02020603050405020304" pitchFamily="18" charset="0"/>
                        </a:rPr>
                        <a:t>D</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5"/>
                  </a:ext>
                </a:extLst>
              </a:tr>
              <a:tr h="206213">
                <a:tc>
                  <a:txBody>
                    <a:bodyPr/>
                    <a:lstStyle/>
                    <a:p>
                      <a:pPr algn="ctr"/>
                      <a:r>
                        <a:rPr lang="en-US" sz="1200" b="1" dirty="0">
                          <a:latin typeface="Times New Roman" panose="02020603050405020304" pitchFamily="18" charset="0"/>
                          <a:cs typeface="Times New Roman" panose="02020603050405020304" pitchFamily="18" charset="0"/>
                        </a:rPr>
                        <a:t>E</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6"/>
                  </a:ext>
                </a:extLst>
              </a:tr>
              <a:tr h="206213">
                <a:tc>
                  <a:txBody>
                    <a:bodyPr/>
                    <a:lstStyle/>
                    <a:p>
                      <a:pPr algn="ctr"/>
                      <a:r>
                        <a:rPr lang="en-US" sz="1200" b="1" dirty="0">
                          <a:latin typeface="Times New Roman" panose="02020603050405020304" pitchFamily="18" charset="0"/>
                          <a:cs typeface="Times New Roman" panose="02020603050405020304" pitchFamily="18" charset="0"/>
                        </a:rPr>
                        <a:t>F</a:t>
                      </a:r>
                    </a:p>
                  </a:txBody>
                  <a:tcPr anchor="ctr">
                    <a:solidFill>
                      <a:schemeClr val="bg1">
                        <a:lumMod val="95000"/>
                      </a:schemeClr>
                    </a:solid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no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tc>
                  <a:txBody>
                    <a:bodyPr/>
                    <a:lstStyle/>
                    <a:p>
                      <a:endParaRPr lang="en-US" sz="1200" dirty="0">
                        <a:latin typeface="Times New Roman" panose="02020603050405020304" pitchFamily="18" charset="0"/>
                        <a:cs typeface="Times New Roman" panose="02020603050405020304" pitchFamily="18" charset="0"/>
                      </a:endParaRPr>
                    </a:p>
                  </a:txBody>
                  <a:tcPr>
                    <a:solidFill>
                      <a:schemeClr val="accent3">
                        <a:lumMod val="60000"/>
                        <a:lumOff val="40000"/>
                      </a:schemeClr>
                    </a:solidFill>
                  </a:tcPr>
                </a:tc>
                <a:extLst>
                  <a:ext uri="{0D108BD9-81ED-4DB2-BD59-A6C34878D82A}">
                    <a16:rowId xmlns:a16="http://schemas.microsoft.com/office/drawing/2014/main" val="10007"/>
                  </a:ext>
                </a:extLst>
              </a:tr>
            </a:tbl>
          </a:graphicData>
        </a:graphic>
      </p:graphicFrame>
      <p:cxnSp>
        <p:nvCxnSpPr>
          <p:cNvPr id="10" name="Straight Connector 9"/>
          <p:cNvCxnSpPr/>
          <p:nvPr/>
        </p:nvCxnSpPr>
        <p:spPr>
          <a:xfrm>
            <a:off x="228600" y="4495800"/>
            <a:ext cx="1008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1" name="Straight Connector 10"/>
          <p:cNvCxnSpPr/>
          <p:nvPr/>
        </p:nvCxnSpPr>
        <p:spPr>
          <a:xfrm>
            <a:off x="1676400" y="4713962"/>
            <a:ext cx="1044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a:off x="3124200" y="4713962"/>
            <a:ext cx="1044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3" name="Straight Connector 12"/>
          <p:cNvCxnSpPr/>
          <p:nvPr/>
        </p:nvCxnSpPr>
        <p:spPr>
          <a:xfrm>
            <a:off x="4572000" y="4713962"/>
            <a:ext cx="1044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4" name="Straight Connector 13"/>
          <p:cNvCxnSpPr/>
          <p:nvPr/>
        </p:nvCxnSpPr>
        <p:spPr>
          <a:xfrm>
            <a:off x="6019800" y="4713962"/>
            <a:ext cx="1044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a:off x="7543800" y="4713962"/>
            <a:ext cx="1044000" cy="0"/>
          </a:xfrm>
          <a:prstGeom prst="line">
            <a:avLst/>
          </a:prstGeom>
          <a:ln w="85725">
            <a:solidFill>
              <a:srgbClr val="C00000"/>
            </a:solidFill>
          </a:ln>
        </p:spPr>
        <p:style>
          <a:lnRef idx="3">
            <a:schemeClr val="accent2"/>
          </a:lnRef>
          <a:fillRef idx="0">
            <a:schemeClr val="accent2"/>
          </a:fillRef>
          <a:effectRef idx="2">
            <a:schemeClr val="accent2"/>
          </a:effectRef>
          <a:fontRef idx="minor">
            <a:schemeClr val="tx1"/>
          </a:fontRef>
        </p:style>
      </p:cxnSp>
      <p:sp>
        <p:nvSpPr>
          <p:cNvPr id="18" name="TextBox 17"/>
          <p:cNvSpPr txBox="1"/>
          <p:nvPr/>
        </p:nvSpPr>
        <p:spPr>
          <a:xfrm>
            <a:off x="2471721" y="5105400"/>
            <a:ext cx="4070079" cy="1200329"/>
          </a:xfrm>
          <a:prstGeom prst="rect">
            <a:avLst/>
          </a:prstGeom>
          <a:noFill/>
          <a:ln w="19050">
            <a:solidFill>
              <a:schemeClr val="accent6">
                <a:lumMod val="75000"/>
              </a:schemeClr>
            </a:solidFill>
          </a:ln>
        </p:spPr>
        <p:txBody>
          <a:bodyPr wrap="square" rtlCol="0">
            <a:spAutoFit/>
          </a:bodyPr>
          <a:lstStyle/>
          <a:p>
            <a:pPr algn="just"/>
            <a:r>
              <a:rPr lang="en-US" sz="2400" dirty="0">
                <a:solidFill>
                  <a:srgbClr val="FF0000"/>
                </a:solidFill>
                <a:latin typeface="Times New Roman" panose="02020603050405020304" pitchFamily="18" charset="0"/>
                <a:cs typeface="Times New Roman" panose="02020603050405020304" pitchFamily="18" charset="0"/>
              </a:rPr>
              <a:t>Calendar days =82 days</a:t>
            </a:r>
          </a:p>
          <a:p>
            <a:pPr algn="just"/>
            <a:r>
              <a:rPr lang="en-US" sz="2400" dirty="0">
                <a:solidFill>
                  <a:srgbClr val="FF0000"/>
                </a:solidFill>
                <a:latin typeface="Times New Roman" panose="02020603050405020304" pitchFamily="18" charset="0"/>
                <a:cs typeface="Times New Roman" panose="02020603050405020304" pitchFamily="18" charset="0"/>
              </a:rPr>
              <a:t>Working days = 60 days</a:t>
            </a:r>
          </a:p>
          <a:p>
            <a:endParaRPr lang="en-US" sz="2400" b="1" i="1"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4027200" y="431105"/>
            <a:ext cx="1588800" cy="461665"/>
          </a:xfrm>
          <a:prstGeom prst="rect">
            <a:avLst/>
          </a:prstGeom>
          <a:noFill/>
        </p:spPr>
        <p:txBody>
          <a:bodyPr wrap="square" rtlCol="0">
            <a:spAutoFit/>
          </a:bodyPr>
          <a:lstStyle/>
          <a:p>
            <a:r>
              <a:rPr lang="en-US" sz="2400" dirty="0"/>
              <a:t>Cont</a:t>
            </a:r>
            <a:r>
              <a:rPr lang="en-US" sz="2000" dirty="0"/>
              <a:t>.</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up)">
                                      <p:cBhvr>
                                        <p:cTn id="4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1752" y="228600"/>
            <a:ext cx="8534400" cy="762000"/>
          </a:xfrm>
        </p:spPr>
        <p:txBody>
          <a:bodyPr>
            <a:normAutofit/>
          </a:bodyPr>
          <a:lstStyle/>
          <a:p>
            <a:r>
              <a:rPr lang="en-US" sz="4400" b="1" dirty="0"/>
              <a:t>Thank You</a:t>
            </a:r>
          </a:p>
        </p:txBody>
      </p:sp>
      <p:sp>
        <p:nvSpPr>
          <p:cNvPr id="6" name="Date Placeholder 5"/>
          <p:cNvSpPr>
            <a:spLocks noGrp="1"/>
          </p:cNvSpPr>
          <p:nvPr>
            <p:ph type="dt" sz="half" idx="10"/>
          </p:nvPr>
        </p:nvSpPr>
        <p:spPr/>
        <p:txBody>
          <a:bodyPr/>
          <a:lstStyle/>
          <a:p>
            <a:fld id="{85D627B0-CA54-4BC4-821A-A387B475481B}" type="datetime4">
              <a:rPr lang="en-US" smtClean="0"/>
              <a:t>January 20, 2025</a:t>
            </a:fld>
            <a:endParaRPr lang="en-US"/>
          </a:p>
        </p:txBody>
      </p:sp>
      <p:sp>
        <p:nvSpPr>
          <p:cNvPr id="5" name="Footer Placeholder 4"/>
          <p:cNvSpPr>
            <a:spLocks noGrp="1"/>
          </p:cNvSpPr>
          <p:nvPr>
            <p:ph type="ftr" sz="quarter" idx="11"/>
          </p:nvPr>
        </p:nvSpPr>
        <p:spPr/>
        <p:txBody>
          <a:bodyPr/>
          <a:lstStyle/>
          <a:p>
            <a:r>
              <a:rPr lang="en-GB"/>
              <a:t>GE 402 (Management Of Engineering Projects)</a:t>
            </a:r>
            <a:endParaRPr lang="en-US"/>
          </a:p>
        </p:txBody>
      </p:sp>
      <p:sp>
        <p:nvSpPr>
          <p:cNvPr id="4" name="Slide Number Placeholder 3"/>
          <p:cNvSpPr>
            <a:spLocks noGrp="1"/>
          </p:cNvSpPr>
          <p:nvPr>
            <p:ph type="sldNum" sz="quarter" idx="12"/>
          </p:nvPr>
        </p:nvSpPr>
        <p:spPr/>
        <p:txBody>
          <a:bodyPr/>
          <a:lstStyle/>
          <a:p>
            <a:fld id="{E964050B-6237-4A51-8D91-3999973097DF}" type="slidenum">
              <a:rPr lang="en-US" smtClean="0"/>
              <a:pPr/>
              <a:t>9</a:t>
            </a:fld>
            <a:endParaRPr lang="en-US"/>
          </a:p>
        </p:txBody>
      </p:sp>
      <p:pic>
        <p:nvPicPr>
          <p:cNvPr id="86018" name="Picture 2" descr="http://www.nutritioneducationexperts.com/wp-content/uploads/Question-Marks1-284x300.png"/>
          <p:cNvPicPr>
            <a:picLocks noChangeAspect="1" noChangeArrowheads="1"/>
          </p:cNvPicPr>
          <p:nvPr/>
        </p:nvPicPr>
        <p:blipFill>
          <a:blip r:embed="rId2"/>
          <a:srcRect/>
          <a:stretch>
            <a:fillRect/>
          </a:stretch>
        </p:blipFill>
        <p:spPr bwMode="auto">
          <a:xfrm>
            <a:off x="3200400" y="3352800"/>
            <a:ext cx="2705100" cy="2857500"/>
          </a:xfrm>
          <a:prstGeom prst="rect">
            <a:avLst/>
          </a:prstGeom>
          <a:noFill/>
        </p:spPr>
      </p:pic>
      <p:cxnSp>
        <p:nvCxnSpPr>
          <p:cNvPr id="9" name="Straight Connector 8"/>
          <p:cNvCxnSpPr/>
          <p:nvPr/>
        </p:nvCxnSpPr>
        <p:spPr>
          <a:xfrm>
            <a:off x="1143000" y="2743200"/>
            <a:ext cx="7010400" cy="205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371600" y="1752600"/>
            <a:ext cx="6223178" cy="923330"/>
          </a:xfrm>
          <a:prstGeom prst="rect">
            <a:avLst/>
          </a:prstGeom>
          <a:noFill/>
        </p:spPr>
        <p:txBody>
          <a:bodyPr wrap="none" lIns="91440" tIns="45720" rIns="91440" bIns="45720">
            <a:spAutoFit/>
          </a:bodyPr>
          <a:lstStyle/>
          <a:p>
            <a:pPr algn="ctr"/>
            <a:r>
              <a:rPr lang="en-US" sz="5400" b="1" dirty="0">
                <a:ln w="10541" cmpd="sng">
                  <a:solidFill>
                    <a:schemeClr val="accent1">
                      <a:shade val="88000"/>
                      <a:satMod val="110000"/>
                    </a:schemeClr>
                  </a:solidFill>
                  <a:prstDash val="solid"/>
                </a:ln>
                <a:gradFill>
                  <a:gsLst>
                    <a:gs pos="0">
                      <a:srgbClr val="FF3399"/>
                    </a:gs>
                    <a:gs pos="25000">
                      <a:srgbClr val="FF6633"/>
                    </a:gs>
                    <a:gs pos="50000">
                      <a:srgbClr val="FFFF00"/>
                    </a:gs>
                    <a:gs pos="75000">
                      <a:srgbClr val="01A78F"/>
                    </a:gs>
                    <a:gs pos="100000">
                      <a:srgbClr val="3366FF"/>
                    </a:gs>
                  </a:gsLst>
                  <a:lin ang="5400000" scaled="0"/>
                </a:gradFill>
              </a:rPr>
              <a:t>Questions Please</a:t>
            </a:r>
          </a:p>
        </p:txBody>
      </p:sp>
      <p:pic>
        <p:nvPicPr>
          <p:cNvPr id="86020" name="Picture 4" descr="http://cachepe.samedaymusic.com/media/fit,330by330/quality,85/86469-a9dae2917d35d8b246d6ade5801c6f17.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467600" y="1828800"/>
            <a:ext cx="1010728" cy="8667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86020"/>
                                        </p:tgtEl>
                                        <p:attrNameLst>
                                          <p:attrName>style.visibility</p:attrName>
                                        </p:attrNameLst>
                                      </p:cBhvr>
                                      <p:to>
                                        <p:strVal val="visible"/>
                                      </p:to>
                                    </p:set>
                                    <p:animEffect transition="in" filter="wheel(4)">
                                      <p:cBhvr>
                                        <p:cTn id="17" dur="2000"/>
                                        <p:tgtEl>
                                          <p:spTgt spid="8602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86018"/>
                                        </p:tgtEl>
                                        <p:attrNameLst>
                                          <p:attrName>style.visibility</p:attrName>
                                        </p:attrNameLst>
                                      </p:cBhvr>
                                      <p:to>
                                        <p:strVal val="visible"/>
                                      </p:to>
                                    </p:set>
                                    <p:anim calcmode="lin" valueType="num">
                                      <p:cBhvr additive="base">
                                        <p:cTn id="28" dur="500" fill="hold"/>
                                        <p:tgtEl>
                                          <p:spTgt spid="86018"/>
                                        </p:tgtEl>
                                        <p:attrNameLst>
                                          <p:attrName>ppt_x</p:attrName>
                                        </p:attrNameLst>
                                      </p:cBhvr>
                                      <p:tavLst>
                                        <p:tav tm="0">
                                          <p:val>
                                            <p:strVal val="#ppt_x"/>
                                          </p:val>
                                        </p:tav>
                                        <p:tav tm="100000">
                                          <p:val>
                                            <p:strVal val="#ppt_x"/>
                                          </p:val>
                                        </p:tav>
                                      </p:tavLst>
                                    </p:anim>
                                    <p:anim calcmode="lin" valueType="num">
                                      <p:cBhvr additive="base">
                                        <p:cTn id="29" dur="500" fill="hold"/>
                                        <p:tgtEl>
                                          <p:spTgt spid="860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EA310DA89CC9D4C95ADEB31B3960639" ma:contentTypeVersion="1" ma:contentTypeDescription="Create a new document." ma:contentTypeScope="" ma:versionID="50ef57a4d5791843afc5755fefddbd2f">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65D0974-466A-40E0-ABFB-655FDF2A3958}">
  <ds:schemaRefs>
    <ds:schemaRef ds:uri="http://schemas.microsoft.com/sharepoint/v3/contenttype/forms"/>
  </ds:schemaRefs>
</ds:datastoreItem>
</file>

<file path=customXml/itemProps2.xml><?xml version="1.0" encoding="utf-8"?>
<ds:datastoreItem xmlns:ds="http://schemas.openxmlformats.org/officeDocument/2006/customXml" ds:itemID="{544C4963-5A36-4685-8720-D652C9C55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2A4C6D2-5977-44AE-8B4D-3745800C3303}">
  <ds:schemaRefs>
    <ds:schemaRef ds:uri="http://schemas.openxmlformats.org/package/2006/metadata/core-properties"/>
    <ds:schemaRef ds:uri="http://schemas.microsoft.com/sharepoint/v3"/>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Equity</Template>
  <TotalTime>1438</TotalTime>
  <Words>863</Words>
  <Application>Microsoft Office PowerPoint</Application>
  <PresentationFormat>On-screen Show (4:3)</PresentationFormat>
  <Paragraphs>396</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Algerian</vt:lpstr>
      <vt:lpstr>Calibri</vt:lpstr>
      <vt:lpstr>Courier New</vt:lpstr>
      <vt:lpstr>Georgia</vt:lpstr>
      <vt:lpstr>Times New Roman</vt:lpstr>
      <vt:lpstr>Wingdings</vt:lpstr>
      <vt:lpstr>Wingdings 2</vt:lpstr>
      <vt:lpstr>Civic</vt:lpstr>
      <vt:lpstr>Management Of Engineering Projects (GE 402)</vt:lpstr>
      <vt:lpstr>GANTT CHART</vt:lpstr>
      <vt:lpstr>  </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 404 (Engineering Management)</dc:title>
  <dc:creator>Nadeem Siddiqui</dc:creator>
  <cp:lastModifiedBy>Almutairi, Abdulrahman M.</cp:lastModifiedBy>
  <cp:revision>86</cp:revision>
  <dcterms:modified xsi:type="dcterms:W3CDTF">2025-01-20T06:21:57Z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0x010100BEA310DA89CC9D4C95ADEB31B3960639</vt:lpwstr>
  </property>
</Properties>
</file>