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7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42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45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25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69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38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28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88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57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46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7455-FFC4-405D-B581-7279EE73066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84B3-C6D3-43B9-876A-1AC4E529D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45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6354945/" TargetMode="External"/><Relationship Id="rId2" Type="http://schemas.openxmlformats.org/officeDocument/2006/relationships/hyperlink" Target="https://www.mdpi.com/2304-8158/10/6/127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90183" y="2625260"/>
            <a:ext cx="9144000" cy="337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600" b="1" dirty="0" smtClean="0">
                <a:latin typeface="Bell MT" panose="02020503060305020303" pitchFamily="18" charset="0"/>
              </a:rPr>
              <a:t>FUNGAL SPECIES AND THEIR TOXINS</a:t>
            </a:r>
            <a:r>
              <a:rPr lang="ar-SA" sz="7600" b="1" dirty="0" smtClean="0">
                <a:latin typeface="Bell MT" panose="02020503060305020303" pitchFamily="18" charset="0"/>
              </a:rPr>
              <a:t/>
            </a:r>
            <a:br>
              <a:rPr lang="ar-SA" sz="7600" b="1" dirty="0" smtClean="0">
                <a:latin typeface="Bell MT" panose="02020503060305020303" pitchFamily="18" charset="0"/>
              </a:rPr>
            </a:br>
            <a:r>
              <a:rPr lang="en-US" sz="7600" b="1" dirty="0">
                <a:latin typeface="Bell MT" panose="02020503060305020303" pitchFamily="18" charset="0"/>
              </a:rPr>
              <a:t> </a:t>
            </a:r>
            <a:r>
              <a:rPr lang="en-US" sz="7600" b="1" dirty="0" smtClean="0">
                <a:latin typeface="Bell MT" panose="02020503060305020303" pitchFamily="18" charset="0"/>
              </a:rPr>
              <a:t>     </a:t>
            </a:r>
            <a:r>
              <a:rPr lang="ar-SA" sz="7600" b="1" dirty="0" smtClean="0">
                <a:latin typeface="Bell MT" panose="02020503060305020303" pitchFamily="18" charset="0"/>
              </a:rPr>
              <a:t/>
            </a:r>
            <a:br>
              <a:rPr lang="ar-SA" sz="7600" b="1" dirty="0" smtClean="0">
                <a:latin typeface="Bell MT" panose="02020503060305020303" pitchFamily="18" charset="0"/>
              </a:rPr>
            </a:br>
            <a:r>
              <a:rPr lang="en-US" sz="2200" dirty="0" smtClean="0">
                <a:latin typeface="Bell MT" panose="02020503060305020303" pitchFamily="18" charset="0"/>
              </a:rPr>
              <a:t> </a:t>
            </a:r>
            <a:endParaRPr lang="en-US" sz="2200" dirty="0" smtClean="0">
              <a:latin typeface="Bell MT" panose="02020503060305020303" pitchFamily="18" charset="0"/>
            </a:endParaRPr>
          </a:p>
          <a:p>
            <a:r>
              <a:rPr lang="en-US" sz="2200" dirty="0" smtClean="0">
                <a:latin typeface="Bell MT" panose="02020503060305020303" pitchFamily="18" charset="0"/>
              </a:rPr>
              <a:t/>
            </a:r>
            <a:br>
              <a:rPr lang="en-US" sz="2200" dirty="0" smtClean="0">
                <a:latin typeface="Bell MT" panose="02020503060305020303" pitchFamily="18" charset="0"/>
              </a:rPr>
            </a:br>
            <a:r>
              <a:rPr lang="en-US" sz="2200" dirty="0" smtClean="0">
                <a:latin typeface="Bell MT" panose="02020503060305020303" pitchFamily="18" charset="0"/>
              </a:rPr>
              <a:t>Prof</a:t>
            </a:r>
            <a:r>
              <a:rPr lang="en-US" sz="2200" dirty="0" smtClean="0">
                <a:latin typeface="Bell MT" panose="02020503060305020303" pitchFamily="18" charset="0"/>
              </a:rPr>
              <a:t>. Abdullah </a:t>
            </a:r>
            <a:r>
              <a:rPr lang="en-US" sz="2200" dirty="0" err="1" smtClean="0">
                <a:latin typeface="Bell MT" panose="02020503060305020303" pitchFamily="18" charset="0"/>
              </a:rPr>
              <a:t>Msaad</a:t>
            </a:r>
            <a:r>
              <a:rPr lang="en-US" sz="2200" dirty="0" smtClean="0">
                <a:latin typeface="Bell MT" panose="02020503060305020303" pitchFamily="18" charset="0"/>
              </a:rPr>
              <a:t> Al-</a:t>
            </a:r>
            <a:r>
              <a:rPr lang="en-US" sz="2200" dirty="0" err="1" smtClean="0">
                <a:latin typeface="Bell MT" panose="02020503060305020303" pitchFamily="18" charset="0"/>
              </a:rPr>
              <a:t>Falih</a:t>
            </a:r>
            <a:r>
              <a:rPr lang="en-US" sz="3000" dirty="0" smtClean="0">
                <a:latin typeface="Bell MT" panose="02020503060305020303" pitchFamily="18" charset="0"/>
              </a:rPr>
              <a:t/>
            </a:r>
            <a:br>
              <a:rPr lang="en-US" sz="3000" dirty="0" smtClean="0">
                <a:latin typeface="Bell MT" panose="02020503060305020303" pitchFamily="18" charset="0"/>
              </a:rPr>
            </a:br>
            <a:r>
              <a:rPr lang="en-US" sz="3000" dirty="0" smtClean="0">
                <a:latin typeface="Bell MT" panose="02020503060305020303" pitchFamily="18" charset="0"/>
              </a:rPr>
              <a:t/>
            </a:r>
            <a:br>
              <a:rPr lang="en-US" sz="3000" dirty="0" smtClean="0">
                <a:latin typeface="Bell MT" panose="02020503060305020303" pitchFamily="18" charset="0"/>
              </a:rPr>
            </a:br>
            <a:r>
              <a:rPr lang="en-US" sz="3000" dirty="0" smtClean="0"/>
              <a:t>2022</a:t>
            </a:r>
            <a:endParaRPr lang="en-US" sz="76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64589" y="516524"/>
            <a:ext cx="6801612" cy="12398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Bell MT" panose="02020503060305020303" pitchFamily="18" charset="0"/>
              </a:rPr>
              <a:t>King Saud University</a:t>
            </a:r>
          </a:p>
          <a:p>
            <a:pPr algn="l"/>
            <a:r>
              <a:rPr lang="en-US" dirty="0" smtClean="0">
                <a:latin typeface="Bell MT" panose="02020503060305020303" pitchFamily="18" charset="0"/>
              </a:rPr>
              <a:t>College of Science</a:t>
            </a:r>
          </a:p>
          <a:p>
            <a:pPr algn="l"/>
            <a:r>
              <a:rPr lang="en-US" dirty="0" smtClean="0">
                <a:latin typeface="Bell MT" panose="02020503060305020303" pitchFamily="18" charset="0"/>
              </a:rPr>
              <a:t>Department of Botany and Microbiology</a:t>
            </a:r>
            <a:endParaRPr lang="en-US" dirty="0">
              <a:latin typeface="Bell MT" panose="02020503060305020303" pitchFamily="18" charset="0"/>
            </a:endParaRPr>
          </a:p>
        </p:txBody>
      </p:sp>
      <p:pic>
        <p:nvPicPr>
          <p:cNvPr id="6" name="Picture 2" descr="ملف:شعار جامعة الملك سعود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6048" y="431762"/>
            <a:ext cx="3448127" cy="132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56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FUNGAL SPECIES AND THEIR TOXINS</a:t>
            </a:r>
            <a:endParaRPr lang="en-US" sz="4000" b="1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Bell MT" panose="02020503060305020303" pitchFamily="18" charset="0"/>
              </a:rPr>
              <a:t>There are more than 500 mycotoxins have been reported, most of which are under regulation or testing, while new mycotoxins are often discovered.</a:t>
            </a:r>
          </a:p>
          <a:p>
            <a:pPr algn="just"/>
            <a:r>
              <a:rPr lang="en-US" b="1" dirty="0" smtClean="0">
                <a:latin typeface="Bell MT" panose="02020503060305020303" pitchFamily="18" charset="0"/>
              </a:rPr>
              <a:t>we will look at major groups of mycotoxins, from aflatoxins to other common mycotoxins like </a:t>
            </a:r>
            <a:r>
              <a:rPr lang="en-US" b="1" dirty="0" err="1" smtClean="0">
                <a:latin typeface="Bell MT" panose="02020503060305020303" pitchFamily="18" charset="0"/>
              </a:rPr>
              <a:t>fusarins</a:t>
            </a:r>
            <a:r>
              <a:rPr lang="en-US" b="1" dirty="0" smtClean="0">
                <a:latin typeface="Bell MT" panose="02020503060305020303" pitchFamily="18" charset="0"/>
              </a:rPr>
              <a:t>, etc.:</a:t>
            </a:r>
            <a:endParaRPr lang="en-US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2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FUNGAL SPECIES AND THEIR TOXINS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Bell MT" panose="02020503060305020303" pitchFamily="18" charset="0"/>
              </a:rPr>
              <a:t>Aflatoxins</a:t>
            </a:r>
          </a:p>
          <a:p>
            <a:pPr marL="0" indent="0" algn="just">
              <a:buNone/>
            </a:pPr>
            <a:r>
              <a:rPr lang="en-US" dirty="0" smtClean="0">
                <a:latin typeface="Bell MT" panose="02020503060305020303" pitchFamily="18" charset="0"/>
              </a:rPr>
              <a:t>Aflatoxins are a group of mycotoxins primarily produced by </a:t>
            </a:r>
            <a:r>
              <a:rPr lang="en-US" i="1" dirty="0" smtClean="0">
                <a:latin typeface="Bell MT" panose="02020503060305020303" pitchFamily="18" charset="0"/>
              </a:rPr>
              <a:t>Aspergillus </a:t>
            </a:r>
            <a:r>
              <a:rPr lang="en-US" i="1" dirty="0" err="1" smtClean="0">
                <a:latin typeface="Bell MT" panose="02020503060305020303" pitchFamily="18" charset="0"/>
              </a:rPr>
              <a:t>flavus</a:t>
            </a:r>
            <a:r>
              <a:rPr lang="en-US" dirty="0" smtClean="0">
                <a:latin typeface="Bell MT" panose="02020503060305020303" pitchFamily="18" charset="0"/>
              </a:rPr>
              <a:t>, </a:t>
            </a:r>
            <a:r>
              <a:rPr lang="en-US" i="1" dirty="0" smtClean="0">
                <a:latin typeface="Bell MT" panose="02020503060305020303" pitchFamily="18" charset="0"/>
              </a:rPr>
              <a:t>A. </a:t>
            </a:r>
            <a:r>
              <a:rPr lang="en-US" i="1" dirty="0" err="1" smtClean="0">
                <a:latin typeface="Bell MT" panose="02020503060305020303" pitchFamily="18" charset="0"/>
              </a:rPr>
              <a:t>bombycis</a:t>
            </a:r>
            <a:r>
              <a:rPr lang="en-US" i="1" dirty="0" smtClean="0">
                <a:latin typeface="Bell MT" panose="02020503060305020303" pitchFamily="18" charset="0"/>
              </a:rPr>
              <a:t>, A. </a:t>
            </a:r>
            <a:r>
              <a:rPr lang="en-US" i="1" dirty="0" err="1" smtClean="0">
                <a:latin typeface="Bell MT" panose="02020503060305020303" pitchFamily="18" charset="0"/>
              </a:rPr>
              <a:t>pseudotamarii</a:t>
            </a:r>
            <a:r>
              <a:rPr lang="en-US" i="1" dirty="0" smtClean="0">
                <a:latin typeface="Bell MT" panose="02020503060305020303" pitchFamily="18" charset="0"/>
              </a:rPr>
              <a:t>, A. </a:t>
            </a:r>
            <a:r>
              <a:rPr lang="en-US" i="1" dirty="0" err="1" smtClean="0">
                <a:latin typeface="Bell MT" panose="02020503060305020303" pitchFamily="18" charset="0"/>
              </a:rPr>
              <a:t>nomius</a:t>
            </a:r>
            <a:r>
              <a:rPr lang="en-US" dirty="0" smtClean="0">
                <a:latin typeface="Bell MT" panose="02020503060305020303" pitchFamily="18" charset="0"/>
              </a:rPr>
              <a:t>, and </a:t>
            </a:r>
            <a:r>
              <a:rPr lang="en-US" i="1" dirty="0" smtClean="0">
                <a:latin typeface="Bell MT" panose="02020503060305020303" pitchFamily="18" charset="0"/>
              </a:rPr>
              <a:t>A. </a:t>
            </a:r>
            <a:r>
              <a:rPr lang="en-US" i="1" dirty="0" err="1" smtClean="0">
                <a:latin typeface="Bell MT" panose="02020503060305020303" pitchFamily="18" charset="0"/>
              </a:rPr>
              <a:t>parasiticus</a:t>
            </a:r>
            <a:r>
              <a:rPr lang="en-US" dirty="0" smtClean="0">
                <a:latin typeface="Bell MT" panose="02020503060305020303" pitchFamily="18" charset="0"/>
              </a:rPr>
              <a:t>, and can infest several crops, foods, and agricultural products.</a:t>
            </a:r>
          </a:p>
          <a:p>
            <a:pPr marL="0" indent="0" algn="just">
              <a:buNone/>
            </a:pPr>
            <a:endParaRPr lang="en-US" dirty="0" smtClean="0">
              <a:latin typeface="Bell MT" panose="02020503060305020303" pitchFamily="18" charset="0"/>
            </a:endParaRPr>
          </a:p>
          <a:p>
            <a:pPr algn="just"/>
            <a:r>
              <a:rPr lang="en-US" b="1" dirty="0" err="1" smtClean="0">
                <a:solidFill>
                  <a:srgbClr val="C00000"/>
                </a:solidFill>
                <a:latin typeface="Bodoni MT" panose="02070603080606020203" pitchFamily="18" charset="0"/>
              </a:rPr>
              <a:t>Ochratoxins</a:t>
            </a:r>
            <a:endParaRPr lang="en-US" b="1" dirty="0" smtClean="0">
              <a:solidFill>
                <a:srgbClr val="C00000"/>
              </a:solidFill>
              <a:latin typeface="Bodoni MT" panose="02070603080606020203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Bell MT" panose="02020503060305020303" pitchFamily="18" charset="0"/>
              </a:rPr>
              <a:t>Ochratoxins</a:t>
            </a:r>
            <a:r>
              <a:rPr lang="en-US" dirty="0" smtClean="0">
                <a:latin typeface="Bell MT" panose="02020503060305020303" pitchFamily="18" charset="0"/>
              </a:rPr>
              <a:t>, produced by </a:t>
            </a:r>
            <a:r>
              <a:rPr lang="en-US" dirty="0" err="1" smtClean="0">
                <a:latin typeface="Bell MT" panose="02020503060305020303" pitchFamily="18" charset="0"/>
              </a:rPr>
              <a:t>Penicillium</a:t>
            </a:r>
            <a:r>
              <a:rPr lang="en-US" dirty="0" smtClean="0">
                <a:latin typeface="Bell MT" panose="02020503060305020303" pitchFamily="18" charset="0"/>
              </a:rPr>
              <a:t>,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, and Aspergillus species, are found naturally in various plant products such as cereals, coffee, beans, pulses, and dried fruits.</a:t>
            </a:r>
            <a:br>
              <a:rPr lang="en-US" dirty="0" smtClean="0">
                <a:latin typeface="Bell MT" panose="02020503060305020303" pitchFamily="18" charset="0"/>
              </a:rPr>
            </a:b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7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ell MT" panose="02020503060305020303" pitchFamily="18" charset="0"/>
              </a:rPr>
              <a:t>FUNGAL SPECIES AND THEIR TOXINS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Bell MT" panose="02020503060305020303" pitchFamily="18" charset="0"/>
              </a:rPr>
              <a:t>Trichothecenes</a:t>
            </a:r>
            <a:endParaRPr lang="en-US" b="1" dirty="0" smtClean="0">
              <a:solidFill>
                <a:srgbClr val="C00000"/>
              </a:solidFill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Bell MT" panose="02020503060305020303" pitchFamily="18" charset="0"/>
              </a:rPr>
              <a:t>These are produced by several fungal genera, which include </a:t>
            </a:r>
            <a:r>
              <a:rPr lang="en-US" i="1" dirty="0" err="1">
                <a:latin typeface="Bell MT" panose="02020503060305020303" pitchFamily="18" charset="0"/>
              </a:rPr>
              <a:t>Fusarium</a:t>
            </a:r>
            <a:r>
              <a:rPr lang="en-US" dirty="0">
                <a:latin typeface="Bell MT" panose="02020503060305020303" pitchFamily="18" charset="0"/>
              </a:rPr>
              <a:t>, </a:t>
            </a:r>
            <a:r>
              <a:rPr lang="en-US" i="1" dirty="0" err="1">
                <a:latin typeface="Bell MT" panose="02020503060305020303" pitchFamily="18" charset="0"/>
              </a:rPr>
              <a:t>Trichoderma</a:t>
            </a:r>
            <a:r>
              <a:rPr lang="en-US" dirty="0">
                <a:latin typeface="Bell MT" panose="02020503060305020303" pitchFamily="18" charset="0"/>
              </a:rPr>
              <a:t>, </a:t>
            </a:r>
            <a:r>
              <a:rPr lang="en-US" i="1" dirty="0">
                <a:latin typeface="Bell MT" panose="02020503060305020303" pitchFamily="18" charset="0"/>
              </a:rPr>
              <a:t>Myrothecium</a:t>
            </a:r>
            <a:r>
              <a:rPr lang="en-US" dirty="0">
                <a:latin typeface="Bell MT" panose="02020503060305020303" pitchFamily="18" charset="0"/>
              </a:rPr>
              <a:t>, </a:t>
            </a:r>
            <a:r>
              <a:rPr lang="en-US" i="1" dirty="0" err="1">
                <a:latin typeface="Bell MT" panose="02020503060305020303" pitchFamily="18" charset="0"/>
              </a:rPr>
              <a:t>Trichothecium</a:t>
            </a:r>
            <a:r>
              <a:rPr lang="en-US" dirty="0">
                <a:latin typeface="Bell MT" panose="02020503060305020303" pitchFamily="18" charset="0"/>
              </a:rPr>
              <a:t>, </a:t>
            </a:r>
            <a:r>
              <a:rPr lang="en-US" i="1" dirty="0" err="1">
                <a:latin typeface="Bell MT" panose="02020503060305020303" pitchFamily="18" charset="0"/>
              </a:rPr>
              <a:t>Verticimonosporium</a:t>
            </a:r>
            <a:r>
              <a:rPr lang="en-US" dirty="0">
                <a:latin typeface="Bell MT" panose="02020503060305020303" pitchFamily="18" charset="0"/>
              </a:rPr>
              <a:t>, </a:t>
            </a:r>
            <a:r>
              <a:rPr lang="en-US" i="1" dirty="0" err="1">
                <a:latin typeface="Bell MT" panose="02020503060305020303" pitchFamily="18" charset="0"/>
              </a:rPr>
              <a:t>Stachybotrys</a:t>
            </a:r>
            <a:r>
              <a:rPr lang="en-US" dirty="0">
                <a:latin typeface="Bell MT" panose="02020503060305020303" pitchFamily="18" charset="0"/>
              </a:rPr>
              <a:t>, and </a:t>
            </a:r>
            <a:r>
              <a:rPr lang="en-US" i="1" dirty="0" err="1">
                <a:latin typeface="Bell MT" panose="02020503060305020303" pitchFamily="18" charset="0"/>
              </a:rPr>
              <a:t>Cephalosporium</a:t>
            </a:r>
            <a:r>
              <a:rPr lang="en-US" i="1" dirty="0" smtClean="0">
                <a:latin typeface="Bell MT" panose="02020503060305020303" pitchFamily="18" charset="0"/>
              </a:rPr>
              <a:t>.</a:t>
            </a:r>
          </a:p>
          <a:p>
            <a:pPr marL="0" indent="0" algn="just">
              <a:buNone/>
            </a:pPr>
            <a:endParaRPr lang="en-US" i="1" dirty="0" smtClean="0">
              <a:latin typeface="Bell MT" panose="02020503060305020303" pitchFamily="18" charset="0"/>
            </a:endParaRPr>
          </a:p>
          <a:p>
            <a:pPr algn="just"/>
            <a:r>
              <a:rPr lang="en-US" b="1" dirty="0" err="1" smtClean="0">
                <a:solidFill>
                  <a:srgbClr val="C00000"/>
                </a:solidFill>
                <a:latin typeface="Bell MT" panose="02020503060305020303" pitchFamily="18" charset="0"/>
              </a:rPr>
              <a:t>Fumonisins</a:t>
            </a:r>
            <a:endParaRPr lang="en-US" b="1" dirty="0" smtClean="0">
              <a:solidFill>
                <a:srgbClr val="C00000"/>
              </a:solidFill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Bell MT" panose="02020503060305020303" pitchFamily="18" charset="0"/>
              </a:rPr>
              <a:t>These are produced by various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 species, including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verticillioides</a:t>
            </a:r>
            <a:r>
              <a:rPr lang="en-US" dirty="0" smtClean="0">
                <a:latin typeface="Bell MT" panose="02020503060305020303" pitchFamily="18" charset="0"/>
              </a:rPr>
              <a:t> and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proliferatum</a:t>
            </a:r>
            <a:r>
              <a:rPr lang="en-US" dirty="0" smtClean="0">
                <a:latin typeface="Bell MT" panose="02020503060305020303" pitchFamily="18" charset="0"/>
              </a:rPr>
              <a:t>. 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8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FUNGAL SPECIES AND THEIR TOXINS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Bell MT" panose="02020503060305020303" pitchFamily="18" charset="0"/>
              </a:rPr>
              <a:t>Sterigmatocystin</a:t>
            </a:r>
            <a:endParaRPr lang="en-US" b="1" dirty="0" smtClean="0">
              <a:solidFill>
                <a:srgbClr val="C00000"/>
              </a:solidFill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Bell MT" panose="02020503060305020303" pitchFamily="18" charset="0"/>
              </a:rPr>
              <a:t>Sterigmatocystin</a:t>
            </a:r>
            <a:r>
              <a:rPr lang="en-US" dirty="0" smtClean="0">
                <a:latin typeface="Bell MT" panose="02020503060305020303" pitchFamily="18" charset="0"/>
              </a:rPr>
              <a:t> (STC), a secondary metabolite of fungi, is produced by various species of </a:t>
            </a:r>
            <a:r>
              <a:rPr lang="en-US" i="1" dirty="0" smtClean="0">
                <a:latin typeface="Bell MT" panose="02020503060305020303" pitchFamily="18" charset="0"/>
              </a:rPr>
              <a:t>Aspergillus</a:t>
            </a:r>
            <a:r>
              <a:rPr lang="en-US" dirty="0" smtClean="0">
                <a:latin typeface="Bell MT" panose="02020503060305020303" pitchFamily="18" charset="0"/>
              </a:rPr>
              <a:t>, such as </a:t>
            </a:r>
            <a:r>
              <a:rPr lang="en-US" i="1" dirty="0" smtClean="0">
                <a:latin typeface="Bell MT" panose="02020503060305020303" pitchFamily="18" charset="0"/>
              </a:rPr>
              <a:t>A. versicolor </a:t>
            </a:r>
            <a:r>
              <a:rPr lang="en-US" dirty="0" smtClean="0">
                <a:latin typeface="Bell MT" panose="02020503060305020303" pitchFamily="18" charset="0"/>
              </a:rPr>
              <a:t>(which is the major STC producer), </a:t>
            </a:r>
            <a:r>
              <a:rPr lang="en-US" i="1" dirty="0" smtClean="0">
                <a:latin typeface="Bell MT" panose="02020503060305020303" pitchFamily="18" charset="0"/>
              </a:rPr>
              <a:t>A. </a:t>
            </a:r>
            <a:r>
              <a:rPr lang="en-US" i="1" dirty="0" err="1" smtClean="0">
                <a:latin typeface="Bell MT" panose="02020503060305020303" pitchFamily="18" charset="0"/>
              </a:rPr>
              <a:t>sydowi</a:t>
            </a:r>
            <a:r>
              <a:rPr lang="en-US" i="1" dirty="0" smtClean="0">
                <a:latin typeface="Bell MT" panose="02020503060305020303" pitchFamily="18" charset="0"/>
              </a:rPr>
              <a:t>, A. </a:t>
            </a:r>
            <a:r>
              <a:rPr lang="en-US" i="1" dirty="0" err="1" smtClean="0">
                <a:latin typeface="Bell MT" panose="02020503060305020303" pitchFamily="18" charset="0"/>
              </a:rPr>
              <a:t>quadrilineatus</a:t>
            </a:r>
            <a:r>
              <a:rPr lang="en-US" i="1" dirty="0" smtClean="0">
                <a:latin typeface="Bell MT" panose="02020503060305020303" pitchFamily="18" charset="0"/>
              </a:rPr>
              <a:t>, A. </a:t>
            </a:r>
            <a:r>
              <a:rPr lang="en-US" i="1" dirty="0" err="1" smtClean="0">
                <a:latin typeface="Bell MT" panose="02020503060305020303" pitchFamily="18" charset="0"/>
              </a:rPr>
              <a:t>aureolatus</a:t>
            </a:r>
            <a:r>
              <a:rPr lang="en-US" i="1" dirty="0" smtClean="0">
                <a:latin typeface="Bell MT" panose="02020503060305020303" pitchFamily="18" charset="0"/>
              </a:rPr>
              <a:t>, A. </a:t>
            </a:r>
            <a:r>
              <a:rPr lang="en-US" i="1" dirty="0" err="1" smtClean="0">
                <a:latin typeface="Bell MT" panose="02020503060305020303" pitchFamily="18" charset="0"/>
              </a:rPr>
              <a:t>amstelodami</a:t>
            </a:r>
            <a:r>
              <a:rPr lang="en-US" i="1" dirty="0" smtClean="0">
                <a:latin typeface="Bell MT" panose="02020503060305020303" pitchFamily="18" charset="0"/>
              </a:rPr>
              <a:t>, A. </a:t>
            </a:r>
            <a:r>
              <a:rPr lang="en-US" i="1" dirty="0" err="1" smtClean="0">
                <a:latin typeface="Bell MT" panose="02020503060305020303" pitchFamily="18" charset="0"/>
              </a:rPr>
              <a:t>ruber</a:t>
            </a:r>
            <a:r>
              <a:rPr lang="en-US" i="1" dirty="0" smtClean="0">
                <a:latin typeface="Bell MT" panose="02020503060305020303" pitchFamily="18" charset="0"/>
              </a:rPr>
              <a:t>, </a:t>
            </a:r>
            <a:r>
              <a:rPr lang="en-US" dirty="0" smtClean="0">
                <a:latin typeface="Bell MT" panose="02020503060305020303" pitchFamily="18" charset="0"/>
              </a:rPr>
              <a:t>and </a:t>
            </a:r>
            <a:r>
              <a:rPr lang="en-US" i="1" dirty="0" smtClean="0">
                <a:latin typeface="Bell MT" panose="02020503060305020303" pitchFamily="18" charset="0"/>
              </a:rPr>
              <a:t>A. </a:t>
            </a:r>
            <a:r>
              <a:rPr lang="en-US" i="1" dirty="0" err="1" smtClean="0">
                <a:latin typeface="Bell MT" panose="02020503060305020303" pitchFamily="18" charset="0"/>
              </a:rPr>
              <a:t>chevalieri</a:t>
            </a:r>
            <a:r>
              <a:rPr lang="en-US" dirty="0" smtClean="0">
                <a:latin typeface="Bell MT" panose="02020503060305020303" pitchFamily="18" charset="0"/>
              </a:rPr>
              <a:t>. Other mold species can also produce (STC), including some from the </a:t>
            </a:r>
            <a:r>
              <a:rPr lang="en-US" i="1" dirty="0" err="1" smtClean="0">
                <a:latin typeface="Bell MT" panose="02020503060305020303" pitchFamily="18" charset="0"/>
              </a:rPr>
              <a:t>Penicillium</a:t>
            </a:r>
            <a:r>
              <a:rPr lang="en-US" i="1" dirty="0" smtClean="0">
                <a:latin typeface="Bell MT" panose="02020503060305020303" pitchFamily="18" charset="0"/>
              </a:rPr>
              <a:t>, </a:t>
            </a:r>
            <a:r>
              <a:rPr lang="en-US" i="1" dirty="0" err="1" smtClean="0">
                <a:latin typeface="Bell MT" panose="02020503060305020303" pitchFamily="18" charset="0"/>
              </a:rPr>
              <a:t>Emiricella</a:t>
            </a:r>
            <a:r>
              <a:rPr lang="en-US" i="1" dirty="0" smtClean="0">
                <a:latin typeface="Bell MT" panose="02020503060305020303" pitchFamily="18" charset="0"/>
              </a:rPr>
              <a:t>, </a:t>
            </a:r>
            <a:r>
              <a:rPr lang="en-US" i="1" dirty="0" err="1" smtClean="0">
                <a:latin typeface="Bell MT" panose="02020503060305020303" pitchFamily="18" charset="0"/>
              </a:rPr>
              <a:t>Chaetomium</a:t>
            </a:r>
            <a:r>
              <a:rPr lang="en-US" i="1" dirty="0" smtClean="0">
                <a:latin typeface="Bell MT" panose="02020503060305020303" pitchFamily="18" charset="0"/>
              </a:rPr>
              <a:t>, </a:t>
            </a:r>
            <a:r>
              <a:rPr lang="en-US" dirty="0" smtClean="0">
                <a:latin typeface="Bell MT" panose="02020503060305020303" pitchFamily="18" charset="0"/>
              </a:rPr>
              <a:t>and </a:t>
            </a:r>
            <a:r>
              <a:rPr lang="en-US" i="1" dirty="0" err="1" smtClean="0">
                <a:latin typeface="Bell MT" panose="02020503060305020303" pitchFamily="18" charset="0"/>
              </a:rPr>
              <a:t>Bipolaris</a:t>
            </a:r>
            <a:r>
              <a:rPr lang="en-US" i="1" dirty="0" smtClean="0">
                <a:latin typeface="Bell MT" panose="02020503060305020303" pitchFamily="18" charset="0"/>
              </a:rPr>
              <a:t> genera</a:t>
            </a:r>
            <a:r>
              <a:rPr lang="en-US" dirty="0" smtClean="0">
                <a:latin typeface="Bell MT" panose="02020503060305020303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8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ell MT" panose="02020503060305020303" pitchFamily="18" charset="0"/>
              </a:rPr>
              <a:t>FUNGAL SPECIES AND THEIR TOXINS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  <a:latin typeface="Bell MT" panose="02020503060305020303" pitchFamily="18" charset="0"/>
              </a:rPr>
              <a:t>Ergot </a:t>
            </a:r>
            <a:r>
              <a:rPr lang="en-US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Alkaloids</a:t>
            </a:r>
          </a:p>
          <a:p>
            <a:pPr marL="0" indent="0" algn="just">
              <a:buNone/>
            </a:pPr>
            <a:r>
              <a:rPr lang="en-US" dirty="0" smtClean="0">
                <a:latin typeface="Bell MT" panose="02020503060305020303" pitchFamily="18" charset="0"/>
              </a:rPr>
              <a:t>Ergot alkaloids are comprised of a complex family of the derivatives of indole produced by the </a:t>
            </a:r>
            <a:r>
              <a:rPr lang="en-US" dirty="0" err="1" smtClean="0">
                <a:latin typeface="Bell MT" panose="02020503060305020303" pitchFamily="18" charset="0"/>
              </a:rPr>
              <a:t>Clavicipitaceae</a:t>
            </a:r>
            <a:r>
              <a:rPr lang="en-US" dirty="0" smtClean="0">
                <a:latin typeface="Bell MT" panose="02020503060305020303" pitchFamily="18" charset="0"/>
              </a:rPr>
              <a:t> (such as </a:t>
            </a:r>
            <a:r>
              <a:rPr lang="en-US" dirty="0" err="1" smtClean="0">
                <a:latin typeface="Bell MT" panose="02020503060305020303" pitchFamily="18" charset="0"/>
              </a:rPr>
              <a:t>Neotyphodium</a:t>
            </a:r>
            <a:r>
              <a:rPr lang="en-US" dirty="0" smtClean="0">
                <a:latin typeface="Bell MT" panose="02020503060305020303" pitchFamily="18" charset="0"/>
              </a:rPr>
              <a:t> and </a:t>
            </a:r>
            <a:r>
              <a:rPr lang="en-US" dirty="0" err="1" smtClean="0">
                <a:latin typeface="Bell MT" panose="02020503060305020303" pitchFamily="18" charset="0"/>
              </a:rPr>
              <a:t>Claviceps</a:t>
            </a:r>
            <a:r>
              <a:rPr lang="en-US" dirty="0" smtClean="0">
                <a:latin typeface="Bell MT" panose="02020503060305020303" pitchFamily="18" charset="0"/>
              </a:rPr>
              <a:t>) and </a:t>
            </a:r>
            <a:r>
              <a:rPr lang="en-US" dirty="0" err="1" smtClean="0">
                <a:latin typeface="Bell MT" panose="02020503060305020303" pitchFamily="18" charset="0"/>
              </a:rPr>
              <a:t>Trichocomaceae</a:t>
            </a:r>
            <a:r>
              <a:rPr lang="en-US" dirty="0" smtClean="0">
                <a:latin typeface="Bell MT" panose="02020503060305020303" pitchFamily="18" charset="0"/>
              </a:rPr>
              <a:t> (such as </a:t>
            </a:r>
            <a:r>
              <a:rPr lang="en-US" dirty="0" err="1" smtClean="0">
                <a:latin typeface="Bell MT" panose="02020503060305020303" pitchFamily="18" charset="0"/>
              </a:rPr>
              <a:t>Penicillium</a:t>
            </a:r>
            <a:r>
              <a:rPr lang="en-US" dirty="0" smtClean="0">
                <a:latin typeface="Bell MT" panose="02020503060305020303" pitchFamily="18" charset="0"/>
              </a:rPr>
              <a:t> and Aspergillus) families.</a:t>
            </a:r>
          </a:p>
          <a:p>
            <a:pPr algn="just"/>
            <a:r>
              <a:rPr lang="en-US" b="1" dirty="0" err="1" smtClean="0">
                <a:solidFill>
                  <a:srgbClr val="C00000"/>
                </a:solidFill>
                <a:latin typeface="Bell MT" panose="02020503060305020303" pitchFamily="18" charset="0"/>
              </a:rPr>
              <a:t>Zearalenone</a:t>
            </a:r>
            <a:endParaRPr lang="en-US" b="1" dirty="0" smtClean="0">
              <a:solidFill>
                <a:srgbClr val="C00000"/>
              </a:solidFill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Bell MT" panose="02020503060305020303" pitchFamily="18" charset="0"/>
              </a:rPr>
              <a:t>Zearalenone</a:t>
            </a:r>
            <a:r>
              <a:rPr lang="en-US" dirty="0" smtClean="0">
                <a:latin typeface="Bell MT" panose="02020503060305020303" pitchFamily="18" charset="0"/>
              </a:rPr>
              <a:t> is a secondary metabolite  produced by species of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, such as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crookwellense</a:t>
            </a:r>
            <a:r>
              <a:rPr lang="en-US" dirty="0" smtClean="0">
                <a:latin typeface="Bell MT" panose="02020503060305020303" pitchFamily="18" charset="0"/>
              </a:rPr>
              <a:t>,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cerealis</a:t>
            </a:r>
            <a:r>
              <a:rPr lang="en-US" dirty="0" smtClean="0">
                <a:latin typeface="Bell MT" panose="02020503060305020303" pitchFamily="18" charset="0"/>
              </a:rPr>
              <a:t>,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semitectum</a:t>
            </a:r>
            <a:r>
              <a:rPr lang="en-US" dirty="0" smtClean="0">
                <a:latin typeface="Bell MT" panose="02020503060305020303" pitchFamily="18" charset="0"/>
              </a:rPr>
              <a:t>,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equiseti</a:t>
            </a:r>
            <a:r>
              <a:rPr lang="en-US" dirty="0" smtClean="0">
                <a:latin typeface="Bell MT" panose="02020503060305020303" pitchFamily="18" charset="0"/>
              </a:rPr>
              <a:t>,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graminearum</a:t>
            </a:r>
            <a:r>
              <a:rPr lang="en-US" dirty="0" smtClean="0">
                <a:latin typeface="Bell MT" panose="02020503060305020303" pitchFamily="18" charset="0"/>
              </a:rPr>
              <a:t>, and </a:t>
            </a:r>
            <a:r>
              <a:rPr lang="en-US" dirty="0" err="1" smtClean="0">
                <a:latin typeface="Bell MT" panose="02020503060305020303" pitchFamily="18" charset="0"/>
              </a:rPr>
              <a:t>Fusarium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culmorum</a:t>
            </a:r>
            <a:r>
              <a:rPr lang="en-US" dirty="0" smtClean="0">
                <a:latin typeface="Bell MT" panose="02020503060305020303" pitchFamily="18" charset="0"/>
              </a:rPr>
              <a:t>, which are known to contaminate cereals worldwide.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7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ell MT" panose="02020503060305020303" pitchFamily="18" charset="0"/>
              </a:rPr>
              <a:t>FUNGAL SPECIES AND THEIR TOXINS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Bell MT" panose="02020503060305020303" pitchFamily="18" charset="0"/>
              </a:rPr>
              <a:t>Alternaria</a:t>
            </a:r>
            <a:r>
              <a:rPr lang="en-US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 Toxins </a:t>
            </a:r>
          </a:p>
          <a:p>
            <a:pPr marL="0" indent="0" algn="just">
              <a:buNone/>
            </a:pPr>
            <a:r>
              <a:rPr lang="en-US" dirty="0" err="1" smtClean="0">
                <a:latin typeface="Bell MT" panose="02020503060305020303" pitchFamily="18" charset="0"/>
              </a:rPr>
              <a:t>Alternaria</a:t>
            </a:r>
            <a:r>
              <a:rPr lang="en-US" dirty="0" smtClean="0">
                <a:latin typeface="Bell MT" panose="02020503060305020303" pitchFamily="18" charset="0"/>
              </a:rPr>
              <a:t> species produce </a:t>
            </a:r>
            <a:r>
              <a:rPr lang="en-US" dirty="0" err="1" smtClean="0">
                <a:latin typeface="Bell MT" panose="02020503060305020303" pitchFamily="18" charset="0"/>
              </a:rPr>
              <a:t>Alternaria</a:t>
            </a:r>
            <a:r>
              <a:rPr lang="en-US" dirty="0" smtClean="0">
                <a:latin typeface="Bell MT" panose="02020503060305020303" pitchFamily="18" charset="0"/>
              </a:rPr>
              <a:t> toxins, which usually contaminate foods during storage.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Bell MT" panose="02020503060305020303" pitchFamily="18" charset="0"/>
              </a:rPr>
              <a:t>Patulin</a:t>
            </a:r>
            <a:endParaRPr lang="en-US" b="1" dirty="0" smtClean="0">
              <a:solidFill>
                <a:srgbClr val="C00000"/>
              </a:solidFill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Bell MT" panose="02020503060305020303" pitchFamily="18" charset="0"/>
              </a:rPr>
              <a:t>Patulin</a:t>
            </a:r>
            <a:r>
              <a:rPr lang="en-US" dirty="0" smtClean="0">
                <a:latin typeface="Bell MT" panose="02020503060305020303" pitchFamily="18" charset="0"/>
              </a:rPr>
              <a:t> is common in rotten apples, although it has been found in vegetables and other types of fruit.  It is produced specifically by </a:t>
            </a:r>
            <a:r>
              <a:rPr lang="en-US" dirty="0" err="1" smtClean="0">
                <a:latin typeface="Bell MT" panose="02020503060305020303" pitchFamily="18" charset="0"/>
              </a:rPr>
              <a:t>Penicillium</a:t>
            </a:r>
            <a:r>
              <a:rPr lang="en-US" dirty="0" smtClean="0">
                <a:latin typeface="Bell MT" panose="02020503060305020303" pitchFamily="18" charset="0"/>
              </a:rPr>
              <a:t> and Aspergillus, and is stable even at high temperatures; therefore, it cannot be eliminated by thermal denaturation.</a:t>
            </a:r>
          </a:p>
          <a:p>
            <a:endParaRPr lang="en-US" dirty="0" smtClean="0">
              <a:latin typeface="Bell MT" panose="02020503060305020303" pitchFamily="18" charset="0"/>
            </a:endParaRPr>
          </a:p>
          <a:p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0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838200" y="5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REFERENCE</a:t>
            </a:r>
            <a:endParaRPr lang="en-US" b="1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838200" y="19835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u="sng" dirty="0">
                <a:hlinkClick r:id="rId2"/>
              </a:rPr>
              <a:t>https://www.mdpi.com/2304-8158/10/6/1279</a:t>
            </a:r>
            <a:endParaRPr lang="en-US" dirty="0"/>
          </a:p>
          <a:p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://www.ncbi.nlm.nih.gov/pmc/articles/PMC6354945/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614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408</Words>
  <Application>Microsoft Office PowerPoint</Application>
  <PresentationFormat>مخصص</PresentationFormat>
  <Paragraphs>36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FUNGAL SPECIES AND THEIR TOXINS</vt:lpstr>
      <vt:lpstr>FUNGAL SPECIES AND THEIR TOXINS</vt:lpstr>
      <vt:lpstr>FUNGAL SPECIES AND THEIR TOXINS</vt:lpstr>
      <vt:lpstr>FUNGAL SPECIES AND THEIR TOXINS</vt:lpstr>
      <vt:lpstr>FUNGAL SPECIES AND THEIR TOXINS</vt:lpstr>
      <vt:lpstr>FUNGAL SPECIES AND THEIR TOXINS</vt:lpstr>
      <vt:lpstr>الشريحة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COMPAQ</cp:lastModifiedBy>
  <cp:revision>13</cp:revision>
  <dcterms:created xsi:type="dcterms:W3CDTF">2022-12-27T22:57:08Z</dcterms:created>
  <dcterms:modified xsi:type="dcterms:W3CDTF">2024-03-14T14:24:39Z</dcterms:modified>
</cp:coreProperties>
</file>