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AU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0EA2912-1FAD-42A9-832F-7384AD812D7C}" type="datetimeFigureOut">
              <a:rPr lang="en-AU" smtClean="0"/>
              <a:pPr/>
              <a:t>1/05/2012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9FB724-1E40-4D48-A8D8-AC021DB76CC1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lleges.ksu.edu.sa/Arabic%20Colleges/AppliedMedicalSciences/Pages/news-910125-2925.aspx" TargetMode="External"/><Relationship Id="rId2" Type="http://schemas.openxmlformats.org/officeDocument/2006/relationships/hyperlink" Target="http://www.sfda.gov.sa/Ar/Food/Topics/abou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CHS 269</a:t>
            </a:r>
          </a:p>
          <a:p>
            <a:r>
              <a:rPr lang="en-AU" dirty="0" smtClean="0"/>
              <a:t>1432/1433</a:t>
            </a:r>
          </a:p>
          <a:p>
            <a:r>
              <a:rPr lang="en-AU" dirty="0" smtClean="0"/>
              <a:t>Week 6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Food and nutrition monitoring</a:t>
            </a:r>
            <a:br>
              <a:rPr lang="en-AU" dirty="0"/>
            </a:br>
            <a:r>
              <a:rPr lang="en-AU" dirty="0"/>
              <a:t>and surveillance systems</a:t>
            </a:r>
          </a:p>
        </p:txBody>
      </p:sp>
      <p:pic>
        <p:nvPicPr>
          <p:cNvPr id="4" name="Picture 2" descr="C:\Users\newehy\Desktop\ksuLogo-320x3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21088"/>
            <a:ext cx="2062352" cy="2132856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Food purchase and acquisition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Expenditure </a:t>
            </a:r>
            <a:r>
              <a:rPr lang="en-AU" dirty="0"/>
              <a:t>on foods</a:t>
            </a:r>
          </a:p>
          <a:p>
            <a:pPr lvl="1"/>
            <a:r>
              <a:rPr lang="en-AU" dirty="0" smtClean="0"/>
              <a:t>Household </a:t>
            </a:r>
            <a:r>
              <a:rPr lang="en-AU" dirty="0"/>
              <a:t>Economic Survey data (HES)</a:t>
            </a:r>
          </a:p>
          <a:p>
            <a:pPr lvl="1"/>
            <a:r>
              <a:rPr lang="en-AU" dirty="0" smtClean="0"/>
              <a:t>Store </a:t>
            </a:r>
            <a:r>
              <a:rPr lang="en-AU" dirty="0"/>
              <a:t>surveys (remote areas)</a:t>
            </a:r>
          </a:p>
          <a:p>
            <a:pPr lvl="1"/>
            <a:r>
              <a:rPr lang="en-AU" dirty="0" smtClean="0"/>
              <a:t>Retail sales</a:t>
            </a:r>
          </a:p>
          <a:p>
            <a:pPr lvl="1"/>
            <a:endParaRPr lang="en-AU" dirty="0"/>
          </a:p>
          <a:p>
            <a:r>
              <a:rPr lang="en-AU" dirty="0" smtClean="0"/>
              <a:t>Food security</a:t>
            </a:r>
          </a:p>
          <a:p>
            <a:endParaRPr lang="en-AU" dirty="0"/>
          </a:p>
          <a:p>
            <a:r>
              <a:rPr lang="en-AU" dirty="0" smtClean="0"/>
              <a:t>Influences </a:t>
            </a:r>
            <a:r>
              <a:rPr lang="en-AU" dirty="0"/>
              <a:t>on consumer purchasing behaviour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Use of label and other information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Use of nutrition and health claims on food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Food and physical activity behaviours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b="1" dirty="0" smtClean="0"/>
              <a:t>National </a:t>
            </a:r>
            <a:r>
              <a:rPr lang="en-AU" b="1" dirty="0"/>
              <a:t>nutrition survey (NNS) at regular intervals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All age/gender groups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Representative of different population sub-groups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Food and supplement intakes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Nutrient intakes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Food chemical exposures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Physical activity</a:t>
            </a:r>
          </a:p>
          <a:p>
            <a:endParaRPr lang="en-AU" dirty="0" smtClean="0"/>
          </a:p>
          <a:p>
            <a:r>
              <a:rPr lang="en-AU" b="1" dirty="0" smtClean="0"/>
              <a:t>Food </a:t>
            </a:r>
            <a:r>
              <a:rPr lang="en-AU" b="1" dirty="0"/>
              <a:t>habits via short survey questions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National Health Survey (every 3 years)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State and Territory telephone </a:t>
            </a:r>
            <a:r>
              <a:rPr lang="en-AU" dirty="0" smtClean="0"/>
              <a:t>surveys</a:t>
            </a:r>
            <a:endParaRPr lang="en-AU" dirty="0"/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Consumer </a:t>
            </a:r>
            <a:r>
              <a:rPr lang="en-AU" dirty="0" smtClean="0"/>
              <a:t>surveys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Biochemical </a:t>
            </a:r>
            <a:r>
              <a:rPr lang="en-AU" dirty="0"/>
              <a:t>and </a:t>
            </a:r>
            <a:r>
              <a:rPr lang="en-AU" dirty="0" smtClean="0"/>
              <a:t>anthropometric measures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Some nutrient intakes are not accurately measured </a:t>
            </a:r>
            <a:r>
              <a:rPr lang="en-AU" dirty="0" smtClean="0"/>
              <a:t>via dietary </a:t>
            </a:r>
            <a:r>
              <a:rPr lang="en-AU" dirty="0"/>
              <a:t>surveys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Blood samples (</a:t>
            </a:r>
            <a:r>
              <a:rPr lang="en-AU" dirty="0" err="1"/>
              <a:t>eg</a:t>
            </a:r>
            <a:r>
              <a:rPr lang="en-AU" dirty="0"/>
              <a:t> folic acid, </a:t>
            </a:r>
            <a:r>
              <a:rPr lang="en-AU" dirty="0" err="1"/>
              <a:t>folate</a:t>
            </a:r>
            <a:r>
              <a:rPr lang="en-AU" dirty="0"/>
              <a:t>, iron, lipids, </a:t>
            </a:r>
            <a:r>
              <a:rPr lang="en-AU" dirty="0" err="1"/>
              <a:t>vit</a:t>
            </a:r>
            <a:r>
              <a:rPr lang="en-AU" dirty="0"/>
              <a:t> D)</a:t>
            </a:r>
          </a:p>
          <a:p>
            <a:pPr>
              <a:buNone/>
            </a:pPr>
            <a:r>
              <a:rPr lang="nn-NO" dirty="0" smtClean="0"/>
              <a:t>	– </a:t>
            </a:r>
            <a:r>
              <a:rPr lang="nn-NO" dirty="0"/>
              <a:t>Urine samples (eg iodine, sodium)</a:t>
            </a:r>
          </a:p>
          <a:p>
            <a:endParaRPr lang="en-AU" dirty="0"/>
          </a:p>
          <a:p>
            <a:r>
              <a:rPr lang="en-AU" dirty="0" smtClean="0"/>
              <a:t>General </a:t>
            </a:r>
            <a:r>
              <a:rPr lang="en-AU" dirty="0"/>
              <a:t>nutritional status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Height, weight, waist circumference, BMI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Blood pressure</a:t>
            </a:r>
          </a:p>
          <a:p>
            <a:pPr>
              <a:buNone/>
            </a:pPr>
            <a:endParaRPr lang="en-AU" dirty="0"/>
          </a:p>
          <a:p>
            <a:r>
              <a:rPr lang="en-AU" dirty="0" smtClean="0"/>
              <a:t>Cost </a:t>
            </a:r>
            <a:r>
              <a:rPr lang="en-AU" dirty="0"/>
              <a:t>effective to add measurements to national </a:t>
            </a:r>
            <a:r>
              <a:rPr lang="en-AU" dirty="0" smtClean="0"/>
              <a:t>health surveys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Nutritional status - health </a:t>
            </a:r>
            <a:r>
              <a:rPr lang="en-AU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Statistics on diet related diseases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Diabetes (non insulin dependent)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Obesity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 err="1"/>
              <a:t>Oesteoporosis</a:t>
            </a:r>
            <a:endParaRPr lang="en-AU" dirty="0"/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Cardiovascular diseases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Chronic kidney disease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Stroke, Hypertension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Dental caries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Some </a:t>
            </a:r>
            <a:r>
              <a:rPr lang="en-AU" dirty="0" smtClean="0"/>
              <a:t>cancers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Reference health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b="1" dirty="0"/>
              <a:t>Dietary Reference Intake </a:t>
            </a:r>
            <a:endParaRPr lang="en-AU" b="1" dirty="0" smtClean="0"/>
          </a:p>
          <a:p>
            <a:pPr>
              <a:buNone/>
            </a:pPr>
            <a:r>
              <a:rPr lang="en-AU" dirty="0"/>
              <a:t>	</a:t>
            </a:r>
            <a:r>
              <a:rPr lang="en-AU" dirty="0" smtClean="0"/>
              <a:t>– </a:t>
            </a:r>
            <a:r>
              <a:rPr lang="en-AU" dirty="0"/>
              <a:t>Estimated average requirement (EAR</a:t>
            </a:r>
            <a:r>
              <a:rPr lang="en-AU" dirty="0" smtClean="0"/>
              <a:t>) 50%</a:t>
            </a:r>
            <a:endParaRPr lang="en-AU" dirty="0"/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Upper level of intake (UL)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Adequate intake (AI)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Recommended dietary </a:t>
            </a:r>
            <a:r>
              <a:rPr lang="en-AU" dirty="0" smtClean="0"/>
              <a:t>allowance </a:t>
            </a:r>
            <a:r>
              <a:rPr lang="en-AU" dirty="0"/>
              <a:t>(</a:t>
            </a:r>
            <a:r>
              <a:rPr lang="en-AU" dirty="0" smtClean="0"/>
              <a:t>RDA, </a:t>
            </a:r>
            <a:r>
              <a:rPr lang="en-AU" dirty="0"/>
              <a:t>individuals only</a:t>
            </a:r>
            <a:r>
              <a:rPr lang="en-AU" dirty="0" smtClean="0"/>
              <a:t>) 97%-98%</a:t>
            </a:r>
            <a:endParaRPr lang="en-AU" dirty="0"/>
          </a:p>
          <a:p>
            <a:endParaRPr lang="en-AU" dirty="0"/>
          </a:p>
          <a:p>
            <a:r>
              <a:rPr lang="en-AU" b="1" dirty="0" smtClean="0"/>
              <a:t>Food </a:t>
            </a:r>
            <a:r>
              <a:rPr lang="en-AU" b="1" dirty="0"/>
              <a:t>chemicals - reference health standards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Acceptable daily intake (ADI)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Acute Reference Dose (Acute </a:t>
            </a:r>
            <a:r>
              <a:rPr lang="en-AU" dirty="0" err="1"/>
              <a:t>RfD</a:t>
            </a:r>
            <a:r>
              <a:rPr lang="en-AU" dirty="0"/>
              <a:t>)</a:t>
            </a:r>
          </a:p>
          <a:p>
            <a:pPr>
              <a:buNone/>
            </a:pPr>
            <a:r>
              <a:rPr lang="en-AU" dirty="0" smtClean="0"/>
              <a:t>	– </a:t>
            </a:r>
            <a:r>
              <a:rPr lang="en-AU" dirty="0"/>
              <a:t>Provisional tolerable daily/weekly intakes (PTDI/PTWI)</a:t>
            </a:r>
          </a:p>
          <a:p>
            <a:endParaRPr lang="en-AU" dirty="0"/>
          </a:p>
          <a:p>
            <a:r>
              <a:rPr lang="en-AU" b="1" dirty="0" smtClean="0"/>
              <a:t>Dietary and physical </a:t>
            </a:r>
            <a:r>
              <a:rPr lang="en-AU" b="1" dirty="0"/>
              <a:t>activity guidelines &amp; recommendations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AU" dirty="0"/>
              <a:t>Mandatory fortification of </a:t>
            </a:r>
            <a:r>
              <a:rPr lang="en-AU" dirty="0" smtClean="0"/>
              <a:t>the food </a:t>
            </a:r>
            <a:r>
              <a:rPr lang="en-AU" dirty="0"/>
              <a:t>supply: </a:t>
            </a:r>
            <a:endParaRPr lang="en-AU" dirty="0" smtClean="0"/>
          </a:p>
          <a:p>
            <a:pPr algn="ctr">
              <a:buNone/>
            </a:pPr>
            <a:r>
              <a:rPr lang="en-AU" dirty="0" smtClean="0"/>
              <a:t>folic </a:t>
            </a:r>
            <a:r>
              <a:rPr lang="en-AU" dirty="0"/>
              <a:t>acid and iodine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57169" y="1527175"/>
            <a:ext cx="679314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2040596" cy="163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/>
              <a:t>May 2004 - Food Standards Australia New</a:t>
            </a:r>
          </a:p>
          <a:p>
            <a:r>
              <a:rPr lang="en-AU" dirty="0"/>
              <a:t>Zealand (FSANZ) asked by Ministers to</a:t>
            </a:r>
          </a:p>
          <a:p>
            <a:r>
              <a:rPr lang="en-AU" dirty="0"/>
              <a:t>consider two joint mandatory food fortification</a:t>
            </a:r>
          </a:p>
          <a:p>
            <a:r>
              <a:rPr lang="en-AU" dirty="0"/>
              <a:t>standards: folic acid and iodine for Australia</a:t>
            </a:r>
          </a:p>
          <a:p>
            <a:r>
              <a:rPr lang="en-AU" dirty="0"/>
              <a:t>and New Zealand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AU" dirty="0"/>
              <a:t>Folic acid important for birth of healthy </a:t>
            </a:r>
            <a:r>
              <a:rPr lang="en-AU" dirty="0" smtClean="0"/>
              <a:t>babies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endParaRPr lang="en-AU" dirty="0"/>
          </a:p>
        </p:txBody>
      </p:sp>
      <p:sp>
        <p:nvSpPr>
          <p:cNvPr id="5" name="Oval 4"/>
          <p:cNvSpPr/>
          <p:nvPr/>
        </p:nvSpPr>
        <p:spPr>
          <a:xfrm>
            <a:off x="3059832" y="2348880"/>
            <a:ext cx="3096344" cy="14401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Reduction in</a:t>
            </a:r>
          </a:p>
          <a:p>
            <a:pPr algn="ctr"/>
            <a:r>
              <a:rPr lang="en-AU" dirty="0"/>
              <a:t>neural tube</a:t>
            </a:r>
          </a:p>
          <a:p>
            <a:pPr algn="ctr"/>
            <a:r>
              <a:rPr lang="en-AU" dirty="0"/>
              <a:t>defects (NTDs)</a:t>
            </a:r>
          </a:p>
        </p:txBody>
      </p:sp>
      <p:sp>
        <p:nvSpPr>
          <p:cNvPr id="6" name="Oval 5"/>
          <p:cNvSpPr/>
          <p:nvPr/>
        </p:nvSpPr>
        <p:spPr>
          <a:xfrm>
            <a:off x="7308304" y="5517232"/>
            <a:ext cx="1656184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600" dirty="0"/>
              <a:t>Education</a:t>
            </a:r>
          </a:p>
        </p:txBody>
      </p:sp>
      <p:sp>
        <p:nvSpPr>
          <p:cNvPr id="7" name="Oval 6"/>
          <p:cNvSpPr/>
          <p:nvPr/>
        </p:nvSpPr>
        <p:spPr>
          <a:xfrm>
            <a:off x="5076056" y="5229200"/>
            <a:ext cx="1656184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200" dirty="0"/>
              <a:t>Health </a:t>
            </a:r>
            <a:r>
              <a:rPr lang="en-AU" sz="1200" dirty="0" smtClean="0"/>
              <a:t>consultation</a:t>
            </a:r>
            <a:endParaRPr lang="en-AU" sz="1200" dirty="0"/>
          </a:p>
        </p:txBody>
      </p:sp>
      <p:sp>
        <p:nvSpPr>
          <p:cNvPr id="8" name="Oval 7"/>
          <p:cNvSpPr/>
          <p:nvPr/>
        </p:nvSpPr>
        <p:spPr>
          <a:xfrm>
            <a:off x="2915816" y="5589240"/>
            <a:ext cx="1656184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400" dirty="0"/>
              <a:t>Voluntary fortification</a:t>
            </a:r>
          </a:p>
        </p:txBody>
      </p:sp>
      <p:sp>
        <p:nvSpPr>
          <p:cNvPr id="9" name="Oval 8"/>
          <p:cNvSpPr/>
          <p:nvPr/>
        </p:nvSpPr>
        <p:spPr>
          <a:xfrm>
            <a:off x="683568" y="5301208"/>
            <a:ext cx="1656184" cy="9361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200" dirty="0"/>
              <a:t>Supplements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763688" y="3501008"/>
            <a:ext cx="1584176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067944" y="3861048"/>
            <a:ext cx="288032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0"/>
          </p:cNvCxnSpPr>
          <p:nvPr/>
        </p:nvCxnSpPr>
        <p:spPr>
          <a:xfrm>
            <a:off x="5436096" y="3717032"/>
            <a:ext cx="46805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084168" y="3284984"/>
            <a:ext cx="1872208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AU" b="1" dirty="0" smtClean="0"/>
              <a:t>Folic </a:t>
            </a:r>
            <a:r>
              <a:rPr lang="en-AU" b="1" dirty="0"/>
              <a:t>acid: Approach</a:t>
            </a:r>
          </a:p>
          <a:p>
            <a:r>
              <a:rPr lang="en-AU" dirty="0"/>
              <a:t>Reduce the incidence of neural tube defects </a:t>
            </a:r>
            <a:r>
              <a:rPr lang="en-AU" dirty="0" smtClean="0"/>
              <a:t>in Australia </a:t>
            </a:r>
            <a:r>
              <a:rPr lang="en-AU" dirty="0"/>
              <a:t>and New Zealand</a:t>
            </a:r>
          </a:p>
          <a:p>
            <a:pPr>
              <a:buNone/>
            </a:pPr>
            <a:endParaRPr lang="en-AU" b="1" dirty="0" smtClean="0"/>
          </a:p>
          <a:p>
            <a:pPr>
              <a:buNone/>
            </a:pPr>
            <a:r>
              <a:rPr lang="en-AU" b="1" dirty="0" smtClean="0"/>
              <a:t>by</a:t>
            </a:r>
            <a:endParaRPr lang="en-AU" b="1" dirty="0"/>
          </a:p>
          <a:p>
            <a:r>
              <a:rPr lang="en-AU" dirty="0"/>
              <a:t>Increasing folic acid intake in women of </a:t>
            </a:r>
            <a:r>
              <a:rPr lang="en-AU" dirty="0" smtClean="0"/>
              <a:t>childbearing age</a:t>
            </a:r>
            <a:endParaRPr lang="en-AU" dirty="0"/>
          </a:p>
          <a:p>
            <a:pPr>
              <a:buNone/>
            </a:pPr>
            <a:endParaRPr lang="en-AU" b="1" dirty="0" smtClean="0"/>
          </a:p>
          <a:p>
            <a:pPr>
              <a:buNone/>
            </a:pPr>
            <a:r>
              <a:rPr lang="en-AU" b="1" dirty="0" smtClean="0"/>
              <a:t>but </a:t>
            </a:r>
            <a:r>
              <a:rPr lang="en-AU" b="1" dirty="0"/>
              <a:t>also need to</a:t>
            </a:r>
          </a:p>
          <a:p>
            <a:r>
              <a:rPr lang="en-AU" dirty="0"/>
              <a:t>Consider the benefits and risks to the </a:t>
            </a:r>
            <a:r>
              <a:rPr lang="en-AU" dirty="0" smtClean="0"/>
              <a:t>general population </a:t>
            </a:r>
            <a:r>
              <a:rPr lang="en-AU" dirty="0"/>
              <a:t>from increased intake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/>
              <a:t>\</a:t>
            </a:r>
            <a:br>
              <a:rPr lang="en-AU" b="1" dirty="0" smtClean="0"/>
            </a:b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 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Evaluate </a:t>
            </a:r>
            <a:r>
              <a:rPr lang="en-AU" dirty="0"/>
              <a:t>the desirability and purpose </a:t>
            </a:r>
            <a:r>
              <a:rPr lang="en-AU" dirty="0" smtClean="0"/>
              <a:t>of a country </a:t>
            </a:r>
            <a:r>
              <a:rPr lang="en-AU" dirty="0"/>
              <a:t>having regular </a:t>
            </a:r>
            <a:r>
              <a:rPr lang="en-AU" dirty="0" smtClean="0"/>
              <a:t>and consistent </a:t>
            </a:r>
            <a:r>
              <a:rPr lang="en-AU" dirty="0"/>
              <a:t>nutrition monitoring and </a:t>
            </a:r>
            <a:r>
              <a:rPr lang="en-AU" dirty="0" smtClean="0"/>
              <a:t>surveillance programs</a:t>
            </a:r>
          </a:p>
          <a:p>
            <a:pPr>
              <a:buNone/>
            </a:pPr>
            <a:endParaRPr lang="en-AU" dirty="0"/>
          </a:p>
          <a:p>
            <a:r>
              <a:rPr lang="en-AU" dirty="0" smtClean="0"/>
              <a:t>Evaluate </a:t>
            </a:r>
            <a:r>
              <a:rPr lang="en-AU" dirty="0"/>
              <a:t>the need for an inter-sectoral </a:t>
            </a:r>
            <a:r>
              <a:rPr lang="en-AU" dirty="0" smtClean="0"/>
              <a:t>approach to </a:t>
            </a:r>
            <a:r>
              <a:rPr lang="en-AU" dirty="0"/>
              <a:t>food and nutrition monitoring and </a:t>
            </a:r>
            <a:r>
              <a:rPr lang="en-AU" dirty="0" smtClean="0"/>
              <a:t>surveillance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List </a:t>
            </a:r>
            <a:r>
              <a:rPr lang="en-AU" dirty="0"/>
              <a:t>the range of datasets that would be </a:t>
            </a:r>
            <a:r>
              <a:rPr lang="en-AU" dirty="0" smtClean="0"/>
              <a:t>useful for </a:t>
            </a:r>
            <a:r>
              <a:rPr lang="en-AU" dirty="0"/>
              <a:t>a national food and nutrition monitoring </a:t>
            </a:r>
            <a:r>
              <a:rPr lang="en-AU" dirty="0" smtClean="0"/>
              <a:t>and surveillance system</a:t>
            </a:r>
            <a:endParaRPr lang="en-AU" dirty="0"/>
          </a:p>
          <a:p>
            <a:pPr>
              <a:buNone/>
            </a:pPr>
            <a:endParaRPr lang="en-AU" dirty="0" smtClean="0"/>
          </a:p>
          <a:p>
            <a:r>
              <a:rPr lang="en-AU" dirty="0" smtClean="0"/>
              <a:t>List </a:t>
            </a:r>
            <a:r>
              <a:rPr lang="en-AU" dirty="0"/>
              <a:t>relevant reference health standards that </a:t>
            </a:r>
            <a:r>
              <a:rPr lang="en-AU" dirty="0" smtClean="0"/>
              <a:t>are used </a:t>
            </a:r>
            <a:r>
              <a:rPr lang="en-AU" dirty="0"/>
              <a:t>to assess and report on data </a:t>
            </a:r>
            <a:r>
              <a:rPr lang="en-AU" dirty="0" smtClean="0"/>
              <a:t>collected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16016" y="1673598"/>
            <a:ext cx="4274443" cy="280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115616" y="4365104"/>
            <a:ext cx="316835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/>
              <a:t>3 slices </a:t>
            </a:r>
            <a:r>
              <a:rPr lang="en-AU" sz="3200" dirty="0"/>
              <a:t>bread</a:t>
            </a:r>
          </a:p>
          <a:p>
            <a:pPr algn="ctr"/>
            <a:r>
              <a:rPr lang="el-GR" sz="3200" dirty="0"/>
              <a:t>= 120 μ</a:t>
            </a:r>
            <a:r>
              <a:rPr lang="en-AU" sz="3200" dirty="0"/>
              <a:t>g folic acid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752949"/>
            <a:ext cx="3816424" cy="31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5220072" y="4581128"/>
            <a:ext cx="3240360" cy="136815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Mandatory – 100 </a:t>
            </a:r>
            <a:r>
              <a:rPr lang="el-GR" dirty="0"/>
              <a:t>μ</a:t>
            </a:r>
            <a:r>
              <a:rPr lang="en-AU" dirty="0"/>
              <a:t>g/day</a:t>
            </a:r>
          </a:p>
        </p:txBody>
      </p:sp>
      <p:sp>
        <p:nvSpPr>
          <p:cNvPr id="6" name="Oval 5"/>
          <p:cNvSpPr/>
          <p:nvPr/>
        </p:nvSpPr>
        <p:spPr>
          <a:xfrm>
            <a:off x="467544" y="1340768"/>
            <a:ext cx="3168352" cy="136815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Voluntary – 108 </a:t>
            </a:r>
            <a:r>
              <a:rPr lang="el-GR" dirty="0"/>
              <a:t>μ</a:t>
            </a:r>
            <a:r>
              <a:rPr lang="en-AU" dirty="0"/>
              <a:t>g/day</a:t>
            </a:r>
          </a:p>
        </p:txBody>
      </p:sp>
      <p:sp>
        <p:nvSpPr>
          <p:cNvPr id="7" name="Oval 6"/>
          <p:cNvSpPr/>
          <p:nvPr/>
        </p:nvSpPr>
        <p:spPr>
          <a:xfrm>
            <a:off x="5724128" y="908720"/>
            <a:ext cx="3168352" cy="136815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Mandatory + voluntary</a:t>
            </a:r>
          </a:p>
          <a:p>
            <a:pPr algn="ctr"/>
            <a:r>
              <a:rPr lang="el-GR" dirty="0"/>
              <a:t>= 208 μ</a:t>
            </a:r>
            <a:r>
              <a:rPr lang="en-AU" dirty="0"/>
              <a:t>g/day</a:t>
            </a:r>
          </a:p>
        </p:txBody>
      </p:sp>
      <p:cxnSp>
        <p:nvCxnSpPr>
          <p:cNvPr id="9" name="Straight Arrow Connector 8"/>
          <p:cNvCxnSpPr>
            <a:stCxn id="6" idx="6"/>
          </p:cNvCxnSpPr>
          <p:nvPr/>
        </p:nvCxnSpPr>
        <p:spPr>
          <a:xfrm flipV="1">
            <a:off x="3635896" y="1700808"/>
            <a:ext cx="216024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0"/>
          </p:cNvCxnSpPr>
          <p:nvPr/>
        </p:nvCxnSpPr>
        <p:spPr>
          <a:xfrm flipV="1">
            <a:off x="6840252" y="2276872"/>
            <a:ext cx="36004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122" idx="3"/>
            <a:endCxn id="5" idx="2"/>
          </p:cNvCxnSpPr>
          <p:nvPr/>
        </p:nvCxnSpPr>
        <p:spPr>
          <a:xfrm flipV="1">
            <a:off x="3923928" y="5265204"/>
            <a:ext cx="1296144" cy="402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60032" y="3861048"/>
            <a:ext cx="4136529" cy="245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67544" y="1556792"/>
            <a:ext cx="63904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/>
              <a:t>Folic acid: Implementation</a:t>
            </a:r>
          </a:p>
          <a:p>
            <a:r>
              <a:rPr lang="en-AU" dirty="0"/>
              <a:t>• Mandatory standard accepted June 2007</a:t>
            </a:r>
          </a:p>
          <a:p>
            <a:r>
              <a:rPr lang="en-AU" dirty="0"/>
              <a:t>• Allows industry two years to prepare</a:t>
            </a:r>
          </a:p>
          <a:p>
            <a:r>
              <a:rPr lang="en-AU" dirty="0"/>
              <a:t>• Enforceable in Australia from September 2009</a:t>
            </a:r>
          </a:p>
          <a:p>
            <a:r>
              <a:rPr lang="en-AU" dirty="0"/>
              <a:t>• Communication and education strategy</a:t>
            </a:r>
          </a:p>
          <a:p>
            <a:r>
              <a:rPr lang="en-AU" dirty="0"/>
              <a:t>• Monitoring and compliance system from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AU" b="1" dirty="0" smtClean="0"/>
          </a:p>
          <a:p>
            <a:pPr algn="ctr">
              <a:buNone/>
            </a:pPr>
            <a:endParaRPr lang="en-AU" b="1" dirty="0"/>
          </a:p>
          <a:p>
            <a:pPr algn="ctr">
              <a:buNone/>
            </a:pPr>
            <a:endParaRPr lang="en-AU" b="1" dirty="0" smtClean="0"/>
          </a:p>
          <a:p>
            <a:pPr algn="ctr">
              <a:buNone/>
            </a:pPr>
            <a:r>
              <a:rPr lang="en-AU" sz="5400" b="1" dirty="0" smtClean="0"/>
              <a:t>Monitoring/evaluation</a:t>
            </a:r>
            <a:endParaRPr lang="en-A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Data sets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Food </a:t>
            </a:r>
            <a:r>
              <a:rPr lang="en-AU" dirty="0"/>
              <a:t>supply: folic acid content of </a:t>
            </a:r>
            <a:r>
              <a:rPr lang="en-AU" dirty="0" smtClean="0"/>
              <a:t>foods</a:t>
            </a:r>
          </a:p>
          <a:p>
            <a:endParaRPr lang="en-AU" dirty="0"/>
          </a:p>
          <a:p>
            <a:r>
              <a:rPr lang="en-AU" dirty="0" smtClean="0"/>
              <a:t>Food </a:t>
            </a:r>
            <a:r>
              <a:rPr lang="en-AU" dirty="0"/>
              <a:t>purchase: bread purchased, why </a:t>
            </a:r>
            <a:r>
              <a:rPr lang="en-AU" dirty="0" smtClean="0"/>
              <a:t>do consumers </a:t>
            </a:r>
            <a:r>
              <a:rPr lang="en-AU" dirty="0"/>
              <a:t>buy other fortified foods? Is </a:t>
            </a:r>
            <a:r>
              <a:rPr lang="en-AU" dirty="0" smtClean="0"/>
              <a:t>fortified food </a:t>
            </a:r>
            <a:r>
              <a:rPr lang="en-AU" dirty="0"/>
              <a:t>available in all areas? Price</a:t>
            </a:r>
            <a:r>
              <a:rPr lang="en-AU" dirty="0" smtClean="0"/>
              <a:t>?</a:t>
            </a:r>
          </a:p>
          <a:p>
            <a:endParaRPr lang="en-AU" dirty="0"/>
          </a:p>
          <a:p>
            <a:r>
              <a:rPr lang="en-AU" dirty="0" smtClean="0"/>
              <a:t>Food </a:t>
            </a:r>
            <a:r>
              <a:rPr lang="en-AU" dirty="0"/>
              <a:t>intakes: consumption of bread and </a:t>
            </a:r>
            <a:r>
              <a:rPr lang="en-AU" dirty="0" smtClean="0"/>
              <a:t>other foods</a:t>
            </a:r>
            <a:r>
              <a:rPr lang="en-AU" dirty="0"/>
              <a:t>, </a:t>
            </a:r>
            <a:r>
              <a:rPr lang="en-AU" dirty="0" smtClean="0"/>
              <a:t>supplements</a:t>
            </a:r>
          </a:p>
          <a:p>
            <a:endParaRPr lang="en-AU" dirty="0"/>
          </a:p>
          <a:p>
            <a:r>
              <a:rPr lang="en-AU" dirty="0" smtClean="0"/>
              <a:t>Nutrient </a:t>
            </a:r>
            <a:r>
              <a:rPr lang="en-AU" dirty="0"/>
              <a:t>intakes: folic acid, natural </a:t>
            </a:r>
            <a:r>
              <a:rPr lang="en-AU" dirty="0" err="1"/>
              <a:t>folate</a:t>
            </a:r>
            <a:r>
              <a:rPr lang="en-AU" dirty="0"/>
              <a:t>, </a:t>
            </a:r>
            <a:r>
              <a:rPr lang="en-AU" dirty="0" smtClean="0"/>
              <a:t>dietary </a:t>
            </a:r>
            <a:r>
              <a:rPr lang="en-AU" dirty="0" err="1" smtClean="0"/>
              <a:t>folate</a:t>
            </a:r>
            <a:r>
              <a:rPr lang="en-AU" dirty="0" smtClean="0"/>
              <a:t> equivalents</a:t>
            </a:r>
          </a:p>
          <a:p>
            <a:endParaRPr lang="en-AU" dirty="0"/>
          </a:p>
          <a:p>
            <a:r>
              <a:rPr lang="en-AU" dirty="0" smtClean="0"/>
              <a:t>Biochemical </a:t>
            </a:r>
            <a:r>
              <a:rPr lang="en-AU" dirty="0"/>
              <a:t>measures: red blood cell </a:t>
            </a:r>
            <a:r>
              <a:rPr lang="en-AU" dirty="0" err="1" smtClean="0"/>
              <a:t>folate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Health </a:t>
            </a:r>
            <a:r>
              <a:rPr lang="en-AU" dirty="0"/>
              <a:t>outcomes: neural tube defects, </a:t>
            </a:r>
            <a:r>
              <a:rPr lang="en-AU" dirty="0" smtClean="0"/>
              <a:t>adverse effects </a:t>
            </a:r>
            <a:r>
              <a:rPr lang="en-AU" dirty="0"/>
              <a:t>(</a:t>
            </a:r>
            <a:r>
              <a:rPr lang="en-AU" dirty="0" err="1"/>
              <a:t>eg</a:t>
            </a:r>
            <a:r>
              <a:rPr lang="en-AU" dirty="0"/>
              <a:t> colon cancer)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400" b="1" dirty="0"/>
              <a:t>Why do we need a food and nutrition</a:t>
            </a:r>
            <a:br>
              <a:rPr lang="en-AU" sz="2400" b="1" dirty="0"/>
            </a:br>
            <a:r>
              <a:rPr lang="en-AU" sz="2400" b="1" dirty="0"/>
              <a:t>monitoring and surveillance system?</a:t>
            </a:r>
            <a:endParaRPr lang="en-A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Provides </a:t>
            </a:r>
            <a:r>
              <a:rPr lang="en-AU" dirty="0"/>
              <a:t>detailed data on groups and individuals </a:t>
            </a:r>
            <a:r>
              <a:rPr lang="en-AU" dirty="0" smtClean="0"/>
              <a:t>that forms </a:t>
            </a:r>
            <a:r>
              <a:rPr lang="en-AU" dirty="0"/>
              <a:t>the basis of food and nutrition policy </a:t>
            </a:r>
            <a:r>
              <a:rPr lang="en-AU" dirty="0" smtClean="0"/>
              <a:t>and regulation</a:t>
            </a:r>
          </a:p>
          <a:p>
            <a:pPr>
              <a:buNone/>
            </a:pPr>
            <a:endParaRPr lang="en-AU" dirty="0"/>
          </a:p>
          <a:p>
            <a:r>
              <a:rPr lang="en-AU" dirty="0" smtClean="0"/>
              <a:t>Provides </a:t>
            </a:r>
            <a:r>
              <a:rPr lang="en-AU" dirty="0"/>
              <a:t>a reliable means of collecting and </a:t>
            </a:r>
            <a:r>
              <a:rPr lang="en-AU" dirty="0" smtClean="0"/>
              <a:t>reporting on </a:t>
            </a:r>
            <a:r>
              <a:rPr lang="en-AU" dirty="0"/>
              <a:t>data </a:t>
            </a:r>
            <a:r>
              <a:rPr lang="en-AU" dirty="0" smtClean="0"/>
              <a:t>regularly</a:t>
            </a:r>
          </a:p>
          <a:p>
            <a:pPr>
              <a:buNone/>
            </a:pPr>
            <a:endParaRPr lang="en-AU" dirty="0"/>
          </a:p>
          <a:p>
            <a:r>
              <a:rPr lang="en-AU" dirty="0" smtClean="0"/>
              <a:t>Requires </a:t>
            </a:r>
            <a:r>
              <a:rPr lang="en-AU" dirty="0"/>
              <a:t>an ongoing program and </a:t>
            </a:r>
            <a:r>
              <a:rPr lang="en-AU" dirty="0" smtClean="0"/>
              <a:t>central coordinating </a:t>
            </a:r>
            <a:r>
              <a:rPr lang="en-AU" dirty="0"/>
              <a:t>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Questions for policy makers, regulators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Is </a:t>
            </a:r>
            <a:r>
              <a:rPr lang="en-AU" dirty="0"/>
              <a:t>food supply adequate and accessible to all</a:t>
            </a:r>
            <a:r>
              <a:rPr lang="en-AU" dirty="0" smtClean="0"/>
              <a:t>?</a:t>
            </a:r>
          </a:p>
          <a:p>
            <a:endParaRPr lang="en-AU" dirty="0"/>
          </a:p>
          <a:p>
            <a:r>
              <a:rPr lang="en-AU" dirty="0" smtClean="0"/>
              <a:t>Is </a:t>
            </a:r>
            <a:r>
              <a:rPr lang="en-AU" dirty="0"/>
              <a:t>the composition of food changing, and </a:t>
            </a:r>
            <a:r>
              <a:rPr lang="en-AU" dirty="0" smtClean="0"/>
              <a:t>will changes </a:t>
            </a:r>
            <a:r>
              <a:rPr lang="en-AU" dirty="0"/>
              <a:t>increase or decrease risk of diet </a:t>
            </a:r>
            <a:r>
              <a:rPr lang="en-AU" dirty="0" smtClean="0"/>
              <a:t>related diseases?</a:t>
            </a:r>
          </a:p>
          <a:p>
            <a:endParaRPr lang="en-AU" dirty="0"/>
          </a:p>
          <a:p>
            <a:r>
              <a:rPr lang="en-AU" dirty="0" smtClean="0"/>
              <a:t>Are </a:t>
            </a:r>
            <a:r>
              <a:rPr lang="en-AU" dirty="0"/>
              <a:t>food habits changing? How</a:t>
            </a:r>
            <a:r>
              <a:rPr lang="en-AU" dirty="0" smtClean="0"/>
              <a:t>?</a:t>
            </a:r>
          </a:p>
          <a:p>
            <a:endParaRPr lang="en-AU" dirty="0"/>
          </a:p>
          <a:p>
            <a:r>
              <a:rPr lang="en-AU" dirty="0" smtClean="0"/>
              <a:t>Are </a:t>
            </a:r>
            <a:r>
              <a:rPr lang="en-AU" dirty="0"/>
              <a:t>risks different for different groups (</a:t>
            </a:r>
            <a:r>
              <a:rPr lang="en-AU" dirty="0" smtClean="0"/>
              <a:t>age, gender</a:t>
            </a:r>
            <a:r>
              <a:rPr lang="en-AU" dirty="0"/>
              <a:t>, income, location, ethnicity</a:t>
            </a:r>
            <a:r>
              <a:rPr lang="en-AU" dirty="0" smtClean="0"/>
              <a:t>)?</a:t>
            </a:r>
          </a:p>
          <a:p>
            <a:endParaRPr lang="en-AU" dirty="0"/>
          </a:p>
          <a:p>
            <a:r>
              <a:rPr lang="en-AU" dirty="0" smtClean="0"/>
              <a:t>What </a:t>
            </a:r>
            <a:r>
              <a:rPr lang="en-AU" dirty="0"/>
              <a:t>about food supplements? Who </a:t>
            </a:r>
            <a:r>
              <a:rPr lang="en-AU" dirty="0" smtClean="0"/>
              <a:t>takes them</a:t>
            </a:r>
            <a:r>
              <a:rPr lang="en-AU" dirty="0"/>
              <a:t>? Impact on nutrient intakes</a:t>
            </a:r>
            <a:r>
              <a:rPr lang="en-AU" dirty="0" smtClean="0"/>
              <a:t>?</a:t>
            </a:r>
          </a:p>
          <a:p>
            <a:endParaRPr lang="en-AU" dirty="0"/>
          </a:p>
          <a:p>
            <a:r>
              <a:rPr lang="en-AU" dirty="0" smtClean="0"/>
              <a:t>Did </a:t>
            </a:r>
            <a:r>
              <a:rPr lang="en-AU" dirty="0"/>
              <a:t>implementing a policy make a difference?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Definitions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b="1" i="1" dirty="0">
                <a:solidFill>
                  <a:srgbClr val="00B050"/>
                </a:solidFill>
              </a:rPr>
              <a:t>Monitoring: </a:t>
            </a:r>
            <a:r>
              <a:rPr lang="en-AU" dirty="0">
                <a:solidFill>
                  <a:srgbClr val="00B050"/>
                </a:solidFill>
              </a:rPr>
              <a:t>the performance and analysis </a:t>
            </a:r>
            <a:r>
              <a:rPr lang="en-AU" dirty="0" smtClean="0">
                <a:solidFill>
                  <a:srgbClr val="00B050"/>
                </a:solidFill>
              </a:rPr>
              <a:t>of routine </a:t>
            </a:r>
            <a:r>
              <a:rPr lang="en-AU" dirty="0">
                <a:solidFill>
                  <a:srgbClr val="00B050"/>
                </a:solidFill>
              </a:rPr>
              <a:t>measurements, aimed at </a:t>
            </a:r>
            <a:r>
              <a:rPr lang="en-AU" dirty="0" smtClean="0">
                <a:solidFill>
                  <a:srgbClr val="00B050"/>
                </a:solidFill>
              </a:rPr>
              <a:t>detecting changes </a:t>
            </a:r>
            <a:r>
              <a:rPr lang="en-AU" dirty="0">
                <a:solidFill>
                  <a:srgbClr val="00B050"/>
                </a:solidFill>
              </a:rPr>
              <a:t>in the nutritional or health status of </a:t>
            </a:r>
            <a:r>
              <a:rPr lang="en-AU" dirty="0" smtClean="0">
                <a:solidFill>
                  <a:srgbClr val="00B050"/>
                </a:solidFill>
              </a:rPr>
              <a:t>the population </a:t>
            </a:r>
            <a:r>
              <a:rPr lang="en-AU" dirty="0">
                <a:solidFill>
                  <a:srgbClr val="00B050"/>
                </a:solidFill>
              </a:rPr>
              <a:t>(may report against nutritional </a:t>
            </a:r>
            <a:r>
              <a:rPr lang="en-AU" dirty="0" smtClean="0">
                <a:solidFill>
                  <a:srgbClr val="00B050"/>
                </a:solidFill>
              </a:rPr>
              <a:t>goals or </a:t>
            </a:r>
            <a:r>
              <a:rPr lang="en-AU" dirty="0">
                <a:solidFill>
                  <a:srgbClr val="00B050"/>
                </a:solidFill>
              </a:rPr>
              <a:t>targets, dietary guidelines)</a:t>
            </a:r>
          </a:p>
          <a:p>
            <a:endParaRPr lang="en-AU" b="1" i="1" dirty="0" smtClean="0"/>
          </a:p>
          <a:p>
            <a:r>
              <a:rPr lang="en-AU" b="1" i="1" dirty="0" smtClean="0">
                <a:solidFill>
                  <a:srgbClr val="00B050"/>
                </a:solidFill>
              </a:rPr>
              <a:t>Surveillance</a:t>
            </a:r>
            <a:r>
              <a:rPr lang="en-AU" b="1" i="1" dirty="0">
                <a:solidFill>
                  <a:srgbClr val="00B050"/>
                </a:solidFill>
              </a:rPr>
              <a:t>: </a:t>
            </a:r>
            <a:r>
              <a:rPr lang="en-AU" dirty="0">
                <a:solidFill>
                  <a:srgbClr val="00B050"/>
                </a:solidFill>
              </a:rPr>
              <a:t>ongoing scrutiny using methods </a:t>
            </a:r>
            <a:r>
              <a:rPr lang="en-AU" dirty="0" smtClean="0">
                <a:solidFill>
                  <a:srgbClr val="00B050"/>
                </a:solidFill>
              </a:rPr>
              <a:t>that are </a:t>
            </a:r>
            <a:r>
              <a:rPr lang="en-AU" dirty="0">
                <a:solidFill>
                  <a:srgbClr val="00B050"/>
                </a:solidFill>
              </a:rPr>
              <a:t>practical, uniform, rapid with purpose </a:t>
            </a:r>
            <a:r>
              <a:rPr lang="en-AU" dirty="0" smtClean="0">
                <a:solidFill>
                  <a:srgbClr val="00B050"/>
                </a:solidFill>
              </a:rPr>
              <a:t>of detecting </a:t>
            </a:r>
            <a:r>
              <a:rPr lang="en-AU" dirty="0">
                <a:solidFill>
                  <a:srgbClr val="00B050"/>
                </a:solidFill>
              </a:rPr>
              <a:t>changes in trends or distribution </a:t>
            </a:r>
            <a:r>
              <a:rPr lang="en-AU" dirty="0" smtClean="0">
                <a:solidFill>
                  <a:srgbClr val="00B050"/>
                </a:solidFill>
              </a:rPr>
              <a:t>to initiate </a:t>
            </a:r>
            <a:r>
              <a:rPr lang="en-AU" dirty="0">
                <a:solidFill>
                  <a:srgbClr val="00B050"/>
                </a:solidFill>
              </a:rPr>
              <a:t>control measures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Definitions (cont)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b="1" i="1" dirty="0">
                <a:solidFill>
                  <a:srgbClr val="00B050"/>
                </a:solidFill>
              </a:rPr>
              <a:t>Evaluation: </a:t>
            </a:r>
            <a:r>
              <a:rPr lang="en-AU" dirty="0">
                <a:solidFill>
                  <a:srgbClr val="00B050"/>
                </a:solidFill>
              </a:rPr>
              <a:t>systematic and objective </a:t>
            </a:r>
            <a:r>
              <a:rPr lang="en-AU" dirty="0" smtClean="0">
                <a:solidFill>
                  <a:srgbClr val="00B050"/>
                </a:solidFill>
              </a:rPr>
              <a:t>assessment of </a:t>
            </a:r>
            <a:r>
              <a:rPr lang="en-AU" dirty="0">
                <a:solidFill>
                  <a:srgbClr val="00B050"/>
                </a:solidFill>
              </a:rPr>
              <a:t>an initiative, project, service, function, </a:t>
            </a:r>
            <a:r>
              <a:rPr lang="en-AU" dirty="0" smtClean="0">
                <a:solidFill>
                  <a:srgbClr val="00B050"/>
                </a:solidFill>
              </a:rPr>
              <a:t>program or </a:t>
            </a:r>
            <a:r>
              <a:rPr lang="en-AU" dirty="0">
                <a:solidFill>
                  <a:srgbClr val="00B050"/>
                </a:solidFill>
              </a:rPr>
              <a:t>activity that assists decision </a:t>
            </a:r>
            <a:r>
              <a:rPr lang="en-AU" dirty="0" smtClean="0">
                <a:solidFill>
                  <a:srgbClr val="00B050"/>
                </a:solidFill>
              </a:rPr>
              <a:t>making</a:t>
            </a:r>
          </a:p>
          <a:p>
            <a:endParaRPr lang="en-AU" dirty="0"/>
          </a:p>
          <a:p>
            <a:r>
              <a:rPr lang="en-AU" dirty="0"/>
              <a:t>Usually addresses aspects </a:t>
            </a:r>
            <a:r>
              <a:rPr lang="en-AU" dirty="0" smtClean="0"/>
              <a:t>of:</a:t>
            </a:r>
            <a:endParaRPr lang="en-AU" dirty="0"/>
          </a:p>
          <a:p>
            <a:pPr lvl="1"/>
            <a:r>
              <a:rPr lang="en-AU" dirty="0"/>
              <a:t>Efficiency (what went in </a:t>
            </a:r>
            <a:r>
              <a:rPr lang="en-AU" dirty="0" err="1"/>
              <a:t>vs</a:t>
            </a:r>
            <a:r>
              <a:rPr lang="en-AU" dirty="0"/>
              <a:t> what came out)</a:t>
            </a:r>
          </a:p>
          <a:p>
            <a:pPr lvl="1"/>
            <a:r>
              <a:rPr lang="en-AU" dirty="0"/>
              <a:t>Effectiveness (intended </a:t>
            </a:r>
            <a:r>
              <a:rPr lang="en-AU" dirty="0" err="1"/>
              <a:t>vs</a:t>
            </a:r>
            <a:r>
              <a:rPr lang="en-AU" dirty="0"/>
              <a:t> actual outcomes)</a:t>
            </a:r>
          </a:p>
          <a:p>
            <a:pPr lvl="1"/>
            <a:r>
              <a:rPr lang="en-AU" dirty="0"/>
              <a:t>Appropriateness (what was needed </a:t>
            </a:r>
            <a:r>
              <a:rPr lang="en-AU" dirty="0" err="1"/>
              <a:t>vs</a:t>
            </a:r>
            <a:r>
              <a:rPr lang="en-AU" dirty="0"/>
              <a:t> what </a:t>
            </a:r>
            <a:r>
              <a:rPr lang="en-AU" dirty="0" smtClean="0"/>
              <a:t>was received</a:t>
            </a:r>
            <a:r>
              <a:rPr lang="en-AU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400" b="1" dirty="0"/>
              <a:t>Food and nutrition monitoring and</a:t>
            </a:r>
            <a:br>
              <a:rPr lang="en-AU" sz="2400" b="1" dirty="0"/>
            </a:br>
            <a:r>
              <a:rPr lang="en-AU" sz="2400" b="1" dirty="0"/>
              <a:t>surveillance systems in </a:t>
            </a:r>
            <a:r>
              <a:rPr lang="en-AU" sz="2400" b="1" dirty="0" smtClean="0"/>
              <a:t>Saudi Arabia</a:t>
            </a:r>
            <a:endParaRPr lang="en-AU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Food Drug Authority</a:t>
            </a:r>
          </a:p>
          <a:p>
            <a:pPr>
              <a:buNone/>
            </a:pPr>
            <a:r>
              <a:rPr lang="en-AU" u="sng" dirty="0">
                <a:hlinkClick r:id="rId2"/>
              </a:rPr>
              <a:t>http://www.sfda.gov.sa/Ar/Food/Topics/about/</a:t>
            </a:r>
            <a:endParaRPr lang="en-AU" dirty="0"/>
          </a:p>
          <a:p>
            <a:pPr>
              <a:buNone/>
            </a:pPr>
            <a:endParaRPr lang="en-AU" dirty="0" smtClean="0"/>
          </a:p>
          <a:p>
            <a:r>
              <a:rPr lang="en-AU" dirty="0" smtClean="0"/>
              <a:t>Chair of National Nutrition Policies</a:t>
            </a:r>
          </a:p>
          <a:p>
            <a:pPr>
              <a:buNone/>
            </a:pPr>
            <a:r>
              <a:rPr lang="en-AU" u="sng" dirty="0">
                <a:hlinkClick r:id="rId3"/>
              </a:rPr>
              <a:t>http://colleges.ksu.edu.sa/Arabic%20Colleges/AppliedMedicalSciences/Pages/news-910125-2925.aspx</a:t>
            </a:r>
            <a:endParaRPr lang="en-AU" dirty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400" b="1" dirty="0"/>
              <a:t>Framework for a food and nutrition</a:t>
            </a:r>
            <a:br>
              <a:rPr lang="en-AU" sz="2400" b="1" dirty="0"/>
            </a:br>
            <a:r>
              <a:rPr lang="en-AU" sz="2400" b="1" dirty="0"/>
              <a:t>monitoring and surveillance system</a:t>
            </a:r>
            <a:endParaRPr lang="en-A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0" y="1988840"/>
            <a:ext cx="1800200" cy="10801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Food</a:t>
            </a:r>
          </a:p>
          <a:p>
            <a:pPr algn="ctr"/>
            <a:r>
              <a:rPr lang="en-AU" dirty="0"/>
              <a:t>supply</a:t>
            </a:r>
          </a:p>
        </p:txBody>
      </p:sp>
      <p:sp>
        <p:nvSpPr>
          <p:cNvPr id="5" name="Rectangle 4"/>
          <p:cNvSpPr/>
          <p:nvPr/>
        </p:nvSpPr>
        <p:spPr>
          <a:xfrm>
            <a:off x="2483768" y="2852936"/>
            <a:ext cx="1800200" cy="10801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Food</a:t>
            </a:r>
          </a:p>
          <a:p>
            <a:pPr algn="ctr"/>
            <a:r>
              <a:rPr lang="en-AU" dirty="0"/>
              <a:t>purchase &amp;</a:t>
            </a:r>
          </a:p>
          <a:p>
            <a:pPr algn="ctr"/>
            <a:r>
              <a:rPr lang="en-AU" dirty="0"/>
              <a:t>acquisition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4932040" y="3789040"/>
            <a:ext cx="1800200" cy="10801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Food &amp;</a:t>
            </a:r>
          </a:p>
          <a:p>
            <a:pPr algn="ctr"/>
            <a:r>
              <a:rPr lang="en-AU" dirty="0"/>
              <a:t>physical</a:t>
            </a:r>
          </a:p>
          <a:p>
            <a:pPr algn="ctr"/>
            <a:r>
              <a:rPr lang="en-AU" dirty="0"/>
              <a:t>activity</a:t>
            </a:r>
          </a:p>
          <a:p>
            <a:pPr algn="ctr"/>
            <a:r>
              <a:rPr lang="en-AU" dirty="0"/>
              <a:t>behaviours</a:t>
            </a:r>
          </a:p>
        </p:txBody>
      </p:sp>
      <p:sp>
        <p:nvSpPr>
          <p:cNvPr id="7" name="Rectangle 6"/>
          <p:cNvSpPr/>
          <p:nvPr/>
        </p:nvSpPr>
        <p:spPr>
          <a:xfrm>
            <a:off x="7343800" y="5013176"/>
            <a:ext cx="1800200" cy="10801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Nutritional</a:t>
            </a:r>
          </a:p>
          <a:p>
            <a:pPr algn="ctr"/>
            <a:r>
              <a:rPr lang="en-AU" dirty="0"/>
              <a:t>status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907704" y="2492896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355976" y="3284984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804248" y="4437112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Food supply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Availability </a:t>
            </a:r>
            <a:r>
              <a:rPr lang="en-AU" dirty="0"/>
              <a:t>of food stuffs</a:t>
            </a:r>
          </a:p>
          <a:p>
            <a:pPr lvl="1"/>
            <a:r>
              <a:rPr lang="en-AU" dirty="0" smtClean="0"/>
              <a:t>Apparent </a:t>
            </a:r>
            <a:r>
              <a:rPr lang="en-AU" dirty="0"/>
              <a:t>consumption of foodstuffs (</a:t>
            </a:r>
            <a:r>
              <a:rPr lang="en-AU" dirty="0" smtClean="0"/>
              <a:t>food balance sheet </a:t>
            </a:r>
            <a:r>
              <a:rPr lang="en-AU" dirty="0"/>
              <a:t>data</a:t>
            </a:r>
            <a:r>
              <a:rPr lang="en-AU" dirty="0" smtClean="0"/>
              <a:t>)</a:t>
            </a:r>
          </a:p>
          <a:p>
            <a:pPr lvl="1">
              <a:buNone/>
            </a:pPr>
            <a:endParaRPr lang="en-AU" dirty="0"/>
          </a:p>
          <a:p>
            <a:r>
              <a:rPr lang="en-AU" dirty="0" smtClean="0"/>
              <a:t>Food </a:t>
            </a:r>
            <a:r>
              <a:rPr lang="en-AU" dirty="0"/>
              <a:t>composition</a:t>
            </a:r>
          </a:p>
          <a:p>
            <a:pPr lvl="1"/>
            <a:r>
              <a:rPr lang="en-AU" dirty="0" smtClean="0"/>
              <a:t>Nutrient </a:t>
            </a:r>
            <a:r>
              <a:rPr lang="en-AU" dirty="0"/>
              <a:t>content </a:t>
            </a:r>
            <a:endParaRPr lang="en-AU" dirty="0" smtClean="0"/>
          </a:p>
          <a:p>
            <a:pPr lvl="1"/>
            <a:r>
              <a:rPr lang="en-AU" dirty="0" smtClean="0"/>
              <a:t>Other </a:t>
            </a:r>
            <a:r>
              <a:rPr lang="en-AU" dirty="0"/>
              <a:t>food chemicals (levels of food </a:t>
            </a:r>
            <a:r>
              <a:rPr lang="en-AU" dirty="0" smtClean="0"/>
              <a:t>additives, contaminants</a:t>
            </a:r>
            <a:r>
              <a:rPr lang="en-AU" dirty="0"/>
              <a:t>, pesticide residues, novel </a:t>
            </a:r>
            <a:r>
              <a:rPr lang="en-AU" dirty="0" smtClean="0"/>
              <a:t>food ingredients </a:t>
            </a:r>
            <a:r>
              <a:rPr lang="en-AU" dirty="0"/>
              <a:t>from ATDS, NRS and other surveys)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</TotalTime>
  <Words>725</Words>
  <Application>Microsoft Office PowerPoint</Application>
  <PresentationFormat>On-screen Show (4:3)</PresentationFormat>
  <Paragraphs>175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Civic</vt:lpstr>
      <vt:lpstr>Food and nutrition monitoring and surveillance systems</vt:lpstr>
      <vt:lpstr>\   Objectives</vt:lpstr>
      <vt:lpstr>Why do we need a food and nutrition monitoring and surveillance system?</vt:lpstr>
      <vt:lpstr>Questions for policy makers, regulators</vt:lpstr>
      <vt:lpstr>Definitions</vt:lpstr>
      <vt:lpstr>Definitions (cont)</vt:lpstr>
      <vt:lpstr>Food and nutrition monitoring and surveillance systems in Saudi Arabia</vt:lpstr>
      <vt:lpstr>Framework for a food and nutrition monitoring and surveillance system</vt:lpstr>
      <vt:lpstr>Food supply</vt:lpstr>
      <vt:lpstr>Food purchase and acquisition</vt:lpstr>
      <vt:lpstr>Food and physical activity behaviours</vt:lpstr>
      <vt:lpstr>   Biochemical and anthropometric measures</vt:lpstr>
      <vt:lpstr>Nutritional status - health outcomes</vt:lpstr>
      <vt:lpstr>Reference health standards</vt:lpstr>
      <vt:lpstr>Case study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Data sets required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nutrition monitoring and surveillance systems</dc:title>
  <dc:creator>Khalid</dc:creator>
  <cp:lastModifiedBy>kaldubayan</cp:lastModifiedBy>
  <cp:revision>37</cp:revision>
  <dcterms:created xsi:type="dcterms:W3CDTF">2012-03-09T15:46:40Z</dcterms:created>
  <dcterms:modified xsi:type="dcterms:W3CDTF">2012-05-01T12:15:48Z</dcterms:modified>
</cp:coreProperties>
</file>