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4" r:id="rId3"/>
    <p:sldId id="257" r:id="rId4"/>
    <p:sldId id="258" r:id="rId5"/>
    <p:sldId id="285" r:id="rId6"/>
    <p:sldId id="260" r:id="rId7"/>
    <p:sldId id="261" r:id="rId8"/>
    <p:sldId id="259" r:id="rId9"/>
    <p:sldId id="268" r:id="rId10"/>
    <p:sldId id="262" r:id="rId11"/>
    <p:sldId id="265" r:id="rId12"/>
    <p:sldId id="263" r:id="rId13"/>
    <p:sldId id="286" r:id="rId14"/>
    <p:sldId id="264" r:id="rId15"/>
    <p:sldId id="269" r:id="rId16"/>
    <p:sldId id="274" r:id="rId17"/>
    <p:sldId id="270" r:id="rId18"/>
    <p:sldId id="272" r:id="rId19"/>
    <p:sldId id="273" r:id="rId20"/>
    <p:sldId id="271" r:id="rId21"/>
    <p:sldId id="277" r:id="rId22"/>
    <p:sldId id="275" r:id="rId23"/>
    <p:sldId id="278" r:id="rId24"/>
    <p:sldId id="276" r:id="rId25"/>
    <p:sldId id="282" r:id="rId26"/>
    <p:sldId id="280" r:id="rId27"/>
    <p:sldId id="28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CC00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124782-C782-4C97-9A2A-AAFCD5F4EA43}" type="datetimeFigureOut">
              <a:rPr lang="en-US" smtClean="0"/>
              <a:pPr/>
              <a:t>4/28/2012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27E50B-CEE7-4144-9C4E-EF116360353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124782-C782-4C97-9A2A-AAFCD5F4EA43}" type="datetimeFigureOut">
              <a:rPr lang="en-US" smtClean="0"/>
              <a:pPr/>
              <a:t>4/28/2012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27E50B-CEE7-4144-9C4E-EF11636035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124782-C782-4C97-9A2A-AAFCD5F4EA43}" type="datetimeFigureOut">
              <a:rPr lang="en-US" smtClean="0"/>
              <a:pPr/>
              <a:t>4/28/2012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27E50B-CEE7-4144-9C4E-EF11636035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124782-C782-4C97-9A2A-AAFCD5F4EA43}" type="datetimeFigureOut">
              <a:rPr lang="en-US" smtClean="0"/>
              <a:pPr/>
              <a:t>4/28/2012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27E50B-CEE7-4144-9C4E-EF11636035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124782-C782-4C97-9A2A-AAFCD5F4EA43}" type="datetimeFigureOut">
              <a:rPr lang="en-US" smtClean="0"/>
              <a:pPr/>
              <a:t>4/28/2012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27E50B-CEE7-4144-9C4E-EF116360353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124782-C782-4C97-9A2A-AAFCD5F4EA43}" type="datetimeFigureOut">
              <a:rPr lang="en-US" smtClean="0"/>
              <a:pPr/>
              <a:t>4/28/2012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27E50B-CEE7-4144-9C4E-EF116360353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124782-C782-4C97-9A2A-AAFCD5F4EA43}" type="datetimeFigureOut">
              <a:rPr lang="en-US" smtClean="0"/>
              <a:pPr/>
              <a:t>4/28/2012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27E50B-CEE7-4144-9C4E-EF116360353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124782-C782-4C97-9A2A-AAFCD5F4EA43}" type="datetimeFigureOut">
              <a:rPr lang="en-US" smtClean="0"/>
              <a:pPr/>
              <a:t>4/28/2012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27E50B-CEE7-4144-9C4E-EF11636035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124782-C782-4C97-9A2A-AAFCD5F4EA43}" type="datetimeFigureOut">
              <a:rPr lang="en-US" smtClean="0"/>
              <a:pPr/>
              <a:t>4/28/2012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27E50B-CEE7-4144-9C4E-EF11636035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124782-C782-4C97-9A2A-AAFCD5F4EA43}" type="datetimeFigureOut">
              <a:rPr lang="en-US" smtClean="0"/>
              <a:pPr/>
              <a:t>4/28/2012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27E50B-CEE7-4144-9C4E-EF116360353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124782-C782-4C97-9A2A-AAFCD5F4EA43}" type="datetimeFigureOut">
              <a:rPr lang="en-US" smtClean="0"/>
              <a:pPr/>
              <a:t>4/28/2012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27E50B-CEE7-4144-9C4E-EF116360353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124782-C782-4C97-9A2A-AAFCD5F4EA43}" type="datetimeFigureOut">
              <a:rPr lang="en-US" smtClean="0"/>
              <a:pPr/>
              <a:t>4/28/2012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27E50B-CEE7-4144-9C4E-EF116360353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sa/imgres?imgurl=http://farm5.static.flickr.com/4124/4996186594_1cb10432d1.jpg&amp;imgrefurl=http://www.kmle.co.kr/search.php%3FSearch%3Dninhydrin%2520test&amp;usg=__-DgBA-1OhAImm46skTntFOWddXk=&amp;h=500&amp;w=333&amp;sz=90&amp;hl=ar&amp;start=8&amp;zoom=1&amp;tbnid=00wD5WCGO7aKmM:&amp;tbnh=130&amp;tbnw=87&amp;ei=Ut2cT-L3EtS1hAe-9On2Dg&amp;prev=/search%3Fq%3DNinhydrin%2BTest%2Bto%2BDetect%2BAmino%2BAcids%26um%3D1%26hl%3Dar%26safe%3Dactive%26sa%3DN%26gbv%3D2%26tbm%3Disch&amp;um=1&amp;itbs=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sa/imgres?imgurl=http://www.carnicominstitute.org/articles/images/proteincompleximages/Biuret2.jpg&amp;imgrefurl=http://www.carnicominstitute.org/articles/proteincomplex.html&amp;usg=__LeLQTTYVnkGYf4EWu_WzppAMMgM=&amp;h=1536&amp;w=1152&amp;sz=255&amp;hl=ar&amp;start=8&amp;zoom=1&amp;tbnid=sxs7_03W0jsWCM:&amp;tbnh=150&amp;tbnw=113&amp;ei=Mt6cT5nHK4y4hAfYrLT-Dg&amp;prev=/search%3Fq%3DBiuret%2BTest%2Bto%2BDetect%2BAmino%2BAcids%26um%3D1%26hl%3Dar%26safe%3Dactive%26gbv%3D2%26tbm%3Disch&amp;um=1&amp;itbs=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General Tests for Chemistry 101</a:t>
            </a:r>
            <a:endParaRPr lang="en-US" b="1" dirty="0">
              <a:solidFill>
                <a:srgbClr val="FF0000"/>
              </a:solidFill>
            </a:endParaRPr>
          </a:p>
        </p:txBody>
      </p:sp>
      <p:sp>
        <p:nvSpPr>
          <p:cNvPr id="3" name="Subtitle 2"/>
          <p:cNvSpPr>
            <a:spLocks noGrp="1"/>
          </p:cNvSpPr>
          <p:nvPr>
            <p:ph type="subTitle" idx="1"/>
          </p:nvPr>
        </p:nvSpPr>
        <p:spPr/>
        <p:txBody>
          <a:bodyPr/>
          <a:lstStyle/>
          <a:p>
            <a:r>
              <a:rPr lang="en-US" b="1" dirty="0" smtClean="0">
                <a:solidFill>
                  <a:srgbClr val="0070C0"/>
                </a:solidFill>
              </a:rPr>
              <a:t>CLS 101: Chemistry For Nursing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Electrophoresis</a:t>
            </a:r>
            <a:endParaRPr lang="en-US" b="1" dirty="0">
              <a:solidFill>
                <a:srgbClr val="FF0000"/>
              </a:solidFill>
            </a:endParaRPr>
          </a:p>
        </p:txBody>
      </p:sp>
      <p:sp>
        <p:nvSpPr>
          <p:cNvPr id="3" name="Content Placeholder 2"/>
          <p:cNvSpPr>
            <a:spLocks noGrp="1"/>
          </p:cNvSpPr>
          <p:nvPr>
            <p:ph idx="1"/>
          </p:nvPr>
        </p:nvSpPr>
        <p:spPr>
          <a:xfrm>
            <a:off x="457200" y="1600200"/>
            <a:ext cx="8229600" cy="4972072"/>
          </a:xfrm>
        </p:spPr>
        <p:txBody>
          <a:bodyPr>
            <a:normAutofit fontScale="85000" lnSpcReduction="10000"/>
          </a:bodyPr>
          <a:lstStyle/>
          <a:p>
            <a:r>
              <a:rPr lang="en-US" dirty="0" smtClean="0"/>
              <a:t>The </a:t>
            </a:r>
            <a:r>
              <a:rPr lang="en-US" dirty="0"/>
              <a:t>movement of a charged particle through a liquid under </a:t>
            </a:r>
            <a:r>
              <a:rPr lang="en-US" dirty="0" smtClean="0"/>
              <a:t>the influence </a:t>
            </a:r>
            <a:r>
              <a:rPr lang="en-US" dirty="0"/>
              <a:t>of an applied </a:t>
            </a:r>
            <a:r>
              <a:rPr lang="en-US" dirty="0" smtClean="0"/>
              <a:t>electric current.</a:t>
            </a:r>
          </a:p>
          <a:p>
            <a:r>
              <a:rPr lang="en-US" dirty="0" smtClean="0"/>
              <a:t>It is used to separate different molecules based on the charge and size </a:t>
            </a:r>
            <a:r>
              <a:rPr lang="en-US" b="1" dirty="0" smtClean="0">
                <a:solidFill>
                  <a:srgbClr val="00B050"/>
                </a:solidFill>
              </a:rPr>
              <a:t>e.g.</a:t>
            </a:r>
            <a:r>
              <a:rPr lang="en-US" dirty="0" smtClean="0"/>
              <a:t> </a:t>
            </a:r>
            <a:r>
              <a:rPr lang="en-US" b="1" dirty="0" smtClean="0">
                <a:solidFill>
                  <a:srgbClr val="0070C0"/>
                </a:solidFill>
              </a:rPr>
              <a:t>Amino acids, nucleic acids, proteins,..</a:t>
            </a:r>
          </a:p>
          <a:p>
            <a:pPr lvl="0"/>
            <a:r>
              <a:rPr lang="en-US" dirty="0"/>
              <a:t>In electrophoresis, when molecules are subjected to electrical field:</a:t>
            </a:r>
          </a:p>
          <a:p>
            <a:pPr lvl="0">
              <a:buFont typeface="Wingdings" pitchFamily="2" charset="2"/>
              <a:buChar char="ü"/>
            </a:pPr>
            <a:r>
              <a:rPr lang="en-US" b="1" dirty="0">
                <a:solidFill>
                  <a:srgbClr val="CC0099"/>
                </a:solidFill>
              </a:rPr>
              <a:t>Positively charged molecules</a:t>
            </a:r>
            <a:r>
              <a:rPr lang="en-US" dirty="0"/>
              <a:t> move towards the </a:t>
            </a:r>
            <a:r>
              <a:rPr lang="en-US" b="1" dirty="0">
                <a:solidFill>
                  <a:srgbClr val="CC0099"/>
                </a:solidFill>
              </a:rPr>
              <a:t>cathode</a:t>
            </a:r>
            <a:r>
              <a:rPr lang="en-US" dirty="0"/>
              <a:t> (</a:t>
            </a:r>
            <a:r>
              <a:rPr lang="en-US" dirty="0" err="1"/>
              <a:t>cations</a:t>
            </a:r>
            <a:r>
              <a:rPr lang="en-US" dirty="0"/>
              <a:t>).</a:t>
            </a:r>
          </a:p>
          <a:p>
            <a:pPr>
              <a:buFont typeface="Wingdings" pitchFamily="2" charset="2"/>
              <a:buChar char="ü"/>
            </a:pPr>
            <a:r>
              <a:rPr lang="en-US" b="1" dirty="0">
                <a:solidFill>
                  <a:srgbClr val="00B0F0"/>
                </a:solidFill>
              </a:rPr>
              <a:t>Negatively charged molecules</a:t>
            </a:r>
            <a:r>
              <a:rPr lang="en-US" dirty="0"/>
              <a:t> move towards the </a:t>
            </a:r>
            <a:r>
              <a:rPr lang="en-US" b="1" dirty="0">
                <a:solidFill>
                  <a:srgbClr val="00B0F0"/>
                </a:solidFill>
              </a:rPr>
              <a:t>anode</a:t>
            </a:r>
            <a:r>
              <a:rPr lang="en-US" dirty="0"/>
              <a:t> (anions).</a:t>
            </a:r>
          </a:p>
          <a:p>
            <a:pPr lvl="0">
              <a:buFont typeface="Wingdings" pitchFamily="2" charset="2"/>
              <a:buChar char="ü"/>
            </a:pPr>
            <a:r>
              <a:rPr lang="en-US" b="1" dirty="0">
                <a:solidFill>
                  <a:schemeClr val="bg1">
                    <a:lumMod val="50000"/>
                  </a:schemeClr>
                </a:solidFill>
              </a:rPr>
              <a:t>Natural</a:t>
            </a:r>
            <a:r>
              <a:rPr lang="en-US" dirty="0">
                <a:solidFill>
                  <a:schemeClr val="bg1">
                    <a:lumMod val="50000"/>
                  </a:schemeClr>
                </a:solidFill>
              </a:rPr>
              <a:t> molecules </a:t>
            </a:r>
            <a:r>
              <a:rPr lang="en-US" b="1" dirty="0">
                <a:solidFill>
                  <a:schemeClr val="bg1">
                    <a:lumMod val="50000"/>
                  </a:schemeClr>
                </a:solidFill>
              </a:rPr>
              <a:t>stay stationary</a:t>
            </a:r>
            <a:r>
              <a:rPr lang="en-US" dirty="0">
                <a:solidFill>
                  <a:schemeClr val="bg1">
                    <a:lumMod val="50000"/>
                  </a:schemeClr>
                </a:solidFill>
              </a:rPr>
              <a:t> (do not move).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Types of Electrophoresis</a:t>
            </a:r>
            <a:endParaRPr lang="en-US" b="1"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t>Paper Electrophoresis.</a:t>
            </a:r>
          </a:p>
          <a:p>
            <a:r>
              <a:rPr lang="en-US" dirty="0" smtClean="0"/>
              <a:t>Capillary Electrophoresis.</a:t>
            </a:r>
          </a:p>
          <a:p>
            <a:r>
              <a:rPr lang="en-US" dirty="0" smtClean="0"/>
              <a:t>Gel Electrophoresis:</a:t>
            </a:r>
          </a:p>
          <a:p>
            <a:pPr>
              <a:buFont typeface="Wingdings" pitchFamily="2" charset="2"/>
              <a:buChar char="v"/>
            </a:pPr>
            <a:r>
              <a:rPr lang="en-US" dirty="0" smtClean="0"/>
              <a:t> </a:t>
            </a:r>
            <a:r>
              <a:rPr lang="en-US" dirty="0" err="1" smtClean="0"/>
              <a:t>Agarose</a:t>
            </a:r>
            <a:r>
              <a:rPr lang="en-US" dirty="0" smtClean="0"/>
              <a:t> Gel Electrophoresis.</a:t>
            </a:r>
          </a:p>
          <a:p>
            <a:pPr>
              <a:buFont typeface="Wingdings" pitchFamily="2" charset="2"/>
              <a:buChar char="v"/>
            </a:pPr>
            <a:r>
              <a:rPr lang="en-US" dirty="0" smtClean="0"/>
              <a:t>Starch Gel Electrophoresis.</a:t>
            </a:r>
          </a:p>
          <a:p>
            <a:pPr>
              <a:buFont typeface="Wingdings" pitchFamily="2" charset="2"/>
              <a:buChar char="v"/>
            </a:pPr>
            <a:r>
              <a:rPr lang="en-US" dirty="0" smtClean="0"/>
              <a:t>Fulsed Field Gel Electrophoresis.</a:t>
            </a:r>
          </a:p>
          <a:p>
            <a:pPr>
              <a:buFont typeface="Wingdings" pitchFamily="2" charset="2"/>
              <a:buChar char="v"/>
            </a:pPr>
            <a:r>
              <a:rPr lang="en-US" dirty="0"/>
              <a:t> </a:t>
            </a:r>
            <a:r>
              <a:rPr lang="en-US" dirty="0" smtClean="0"/>
              <a:t>Polyacrelamide Gel Electrophoresis.</a:t>
            </a:r>
          </a:p>
          <a:p>
            <a:pPr>
              <a:buFont typeface="Wingdings" pitchFamily="2" charset="2"/>
              <a:buChar char="v"/>
            </a:pPr>
            <a:r>
              <a:rPr lang="en-US" dirty="0" smtClean="0"/>
              <a:t> SDS-PAGE.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Paper Electrophoresis</a:t>
            </a:r>
            <a:endParaRPr lang="en-US" b="1" dirty="0">
              <a:solidFill>
                <a:srgbClr val="FF0000"/>
              </a:solidFill>
            </a:endParaRPr>
          </a:p>
        </p:txBody>
      </p:sp>
      <p:sp>
        <p:nvSpPr>
          <p:cNvPr id="3" name="Content Placeholder 2"/>
          <p:cNvSpPr>
            <a:spLocks noGrp="1"/>
          </p:cNvSpPr>
          <p:nvPr>
            <p:ph idx="1"/>
          </p:nvPr>
        </p:nvSpPr>
        <p:spPr>
          <a:xfrm>
            <a:off x="228600" y="1295400"/>
            <a:ext cx="8458200" cy="5043510"/>
          </a:xfrm>
        </p:spPr>
        <p:txBody>
          <a:bodyPr>
            <a:normAutofit/>
          </a:bodyPr>
          <a:lstStyle/>
          <a:p>
            <a:pPr>
              <a:buNone/>
            </a:pPr>
            <a:r>
              <a:rPr lang="en-US" sz="2800" dirty="0" smtClean="0"/>
              <a:t>    This </a:t>
            </a:r>
            <a:r>
              <a:rPr lang="en-US" sz="2800" dirty="0"/>
              <a:t>technique is useful for the separation of small charged molecules such as amino acids and small proteins. A strip of filter paper is moistened with buffer and the ends of the strip are immersed into buffer reservoirs containing the electrodes. </a:t>
            </a:r>
          </a:p>
        </p:txBody>
      </p:sp>
      <p:pic>
        <p:nvPicPr>
          <p:cNvPr id="4" name="Content Placeholder 3" descr="paper electrophoresis.gif"/>
          <p:cNvPicPr>
            <a:picLocks noChangeAspect="1"/>
          </p:cNvPicPr>
          <p:nvPr/>
        </p:nvPicPr>
        <p:blipFill>
          <a:blip r:embed="rId2" cstate="print"/>
          <a:stretch>
            <a:fillRect/>
          </a:stretch>
        </p:blipFill>
        <p:spPr>
          <a:xfrm>
            <a:off x="1371600" y="3733800"/>
            <a:ext cx="6400800" cy="31242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95400"/>
            <a:ext cx="8229600" cy="2246769"/>
          </a:xfrm>
          <a:prstGeom prst="rect">
            <a:avLst/>
          </a:prstGeom>
        </p:spPr>
        <p:txBody>
          <a:bodyPr wrap="square">
            <a:spAutoFit/>
          </a:bodyPr>
          <a:lstStyle/>
          <a:p>
            <a:pPr>
              <a:buNone/>
            </a:pPr>
            <a:r>
              <a:rPr lang="en-US" sz="2800" dirty="0" smtClean="0"/>
              <a:t>The samples are spotted in the center of the paper, high voltage is applied, and the spots migrate according to their charges. After electrophoresis, the separated components can be detected by a variety of staining techniques, depending upon their chemical identity.</a:t>
            </a:r>
            <a:endParaRPr lang="en-US" sz="2800" dirty="0"/>
          </a:p>
        </p:txBody>
      </p:sp>
      <p:pic>
        <p:nvPicPr>
          <p:cNvPr id="3" name="Content Placeholder 3" descr="paper electrophoresis.gif"/>
          <p:cNvPicPr>
            <a:picLocks noChangeAspect="1"/>
          </p:cNvPicPr>
          <p:nvPr/>
        </p:nvPicPr>
        <p:blipFill>
          <a:blip r:embed="rId2" cstate="print"/>
          <a:stretch>
            <a:fillRect/>
          </a:stretch>
        </p:blipFill>
        <p:spPr>
          <a:xfrm>
            <a:off x="1676400" y="4038600"/>
            <a:ext cx="5715000" cy="2819400"/>
          </a:xfrm>
          <a:prstGeom prst="rect">
            <a:avLst/>
          </a:prstGeom>
        </p:spPr>
      </p:pic>
      <p:sp>
        <p:nvSpPr>
          <p:cNvPr id="4" name="Rectangle 3"/>
          <p:cNvSpPr/>
          <p:nvPr/>
        </p:nvSpPr>
        <p:spPr>
          <a:xfrm>
            <a:off x="2057400" y="304800"/>
            <a:ext cx="5265993" cy="769441"/>
          </a:xfrm>
          <a:prstGeom prst="rect">
            <a:avLst/>
          </a:prstGeom>
        </p:spPr>
        <p:txBody>
          <a:bodyPr wrap="none">
            <a:spAutoFit/>
          </a:bodyPr>
          <a:lstStyle/>
          <a:p>
            <a:r>
              <a:rPr lang="en-US" sz="4400" b="1" dirty="0" smtClean="0">
                <a:solidFill>
                  <a:srgbClr val="FF0000"/>
                </a:solidFill>
              </a:rPr>
              <a:t>Paper Electrophoresis</a:t>
            </a:r>
            <a:endParaRPr lang="en-US" sz="4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idx="1"/>
          </p:nvPr>
        </p:nvPicPr>
        <p:blipFill>
          <a:blip r:embed="rId2" cstate="print"/>
          <a:srcRect/>
          <a:stretch>
            <a:fillRect/>
          </a:stretch>
        </p:blipFill>
        <p:spPr bwMode="auto">
          <a:xfrm>
            <a:off x="428596" y="4572008"/>
            <a:ext cx="8229600" cy="1963882"/>
          </a:xfrm>
          <a:prstGeom prst="rect">
            <a:avLst/>
          </a:prstGeom>
          <a:noFill/>
          <a:ln w="9525">
            <a:noFill/>
            <a:miter lim="800000"/>
            <a:headEnd/>
            <a:tailEnd/>
          </a:ln>
        </p:spPr>
      </p:pic>
      <p:pic>
        <p:nvPicPr>
          <p:cNvPr id="7" name="Content Placeholder 3" descr="paper electrophoresis.gif"/>
          <p:cNvPicPr>
            <a:picLocks noChangeAspect="1"/>
          </p:cNvPicPr>
          <p:nvPr/>
        </p:nvPicPr>
        <p:blipFill>
          <a:blip r:embed="rId3" cstate="print"/>
          <a:stretch>
            <a:fillRect/>
          </a:stretch>
        </p:blipFill>
        <p:spPr>
          <a:xfrm>
            <a:off x="2214546" y="500042"/>
            <a:ext cx="4419600" cy="352425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bands on paper.jpg"/>
          <p:cNvPicPr>
            <a:picLocks noGrp="1" noChangeAspect="1"/>
          </p:cNvPicPr>
          <p:nvPr>
            <p:ph idx="1"/>
          </p:nvPr>
        </p:nvPicPr>
        <p:blipFill>
          <a:blip r:embed="rId2" cstate="print"/>
          <a:stretch>
            <a:fillRect/>
          </a:stretch>
        </p:blipFill>
        <p:spPr>
          <a:xfrm>
            <a:off x="2214546" y="571480"/>
            <a:ext cx="5544100" cy="5556448"/>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lstStyle/>
          <a:p>
            <a:r>
              <a:rPr lang="en-US" b="1" dirty="0" smtClean="0">
                <a:solidFill>
                  <a:srgbClr val="FF0000"/>
                </a:solidFill>
              </a:rPr>
              <a:t>Gel Electrophoresis</a:t>
            </a:r>
            <a:endParaRPr lang="en-US" dirty="0"/>
          </a:p>
        </p:txBody>
      </p:sp>
      <p:pic>
        <p:nvPicPr>
          <p:cNvPr id="4" name="Content Placeholder 3" descr="gel-electrophoresis-1.jpg"/>
          <p:cNvPicPr>
            <a:picLocks noGrp="1" noChangeAspect="1"/>
          </p:cNvPicPr>
          <p:nvPr>
            <p:ph idx="1"/>
          </p:nvPr>
        </p:nvPicPr>
        <p:blipFill>
          <a:blip r:embed="rId2" cstate="print"/>
          <a:stretch>
            <a:fillRect/>
          </a:stretch>
        </p:blipFill>
        <p:spPr>
          <a:xfrm>
            <a:off x="500034" y="1600200"/>
            <a:ext cx="7401410" cy="5030646"/>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11222"/>
          </a:xfrm>
        </p:spPr>
        <p:txBody>
          <a:bodyPr/>
          <a:lstStyle/>
          <a:p>
            <a:r>
              <a:rPr lang="en-US" b="1" dirty="0" smtClean="0">
                <a:solidFill>
                  <a:srgbClr val="FF0000"/>
                </a:solidFill>
              </a:rPr>
              <a:t>Gel Electrophoresis</a:t>
            </a:r>
            <a:endParaRPr lang="en-US" b="1" dirty="0">
              <a:solidFill>
                <a:srgbClr val="FF0000"/>
              </a:solidFill>
            </a:endParaRPr>
          </a:p>
        </p:txBody>
      </p:sp>
      <p:pic>
        <p:nvPicPr>
          <p:cNvPr id="4" name="Content Placeholder 3" descr="Gel Electrophoresis.gif"/>
          <p:cNvPicPr>
            <a:picLocks noGrp="1" noChangeAspect="1"/>
          </p:cNvPicPr>
          <p:nvPr>
            <p:ph idx="1"/>
          </p:nvPr>
        </p:nvPicPr>
        <p:blipFill>
          <a:blip r:embed="rId2" cstate="print"/>
          <a:stretch>
            <a:fillRect/>
          </a:stretch>
        </p:blipFill>
        <p:spPr>
          <a:xfrm>
            <a:off x="4000496" y="1214422"/>
            <a:ext cx="4905375" cy="3324225"/>
          </a:xfrm>
        </p:spPr>
      </p:pic>
      <p:pic>
        <p:nvPicPr>
          <p:cNvPr id="5" name="Content Placeholder 3" descr="gel electrophoresis2.gif"/>
          <p:cNvPicPr>
            <a:picLocks noChangeAspect="1"/>
          </p:cNvPicPr>
          <p:nvPr/>
        </p:nvPicPr>
        <p:blipFill>
          <a:blip r:embed="rId3" cstate="print"/>
          <a:srcRect r="45824"/>
          <a:stretch>
            <a:fillRect/>
          </a:stretch>
        </p:blipFill>
        <p:spPr>
          <a:xfrm>
            <a:off x="142844" y="2786058"/>
            <a:ext cx="3842434" cy="3906447"/>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SDS-PAGE</a:t>
            </a:r>
            <a:endParaRPr lang="en-US" b="1" dirty="0">
              <a:solidFill>
                <a:srgbClr val="FF0000"/>
              </a:solidFill>
            </a:endParaRPr>
          </a:p>
        </p:txBody>
      </p:sp>
      <p:sp>
        <p:nvSpPr>
          <p:cNvPr id="3" name="Content Placeholder 2"/>
          <p:cNvSpPr>
            <a:spLocks noGrp="1"/>
          </p:cNvSpPr>
          <p:nvPr>
            <p:ph idx="1"/>
          </p:nvPr>
        </p:nvSpPr>
        <p:spPr>
          <a:xfrm>
            <a:off x="457200" y="1600200"/>
            <a:ext cx="8229600" cy="4972072"/>
          </a:xfrm>
        </p:spPr>
        <p:txBody>
          <a:bodyPr>
            <a:normAutofit/>
          </a:bodyPr>
          <a:lstStyle/>
          <a:p>
            <a:pPr>
              <a:buNone/>
            </a:pPr>
            <a:r>
              <a:rPr lang="en-US" dirty="0" smtClean="0"/>
              <a:t>    Sodium </a:t>
            </a:r>
            <a:r>
              <a:rPr lang="en-US" dirty="0"/>
              <a:t>Dodecyl Sulfate </a:t>
            </a:r>
            <a:r>
              <a:rPr lang="en-US" dirty="0" smtClean="0"/>
              <a:t>Polyacrylamide Gel </a:t>
            </a:r>
            <a:r>
              <a:rPr lang="en-US" dirty="0"/>
              <a:t>Electrophoresis, is </a:t>
            </a:r>
            <a:r>
              <a:rPr lang="en-US" dirty="0" smtClean="0"/>
              <a:t>a technique </a:t>
            </a:r>
            <a:r>
              <a:rPr lang="en-US" dirty="0"/>
              <a:t>used in </a:t>
            </a:r>
            <a:r>
              <a:rPr lang="en-US" dirty="0" smtClean="0"/>
              <a:t>biochemistry, genetics </a:t>
            </a:r>
            <a:r>
              <a:rPr lang="en-US" dirty="0"/>
              <a:t>and molecular biology </a:t>
            </a:r>
            <a:r>
              <a:rPr lang="en-US" dirty="0" smtClean="0"/>
              <a:t>to separate proteins.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7" name="Picture 3" descr="ch4f42"/>
          <p:cNvPicPr>
            <a:picLocks noChangeAspect="1" noChangeArrowheads="1"/>
          </p:cNvPicPr>
          <p:nvPr/>
        </p:nvPicPr>
        <p:blipFill>
          <a:blip r:embed="rId2" cstate="print"/>
          <a:srcRect/>
          <a:stretch>
            <a:fillRect/>
          </a:stretch>
        </p:blipFill>
        <p:spPr bwMode="auto">
          <a:xfrm>
            <a:off x="1752600" y="663575"/>
            <a:ext cx="6858000" cy="5965825"/>
          </a:xfrm>
          <a:prstGeom prst="rect">
            <a:avLst/>
          </a:prstGeom>
          <a:noFill/>
        </p:spPr>
      </p:pic>
      <p:sp>
        <p:nvSpPr>
          <p:cNvPr id="47108" name="Rectangle 4"/>
          <p:cNvSpPr>
            <a:spLocks noChangeArrowheads="1"/>
          </p:cNvSpPr>
          <p:nvPr/>
        </p:nvSpPr>
        <p:spPr bwMode="auto">
          <a:xfrm>
            <a:off x="0" y="5715000"/>
            <a:ext cx="5334000" cy="914400"/>
          </a:xfrm>
          <a:prstGeom prst="rect">
            <a:avLst/>
          </a:prstGeom>
          <a:noFill/>
          <a:ln w="9525">
            <a:noFill/>
            <a:miter lim="800000"/>
            <a:headEnd/>
            <a:tailEnd/>
          </a:ln>
          <a:effectLst/>
        </p:spPr>
        <p:txBody>
          <a:bodyPr/>
          <a:lstStyle/>
          <a:p>
            <a:r>
              <a:rPr lang="en-US" altLang="zh-CN" sz="2400" dirty="0" smtClean="0">
                <a:solidFill>
                  <a:srgbClr val="990000"/>
                </a:solidFill>
              </a:rPr>
              <a:t>Figure: </a:t>
            </a:r>
            <a:r>
              <a:rPr lang="en-US" altLang="zh-CN" sz="2400" dirty="0" smtClean="0">
                <a:solidFill>
                  <a:srgbClr val="000000"/>
                </a:solidFill>
              </a:rPr>
              <a:t>SDS </a:t>
            </a:r>
            <a:r>
              <a:rPr lang="en-US" altLang="zh-CN" sz="2400" dirty="0" err="1">
                <a:solidFill>
                  <a:srgbClr val="000000"/>
                </a:solidFill>
              </a:rPr>
              <a:t>polyacrylamide</a:t>
            </a:r>
            <a:r>
              <a:rPr lang="en-US" altLang="zh-CN" sz="2400" dirty="0">
                <a:solidFill>
                  <a:srgbClr val="000000"/>
                </a:solidFill>
              </a:rPr>
              <a:t>-gel electrophoresis (SDS-PAGE).</a:t>
            </a:r>
            <a:endParaRPr lang="en-US" altLang="zh-CN" sz="2400" b="0" dirty="0"/>
          </a:p>
        </p:txBody>
      </p:sp>
      <p:sp>
        <p:nvSpPr>
          <p:cNvPr id="47109" name="Rectangle 5"/>
          <p:cNvSpPr>
            <a:spLocks noChangeArrowheads="1"/>
          </p:cNvSpPr>
          <p:nvPr/>
        </p:nvSpPr>
        <p:spPr bwMode="auto">
          <a:xfrm>
            <a:off x="304800" y="76200"/>
            <a:ext cx="2214563" cy="457200"/>
          </a:xfrm>
          <a:prstGeom prst="rect">
            <a:avLst/>
          </a:prstGeom>
          <a:solidFill>
            <a:srgbClr val="333399"/>
          </a:solidFill>
          <a:ln w="9525">
            <a:noFill/>
            <a:miter lim="800000"/>
            <a:headEnd/>
            <a:tailEnd/>
          </a:ln>
          <a:effectLst/>
        </p:spPr>
        <p:txBody>
          <a:bodyPr wrap="none">
            <a:spAutoFit/>
          </a:bodyPr>
          <a:lstStyle/>
          <a:p>
            <a:r>
              <a:rPr lang="en-US" altLang="zh-CN" sz="2400">
                <a:solidFill>
                  <a:srgbClr val="FFFF00"/>
                </a:solidFill>
              </a:rPr>
              <a:t>Electrophoresis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99792" y="2276872"/>
            <a:ext cx="4290405" cy="923330"/>
          </a:xfrm>
          <a:prstGeom prst="rect">
            <a:avLst/>
          </a:prstGeom>
          <a:noFill/>
        </p:spPr>
        <p:txBody>
          <a:bodyPr wrap="none" rtlCol="0">
            <a:spAutoFit/>
          </a:bodyPr>
          <a:lstStyle/>
          <a:p>
            <a:r>
              <a:rPr lang="en-US" sz="5400" b="1" dirty="0" smtClean="0"/>
              <a:t>Proteins  Tests</a:t>
            </a:r>
            <a:endParaRPr lang="en-US" sz="5400" b="1" dirty="0"/>
          </a:p>
        </p:txBody>
      </p:sp>
    </p:spTree>
    <p:extLst>
      <p:ext uri="{BB962C8B-B14F-4D97-AF65-F5344CB8AC3E}">
        <p14:creationId xmlns:p14="http://schemas.microsoft.com/office/powerpoint/2010/main" xmlns="" val="1937223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rgbClr val="FF0000"/>
                </a:solidFill>
              </a:rPr>
              <a:t>Chromatography</a:t>
            </a:r>
            <a:endParaRPr lang="en-US" sz="5400" b="1" dirty="0">
              <a:solidFill>
                <a:srgbClr val="FF0000"/>
              </a:solidFill>
            </a:endParaRPr>
          </a:p>
        </p:txBody>
      </p:sp>
      <p:sp>
        <p:nvSpPr>
          <p:cNvPr id="5" name="Content Placeholder 4"/>
          <p:cNvSpPr>
            <a:spLocks noGrp="1"/>
          </p:cNvSpPr>
          <p:nvPr>
            <p:ph idx="1"/>
          </p:nvPr>
        </p:nvSpPr>
        <p:spPr>
          <a:xfrm>
            <a:off x="457200" y="1857364"/>
            <a:ext cx="8229600" cy="4268799"/>
          </a:xfrm>
        </p:spPr>
        <p:txBody>
          <a:bodyPr/>
          <a:lstStyle/>
          <a:p>
            <a:pPr>
              <a:buNone/>
            </a:pPr>
            <a:r>
              <a:rPr lang="en-US" dirty="0" smtClean="0"/>
              <a:t>    It </a:t>
            </a:r>
            <a:r>
              <a:rPr lang="en-US" dirty="0"/>
              <a:t>is a group of separation or purification technique in which molecules are separated on the basis of the difference in their distribution between two phases i.e. the stationary phase (adsorbent) and the mobile phase (carrier).</a:t>
            </a:r>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lstStyle/>
          <a:p>
            <a:r>
              <a:rPr lang="en-US" b="1" dirty="0" smtClean="0">
                <a:solidFill>
                  <a:srgbClr val="FF0000"/>
                </a:solidFill>
              </a:rPr>
              <a:t>Types of Chromatography</a:t>
            </a:r>
            <a:endParaRPr lang="en-US" dirty="0"/>
          </a:p>
        </p:txBody>
      </p:sp>
      <p:sp>
        <p:nvSpPr>
          <p:cNvPr id="3" name="Content Placeholder 2"/>
          <p:cNvSpPr>
            <a:spLocks noGrp="1"/>
          </p:cNvSpPr>
          <p:nvPr>
            <p:ph idx="1"/>
          </p:nvPr>
        </p:nvSpPr>
        <p:spPr>
          <a:xfrm>
            <a:off x="457200" y="1357298"/>
            <a:ext cx="8229600" cy="5286412"/>
          </a:xfrm>
        </p:spPr>
        <p:txBody>
          <a:bodyPr>
            <a:normAutofit fontScale="92500" lnSpcReduction="20000"/>
          </a:bodyPr>
          <a:lstStyle/>
          <a:p>
            <a:r>
              <a:rPr lang="en-US" b="1" dirty="0" smtClean="0">
                <a:solidFill>
                  <a:srgbClr val="00B050"/>
                </a:solidFill>
              </a:rPr>
              <a:t>According to the stationary phase:</a:t>
            </a:r>
          </a:p>
          <a:p>
            <a:pPr marL="514350" indent="-514350">
              <a:buFont typeface="+mj-lt"/>
              <a:buAutoNum type="arabicPeriod"/>
            </a:pPr>
            <a:r>
              <a:rPr lang="en-US" dirty="0" smtClean="0"/>
              <a:t>Column Chromatography.</a:t>
            </a:r>
          </a:p>
          <a:p>
            <a:pPr marL="514350" indent="-514350">
              <a:buFont typeface="+mj-lt"/>
              <a:buAutoNum type="arabicPeriod"/>
            </a:pPr>
            <a:r>
              <a:rPr lang="en-US" dirty="0" smtClean="0"/>
              <a:t>Paper Chromatography.</a:t>
            </a:r>
          </a:p>
          <a:p>
            <a:pPr marL="514350" indent="-514350">
              <a:buFont typeface="+mj-lt"/>
              <a:buAutoNum type="arabicPeriod"/>
            </a:pPr>
            <a:endParaRPr lang="en-US" dirty="0"/>
          </a:p>
          <a:p>
            <a:pPr marL="514350" indent="-514350"/>
            <a:r>
              <a:rPr lang="en-US" b="1" dirty="0" smtClean="0">
                <a:solidFill>
                  <a:srgbClr val="00B050"/>
                </a:solidFill>
              </a:rPr>
              <a:t>According to the mobile phase:</a:t>
            </a:r>
          </a:p>
          <a:p>
            <a:pPr marL="514350" indent="-514350">
              <a:buFont typeface="+mj-lt"/>
              <a:buAutoNum type="arabicPeriod"/>
            </a:pPr>
            <a:r>
              <a:rPr lang="en-US" dirty="0" smtClean="0"/>
              <a:t>Gas Chromatography.</a:t>
            </a:r>
          </a:p>
          <a:p>
            <a:pPr marL="514350" indent="-514350">
              <a:buFont typeface="+mj-lt"/>
              <a:buAutoNum type="arabicPeriod"/>
            </a:pPr>
            <a:r>
              <a:rPr lang="en-US" dirty="0" smtClean="0"/>
              <a:t>Liquid Chromatography.</a:t>
            </a:r>
          </a:p>
          <a:p>
            <a:pPr marL="514350" indent="-514350">
              <a:buFont typeface="+mj-lt"/>
              <a:buAutoNum type="arabicPeriod"/>
            </a:pPr>
            <a:endParaRPr lang="en-US" dirty="0"/>
          </a:p>
          <a:p>
            <a:pPr marL="514350" indent="-514350"/>
            <a:r>
              <a:rPr lang="en-US" b="1" dirty="0" smtClean="0">
                <a:solidFill>
                  <a:srgbClr val="00B050"/>
                </a:solidFill>
              </a:rPr>
              <a:t>According to the mechanism of separation:</a:t>
            </a:r>
          </a:p>
          <a:p>
            <a:pPr marL="514350" indent="-514350">
              <a:buFont typeface="+mj-lt"/>
              <a:buAutoNum type="arabicPeriod"/>
            </a:pPr>
            <a:r>
              <a:rPr lang="en-US" dirty="0" smtClean="0"/>
              <a:t>Ion Exchange Chromatography.</a:t>
            </a:r>
          </a:p>
          <a:p>
            <a:pPr marL="514350" indent="-514350">
              <a:buFont typeface="+mj-lt"/>
              <a:buAutoNum type="arabicPeriod"/>
            </a:pPr>
            <a:r>
              <a:rPr lang="en-US" dirty="0" smtClean="0"/>
              <a:t>Size Exclusion Chromatography.</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Paper Chromatography</a:t>
            </a:r>
            <a:endParaRPr lang="en-US" b="1"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a:buNone/>
            </a:pPr>
            <a:r>
              <a:rPr lang="en-US" dirty="0" smtClean="0"/>
              <a:t>    Is a technique that involves placing a small dot or line of sample solution onto a strip of chromatography paper. The paper is placed in a jar containing a thin layer of solvent</a:t>
            </a:r>
            <a:r>
              <a:rPr lang="en-US" dirty="0"/>
              <a:t> </a:t>
            </a:r>
            <a:r>
              <a:rPr lang="en-US" dirty="0" smtClean="0"/>
              <a:t>and sealed. As the solvent rises through the paper, it meets the sample mixture which starts to travel up the paper with the solvent. This paper is made of cellulose, a polar substance, and the compounds within the mixture travel farther if they are non-polar. More polar substances bond with the cellulose paper more quickly, and therefore do not travel as far.</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0" y="4648200"/>
            <a:ext cx="9144000" cy="2057400"/>
          </a:xfrm>
          <a:prstGeom prst="rect">
            <a:avLst/>
          </a:prstGeom>
          <a:noFill/>
          <a:ln w="9525">
            <a:noFill/>
            <a:miter lim="800000"/>
            <a:headEnd/>
            <a:tailEnd/>
          </a:ln>
          <a:effectLst/>
        </p:spPr>
        <p:txBody>
          <a:bodyPr/>
          <a:lstStyle/>
          <a:p>
            <a:r>
              <a:rPr lang="en-US" altLang="zh-CN" sz="2400" b="0" dirty="0"/>
              <a:t> </a:t>
            </a:r>
            <a:r>
              <a:rPr lang="en-US" altLang="zh-CN" sz="2400" dirty="0" smtClean="0">
                <a:solidFill>
                  <a:srgbClr val="990000"/>
                </a:solidFill>
              </a:rPr>
              <a:t>Figure: </a:t>
            </a:r>
            <a:r>
              <a:rPr lang="en-US" altLang="zh-CN" sz="2400" dirty="0">
                <a:solidFill>
                  <a:srgbClr val="000000"/>
                </a:solidFill>
              </a:rPr>
              <a:t>The separation of small molecules by paper chromatography. </a:t>
            </a:r>
            <a:r>
              <a:rPr lang="en-US" altLang="zh-CN" sz="2000" b="0" dirty="0"/>
              <a:t>After the sample has been applied to one end of the paper (the "origin") and dried, a solution containing a mixture of two or more solvents is allowed to flow slowly through the paper by capillary action. Different components in the sample move at different rates in the paper according to their relative solubility in the solvent that is preferentially adsorbed onto the fibers of the paper. </a:t>
            </a:r>
          </a:p>
        </p:txBody>
      </p:sp>
      <p:pic>
        <p:nvPicPr>
          <p:cNvPr id="41987" name="Picture 3" descr="ch4f37"/>
          <p:cNvPicPr>
            <a:picLocks noChangeAspect="1" noChangeArrowheads="1"/>
          </p:cNvPicPr>
          <p:nvPr/>
        </p:nvPicPr>
        <p:blipFill>
          <a:blip r:embed="rId2" cstate="print"/>
          <a:srcRect/>
          <a:stretch>
            <a:fillRect/>
          </a:stretch>
        </p:blipFill>
        <p:spPr bwMode="auto">
          <a:xfrm>
            <a:off x="0" y="685800"/>
            <a:ext cx="9067800" cy="3719513"/>
          </a:xfrm>
          <a:prstGeom prst="rect">
            <a:avLst/>
          </a:prstGeom>
          <a:noFill/>
        </p:spPr>
      </p:pic>
      <p:sp>
        <p:nvSpPr>
          <p:cNvPr id="41988" name="Rectangle 4"/>
          <p:cNvSpPr>
            <a:spLocks noChangeArrowheads="1"/>
          </p:cNvSpPr>
          <p:nvPr/>
        </p:nvSpPr>
        <p:spPr bwMode="auto">
          <a:xfrm>
            <a:off x="381000" y="0"/>
            <a:ext cx="3034229" cy="461665"/>
          </a:xfrm>
          <a:prstGeom prst="rect">
            <a:avLst/>
          </a:prstGeom>
          <a:solidFill>
            <a:srgbClr val="333399"/>
          </a:solidFill>
          <a:ln w="9525">
            <a:noFill/>
            <a:miter lim="800000"/>
            <a:headEnd/>
            <a:tailEnd/>
          </a:ln>
          <a:effectLst/>
        </p:spPr>
        <p:txBody>
          <a:bodyPr wrap="none">
            <a:spAutoFit/>
          </a:bodyPr>
          <a:lstStyle/>
          <a:p>
            <a:r>
              <a:rPr lang="en-US" altLang="zh-CN" sz="2400" dirty="0" smtClean="0">
                <a:solidFill>
                  <a:srgbClr val="FFFF00"/>
                </a:solidFill>
              </a:rPr>
              <a:t>Paper </a:t>
            </a:r>
            <a:r>
              <a:rPr lang="en-US" altLang="zh-CN" sz="2400" dirty="0">
                <a:solidFill>
                  <a:srgbClr val="FFFF00"/>
                </a:solidFill>
              </a:rPr>
              <a:t>chromatography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hromatography Paper.jpg"/>
          <p:cNvPicPr>
            <a:picLocks noGrp="1" noChangeAspect="1"/>
          </p:cNvPicPr>
          <p:nvPr>
            <p:ph idx="1"/>
          </p:nvPr>
        </p:nvPicPr>
        <p:blipFill>
          <a:blip r:embed="rId2" cstate="print"/>
          <a:stretch>
            <a:fillRect/>
          </a:stretch>
        </p:blipFill>
        <p:spPr>
          <a:xfrm>
            <a:off x="714348" y="428604"/>
            <a:ext cx="4452959" cy="4345474"/>
          </a:xfrm>
        </p:spPr>
      </p:pic>
      <p:sp>
        <p:nvSpPr>
          <p:cNvPr id="5" name="Rectangle 4"/>
          <p:cNvSpPr/>
          <p:nvPr/>
        </p:nvSpPr>
        <p:spPr>
          <a:xfrm>
            <a:off x="1428728" y="5072074"/>
            <a:ext cx="7429552" cy="1200329"/>
          </a:xfrm>
          <a:prstGeom prst="rect">
            <a:avLst/>
          </a:prstGeom>
        </p:spPr>
        <p:txBody>
          <a:bodyPr wrap="square">
            <a:spAutoFit/>
          </a:bodyPr>
          <a:lstStyle/>
          <a:p>
            <a:pPr lvl="0">
              <a:buNone/>
            </a:pPr>
            <a:r>
              <a:rPr lang="en-US" sz="2400" dirty="0" err="1" smtClean="0"/>
              <a:t>R</a:t>
            </a:r>
            <a:r>
              <a:rPr lang="en-US" sz="1400" dirty="0" err="1" smtClean="0"/>
              <a:t>f</a:t>
            </a:r>
            <a:r>
              <a:rPr lang="en-US" sz="2400" dirty="0" smtClean="0"/>
              <a:t> is calculated:</a:t>
            </a:r>
          </a:p>
          <a:p>
            <a:pPr>
              <a:buNone/>
            </a:pPr>
            <a:r>
              <a:rPr lang="en-US" sz="2400" dirty="0" smtClean="0"/>
              <a:t>                                 </a:t>
            </a:r>
            <a:r>
              <a:rPr lang="en-US" sz="2400" dirty="0" err="1" smtClean="0"/>
              <a:t>R</a:t>
            </a:r>
            <a:r>
              <a:rPr lang="en-US" sz="1400" dirty="0" err="1" smtClean="0"/>
              <a:t>f</a:t>
            </a:r>
            <a:r>
              <a:rPr lang="en-US" sz="2400" dirty="0" smtClean="0"/>
              <a:t>    =      Distance travelled by solute</a:t>
            </a:r>
          </a:p>
          <a:p>
            <a:pPr>
              <a:buNone/>
            </a:pPr>
            <a:r>
              <a:rPr lang="en-US" sz="2400" dirty="0" smtClean="0"/>
              <a:t>                                                Distance travelled by solvent</a:t>
            </a:r>
            <a:endParaRPr lang="en-US" sz="2400" dirty="0"/>
          </a:p>
        </p:txBody>
      </p:sp>
      <p:cxnSp>
        <p:nvCxnSpPr>
          <p:cNvPr id="7" name="Straight Connector 6"/>
          <p:cNvCxnSpPr/>
          <p:nvPr/>
        </p:nvCxnSpPr>
        <p:spPr>
          <a:xfrm>
            <a:off x="4714876" y="5857892"/>
            <a:ext cx="3714776" cy="0"/>
          </a:xfrm>
          <a:prstGeom prst="line">
            <a:avLst/>
          </a:prstGeom>
        </p:spPr>
        <p:style>
          <a:lnRef idx="1">
            <a:schemeClr val="accent1"/>
          </a:lnRef>
          <a:fillRef idx="0">
            <a:schemeClr val="accent1"/>
          </a:fillRef>
          <a:effectRef idx="0">
            <a:schemeClr val="accent1"/>
          </a:effectRef>
          <a:fontRef idx="minor">
            <a:schemeClr val="tx1"/>
          </a:fontRef>
        </p:style>
      </p:cxnSp>
      <p:pic>
        <p:nvPicPr>
          <p:cNvPr id="8" name="Content Placeholder 3" descr="Chromatography_of_chlorophyll_-_Step_7.jpg"/>
          <p:cNvPicPr>
            <a:picLocks noChangeAspect="1"/>
          </p:cNvPicPr>
          <p:nvPr/>
        </p:nvPicPr>
        <p:blipFill>
          <a:blip r:embed="rId3" cstate="print"/>
          <a:stretch>
            <a:fillRect/>
          </a:stretch>
        </p:blipFill>
        <p:spPr>
          <a:xfrm>
            <a:off x="6000760" y="642918"/>
            <a:ext cx="1235252" cy="4525963"/>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lumn chromatography.jpg"/>
          <p:cNvPicPr>
            <a:picLocks noGrp="1" noChangeAspect="1"/>
          </p:cNvPicPr>
          <p:nvPr>
            <p:ph idx="1"/>
          </p:nvPr>
        </p:nvPicPr>
        <p:blipFill>
          <a:blip r:embed="rId2" cstate="print"/>
          <a:stretch>
            <a:fillRect/>
          </a:stretch>
        </p:blipFill>
        <p:spPr>
          <a:xfrm>
            <a:off x="991793" y="214290"/>
            <a:ext cx="6437727" cy="6561233"/>
          </a:xfr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Gas Chromatography.jpg"/>
          <p:cNvPicPr>
            <a:picLocks noGrp="1" noChangeAspect="1"/>
          </p:cNvPicPr>
          <p:nvPr>
            <p:ph idx="1"/>
          </p:nvPr>
        </p:nvPicPr>
        <p:blipFill>
          <a:blip r:embed="rId2" cstate="print"/>
          <a:stretch>
            <a:fillRect/>
          </a:stretch>
        </p:blipFill>
        <p:spPr>
          <a:xfrm>
            <a:off x="357158" y="857232"/>
            <a:ext cx="8572373" cy="5072098"/>
          </a:xfr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rmAutofit/>
          </a:bodyPr>
          <a:lstStyle/>
          <a:p>
            <a:r>
              <a:rPr lang="en-US" sz="4000" dirty="0" smtClean="0">
                <a:effectLst>
                  <a:outerShdw blurRad="38100" dist="38100" dir="2700000" algn="tl">
                    <a:srgbClr val="000000">
                      <a:alpha val="43137"/>
                    </a:srgbClr>
                  </a:outerShdw>
                </a:effectLst>
              </a:rPr>
              <a:t>Ion Exchange Chromatography</a:t>
            </a:r>
            <a:endParaRPr lang="en-US" sz="4000" dirty="0">
              <a:effectLst>
                <a:outerShdw blurRad="38100" dist="38100" dir="2700000" algn="tl">
                  <a:srgbClr val="000000">
                    <a:alpha val="43137"/>
                  </a:srgbClr>
                </a:outerShdw>
              </a:effectLst>
            </a:endParaRPr>
          </a:p>
        </p:txBody>
      </p:sp>
      <p:pic>
        <p:nvPicPr>
          <p:cNvPr id="4" name="Content Placeholder 3" descr="Ion exchange chromatography.gif"/>
          <p:cNvPicPr>
            <a:picLocks noGrp="1" noChangeAspect="1"/>
          </p:cNvPicPr>
          <p:nvPr>
            <p:ph idx="1"/>
          </p:nvPr>
        </p:nvPicPr>
        <p:blipFill>
          <a:blip r:embed="rId2" cstate="print"/>
          <a:stretch>
            <a:fillRect/>
          </a:stretch>
        </p:blipFill>
        <p:spPr>
          <a:xfrm>
            <a:off x="1785918" y="1462151"/>
            <a:ext cx="5715040" cy="5395849"/>
          </a:xfrm>
        </p:spPr>
      </p:pic>
      <p:sp>
        <p:nvSpPr>
          <p:cNvPr id="5" name="Rectangle 4"/>
          <p:cNvSpPr/>
          <p:nvPr/>
        </p:nvSpPr>
        <p:spPr>
          <a:xfrm>
            <a:off x="857224" y="285728"/>
            <a:ext cx="7572428" cy="64294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1. </a:t>
            </a:r>
            <a:r>
              <a:rPr lang="en-US" b="1" dirty="0" err="1" smtClean="0">
                <a:solidFill>
                  <a:srgbClr val="FF0000"/>
                </a:solidFill>
              </a:rPr>
              <a:t>Ninhydrin</a:t>
            </a:r>
            <a:r>
              <a:rPr lang="en-US" b="1" dirty="0" smtClean="0">
                <a:solidFill>
                  <a:srgbClr val="FF0000"/>
                </a:solidFill>
              </a:rPr>
              <a:t> Test to Detect Amino Acids</a:t>
            </a:r>
            <a:endParaRPr lang="en-US" b="1" dirty="0">
              <a:solidFill>
                <a:srgbClr val="FF0000"/>
              </a:solidFill>
            </a:endParaRPr>
          </a:p>
        </p:txBody>
      </p:sp>
      <p:sp>
        <p:nvSpPr>
          <p:cNvPr id="3" name="Content Placeholder 2"/>
          <p:cNvSpPr>
            <a:spLocks noGrp="1"/>
          </p:cNvSpPr>
          <p:nvPr>
            <p:ph idx="1"/>
          </p:nvPr>
        </p:nvSpPr>
        <p:spPr>
          <a:xfrm>
            <a:off x="285720" y="1600200"/>
            <a:ext cx="8401080" cy="4525963"/>
          </a:xfrm>
        </p:spPr>
        <p:txBody>
          <a:bodyPr/>
          <a:lstStyle/>
          <a:p>
            <a:pPr lvl="0">
              <a:buNone/>
            </a:pPr>
            <a:r>
              <a:rPr lang="en-US" dirty="0" smtClean="0"/>
              <a:t>    All </a:t>
            </a:r>
            <a:r>
              <a:rPr lang="en-US" dirty="0"/>
              <a:t>amino acids with free α-Amino </a:t>
            </a:r>
            <a:r>
              <a:rPr lang="en-US" dirty="0" smtClean="0"/>
              <a:t>group will react with </a:t>
            </a:r>
            <a:r>
              <a:rPr lang="en-US" dirty="0" err="1" smtClean="0"/>
              <a:t>ninhydrin</a:t>
            </a:r>
            <a:r>
              <a:rPr lang="en-US" dirty="0" smtClean="0"/>
              <a:t> to give </a:t>
            </a:r>
            <a:r>
              <a:rPr lang="en-US" dirty="0" smtClean="0"/>
              <a:t>deep </a:t>
            </a:r>
            <a:r>
              <a:rPr lang="en-US" b="1" dirty="0" smtClean="0">
                <a:solidFill>
                  <a:srgbClr val="0070C0"/>
                </a:solidFill>
              </a:rPr>
              <a:t>Blue-</a:t>
            </a:r>
            <a:r>
              <a:rPr lang="en-US" b="1" dirty="0" smtClean="0">
                <a:solidFill>
                  <a:schemeClr val="accent4">
                    <a:lumMod val="60000"/>
                    <a:lumOff val="40000"/>
                  </a:schemeClr>
                </a:solidFill>
              </a:rPr>
              <a:t>purple</a:t>
            </a:r>
            <a:r>
              <a:rPr lang="en-US" dirty="0" smtClean="0"/>
              <a:t> </a:t>
            </a:r>
            <a:r>
              <a:rPr lang="en-US" dirty="0"/>
              <a:t>colored product </a:t>
            </a:r>
            <a:r>
              <a:rPr lang="en-US" dirty="0" smtClean="0"/>
              <a:t>except </a:t>
            </a:r>
            <a:r>
              <a:rPr lang="en-US" b="1" dirty="0" err="1">
                <a:solidFill>
                  <a:srgbClr val="FFC000"/>
                </a:solidFill>
              </a:rPr>
              <a:t>proline</a:t>
            </a:r>
            <a:r>
              <a:rPr lang="en-US" dirty="0"/>
              <a:t>, it gives </a:t>
            </a:r>
            <a:r>
              <a:rPr lang="en-US" b="1" dirty="0">
                <a:solidFill>
                  <a:srgbClr val="FFC000"/>
                </a:solidFill>
              </a:rPr>
              <a:t>yellow</a:t>
            </a:r>
            <a:r>
              <a:rPr lang="en-US" dirty="0"/>
              <a:t> colored product</a:t>
            </a:r>
            <a:r>
              <a:rPr lang="en-US" dirty="0" smtClean="0"/>
              <a:t>.</a:t>
            </a:r>
          </a:p>
          <a:p>
            <a:pPr lvl="0">
              <a:buNone/>
            </a:pPr>
            <a:endParaRPr lang="en-US" dirty="0"/>
          </a:p>
          <a:p>
            <a:pPr lvl="0">
              <a:buNone/>
            </a:pPr>
            <a:r>
              <a:rPr lang="en-US" b="1" dirty="0" smtClean="0">
                <a:solidFill>
                  <a:srgbClr val="00B050"/>
                </a:solidFill>
              </a:rPr>
              <a:t>Amino Acid + </a:t>
            </a:r>
            <a:r>
              <a:rPr lang="en-US" b="1" dirty="0" err="1" smtClean="0">
                <a:solidFill>
                  <a:srgbClr val="00B050"/>
                </a:solidFill>
              </a:rPr>
              <a:t>Ninhydrin</a:t>
            </a:r>
            <a:r>
              <a:rPr lang="en-US" b="1" dirty="0" smtClean="0">
                <a:solidFill>
                  <a:srgbClr val="00B050"/>
                </a:solidFill>
              </a:rPr>
              <a:t>           Reduced </a:t>
            </a:r>
            <a:r>
              <a:rPr lang="en-US" b="1" dirty="0" err="1" smtClean="0">
                <a:solidFill>
                  <a:srgbClr val="00B050"/>
                </a:solidFill>
              </a:rPr>
              <a:t>Ninhydrin</a:t>
            </a:r>
            <a:endParaRPr lang="en-US" b="1" dirty="0" smtClean="0">
              <a:solidFill>
                <a:srgbClr val="00B050"/>
              </a:solidFill>
            </a:endParaRPr>
          </a:p>
          <a:p>
            <a:pPr lvl="0">
              <a:buNone/>
            </a:pPr>
            <a:r>
              <a:rPr lang="en-US" b="1" dirty="0"/>
              <a:t> </a:t>
            </a:r>
            <a:r>
              <a:rPr lang="en-US" b="1" dirty="0" smtClean="0"/>
              <a:t>                                                     </a:t>
            </a:r>
            <a:r>
              <a:rPr lang="en-US" b="1" dirty="0" smtClean="0">
                <a:solidFill>
                  <a:srgbClr val="0070C0"/>
                </a:solidFill>
              </a:rPr>
              <a:t>(Blue-purple </a:t>
            </a:r>
            <a:r>
              <a:rPr lang="en-US" b="1" dirty="0" smtClean="0">
                <a:solidFill>
                  <a:srgbClr val="0070C0"/>
                </a:solidFill>
              </a:rPr>
              <a:t>Color)</a:t>
            </a:r>
            <a:endParaRPr lang="en-US" b="1" dirty="0">
              <a:solidFill>
                <a:srgbClr val="0070C0"/>
              </a:solidFill>
            </a:endParaRPr>
          </a:p>
          <a:p>
            <a:pPr>
              <a:buNone/>
            </a:pPr>
            <a:endParaRPr lang="en-US" dirty="0"/>
          </a:p>
        </p:txBody>
      </p:sp>
      <p:cxnSp>
        <p:nvCxnSpPr>
          <p:cNvPr id="5" name="Straight Arrow Connector 4"/>
          <p:cNvCxnSpPr/>
          <p:nvPr/>
        </p:nvCxnSpPr>
        <p:spPr>
          <a:xfrm>
            <a:off x="4500562" y="4572008"/>
            <a:ext cx="785818"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pic>
        <p:nvPicPr>
          <p:cNvPr id="24578" name="Picture 2" descr="http://t3.gstatic.com/images?q=tbn:ANd9GcSTWfUoiClI989yEioVMhchj4W0crvJya_ksdAFLNBJ5eDObHbHiihkOanf">
            <a:hlinkClick r:id="rId2"/>
          </p:cNvPr>
          <p:cNvPicPr>
            <a:picLocks noChangeAspect="1" noChangeArrowheads="1"/>
          </p:cNvPicPr>
          <p:nvPr/>
        </p:nvPicPr>
        <p:blipFill>
          <a:blip r:embed="rId3"/>
          <a:srcRect/>
          <a:stretch>
            <a:fillRect/>
          </a:stretch>
        </p:blipFill>
        <p:spPr bwMode="auto">
          <a:xfrm>
            <a:off x="3429000" y="5105400"/>
            <a:ext cx="1438275" cy="16002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2. Biuret Test to Detect Proteins</a:t>
            </a:r>
            <a:endParaRPr lang="en-US" b="1" dirty="0">
              <a:solidFill>
                <a:srgbClr val="FF0000"/>
              </a:solidFill>
            </a:endParaRPr>
          </a:p>
        </p:txBody>
      </p:sp>
      <p:sp>
        <p:nvSpPr>
          <p:cNvPr id="3" name="Content Placeholder 2"/>
          <p:cNvSpPr>
            <a:spLocks noGrp="1"/>
          </p:cNvSpPr>
          <p:nvPr>
            <p:ph idx="1"/>
          </p:nvPr>
        </p:nvSpPr>
        <p:spPr>
          <a:xfrm>
            <a:off x="142844" y="1600200"/>
            <a:ext cx="8786874" cy="4525963"/>
          </a:xfrm>
        </p:spPr>
        <p:txBody>
          <a:bodyPr>
            <a:normAutofit/>
          </a:bodyPr>
          <a:lstStyle/>
          <a:p>
            <a:pPr>
              <a:buNone/>
            </a:pPr>
            <a:r>
              <a:rPr lang="en-US" dirty="0" smtClean="0"/>
              <a:t>    The </a:t>
            </a:r>
            <a:r>
              <a:rPr lang="en-US" dirty="0"/>
              <a:t>biuret test is a chemical test used for detecting the presence of peptide bonds. In the presence of peptides, a copper(II) ion forms a violet-colored complex in an alkaline </a:t>
            </a:r>
            <a:r>
              <a:rPr lang="en-US" dirty="0" smtClean="0"/>
              <a:t>solution</a:t>
            </a:r>
          </a:p>
          <a:p>
            <a:pPr>
              <a:buNone/>
            </a:pPr>
            <a:r>
              <a:rPr lang="en-US" b="1" dirty="0" smtClean="0">
                <a:solidFill>
                  <a:srgbClr val="0070C0"/>
                </a:solidFill>
              </a:rPr>
              <a:t>Peptide bond + Biuret Reagent      Reduced Product</a:t>
            </a:r>
          </a:p>
          <a:p>
            <a:pPr>
              <a:buNone/>
            </a:pPr>
            <a:r>
              <a:rPr lang="en-US" b="1" dirty="0" smtClean="0">
                <a:solidFill>
                  <a:schemeClr val="accent4">
                    <a:lumMod val="60000"/>
                    <a:lumOff val="40000"/>
                  </a:schemeClr>
                </a:solidFill>
              </a:rPr>
              <a:t>                                                                  (violet Color)</a:t>
            </a:r>
          </a:p>
          <a:p>
            <a:pPr>
              <a:buNone/>
            </a:pPr>
            <a:endParaRPr lang="en-US" b="1" dirty="0" smtClean="0">
              <a:solidFill>
                <a:srgbClr val="0070C0"/>
              </a:solidFill>
            </a:endParaRPr>
          </a:p>
          <a:p>
            <a:pPr>
              <a:buNone/>
            </a:pPr>
            <a:endParaRPr lang="en-US" dirty="0"/>
          </a:p>
        </p:txBody>
      </p:sp>
      <p:cxnSp>
        <p:nvCxnSpPr>
          <p:cNvPr id="5" name="Straight Arrow Connector 4"/>
          <p:cNvCxnSpPr/>
          <p:nvPr/>
        </p:nvCxnSpPr>
        <p:spPr>
          <a:xfrm>
            <a:off x="5385315" y="4005064"/>
            <a:ext cx="482829" cy="0"/>
          </a:xfrm>
          <a:prstGeom prst="straightConnector1">
            <a:avLst/>
          </a:prstGeom>
          <a:ln>
            <a:solidFill>
              <a:srgbClr val="FF3399"/>
            </a:solidFill>
            <a:tailEnd type="arrow"/>
          </a:ln>
        </p:spPr>
        <p:style>
          <a:lnRef idx="2">
            <a:schemeClr val="accent1"/>
          </a:lnRef>
          <a:fillRef idx="0">
            <a:schemeClr val="accent1"/>
          </a:fillRef>
          <a:effectRef idx="1">
            <a:schemeClr val="accent1"/>
          </a:effectRef>
          <a:fontRef idx="minor">
            <a:schemeClr val="tx1"/>
          </a:fontRef>
        </p:style>
      </p:cxnSp>
      <p:pic>
        <p:nvPicPr>
          <p:cNvPr id="23554" name="Picture 2" descr="http://t3.gstatic.com/images?q=tbn:ANd9GcRfDnRtfukhYA9xBbgI7PK5GgL12tfIOjNcblX2dN8V4Vq9_3bqf8USEM0">
            <a:hlinkClick r:id="rId2"/>
          </p:cNvPr>
          <p:cNvPicPr>
            <a:picLocks noChangeAspect="1" noChangeArrowheads="1"/>
          </p:cNvPicPr>
          <p:nvPr/>
        </p:nvPicPr>
        <p:blipFill>
          <a:blip r:embed="rId3"/>
          <a:srcRect/>
          <a:stretch>
            <a:fillRect/>
          </a:stretch>
        </p:blipFill>
        <p:spPr bwMode="auto">
          <a:xfrm>
            <a:off x="5791200" y="5029200"/>
            <a:ext cx="1304925" cy="142875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63688" y="1929606"/>
            <a:ext cx="5930534" cy="923330"/>
          </a:xfrm>
          <a:prstGeom prst="rect">
            <a:avLst/>
          </a:prstGeom>
          <a:noFill/>
        </p:spPr>
        <p:txBody>
          <a:bodyPr wrap="none" rtlCol="0">
            <a:spAutoFit/>
          </a:bodyPr>
          <a:lstStyle/>
          <a:p>
            <a:r>
              <a:rPr lang="en-US" sz="5400" b="1" dirty="0" smtClean="0"/>
              <a:t>Carbohydrates Tests</a:t>
            </a:r>
            <a:endParaRPr lang="en-US" sz="5400" b="1" dirty="0"/>
          </a:p>
        </p:txBody>
      </p:sp>
    </p:spTree>
    <p:extLst>
      <p:ext uri="{BB962C8B-B14F-4D97-AF65-F5344CB8AC3E}">
        <p14:creationId xmlns:p14="http://schemas.microsoft.com/office/powerpoint/2010/main" xmlns="" val="2842256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1. Reducing Properties of </a:t>
            </a:r>
            <a:r>
              <a:rPr lang="en-US" b="1" dirty="0" err="1" smtClean="0">
                <a:solidFill>
                  <a:srgbClr val="FF0000"/>
                </a:solidFill>
              </a:rPr>
              <a:t>Monosaccharides</a:t>
            </a:r>
            <a:r>
              <a:rPr lang="en-US" b="1" dirty="0" smtClean="0">
                <a:solidFill>
                  <a:srgbClr val="FF0000"/>
                </a:solidFill>
              </a:rPr>
              <a:t> and Disaccharides</a:t>
            </a:r>
            <a:endParaRPr lang="en-US" dirty="0">
              <a:solidFill>
                <a:srgbClr val="FF0000"/>
              </a:solidFill>
            </a:endParaRPr>
          </a:p>
        </p:txBody>
      </p:sp>
      <p:sp>
        <p:nvSpPr>
          <p:cNvPr id="3" name="Content Placeholder 2"/>
          <p:cNvSpPr>
            <a:spLocks noGrp="1"/>
          </p:cNvSpPr>
          <p:nvPr>
            <p:ph idx="1"/>
          </p:nvPr>
        </p:nvSpPr>
        <p:spPr>
          <a:xfrm>
            <a:off x="214282" y="1714488"/>
            <a:ext cx="8715436" cy="4411675"/>
          </a:xfrm>
        </p:spPr>
        <p:txBody>
          <a:bodyPr>
            <a:normAutofit fontScale="92500" lnSpcReduction="10000"/>
          </a:bodyPr>
          <a:lstStyle/>
          <a:p>
            <a:pPr>
              <a:buNone/>
            </a:pPr>
            <a:r>
              <a:rPr lang="en-US" dirty="0" smtClean="0"/>
              <a:t>    </a:t>
            </a:r>
            <a:r>
              <a:rPr lang="en-US" dirty="0" err="1" smtClean="0"/>
              <a:t>Hexose</a:t>
            </a:r>
            <a:r>
              <a:rPr lang="en-US" dirty="0" smtClean="0"/>
              <a:t> sugars with a free or potentially free </a:t>
            </a:r>
            <a:r>
              <a:rPr lang="en-US" b="1" dirty="0" err="1" smtClean="0">
                <a:solidFill>
                  <a:srgbClr val="00B0F0"/>
                </a:solidFill>
              </a:rPr>
              <a:t>aldehyde</a:t>
            </a:r>
            <a:r>
              <a:rPr lang="en-US" b="1" dirty="0" smtClean="0">
                <a:solidFill>
                  <a:srgbClr val="00B0F0"/>
                </a:solidFill>
              </a:rPr>
              <a:t> or </a:t>
            </a:r>
            <a:r>
              <a:rPr lang="en-US" b="1" dirty="0" err="1" smtClean="0">
                <a:solidFill>
                  <a:srgbClr val="00B0F0"/>
                </a:solidFill>
              </a:rPr>
              <a:t>ketone</a:t>
            </a:r>
            <a:r>
              <a:rPr lang="en-US" b="1" dirty="0" smtClean="0">
                <a:solidFill>
                  <a:srgbClr val="00B0F0"/>
                </a:solidFill>
              </a:rPr>
              <a:t> group</a:t>
            </a:r>
            <a:r>
              <a:rPr lang="en-US" dirty="0" smtClean="0"/>
              <a:t> have reducing properties in alkaline solutions. These reducing sugars can reduce cupric ions (Cu</a:t>
            </a:r>
            <a:r>
              <a:rPr lang="en-US" sz="1900" dirty="0" smtClean="0"/>
              <a:t>+2</a:t>
            </a:r>
            <a:r>
              <a:rPr lang="en-US" dirty="0" smtClean="0"/>
              <a:t>) into cuprous ions (Cu</a:t>
            </a:r>
            <a:r>
              <a:rPr lang="en-US" sz="1900" dirty="0" smtClean="0"/>
              <a:t>+1</a:t>
            </a:r>
            <a:r>
              <a:rPr lang="en-US" dirty="0" smtClean="0"/>
              <a:t>).</a:t>
            </a:r>
          </a:p>
          <a:p>
            <a:pPr algn="l" rtl="0">
              <a:buNone/>
            </a:pPr>
            <a:endParaRPr lang="en-US" b="1" u="sng" dirty="0" smtClean="0">
              <a:solidFill>
                <a:srgbClr val="00B050"/>
              </a:solidFill>
            </a:endParaRPr>
          </a:p>
          <a:p>
            <a:pPr algn="l" rtl="0">
              <a:buNone/>
            </a:pPr>
            <a:endParaRPr lang="en-US" b="1" u="sng" dirty="0" smtClean="0">
              <a:solidFill>
                <a:srgbClr val="00B050"/>
              </a:solidFill>
            </a:endParaRPr>
          </a:p>
          <a:p>
            <a:pPr algn="l" rtl="0">
              <a:buNone/>
            </a:pPr>
            <a:r>
              <a:rPr lang="en-US" b="1" dirty="0" smtClean="0">
                <a:solidFill>
                  <a:srgbClr val="0070C0"/>
                </a:solidFill>
              </a:rPr>
              <a:t>Reducing + Benedict’s                            </a:t>
            </a:r>
            <a:r>
              <a:rPr lang="en-US" b="1" dirty="0" smtClean="0">
                <a:solidFill>
                  <a:srgbClr val="DF4121"/>
                </a:solidFill>
              </a:rPr>
              <a:t>Cu</a:t>
            </a:r>
            <a:r>
              <a:rPr lang="en-US" sz="1800" b="1" dirty="0" smtClean="0">
                <a:solidFill>
                  <a:srgbClr val="DF4121"/>
                </a:solidFill>
              </a:rPr>
              <a:t>2</a:t>
            </a:r>
            <a:r>
              <a:rPr lang="en-US" b="1" dirty="0" smtClean="0">
                <a:solidFill>
                  <a:srgbClr val="DF4121"/>
                </a:solidFill>
              </a:rPr>
              <a:t>O</a:t>
            </a:r>
            <a:r>
              <a:rPr lang="en-US" b="1" dirty="0" smtClean="0">
                <a:solidFill>
                  <a:srgbClr val="0070C0"/>
                </a:solidFill>
              </a:rPr>
              <a:t> + Oxidation</a:t>
            </a:r>
          </a:p>
          <a:p>
            <a:pPr algn="l" rtl="0">
              <a:buNone/>
            </a:pPr>
            <a:r>
              <a:rPr lang="en-US" b="1" dirty="0" smtClean="0">
                <a:solidFill>
                  <a:srgbClr val="0070C0"/>
                </a:solidFill>
              </a:rPr>
              <a:t>   Sugar         Reagent                                              Product </a:t>
            </a:r>
          </a:p>
          <a:p>
            <a:pPr algn="l" rtl="0">
              <a:buNone/>
            </a:pPr>
            <a:r>
              <a:rPr lang="en-US" b="1" dirty="0" smtClean="0">
                <a:solidFill>
                  <a:srgbClr val="0070C0"/>
                </a:solidFill>
              </a:rPr>
              <a:t>                        (Cu</a:t>
            </a:r>
            <a:r>
              <a:rPr lang="en-US" sz="1800" b="1" dirty="0" smtClean="0">
                <a:solidFill>
                  <a:srgbClr val="0070C0"/>
                </a:solidFill>
              </a:rPr>
              <a:t>+2</a:t>
            </a:r>
            <a:r>
              <a:rPr lang="en-US" b="1" dirty="0" smtClean="0">
                <a:solidFill>
                  <a:srgbClr val="0070C0"/>
                </a:solidFill>
              </a:rPr>
              <a:t>)</a:t>
            </a:r>
            <a:r>
              <a:rPr lang="en-US" dirty="0" smtClean="0"/>
              <a:t>                        </a:t>
            </a:r>
            <a:r>
              <a:rPr lang="en-US" b="1" dirty="0" smtClean="0">
                <a:solidFill>
                  <a:srgbClr val="DF4121"/>
                </a:solidFill>
              </a:rPr>
              <a:t>   Brick Red ppt.</a:t>
            </a:r>
            <a:endParaRPr lang="ar-SA" dirty="0">
              <a:solidFill>
                <a:srgbClr val="DF4121"/>
              </a:solidFill>
            </a:endParaRPr>
          </a:p>
        </p:txBody>
      </p:sp>
      <p:cxnSp>
        <p:nvCxnSpPr>
          <p:cNvPr id="5" name="Straight Arrow Connector 4"/>
          <p:cNvCxnSpPr/>
          <p:nvPr/>
        </p:nvCxnSpPr>
        <p:spPr>
          <a:xfrm>
            <a:off x="4000496" y="4572008"/>
            <a:ext cx="1928826"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4357686" y="4071942"/>
            <a:ext cx="928694" cy="523220"/>
          </a:xfrm>
          <a:prstGeom prst="rect">
            <a:avLst/>
          </a:prstGeom>
          <a:noFill/>
        </p:spPr>
        <p:txBody>
          <a:bodyPr wrap="square" rtlCol="1">
            <a:spAutoFit/>
          </a:bodyPr>
          <a:lstStyle/>
          <a:p>
            <a:pPr algn="l" rtl="0"/>
            <a:r>
              <a:rPr lang="en-US" sz="2800" b="1" dirty="0" smtClean="0">
                <a:solidFill>
                  <a:srgbClr val="FFC000"/>
                </a:solidFill>
              </a:rPr>
              <a:t>heat</a:t>
            </a:r>
            <a:endParaRPr lang="ar-SA" b="1" dirty="0">
              <a:solidFill>
                <a:srgbClr val="FFC000"/>
              </a:solidFill>
            </a:endParaRPr>
          </a:p>
        </p:txBody>
      </p:sp>
      <p:sp>
        <p:nvSpPr>
          <p:cNvPr id="7" name="TextBox 6"/>
          <p:cNvSpPr txBox="1"/>
          <p:nvPr/>
        </p:nvSpPr>
        <p:spPr>
          <a:xfrm>
            <a:off x="4214810" y="4643446"/>
            <a:ext cx="1214446" cy="461665"/>
          </a:xfrm>
          <a:prstGeom prst="rect">
            <a:avLst/>
          </a:prstGeom>
          <a:noFill/>
        </p:spPr>
        <p:txBody>
          <a:bodyPr wrap="square" rtlCol="1">
            <a:spAutoFit/>
          </a:bodyPr>
          <a:lstStyle/>
          <a:p>
            <a:pPr algn="l" rtl="0"/>
            <a:r>
              <a:rPr lang="en-US" sz="2400" b="1" dirty="0" smtClean="0">
                <a:solidFill>
                  <a:srgbClr val="00B050"/>
                </a:solidFill>
              </a:rPr>
              <a:t>pH 10.5</a:t>
            </a:r>
            <a:endParaRPr lang="ar-SA" sz="1600" b="1" dirty="0">
              <a:solidFill>
                <a:srgbClr val="00B05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3.bp.blogspot.com/_s6tOoXRKRX8/S9GSeMX_1fI/AAAAAAAAAO4/kPu_44YKpmw/s400/BenedictsTest-1.jpg"/>
          <p:cNvPicPr>
            <a:picLocks noChangeAspect="1" noChangeArrowheads="1"/>
          </p:cNvPicPr>
          <p:nvPr/>
        </p:nvPicPr>
        <p:blipFill>
          <a:blip r:embed="rId2"/>
          <a:srcRect/>
          <a:stretch>
            <a:fillRect/>
          </a:stretch>
        </p:blipFill>
        <p:spPr bwMode="auto">
          <a:xfrm>
            <a:off x="1524000" y="990600"/>
            <a:ext cx="6324600" cy="48768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2. Iodine Test to Detect Polysaccharides</a:t>
            </a:r>
            <a:endParaRPr lang="en-US" b="1" dirty="0">
              <a:solidFill>
                <a:srgbClr val="FF0000"/>
              </a:solidFill>
            </a:endParaRPr>
          </a:p>
        </p:txBody>
      </p:sp>
      <p:sp>
        <p:nvSpPr>
          <p:cNvPr id="3" name="Content Placeholder 2"/>
          <p:cNvSpPr>
            <a:spLocks noGrp="1"/>
          </p:cNvSpPr>
          <p:nvPr>
            <p:ph idx="1"/>
          </p:nvPr>
        </p:nvSpPr>
        <p:spPr/>
        <p:txBody>
          <a:bodyPr/>
          <a:lstStyle/>
          <a:p>
            <a:pPr>
              <a:buNone/>
            </a:pPr>
            <a:r>
              <a:rPr lang="en-US" dirty="0" smtClean="0"/>
              <a:t>    </a:t>
            </a:r>
            <a:r>
              <a:rPr lang="en-US" dirty="0" smtClean="0">
                <a:solidFill>
                  <a:srgbClr val="00B050"/>
                </a:solidFill>
              </a:rPr>
              <a:t>Starch will react with Iodine to produce a </a:t>
            </a:r>
            <a:r>
              <a:rPr lang="en-US" b="1" dirty="0" smtClean="0">
                <a:solidFill>
                  <a:schemeClr val="tx2">
                    <a:lumMod val="75000"/>
                  </a:schemeClr>
                </a:solidFill>
                <a:effectLst>
                  <a:outerShdw blurRad="38100" dist="38100" dir="2700000" algn="tl">
                    <a:srgbClr val="000000">
                      <a:alpha val="43137"/>
                    </a:srgbClr>
                  </a:outerShdw>
                </a:effectLst>
              </a:rPr>
              <a:t>deep Blue color</a:t>
            </a:r>
            <a:r>
              <a:rPr lang="en-US" dirty="0" smtClean="0"/>
              <a:t>. </a:t>
            </a:r>
            <a:r>
              <a:rPr lang="en-US" dirty="0" smtClean="0">
                <a:solidFill>
                  <a:srgbClr val="00B050"/>
                </a:solidFill>
              </a:rPr>
              <a:t>This test will detect even small amounts of starch in a sample.</a:t>
            </a:r>
          </a:p>
          <a:p>
            <a:pPr>
              <a:buNone/>
            </a:pPr>
            <a:endParaRPr lang="en-US" b="1" dirty="0">
              <a:solidFill>
                <a:srgbClr val="0070C0"/>
              </a:solidFill>
            </a:endParaRPr>
          </a:p>
          <a:p>
            <a:pPr>
              <a:buNone/>
            </a:pPr>
            <a:r>
              <a:rPr lang="en-US" b="1" dirty="0" smtClean="0">
                <a:solidFill>
                  <a:srgbClr val="0070C0"/>
                </a:solidFill>
              </a:rPr>
              <a:t>      Starch  +  Iodine               Deep Blue Color </a:t>
            </a:r>
            <a:endParaRPr lang="en-US" b="1" dirty="0">
              <a:solidFill>
                <a:srgbClr val="0070C0"/>
              </a:solidFill>
            </a:endParaRPr>
          </a:p>
        </p:txBody>
      </p:sp>
      <p:cxnSp>
        <p:nvCxnSpPr>
          <p:cNvPr id="5" name="Straight Arrow Connector 4"/>
          <p:cNvCxnSpPr/>
          <p:nvPr/>
        </p:nvCxnSpPr>
        <p:spPr>
          <a:xfrm>
            <a:off x="4000496" y="4071942"/>
            <a:ext cx="1000132"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pic>
        <p:nvPicPr>
          <p:cNvPr id="19458" name="Picture 2" descr="http://faculty.ntcc.edu/mhearron/IodineTest.jpg"/>
          <p:cNvPicPr>
            <a:picLocks noChangeAspect="1" noChangeArrowheads="1"/>
          </p:cNvPicPr>
          <p:nvPr/>
        </p:nvPicPr>
        <p:blipFill>
          <a:blip r:embed="rId2"/>
          <a:srcRect/>
          <a:stretch>
            <a:fillRect/>
          </a:stretch>
        </p:blipFill>
        <p:spPr bwMode="auto">
          <a:xfrm>
            <a:off x="4343400" y="4556125"/>
            <a:ext cx="3822700" cy="230187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85860"/>
            <a:ext cx="7772400" cy="3357585"/>
          </a:xfrm>
        </p:spPr>
        <p:txBody>
          <a:bodyPr>
            <a:noAutofit/>
          </a:bodyPr>
          <a:lstStyle/>
          <a:p>
            <a:r>
              <a:rPr lang="en-US" sz="6000" b="1" dirty="0" smtClean="0">
                <a:solidFill>
                  <a:srgbClr val="FF0000"/>
                </a:solidFill>
              </a:rPr>
              <a:t>Electrophoresis </a:t>
            </a:r>
            <a:br>
              <a:rPr lang="en-US" sz="6000" b="1" dirty="0" smtClean="0">
                <a:solidFill>
                  <a:srgbClr val="FF0000"/>
                </a:solidFill>
              </a:rPr>
            </a:br>
            <a:r>
              <a:rPr lang="en-US" sz="6000" b="1" dirty="0" smtClean="0">
                <a:solidFill>
                  <a:srgbClr val="FF0000"/>
                </a:solidFill>
              </a:rPr>
              <a:t>and </a:t>
            </a:r>
            <a:br>
              <a:rPr lang="en-US" sz="6000" b="1" dirty="0" smtClean="0">
                <a:solidFill>
                  <a:srgbClr val="FF0000"/>
                </a:solidFill>
              </a:rPr>
            </a:br>
            <a:r>
              <a:rPr lang="en-US" sz="6000" b="1" dirty="0" smtClean="0">
                <a:solidFill>
                  <a:srgbClr val="FF0000"/>
                </a:solidFill>
              </a:rPr>
              <a:t>Chromatography</a:t>
            </a:r>
            <a:endParaRPr lang="en-US" sz="6000" b="1"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599</TotalTime>
  <Words>682</Words>
  <Application>Microsoft Office PowerPoint</Application>
  <PresentationFormat>On-screen Show (4:3)</PresentationFormat>
  <Paragraphs>75</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General Tests for Chemistry 101</vt:lpstr>
      <vt:lpstr>Slide 2</vt:lpstr>
      <vt:lpstr>1. Ninhydrin Test to Detect Amino Acids</vt:lpstr>
      <vt:lpstr>2. Biuret Test to Detect Proteins</vt:lpstr>
      <vt:lpstr>Slide 5</vt:lpstr>
      <vt:lpstr>1. Reducing Properties of Monosaccharides and Disaccharides</vt:lpstr>
      <vt:lpstr>Slide 7</vt:lpstr>
      <vt:lpstr>2. Iodine Test to Detect Polysaccharides</vt:lpstr>
      <vt:lpstr>Electrophoresis  and  Chromatography</vt:lpstr>
      <vt:lpstr>Electrophoresis</vt:lpstr>
      <vt:lpstr>Types of Electrophoresis</vt:lpstr>
      <vt:lpstr>Paper Electrophoresis</vt:lpstr>
      <vt:lpstr>Slide 13</vt:lpstr>
      <vt:lpstr>Slide 14</vt:lpstr>
      <vt:lpstr>Slide 15</vt:lpstr>
      <vt:lpstr>Gel Electrophoresis</vt:lpstr>
      <vt:lpstr>Gel Electrophoresis</vt:lpstr>
      <vt:lpstr>SDS-PAGE</vt:lpstr>
      <vt:lpstr>Slide 19</vt:lpstr>
      <vt:lpstr>Chromatography</vt:lpstr>
      <vt:lpstr>Types of Chromatography</vt:lpstr>
      <vt:lpstr>Paper Chromatography</vt:lpstr>
      <vt:lpstr>Slide 23</vt:lpstr>
      <vt:lpstr>Slide 24</vt:lpstr>
      <vt:lpstr>Slide 25</vt:lpstr>
      <vt:lpstr>Slide 26</vt:lpstr>
      <vt:lpstr>Ion Exchange Chromatography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Tests for Chemistry 101</dc:title>
  <dc:creator>Windows User</dc:creator>
  <cp:lastModifiedBy>ksu</cp:lastModifiedBy>
  <cp:revision>66</cp:revision>
  <dcterms:created xsi:type="dcterms:W3CDTF">2010-05-23T09:59:48Z</dcterms:created>
  <dcterms:modified xsi:type="dcterms:W3CDTF">2012-04-29T06:34:01Z</dcterms:modified>
</cp:coreProperties>
</file>