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59" r:id="rId4"/>
    <p:sldId id="260" r:id="rId5"/>
    <p:sldId id="263" r:id="rId6"/>
    <p:sldId id="267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5F28-1281-4809-A196-6855F4F9C98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EF94-2ADB-44C1-A5C2-8EC47932D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642A4A9-5CDD-485B-BEB5-04910DE59874}" type="slidenum">
              <a:rPr lang="en-US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 smtClean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E847D-DE06-4D24-A3DD-179F4B2D82E8}" type="slidenum">
              <a:rPr lang="en-US"/>
              <a:pPr/>
              <a:t>2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AF2E22D-F40B-4A5A-B2BC-BAEB2293AA81}" type="slidenum">
              <a:rPr lang="en-US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</a:t>
            </a:fld>
            <a:endParaRPr lang="en-US" smtClean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BB2E4A8-2532-4F25-B1EC-10D04EF32EC2}" type="slidenum">
              <a:rPr lang="en-US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</a:t>
            </a:fld>
            <a:endParaRPr lang="en-US" smtClean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6FB166-0D7C-43F7-934B-FDDA0044544A}" type="slidenum">
              <a:rPr lang="en-US"/>
              <a:pPr/>
              <a:t>5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7E47-14D8-4CDC-BE4A-32B159C6B04A}" type="datetime1">
              <a:rPr lang="en-US" smtClean="0"/>
              <a:t>5/22/2013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7490-19EF-4FDC-8B3D-C8D77FE8F172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2F52-C636-4424-B178-5A86A531EC5D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5C23-AD8F-4616-9FC8-2E184C7327CF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9FD4-A0D7-4C06-983A-EC498F7E2CE6}" type="datetime1">
              <a:rPr lang="en-US" smtClean="0"/>
              <a:t>5/22/2013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81C0C4-3017-405F-AFA2-A47C8899A35E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F3DC-12FA-451B-9819-4A5876103099}" type="datetime1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C8A-837D-40E9-B1D2-51F203AC0BFD}" type="datetime1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042F-F86B-4897-BC6F-B549900F106B}" type="datetime1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DED0-7DA5-4E12-9113-C086B2E79997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25AF43-1F73-42DC-844A-BC2287856062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3BC665-6DA5-43C9-99F5-24758005C035}" type="datetime1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68" anchor="t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FLUID MECHANICS REVIEW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80994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95720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110446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525172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97DAB11-AFB4-4581-8373-E61F1344CD88}" type="datetime1">
              <a:rPr lang="en-US" smtClean="0">
                <a:solidFill>
                  <a:srgbClr val="000000"/>
                </a:solidFill>
              </a:rPr>
              <a:t>5/22/2013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80994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95720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110446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525172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US" dirty="0" smtClean="0">
                <a:solidFill>
                  <a:srgbClr val="000000"/>
                </a:solidFill>
              </a:rPr>
              <a:t>ME 322 THERMO-FLUIDS LAB-1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566737" y="1604963"/>
            <a:ext cx="8043863" cy="3976687"/>
          </a:xfrm>
        </p:spPr>
        <p:txBody>
          <a:bodyPr/>
          <a:lstStyle/>
          <a:p>
            <a:pPr marL="385926" indent="-290884" algn="just">
              <a:buSzPct val="45000"/>
              <a:buFont typeface="Wingdings" charset="2"/>
              <a:buChar char="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What is exactly a Fluid?</a:t>
            </a:r>
          </a:p>
          <a:p>
            <a:pPr marL="777611" lvl="1" indent="-290884" algn="just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“A fluid is a substance that deforms continuously under the application of a shearing stress no matter how small”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1" y="3657600"/>
            <a:ext cx="8485920" cy="19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3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C88A1B4-8592-4E04-87B2-8BB925056810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 smtClean="0"/>
                  <a:t>Fully developed laminar flow in a circular pipe</a:t>
                </a:r>
              </a:p>
              <a:p>
                <a:pPr lvl="1"/>
                <a:r>
                  <a:rPr lang="en-US" sz="2400" dirty="0" smtClean="0"/>
                  <a:t>The velocity is given by</a:t>
                </a:r>
                <a:endParaRPr lang="en-US" sz="22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365760" lvl="1" indent="0">
                  <a:buNone/>
                </a:pPr>
                <a:r>
                  <a:rPr lang="en-US" sz="2200" dirty="0" smtClean="0"/>
                  <a:t>Shear Stress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𝑟𝑥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365760" lvl="1" indent="0">
                  <a:buNone/>
                </a:pPr>
                <a:r>
                  <a:rPr lang="en-US" sz="2200" dirty="0" smtClean="0"/>
                  <a:t>Volume flow rate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𝑄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𝑢𝑑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𝑟𝑑𝑟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2"/>
                <a:stretch>
                  <a:fillRect l="-78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7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CBEF80C7-64DC-4558-97CC-71DDA9A9FEAB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04800" y="1527175"/>
                <a:ext cx="8504238" cy="4572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700" dirty="0" smtClean="0"/>
                  <a:t>Fully developed laminar in a circular pipe</a:t>
                </a:r>
              </a:p>
              <a:p>
                <a:pPr marL="365760" lvl="1" indent="0">
                  <a:buNone/>
                </a:pPr>
                <a:r>
                  <a:rPr lang="en-US" dirty="0" smtClean="0"/>
                  <a:t>Volume flow rate as a function of pressure drop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Average Velocity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Position of Maximum Velocity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 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𝑑𝑟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Hence we can write the velocity in non-dimensional form as,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04800" y="1527175"/>
                <a:ext cx="8504238" cy="4572000"/>
              </a:xfrm>
              <a:blipFill rotWithShape="1">
                <a:blip r:embed="rId2"/>
                <a:stretch>
                  <a:fillRect l="-502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3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9184CF4-7A84-4BC4-A74D-29196B593236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700" dirty="0" smtClean="0"/>
                  <a:t>Turbulent velocity profile in fully developed pipe flow</a:t>
                </a:r>
              </a:p>
              <a:p>
                <a:pPr lvl="1"/>
                <a:r>
                  <a:rPr lang="en-US" sz="2400" dirty="0" smtClean="0"/>
                  <a:t>The velocity profile can be approximated as,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marL="365760" lvl="1" indent="0">
                  <a:buNone/>
                </a:pPr>
                <a:r>
                  <a:rPr lang="en-US" sz="2400" dirty="0" smtClean="0"/>
                  <a:t>The exponent n varies with Reynolds number. This formula gives an infinite value of velocity gradient which is clearly incorrect however, it is still useful to calculate average velocities.</a:t>
                </a:r>
              </a:p>
              <a:p>
                <a:pPr marL="365760" lvl="1" indent="0">
                  <a:buNone/>
                </a:pPr>
                <a:r>
                  <a:rPr lang="en-US" sz="2400" dirty="0" smtClean="0"/>
                  <a:t>The exponent n can be written as a function of Reynolds number according to </a:t>
                </a:r>
                <a:r>
                  <a:rPr lang="en-US" sz="2400" dirty="0" err="1" smtClean="0"/>
                  <a:t>Hinze</a:t>
                </a:r>
                <a:r>
                  <a:rPr lang="en-US" sz="2400" dirty="0" smtClean="0"/>
                  <a:t>, as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7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8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𝑈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365760" lvl="1" indent="0">
                  <a:buNone/>
                </a:pPr>
                <a:r>
                  <a:rPr lang="en-US" sz="2400" dirty="0" smtClean="0"/>
                  <a:t>A value of n=7 is typical. This is referred to “one-seventh profile”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𝑈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365760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645" t="-2667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4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9D71E27-B94D-49EA-9792-B866587D878C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04800" y="1600199"/>
            <a:ext cx="8199438" cy="449897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Turbulent velocity profile in fully developed pipe flow</a:t>
            </a:r>
          </a:p>
          <a:p>
            <a:pPr marL="365760" lvl="1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1" y="1988840"/>
            <a:ext cx="4371989" cy="429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" y="2075688"/>
            <a:ext cx="442660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1074E0F-FDDA-4610-AF96-84B1D66CDF7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700" dirty="0" smtClean="0"/>
                  <a:t>Energy Considerations in Pipe Flow</a:t>
                </a:r>
              </a:p>
              <a:p>
                <a:pPr marL="365760" lvl="1" indent="0">
                  <a:buNone/>
                </a:pPr>
                <a:r>
                  <a:rPr lang="en-US" sz="2400" dirty="0" smtClean="0"/>
                  <a:t>Assumptions:</a:t>
                </a:r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𝑜𝑡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𝑒𝑟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𝑒𝑎𝑟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400" dirty="0" smtClean="0"/>
                  <a:t>Steady Flow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400" dirty="0" smtClean="0"/>
                  <a:t>Incompressible flow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400" dirty="0" smtClean="0"/>
                  <a:t>Internal energy and pressure are uniform across sections 1 and 2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𝑒𝑎𝑟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𝑐𝑣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𝑐𝑣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𝑝𝑣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365760" lvl="1" indent="0">
                  <a:buNone/>
                </a:pPr>
                <a:r>
                  <a:rPr lang="en-US" sz="2400" dirty="0" smtClean="0"/>
                  <a:t>Where,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𝑔𝑧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 is the internal energy.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645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367300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rtl="0"/>
            <a:r>
              <a:rPr lang="en-US" dirty="0" smtClean="0"/>
              <a:t>FLUID MECHANICS 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700" dirty="0" smtClean="0"/>
                  <a:t>Energy Considerations in Pipe Flow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This equation enables us to calculate the losses occurring in a section of the pipe. If the flow is frictionless, then there are no losses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. In this case we get Bernoulli’s equation.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Each term in the equation has dimensions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, so if we divide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 smtClean="0"/>
                  <a:t>, it would have dimensions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1147" t="-2000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68" rIns="82945" bIns="41473" anchor="t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FLUID MECHANICS REVIEW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82945" tIns="41473" rIns="82945" bIns="41473"/>
          <a:lstStyle/>
          <a:p>
            <a:fld id="{4495964D-16E3-4206-BC6D-2A101E66EF5C}" type="datetime1">
              <a:rPr lang="en-US" smtClean="0"/>
              <a:t>5/22/2013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2945" tIns="41473" rIns="82945" bIns="41473"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4963"/>
            <a:ext cx="8043863" cy="3976687"/>
          </a:xfrm>
          <a:ln/>
        </p:spPr>
        <p:txBody>
          <a:bodyPr lIns="82945" tIns="41473" rIns="82945" bIns="41473"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Classification of Fluid Motion</a:t>
            </a:r>
          </a:p>
          <a:p>
            <a:pPr marL="781932" lvl="1" indent="-292325">
              <a:buSzPct val="7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0" y="2006131"/>
            <a:ext cx="746496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2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35268" rIns="82945" bIns="41473" anchor="t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FLUID MECHANICS REVIEW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80994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95720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110446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525172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CE91B9F-4D53-4F8B-98EE-3C6297D585FE}" type="datetime1">
              <a:rPr lang="en-US" smtClean="0">
                <a:solidFill>
                  <a:srgbClr val="000000"/>
                </a:solidFill>
              </a:rPr>
              <a:t>5/22/2013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80994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95720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110446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525172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US" smtClean="0">
                <a:solidFill>
                  <a:srgbClr val="000000"/>
                </a:solidFill>
              </a:rPr>
              <a:t>ME 322 THERMO-FLUIDS LAB-1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4963"/>
            <a:ext cx="8043863" cy="4451350"/>
          </a:xfrm>
        </p:spPr>
        <p:txBody>
          <a:bodyPr lIns="82945" tIns="41473" rIns="82945" bIns="41473">
            <a:normAutofit fontScale="92500"/>
          </a:bodyPr>
          <a:lstStyle/>
          <a:p>
            <a:pPr marL="385926" indent="-290884">
              <a:buSzPct val="45000"/>
              <a:buFont typeface="Wingdings" charset="2"/>
              <a:buChar char="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Basic Equations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Conservation of mass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Conservation of momentum (Newton's second law) 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Conservation of moment of momentum (angular momentum)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First Law of Thermodynamics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Second Law of Thermodynamics</a:t>
            </a:r>
          </a:p>
          <a:p>
            <a:pPr marL="503320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In addition we need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Equation of state (in case of gases)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Physical properties of fluid (density, viscosity, heat capacity)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  <a:defRPr/>
            </a:pPr>
            <a:r>
              <a:rPr lang="en-US" dirty="0" smtClean="0"/>
              <a:t>Boundary conditions (non-slip condition: any fluid acquires the velocity of the surface it is in contact with)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8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35268" rIns="82945" bIns="41473" anchor="t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FLUID MECHANICS REVIEW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80994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95720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110446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525172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46A4EC5-9F3B-40B4-81C0-0F83C9817DFC}" type="datetime1">
              <a:rPr lang="en-US" smtClean="0">
                <a:solidFill>
                  <a:srgbClr val="000000"/>
                </a:solidFill>
              </a:rPr>
              <a:t>5/22/2013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80994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95720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110446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525172" indent="-207363" defTabSz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US" smtClean="0">
                <a:solidFill>
                  <a:srgbClr val="000000"/>
                </a:solidFill>
              </a:rPr>
              <a:t>ME 322 THERMO-FLUIDS LAB-1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4963"/>
            <a:ext cx="8043863" cy="3976687"/>
          </a:xfrm>
        </p:spPr>
        <p:txBody>
          <a:bodyPr lIns="82945" tIns="41473" rIns="82945" bIns="41473"/>
          <a:lstStyle/>
          <a:p>
            <a:pPr marL="385926" indent="-290884">
              <a:buSzPct val="45000"/>
              <a:buFont typeface="Wingdings" charset="2"/>
              <a:buChar char="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What is a Control Volume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An arbitrary volume in space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Fluid pass through it's boundaries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Boundaries can be fixed or moving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The surface enclosing the control volume is called a Control Surface</a:t>
            </a:r>
          </a:p>
          <a:p>
            <a:pPr marL="777611" lvl="1" indent="-290884">
              <a:buSzPct val="75000"/>
              <a:buFont typeface="Symbol" charset="2"/>
              <a:buChar char=""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r>
              <a:rPr lang="en-US" dirty="0" smtClean="0"/>
              <a:t>Control surface can be real or imaginary </a:t>
            </a:r>
            <a:endParaRPr lang="en-US" dirty="0"/>
          </a:p>
          <a:p>
            <a:pPr marL="212407" indent="0">
              <a:buSzPct val="75000"/>
              <a:buNone/>
              <a:tabLst>
                <a:tab pos="385926" algn="l"/>
                <a:tab pos="488168" algn="l"/>
                <a:tab pos="902894" algn="l"/>
                <a:tab pos="1317620" algn="l"/>
                <a:tab pos="1732346" algn="l"/>
                <a:tab pos="2147072" algn="l"/>
                <a:tab pos="2561798" algn="l"/>
                <a:tab pos="2976524" algn="l"/>
                <a:tab pos="3391250" algn="l"/>
                <a:tab pos="3805977" algn="l"/>
                <a:tab pos="4220703" algn="l"/>
                <a:tab pos="4635429" algn="l"/>
                <a:tab pos="5050155" algn="l"/>
                <a:tab pos="5464881" algn="l"/>
                <a:tab pos="5879607" algn="l"/>
                <a:tab pos="6294333" algn="l"/>
                <a:tab pos="6709059" algn="l"/>
                <a:tab pos="7123786" algn="l"/>
                <a:tab pos="7538512" algn="l"/>
                <a:tab pos="7953238" algn="l"/>
                <a:tab pos="8367964" algn="l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4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41473" rIns="82945" bIns="41473" anchor="t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FLUID MECHANICS REVIEW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82945" tIns="41473" rIns="82945" bIns="41473"/>
          <a:lstStyle/>
          <a:p>
            <a:fld id="{7C1A211E-0DD0-473B-B9DB-DFF7BD2C391C}" type="datetime1">
              <a:rPr lang="en-US" smtClean="0"/>
              <a:t>5/22/2013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2945" tIns="41473" rIns="82945" bIns="41473"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501775"/>
            <a:ext cx="8043862" cy="4365626"/>
          </a:xfrm>
          <a:ln/>
        </p:spPr>
        <p:txBody>
          <a:bodyPr lIns="82945" tIns="25471" rIns="82945" bIns="41473">
            <a:normAutofit lnSpcReduction="10000"/>
          </a:bodyPr>
          <a:lstStyle/>
          <a:p>
            <a:pPr marL="305285" indent="-305285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No-Slip Condition</a:t>
            </a:r>
          </a:p>
          <a:p>
            <a:pPr marL="579605" lvl="1" indent="-305285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900" dirty="0" smtClean="0"/>
              <a:t>Any fluid flowing over a solid surface, the layer of fluid in contact with the surface acquire the surface’s velocity.</a:t>
            </a:r>
          </a:p>
          <a:p>
            <a:pPr marL="305285" indent="-305285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Newtonian </a:t>
            </a:r>
            <a:r>
              <a:rPr lang="en-US" sz="2400" dirty="0"/>
              <a:t>Fluid</a:t>
            </a:r>
          </a:p>
          <a:p>
            <a:pPr marL="669610" lvl="1" indent="-25488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Fluids in which the shear stress is directly proportional to the rate of deformation are called Newtonian Fluids. Other fluids where the stress is a more complex function are called Non-Newtonian Fluids.</a:t>
            </a:r>
          </a:p>
          <a:p>
            <a:pPr marL="669610" lvl="1" indent="-254884">
              <a:buClrTx/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dirty="0"/>
          </a:p>
          <a:p>
            <a:pPr marL="669610" lvl="1" indent="-254884">
              <a:buClrTx/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dirty="0"/>
          </a:p>
          <a:p>
            <a:pPr marL="669610" lvl="1" indent="-25488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latin typeface="Symbol" charset="2"/>
                <a:ea typeface="Symbol" charset="2"/>
                <a:cs typeface="Symbol" charset="2"/>
              </a:rPr>
              <a:t></a:t>
            </a:r>
            <a:r>
              <a:rPr lang="en-US" sz="1800" dirty="0">
                <a:ea typeface="Symbol" charset="2"/>
                <a:cs typeface="Symbol" charset="2"/>
              </a:rPr>
              <a:t>i</a:t>
            </a:r>
            <a:r>
              <a:rPr lang="en-US" sz="1800" dirty="0"/>
              <a:t>s called viscosity or dynamic viscosity. It has dimensions of [M/Lt]</a:t>
            </a:r>
          </a:p>
          <a:p>
            <a:pPr marL="669610" lvl="1" indent="-25488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Units for </a:t>
            </a:r>
            <a:r>
              <a:rPr lang="en-US" sz="1800" dirty="0">
                <a:latin typeface="Symbol" charset="2"/>
              </a:rPr>
              <a:t></a:t>
            </a:r>
            <a:r>
              <a:rPr lang="en-US" sz="1800" dirty="0"/>
              <a:t> are,</a:t>
            </a:r>
          </a:p>
          <a:p>
            <a:pPr marL="2069311" lvl="2" indent="-410407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1 poise </a:t>
            </a:r>
            <a:r>
              <a:rPr lang="en-US" sz="1800" dirty="0">
                <a:latin typeface="Symbol" charset="2"/>
                <a:ea typeface="Symbol" charset="2"/>
                <a:cs typeface="Symbol" charset="2"/>
              </a:rPr>
              <a:t></a:t>
            </a:r>
            <a:r>
              <a:rPr lang="en-US" sz="1800" dirty="0"/>
              <a:t>1 g/(</a:t>
            </a:r>
            <a:r>
              <a:rPr lang="en-US" sz="1800" dirty="0" err="1"/>
              <a:t>cm.s</a:t>
            </a:r>
            <a:r>
              <a:rPr lang="en-US" sz="1800" dirty="0"/>
              <a:t>)</a:t>
            </a:r>
          </a:p>
          <a:p>
            <a:pPr marL="2069311" lvl="2" indent="-410407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Kg/(</a:t>
            </a:r>
            <a:r>
              <a:rPr lang="en-US" sz="1800" dirty="0" err="1"/>
              <a:t>m.s</a:t>
            </a:r>
            <a:r>
              <a:rPr lang="en-US" sz="1800" dirty="0"/>
              <a:t>)</a:t>
            </a:r>
          </a:p>
          <a:p>
            <a:pPr marL="669610" lvl="1" indent="-25488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Another related quantity is the kinematic viscosity </a:t>
            </a:r>
            <a:r>
              <a:rPr lang="en-US" sz="1800" dirty="0">
                <a:latin typeface="Symbol" charset="2"/>
              </a:rPr>
              <a:t></a:t>
            </a:r>
            <a:r>
              <a:rPr lang="en-US" sz="1800" dirty="0"/>
              <a:t>, defined as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10572"/>
              </p:ext>
            </p:extLst>
          </p:nvPr>
        </p:nvGraphicFramePr>
        <p:xfrm>
          <a:off x="2558039" y="3505200"/>
          <a:ext cx="1209600" cy="89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571320" imgH="419040" progId="Equation.3">
                  <p:embed/>
                </p:oleObj>
              </mc:Choice>
              <mc:Fallback>
                <p:oleObj name="Equation" r:id="rId4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039" y="3505200"/>
                        <a:ext cx="1209600" cy="89289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034039" y="3618972"/>
            <a:ext cx="1742400" cy="663910"/>
          </a:xfrm>
          <a:prstGeom prst="rightArrow">
            <a:avLst>
              <a:gd name="adj1" fmla="val 50000"/>
              <a:gd name="adj2" fmla="val 65618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Viscosity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35290"/>
              </p:ext>
            </p:extLst>
          </p:nvPr>
        </p:nvGraphicFramePr>
        <p:xfrm>
          <a:off x="6019800" y="3505200"/>
          <a:ext cx="1476000" cy="89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672840" imgH="419040" progId="Equation.3">
                  <p:embed/>
                </p:oleObj>
              </mc:Choice>
              <mc:Fallback>
                <p:oleObj name="Equation" r:id="rId6" imgW="672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05200"/>
                        <a:ext cx="1476000" cy="89289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83391"/>
              </p:ext>
            </p:extLst>
          </p:nvPr>
        </p:nvGraphicFramePr>
        <p:xfrm>
          <a:off x="3200400" y="5715000"/>
          <a:ext cx="2885760" cy="60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1320480" imgH="419040" progId="Equation.3">
                  <p:embed/>
                </p:oleObj>
              </mc:Choice>
              <mc:Fallback>
                <p:oleObj name="Equation" r:id="rId8" imgW="1320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715000"/>
                        <a:ext cx="2885760" cy="60630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5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D18-84E7-4F5F-AA9A-6816D19878C6}" type="datetime1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1524000"/>
                <a:ext cx="8001000" cy="447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50000"/>
                  <a:buFont typeface="Arial" pitchFamily="34" charset="0"/>
                  <a:buChar char="•"/>
                </a:pPr>
                <a:r>
                  <a:rPr lang="en-US" sz="2000" dirty="0" smtClean="0"/>
                  <a:t>Static, Dynamic and Stagnation Pressures</a:t>
                </a:r>
              </a:p>
              <a:p>
                <a:pPr marL="742950" lvl="1" indent="-285750">
                  <a:buSzPct val="150000"/>
                  <a:buFont typeface="Arial" pitchFamily="34" charset="0"/>
                  <a:buChar char="•"/>
                </a:pPr>
                <a:r>
                  <a:rPr lang="en-US" sz="2000" dirty="0" smtClean="0"/>
                  <a:t>Static pressure,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, is the pressure that is felt by the fluid as it moves in the flow field</a:t>
                </a:r>
              </a:p>
              <a:p>
                <a:pPr marL="742950" lvl="1" indent="-285750">
                  <a:buSzPct val="150000"/>
                  <a:buFont typeface="Arial" pitchFamily="34" charset="0"/>
                  <a:buChar char="•"/>
                </a:pPr>
                <a:r>
                  <a:rPr lang="en-US" sz="2000" dirty="0" smtClean="0"/>
                  <a:t>Stagnation pressure,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, is the pressure the fluid experiences as it is brought to rest with no losses</a:t>
                </a:r>
              </a:p>
              <a:p>
                <a:pPr marL="742950" lvl="1" indent="-285750">
                  <a:buSzPct val="150000"/>
                  <a:buFont typeface="Arial" pitchFamily="34" charset="0"/>
                  <a:buChar char="•"/>
                </a:pPr>
                <a:r>
                  <a:rPr lang="en-US" sz="2000" dirty="0" smtClean="0"/>
                  <a:t>Dynamic pressure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𝜌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742950" lvl="1" indent="-285750">
                  <a:buSzPct val="150000"/>
                  <a:buFont typeface="Arial" pitchFamily="34" charset="0"/>
                  <a:buChar char="•"/>
                </a:pPr>
                <a:r>
                  <a:rPr lang="en-US" sz="2000" dirty="0" smtClean="0"/>
                  <a:t>For incompressible flow</a:t>
                </a:r>
              </a:p>
              <a:p>
                <a:pPr lvl="1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800100" lvl="1" indent="-342900">
                  <a:buSzPct val="150000"/>
                  <a:buFont typeface="Arial" pitchFamily="34" charset="0"/>
                  <a:buChar char="•"/>
                </a:pPr>
                <a:r>
                  <a:rPr lang="en-US" sz="2000" dirty="0" smtClean="0"/>
                  <a:t>If the static and stagnation pressures are known we can calculate the flow velocity as</a:t>
                </a:r>
              </a:p>
              <a:p>
                <a:pPr lvl="1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8001000" cy="4474686"/>
              </a:xfrm>
              <a:prstGeom prst="rect">
                <a:avLst/>
              </a:prstGeom>
              <a:blipFill rotWithShape="1">
                <a:blip r:embed="rId2"/>
                <a:stretch>
                  <a:fillRect l="-1523" t="-3678" r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8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FLUID MECHANICS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2" y="1981200"/>
            <a:ext cx="6721996" cy="24688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DB10-8A5C-4EA9-9103-4C5882AB246C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4478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Boundary Layer on a flat 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1" y="228600"/>
            <a:ext cx="8534400" cy="758952"/>
          </a:xfrm>
        </p:spPr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1063-7FDA-4F30-AADF-4159A3E3FC83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44226" y="1524000"/>
            <a:ext cx="850423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Fully Developed Flow</a:t>
            </a:r>
            <a:endParaRPr lang="en-US" sz="2700" dirty="0" smtClean="0"/>
          </a:p>
          <a:p>
            <a:pPr lvl="1"/>
            <a:r>
              <a:rPr lang="en-US" sz="1800" dirty="0" smtClean="0"/>
              <a:t>When a uniform flow enters a pipe or a duct, due to the no slip condition at the walls along the entire length of the pipe or duct, an entrance region is formed where the velocity profile develops.</a:t>
            </a:r>
          </a:p>
          <a:p>
            <a:pPr lvl="1"/>
            <a:r>
              <a:rPr lang="en-US" sz="1800" dirty="0" smtClean="0"/>
              <a:t>A boundary layer, where viscous effects are dominant develops at the walls. The velocity of the is retarded due to the shear stress exerted by the walls.</a:t>
            </a:r>
          </a:p>
          <a:p>
            <a:pPr lvl="1"/>
            <a:r>
              <a:rPr lang="en-US" sz="1800" dirty="0" smtClean="0"/>
              <a:t>The effects of the wall reach further away from the wall as the flow moves along the duct.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8" y="4206200"/>
            <a:ext cx="838780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FLUID MECHANICS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F7AF-C377-472A-915A-D6B6E175EFF4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 smtClean="0"/>
                  <a:t>Entrance Region</a:t>
                </a:r>
              </a:p>
              <a:p>
                <a:pPr lvl="1"/>
                <a:r>
                  <a:rPr lang="en-US" sz="21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100" dirty="0" smtClean="0"/>
                  <a:t> is the average speed in the pipe.</a:t>
                </a:r>
              </a:p>
              <a:p>
                <a:pPr lvl="1"/>
                <a:r>
                  <a:rPr lang="en-US" sz="2100" dirty="0" smtClean="0"/>
                  <a:t>Since laminar flow is expected for Re&lt;2300, then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06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06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06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2300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138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For turbulent flows, the entrance length estimated from experiments is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25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40</m:t>
                    </m:r>
                  </m:oMath>
                </a14:m>
                <a:r>
                  <a:rPr lang="en-US" sz="2400" dirty="0" smtClean="0"/>
                  <a:t> pipe diameter. This is due to the fact that there is more mixing in turbulent flows.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2"/>
                <a:stretch>
                  <a:fillRect l="-78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9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</TotalTime>
  <Words>1440</Words>
  <Application>Microsoft Office PowerPoint</Application>
  <PresentationFormat>On-screen Show (4:3)</PresentationFormat>
  <Paragraphs>167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Civic</vt:lpstr>
      <vt:lpstr>Equation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  <vt:lpstr>FLUID MECHANICS REVIEW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Review</dc:title>
  <dc:creator>Shereef Aly Sadek</dc:creator>
  <cp:lastModifiedBy>Shereef Aly Sadek</cp:lastModifiedBy>
  <cp:revision>9</cp:revision>
  <dcterms:created xsi:type="dcterms:W3CDTF">2013-02-05T01:44:34Z</dcterms:created>
  <dcterms:modified xsi:type="dcterms:W3CDTF">2013-05-22T08:32:52Z</dcterms:modified>
</cp:coreProperties>
</file>