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54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54662BA-E011-450A-A83F-78B5512125C1}" type="datetimeFigureOut">
              <a:rPr lang="ar-SA" smtClean="0"/>
              <a:pPr/>
              <a:t>23/11/1431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022791E-BC27-4BB5-A8D1-B827BB951186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B8DD4-C4CC-44E7-8F07-41DE96DB096C}" type="datetime1">
              <a:rPr lang="ar-SA" smtClean="0"/>
              <a:pPr/>
              <a:t>23/11/1431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N. AL-Mebairik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04AD-AF61-4CDD-9558-BA57AAAB1B6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99979-24AD-44A2-923A-DC4C71FE17FD}" type="datetime1">
              <a:rPr lang="ar-SA" smtClean="0"/>
              <a:pPr/>
              <a:t>23/11/1431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N. AL-Mebairik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04AD-AF61-4CDD-9558-BA57AAAB1B6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9A406-FC4F-4241-915D-F42700263CE9}" type="datetime1">
              <a:rPr lang="ar-SA" smtClean="0"/>
              <a:pPr/>
              <a:t>23/11/1431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N. AL-Mebairik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04AD-AF61-4CDD-9558-BA57AAAB1B6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F1E28-F528-434A-8F19-E7A04DD381C0}" type="datetime1">
              <a:rPr lang="ar-SA" smtClean="0"/>
              <a:pPr/>
              <a:t>23/11/1431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N. AL-Mebairik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04AD-AF61-4CDD-9558-BA57AAAB1B6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6AF09-3DDD-4D61-A90C-FCE8EE3620C6}" type="datetime1">
              <a:rPr lang="ar-SA" smtClean="0"/>
              <a:pPr/>
              <a:t>23/11/1431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N. AL-Mebairik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04AD-AF61-4CDD-9558-BA57AAAB1B6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D8B0-78F7-443C-B3A7-6912202DBCCD}" type="datetime1">
              <a:rPr lang="ar-SA" smtClean="0"/>
              <a:pPr/>
              <a:t>23/11/1431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N. AL-Mebairik</a:t>
            </a: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04AD-AF61-4CDD-9558-BA57AAAB1B6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F95B6-11C0-4964-83C7-E1F6E2EBAB84}" type="datetime1">
              <a:rPr lang="ar-SA" smtClean="0"/>
              <a:pPr/>
              <a:t>23/11/1431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N. AL-Mebairik</a:t>
            </a:r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04AD-AF61-4CDD-9558-BA57AAAB1B6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23CDC-58CC-4167-B490-EFBE69C8F38D}" type="datetime1">
              <a:rPr lang="ar-SA" smtClean="0"/>
              <a:pPr/>
              <a:t>23/11/1431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N. AL-Mebairik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04AD-AF61-4CDD-9558-BA57AAAB1B6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24F44-4B44-4FCE-BFF4-5AA1C5A4EB7B}" type="datetime1">
              <a:rPr lang="ar-SA" smtClean="0"/>
              <a:pPr/>
              <a:t>23/11/1431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N. AL-Mebairik</a:t>
            </a:r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04AD-AF61-4CDD-9558-BA57AAAB1B6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3401-13EE-4677-B42D-D099D2743514}" type="datetime1">
              <a:rPr lang="ar-SA" smtClean="0"/>
              <a:pPr/>
              <a:t>23/11/1431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N. AL-Mebairik</a:t>
            </a: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04AD-AF61-4CDD-9558-BA57AAAB1B6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D8B58-A419-495B-97AA-AF746B0E272A}" type="datetime1">
              <a:rPr lang="ar-SA" smtClean="0"/>
              <a:pPr/>
              <a:t>23/11/1431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N. AL-Mebairik</a:t>
            </a: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304AD-AF61-4CDD-9558-BA57AAAB1B6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9A7C5-AFEE-40E2-BBEA-77DFEA5099BF}" type="datetime1">
              <a:rPr lang="ar-SA" smtClean="0"/>
              <a:pPr/>
              <a:t>23/11/1431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N. AL-Mebairik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304AD-AF61-4CDD-9558-BA57AAAB1B63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 smtClean="0">
                <a:solidFill>
                  <a:srgbClr val="0070C0"/>
                </a:solidFill>
                <a:latin typeface="Bauhaus 93" pitchFamily="82" charset="0"/>
              </a:rPr>
              <a:t>Experiment 3</a:t>
            </a:r>
            <a:endParaRPr lang="ar-SA" sz="7200" dirty="0">
              <a:solidFill>
                <a:srgbClr val="0070C0"/>
              </a:solidFill>
              <a:latin typeface="Bauhaus 93" pitchFamily="82" charset="0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71472" y="3886200"/>
            <a:ext cx="7200928" cy="2257444"/>
          </a:xfrm>
        </p:spPr>
        <p:txBody>
          <a:bodyPr>
            <a:normAutofit/>
          </a:bodyPr>
          <a:lstStyle/>
          <a:p>
            <a:pPr algn="l"/>
            <a:endParaRPr lang="en-US" b="1" dirty="0" smtClean="0">
              <a:solidFill>
                <a:schemeClr val="accent4">
                  <a:lumMod val="75000"/>
                </a:schemeClr>
              </a:solidFill>
              <a:latin typeface="Brush Script MT" pitchFamily="66" charset="0"/>
            </a:endParaRPr>
          </a:p>
          <a:p>
            <a:pPr algn="l"/>
            <a:endParaRPr lang="en-US" b="1" dirty="0">
              <a:solidFill>
                <a:schemeClr val="accent4">
                  <a:lumMod val="75000"/>
                </a:schemeClr>
              </a:solidFill>
              <a:latin typeface="Brush Script MT" pitchFamily="66" charset="0"/>
            </a:endParaRPr>
          </a:p>
          <a:p>
            <a:pPr algn="l"/>
            <a:endParaRPr lang="en-US" b="1" dirty="0" smtClean="0">
              <a:solidFill>
                <a:schemeClr val="accent4">
                  <a:lumMod val="75000"/>
                </a:schemeClr>
              </a:solidFill>
              <a:latin typeface="Brush Script MT" pitchFamily="66" charset="0"/>
            </a:endParaRP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>
                <a:solidFill>
                  <a:srgbClr val="0070C0"/>
                </a:solidFill>
                <a:latin typeface="Britannic Bold" pitchFamily="34" charset="0"/>
              </a:rPr>
              <a:t>Mercurimetric</a:t>
            </a:r>
            <a:r>
              <a:rPr lang="en-US" sz="3600" b="1" dirty="0">
                <a:solidFill>
                  <a:srgbClr val="0070C0"/>
                </a:solidFill>
                <a:latin typeface="Britannic Bold" pitchFamily="34" charset="0"/>
              </a:rPr>
              <a:t>  Determination of Blood or Urine Chloride</a:t>
            </a:r>
            <a:endParaRPr lang="ar-SA" sz="3600" dirty="0">
              <a:solidFill>
                <a:srgbClr val="0070C0"/>
              </a:solidFill>
              <a:latin typeface="Britannic Bold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None/>
            </a:pP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Principle: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*Chloride ions in a serum or urine sample are titrated with a standardized mercuric nitrate solution.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Mercuric ions combine with chloride ions to form a soluble HgCL2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smtClean="0">
                <a:solidFill>
                  <a:srgbClr val="0070C0"/>
                </a:solidFill>
              </a:rPr>
              <a:t>Mercury(II) chloride </a:t>
            </a:r>
            <a:r>
              <a:rPr lang="en-US" sz="2400" dirty="0" smtClean="0">
                <a:solidFill>
                  <a:srgbClr val="0070C0"/>
                </a:solidFill>
              </a:rPr>
              <a:t>)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complex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appearance of a violet-blue color produced by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diphenyl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carbazone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indicator is used as the end point. 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rmAutofit fontScale="90000"/>
          </a:bodyPr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pPr algn="l">
              <a:buNone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mercuric ions combine with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diphenyl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carbazone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to form a violet colored complex).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dissociation constant for HgCL2 is smaller than the dissociation constant for the Hg-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diphenyl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carbazone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complex, so all the chloride ions must be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complexed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before the mercuric ions complex with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diphenyl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carbazone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mercuric nitrate solution is standardized by titrating against a standard solution of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pPr algn="l">
              <a:buNone/>
            </a:pPr>
            <a:endParaRPr lang="en-US" sz="28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Reagent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1-0.0009 M mercuric nitrate in 0.04 M HNO3 = Hg(NO3)2.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2-Diphenylcarbazone (indicator).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3-0.01 M 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4-10% Na2WO4 solution (Sodium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Tungstate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5-H2SO4 (Sulfuric Acid).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pPr algn="l">
              <a:buNone/>
            </a:pP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Procedure: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2400" b="1" u="sng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I)Standardization 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of Hg(NO3)2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1- 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ml 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NaCL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2- 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 drops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indicator 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3-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Titrate with Hg(NO3)2 until get 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faint purple color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(end point).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ar-SA" dirty="0"/>
          </a:p>
        </p:txBody>
      </p:sp>
      <p:pic>
        <p:nvPicPr>
          <p:cNvPr id="4" name="صورة 3" descr="b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2357430"/>
            <a:ext cx="2214578" cy="2143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II)Determination of Chloride in Serum:</a:t>
            </a:r>
            <a:endParaRPr lang="en-US" sz="2400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</a:t>
            </a:r>
          </a:p>
          <a:p>
            <a:pPr algn="l"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1-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0.5 ml serum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2-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3.5 ml H2O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3-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0.5 ml Na2WO4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4-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0.5 ml H2SO4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5-Centrifuged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then filtered to get 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Protein free filtrate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(un known).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ar-SA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صورة 3" descr="b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1428736"/>
            <a:ext cx="2214578" cy="2571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Dilute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unknown (1:10)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ml  unknown + 9 ml distal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water</a:t>
            </a:r>
          </a:p>
          <a:p>
            <a:pPr algn="l">
              <a:buNone/>
            </a:pP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2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ml  dilute unknown 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4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drops indicator 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Titrate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with Hg(NO3)2 until get faint purple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color</a:t>
            </a:r>
          </a:p>
          <a:p>
            <a:pPr algn="l">
              <a:buNone/>
            </a:pP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ar-SA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صورة 3" descr="b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28662" y="2786058"/>
            <a:ext cx="1783966" cy="20717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rmAutofit fontScale="90000"/>
          </a:bodyPr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algn="l">
              <a:buNone/>
            </a:pPr>
            <a:endParaRPr lang="en-US" sz="28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Calculation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A) calculate the concentration of Hg(NO3)2</a:t>
            </a:r>
            <a:endParaRPr lang="en-US" sz="2400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Hg(NO3)2              2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HgCL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Na(NO3)2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x  V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= 2 ( M Hg  x V Hg )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0.01 x  2         = 2 (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MHg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x  13.2 )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MHg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= 0.00076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  <a:p>
            <a:pPr algn="l">
              <a:buNone/>
            </a:pPr>
            <a:endParaRPr lang="ar-SA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رابط كسهم مستقيم 4"/>
          <p:cNvCxnSpPr/>
          <p:nvPr/>
        </p:nvCxnSpPr>
        <p:spPr>
          <a:xfrm>
            <a:off x="3143240" y="2571744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pPr algn="l">
              <a:buNone/>
            </a:pP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b)calculate the concentration of chloride</a:t>
            </a:r>
            <a:endParaRPr lang="en-US" sz="2400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MCL 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  VCL = 2(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MHg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x 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VHg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MCL 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  0.2 = 2( 0.00076 x 5.7 )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MCL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0.04332 M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311</Words>
  <Application>Microsoft Office PowerPoint</Application>
  <PresentationFormat>On-screen Show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سمة Office</vt:lpstr>
      <vt:lpstr>Experiment 3</vt:lpstr>
      <vt:lpstr>Mercurimetric  Determination of Blood or Urine Chloride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Experiment 3</dc:title>
  <dc:creator>ibda</dc:creator>
  <cp:lastModifiedBy>ksu</cp:lastModifiedBy>
  <cp:revision>10</cp:revision>
  <dcterms:created xsi:type="dcterms:W3CDTF">2010-03-19T19:22:12Z</dcterms:created>
  <dcterms:modified xsi:type="dcterms:W3CDTF">2010-10-30T06:37:34Z</dcterms:modified>
</cp:coreProperties>
</file>