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sldIdLst>
    <p:sldId id="262" r:id="rId2"/>
    <p:sldId id="263" r:id="rId3"/>
    <p:sldId id="264" r:id="rId4"/>
    <p:sldId id="265" r:id="rId5"/>
    <p:sldId id="266" r:id="rId6"/>
    <p:sldId id="267" r:id="rId7"/>
    <p:sldId id="268" r:id="rId8"/>
    <p:sldId id="269" r:id="rId9"/>
    <p:sldId id="351" r:id="rId10"/>
    <p:sldId id="350" r:id="rId11"/>
    <p:sldId id="270"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219803F-7013-4D33-ACBC-35381A8A4B4C}" type="datetimeFigureOut">
              <a:rPr lang="en-US"/>
              <a:pPr>
                <a:defRPr/>
              </a:pPr>
              <a:t>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D94F4D1-8994-43AE-80B3-401FD994E0E6}" type="slidenum">
              <a:rPr lang="en-US"/>
              <a:pPr>
                <a:defRPr/>
              </a:pPr>
              <a:t>‹#›</a:t>
            </a:fld>
            <a:endParaRPr lang="en-US"/>
          </a:p>
        </p:txBody>
      </p:sp>
    </p:spTree>
    <p:extLst>
      <p:ext uri="{BB962C8B-B14F-4D97-AF65-F5344CB8AC3E}">
        <p14:creationId xmlns:p14="http://schemas.microsoft.com/office/powerpoint/2010/main" val="4033352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0D3100-ADDE-4C2D-8FB0-8B3EC55571A5}" type="slidenum">
              <a:rPr lang="en-US" altLang="en-US"/>
              <a:pPr eaLnBrk="1" hangingPunct="1"/>
              <a:t>1</a:t>
            </a:fld>
            <a:endParaRPr lang="en-US" altLang="en-US"/>
          </a:p>
        </p:txBody>
      </p:sp>
    </p:spTree>
    <p:extLst>
      <p:ext uri="{BB962C8B-B14F-4D97-AF65-F5344CB8AC3E}">
        <p14:creationId xmlns:p14="http://schemas.microsoft.com/office/powerpoint/2010/main" val="2460259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BEA38A-22B0-49DD-9234-8FDFD7D7BE60}" type="slidenum">
              <a:rPr lang="en-US" altLang="en-US"/>
              <a:pPr eaLnBrk="1" hangingPunct="1"/>
              <a:t>2</a:t>
            </a:fld>
            <a:endParaRPr lang="en-US" altLang="en-US"/>
          </a:p>
        </p:txBody>
      </p:sp>
    </p:spTree>
    <p:extLst>
      <p:ext uri="{BB962C8B-B14F-4D97-AF65-F5344CB8AC3E}">
        <p14:creationId xmlns:p14="http://schemas.microsoft.com/office/powerpoint/2010/main" val="2241812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i.e. criterion lies between mean of noise and </a:t>
            </a:r>
            <a:r>
              <a:rPr lang="en-US" altLang="en-US" dirty="0" err="1"/>
              <a:t>noise+signal</a:t>
            </a:r>
            <a:r>
              <a:rPr lang="en-US" altLang="en-US" baseline="0" dirty="0"/>
              <a:t> distributions</a:t>
            </a:r>
            <a:endParaRPr lang="en-US" altLang="en-US" dirty="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182C6C-D401-45CC-9983-37F8A9530797}" type="slidenum">
              <a:rPr lang="en-US" altLang="en-US"/>
              <a:pPr eaLnBrk="1" hangingPunct="1"/>
              <a:t>3</a:t>
            </a:fld>
            <a:endParaRPr lang="en-US" altLang="en-US"/>
          </a:p>
        </p:txBody>
      </p:sp>
    </p:spTree>
    <p:extLst>
      <p:ext uri="{BB962C8B-B14F-4D97-AF65-F5344CB8AC3E}">
        <p14:creationId xmlns:p14="http://schemas.microsoft.com/office/powerpoint/2010/main" val="857881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Zn: Z for noise (at FAR); </a:t>
            </a:r>
            <a:r>
              <a:rPr lang="en-US" dirty="0" err="1"/>
              <a:t>Zsn</a:t>
            </a:r>
            <a:r>
              <a:rPr lang="en-US" dirty="0"/>
              <a:t>: Z for signal (at HR)</a:t>
            </a:r>
            <a:endParaRPr lang="ar-SA" dirty="0"/>
          </a:p>
        </p:txBody>
      </p:sp>
      <p:sp>
        <p:nvSpPr>
          <p:cNvPr id="4" name="Slide Number Placeholder 3"/>
          <p:cNvSpPr>
            <a:spLocks noGrp="1"/>
          </p:cNvSpPr>
          <p:nvPr>
            <p:ph type="sldNum" sz="quarter" idx="10"/>
          </p:nvPr>
        </p:nvSpPr>
        <p:spPr/>
        <p:txBody>
          <a:bodyPr/>
          <a:lstStyle/>
          <a:p>
            <a:pPr>
              <a:defRPr/>
            </a:pPr>
            <a:fld id="{8D94F4D1-8994-43AE-80B3-401FD994E0E6}" type="slidenum">
              <a:rPr lang="en-US" smtClean="0"/>
              <a:pPr>
                <a:defRPr/>
              </a:pPr>
              <a:t>5</a:t>
            </a:fld>
            <a:endParaRPr lang="en-US"/>
          </a:p>
        </p:txBody>
      </p:sp>
    </p:spTree>
    <p:extLst>
      <p:ext uri="{BB962C8B-B14F-4D97-AF65-F5344CB8AC3E}">
        <p14:creationId xmlns:p14="http://schemas.microsoft.com/office/powerpoint/2010/main" val="4027820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0D3100-ADDE-4C2D-8FB0-8B3EC55571A5}" type="slidenum">
              <a:rPr lang="en-US" altLang="en-US"/>
              <a:pPr eaLnBrk="1" hangingPunct="1"/>
              <a:t>9</a:t>
            </a:fld>
            <a:endParaRPr lang="en-US" altLang="en-US"/>
          </a:p>
        </p:txBody>
      </p:sp>
    </p:spTree>
    <p:extLst>
      <p:ext uri="{BB962C8B-B14F-4D97-AF65-F5344CB8AC3E}">
        <p14:creationId xmlns:p14="http://schemas.microsoft.com/office/powerpoint/2010/main" val="3217638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 Check this link for more explanation and great, interactive, </a:t>
            </a:r>
            <a:r>
              <a:rPr lang="en-US" altLang="en-US"/>
              <a:t>solved exercises.</a:t>
            </a:r>
            <a:endParaRPr lang="en-US" altLang="en-US" dirty="0"/>
          </a:p>
        </p:txBody>
      </p:sp>
      <p:sp>
        <p:nvSpPr>
          <p:cNvPr id="4" name="Slide Number Placeholder 3"/>
          <p:cNvSpPr>
            <a:spLocks noGrp="1"/>
          </p:cNvSpPr>
          <p:nvPr>
            <p:ph type="sldNum" sz="quarter" idx="5"/>
          </p:nvPr>
        </p:nvSpPr>
        <p:spPr/>
        <p:txBody>
          <a:bodyPr/>
          <a:lstStyle/>
          <a:p>
            <a:pPr>
              <a:defRPr/>
            </a:pPr>
            <a:fld id="{F7358A1A-C822-48F1-9F2A-2DE6ED824030}" type="slidenum">
              <a:rPr lang="en-US" smtClean="0"/>
              <a:pPr>
                <a:defRPr/>
              </a:pPr>
              <a:t>10</a:t>
            </a:fld>
            <a:endParaRPr lang="en-US"/>
          </a:p>
        </p:txBody>
      </p:sp>
    </p:spTree>
    <p:extLst>
      <p:ext uri="{BB962C8B-B14F-4D97-AF65-F5344CB8AC3E}">
        <p14:creationId xmlns:p14="http://schemas.microsoft.com/office/powerpoint/2010/main" val="1017348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9363287F-A3C7-42C0-92F1-43AD8ED7EC99}" type="datetimeFigureOut">
              <a:rPr lang="en-US" altLang="en-US"/>
              <a:pPr>
                <a:defRPr/>
              </a:pPr>
              <a:t>2/5/2024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D91D9E-991C-4AB8-9546-A937DB88F267}" type="slidenum">
              <a:rPr lang="en-GB" altLang="en-US"/>
              <a:pPr>
                <a:defRPr/>
              </a:pPr>
              <a:t>‹#›</a:t>
            </a:fld>
            <a:endParaRPr lang="en-GB" altLang="en-US"/>
          </a:p>
        </p:txBody>
      </p:sp>
    </p:spTree>
    <p:extLst>
      <p:ext uri="{BB962C8B-B14F-4D97-AF65-F5344CB8AC3E}">
        <p14:creationId xmlns:p14="http://schemas.microsoft.com/office/powerpoint/2010/main" val="386144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B250099-6387-4D2C-9A64-E6638216FAE6}" type="datetimeFigureOut">
              <a:rPr lang="en-US" altLang="en-US"/>
              <a:pPr>
                <a:defRPr/>
              </a:pPr>
              <a:t>2/5/2024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6A3B90-5860-4DB8-B547-86ED075339DC}" type="slidenum">
              <a:rPr lang="en-GB" altLang="en-US"/>
              <a:pPr>
                <a:defRPr/>
              </a:pPr>
              <a:t>‹#›</a:t>
            </a:fld>
            <a:endParaRPr lang="en-GB" altLang="en-US"/>
          </a:p>
        </p:txBody>
      </p:sp>
    </p:spTree>
    <p:extLst>
      <p:ext uri="{BB962C8B-B14F-4D97-AF65-F5344CB8AC3E}">
        <p14:creationId xmlns:p14="http://schemas.microsoft.com/office/powerpoint/2010/main" val="327793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206DCAD-7A51-4AF4-803B-4239B447DDE0}" type="datetimeFigureOut">
              <a:rPr lang="en-US" altLang="en-US"/>
              <a:pPr>
                <a:defRPr/>
              </a:pPr>
              <a:t>2/5/2024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505E45-5903-45C0-AAA1-45EAE5B69E1B}" type="slidenum">
              <a:rPr lang="en-GB" altLang="en-US"/>
              <a:pPr>
                <a:defRPr/>
              </a:pPr>
              <a:t>‹#›</a:t>
            </a:fld>
            <a:endParaRPr lang="en-GB" altLang="en-US"/>
          </a:p>
        </p:txBody>
      </p:sp>
    </p:spTree>
    <p:extLst>
      <p:ext uri="{BB962C8B-B14F-4D97-AF65-F5344CB8AC3E}">
        <p14:creationId xmlns:p14="http://schemas.microsoft.com/office/powerpoint/2010/main" val="2155464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EE860EB-769E-4438-B4AD-50E3670E1766}" type="datetimeFigureOut">
              <a:rPr lang="en-US" altLang="en-US"/>
              <a:pPr>
                <a:defRPr/>
              </a:pPr>
              <a:t>2/5/2024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5FF0715-7673-4050-9C47-36AD5AA46D30}" type="slidenum">
              <a:rPr lang="en-GB" altLang="en-US"/>
              <a:pPr>
                <a:defRPr/>
              </a:pPr>
              <a:t>‹#›</a:t>
            </a:fld>
            <a:endParaRPr lang="en-GB" altLang="en-US"/>
          </a:p>
        </p:txBody>
      </p:sp>
    </p:spTree>
    <p:extLst>
      <p:ext uri="{BB962C8B-B14F-4D97-AF65-F5344CB8AC3E}">
        <p14:creationId xmlns:p14="http://schemas.microsoft.com/office/powerpoint/2010/main" val="155024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C2009DE-EEFD-468D-8B4A-35EAF016D3A1}" type="datetimeFigureOut">
              <a:rPr lang="en-US" altLang="en-US"/>
              <a:pPr>
                <a:defRPr/>
              </a:pPr>
              <a:t>2/5/2024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371A29-1E64-467F-88C5-EF30D19F3C7D}" type="slidenum">
              <a:rPr lang="en-GB" altLang="en-US"/>
              <a:pPr>
                <a:defRPr/>
              </a:pPr>
              <a:t>‹#›</a:t>
            </a:fld>
            <a:endParaRPr lang="en-GB" altLang="en-US"/>
          </a:p>
        </p:txBody>
      </p:sp>
    </p:spTree>
    <p:extLst>
      <p:ext uri="{BB962C8B-B14F-4D97-AF65-F5344CB8AC3E}">
        <p14:creationId xmlns:p14="http://schemas.microsoft.com/office/powerpoint/2010/main" val="415215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87B4EB2-B2C7-420A-9BB3-E33C33288EBE}" type="datetimeFigureOut">
              <a:rPr lang="en-US" altLang="en-US"/>
              <a:pPr>
                <a:defRPr/>
              </a:pPr>
              <a:t>2/5/2024</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C28A7BA-641E-4819-A44E-30527720399A}" type="slidenum">
              <a:rPr lang="en-GB" altLang="en-US"/>
              <a:pPr>
                <a:defRPr/>
              </a:pPr>
              <a:t>‹#›</a:t>
            </a:fld>
            <a:endParaRPr lang="en-GB" altLang="en-US"/>
          </a:p>
        </p:txBody>
      </p:sp>
    </p:spTree>
    <p:extLst>
      <p:ext uri="{BB962C8B-B14F-4D97-AF65-F5344CB8AC3E}">
        <p14:creationId xmlns:p14="http://schemas.microsoft.com/office/powerpoint/2010/main" val="82243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72D73616-71C2-4C15-8FB5-44E4B316AD48}" type="datetimeFigureOut">
              <a:rPr lang="en-US" altLang="en-US"/>
              <a:pPr>
                <a:defRPr/>
              </a:pPr>
              <a:t>2/5/2024</a:t>
            </a:fld>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5502C70F-0996-4C64-B155-A296F0DA6FF9}" type="slidenum">
              <a:rPr lang="en-GB" altLang="en-US"/>
              <a:pPr>
                <a:defRPr/>
              </a:pPr>
              <a:t>‹#›</a:t>
            </a:fld>
            <a:endParaRPr lang="en-GB" altLang="en-US"/>
          </a:p>
        </p:txBody>
      </p:sp>
    </p:spTree>
    <p:extLst>
      <p:ext uri="{BB962C8B-B14F-4D97-AF65-F5344CB8AC3E}">
        <p14:creationId xmlns:p14="http://schemas.microsoft.com/office/powerpoint/2010/main" val="23811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F7AAFE51-8A61-417B-84C2-5E11F2A18E20}" type="datetimeFigureOut">
              <a:rPr lang="en-US" altLang="en-US"/>
              <a:pPr>
                <a:defRPr/>
              </a:pPr>
              <a:t>2/5/2024</a:t>
            </a:fld>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161A5D7D-BFC7-4FC4-A828-796067023942}" type="slidenum">
              <a:rPr lang="en-GB" altLang="en-US"/>
              <a:pPr>
                <a:defRPr/>
              </a:pPr>
              <a:t>‹#›</a:t>
            </a:fld>
            <a:endParaRPr lang="en-GB" altLang="en-US"/>
          </a:p>
        </p:txBody>
      </p:sp>
    </p:spTree>
    <p:extLst>
      <p:ext uri="{BB962C8B-B14F-4D97-AF65-F5344CB8AC3E}">
        <p14:creationId xmlns:p14="http://schemas.microsoft.com/office/powerpoint/2010/main" val="202989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5DC9E35-6981-4C4D-BDF8-AE8FC37DC494}" type="datetimeFigureOut">
              <a:rPr lang="en-US" altLang="en-US"/>
              <a:pPr>
                <a:defRPr/>
              </a:pPr>
              <a:t>2/5/2024</a:t>
            </a:fld>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ADB4299-D3DC-4EE5-90A3-9DEC1F1DAD45}" type="slidenum">
              <a:rPr lang="en-GB" altLang="en-US"/>
              <a:pPr>
                <a:defRPr/>
              </a:pPr>
              <a:t>‹#›</a:t>
            </a:fld>
            <a:endParaRPr lang="en-GB" altLang="en-US"/>
          </a:p>
        </p:txBody>
      </p:sp>
    </p:spTree>
    <p:extLst>
      <p:ext uri="{BB962C8B-B14F-4D97-AF65-F5344CB8AC3E}">
        <p14:creationId xmlns:p14="http://schemas.microsoft.com/office/powerpoint/2010/main" val="211433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170254C-5AD8-42CB-B673-97D0619CEEE5}" type="datetimeFigureOut">
              <a:rPr lang="en-US" altLang="en-US"/>
              <a:pPr>
                <a:defRPr/>
              </a:pPr>
              <a:t>2/5/2024</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DC5574-76A7-4567-AFDB-8174756EC29D}" type="slidenum">
              <a:rPr lang="en-GB" altLang="en-US"/>
              <a:pPr>
                <a:defRPr/>
              </a:pPr>
              <a:t>‹#›</a:t>
            </a:fld>
            <a:endParaRPr lang="en-GB" altLang="en-US"/>
          </a:p>
        </p:txBody>
      </p:sp>
    </p:spTree>
    <p:extLst>
      <p:ext uri="{BB962C8B-B14F-4D97-AF65-F5344CB8AC3E}">
        <p14:creationId xmlns:p14="http://schemas.microsoft.com/office/powerpoint/2010/main" val="206389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276DC59-722A-43FD-A3EE-50E50BCCEA49}" type="datetimeFigureOut">
              <a:rPr lang="en-US" altLang="en-US"/>
              <a:pPr>
                <a:defRPr/>
              </a:pPr>
              <a:t>2/5/2024</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F453E0-9BA6-4516-A5AE-AD982E8FF9B5}" type="slidenum">
              <a:rPr lang="en-GB" altLang="en-US"/>
              <a:pPr>
                <a:defRPr/>
              </a:pPr>
              <a:t>‹#›</a:t>
            </a:fld>
            <a:endParaRPr lang="en-GB" altLang="en-US"/>
          </a:p>
        </p:txBody>
      </p:sp>
    </p:spTree>
    <p:extLst>
      <p:ext uri="{BB962C8B-B14F-4D97-AF65-F5344CB8AC3E}">
        <p14:creationId xmlns:p14="http://schemas.microsoft.com/office/powerpoint/2010/main" val="311910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33FBB607-4525-4297-96E0-BE5356587B19}" type="datetimeFigureOut">
              <a:rPr lang="en-US" altLang="en-US"/>
              <a:pPr>
                <a:defRPr/>
              </a:pPr>
              <a:t>2/5/2024</a:t>
            </a:fld>
            <a:endParaRPr lang="en-GB" alt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916C02E-EEE3-4C5E-90E0-D7992EEC3E2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eshedmargalit.com/dprime_calculato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ise.cgu.edu/wise-tutorials/tutorial-signal-detection-theory/signal-detection-overview-2/" TargetMode="External"/><Relationship Id="rId4" Type="http://schemas.openxmlformats.org/officeDocument/2006/relationships/hyperlink" Target="https://www.calculator.net/z-score-calculator.html?c2z=&amp;c2p=0.3&amp;c2pg=&amp;c2p0=&amp;c2pin=&amp;c2pout=&amp;calctype=converter&amp;x=Calculate#converter"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http://www.ie.psu.edu/courses/ie408W/exams/images/sdtcurves.gi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457200" y="274638"/>
            <a:ext cx="8229600" cy="6154737"/>
          </a:xfrm>
        </p:spPr>
        <p:txBody>
          <a:bodyPr/>
          <a:lstStyle/>
          <a:p>
            <a:pPr eaLnBrk="1" hangingPunct="1"/>
            <a:r>
              <a:rPr lang="en-US" altLang="en-US" dirty="0"/>
              <a:t>Solved Problems:</a:t>
            </a:r>
            <a:br>
              <a:rPr lang="en-US" altLang="en-US" dirty="0"/>
            </a:br>
            <a:br>
              <a:rPr lang="en-US" altLang="en-US" dirty="0"/>
            </a:br>
            <a:r>
              <a:rPr lang="en-US" altLang="en-US" i="1" dirty="0"/>
              <a:t>Signal Detection Theory</a:t>
            </a:r>
          </a:p>
        </p:txBody>
      </p:sp>
    </p:spTree>
    <p:extLst>
      <p:ext uri="{BB962C8B-B14F-4D97-AF65-F5344CB8AC3E}">
        <p14:creationId xmlns:p14="http://schemas.microsoft.com/office/powerpoint/2010/main" val="4236636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822325" y="493713"/>
            <a:ext cx="7635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sp>
        <p:nvSpPr>
          <p:cNvPr id="251907" name="Rectangle 3"/>
          <p:cNvSpPr>
            <a:spLocks noGrp="1"/>
          </p:cNvSpPr>
          <p:nvPr>
            <p:ph type="title"/>
          </p:nvPr>
        </p:nvSpPr>
        <p:spPr bwMode="auto">
          <a:xfrm>
            <a:off x="381000" y="381000"/>
            <a:ext cx="8229600" cy="609600"/>
          </a:xfrm>
        </p:spPr>
        <p:txBody>
          <a:bodyPr wrap="square" lIns="91440" tIns="45720" rIns="91440" bIns="45720" numCol="1" anchorCtr="0" compatLnSpc="1">
            <a:prstTxWarp prst="textNoShape">
              <a:avLst/>
            </a:prstTxWarp>
            <a:noAutofit/>
          </a:bodyPr>
          <a:lstStyle/>
          <a:p>
            <a:pPr>
              <a:defRPr/>
            </a:pPr>
            <a:r>
              <a:rPr lang="en-US" sz="3300" b="0" dirty="0">
                <a:solidFill>
                  <a:schemeClr val="tx1"/>
                </a:solidFill>
              </a:rPr>
              <a:t>References</a:t>
            </a:r>
            <a:endParaRPr lang="en-US" sz="2800" b="0" dirty="0">
              <a:solidFill>
                <a:schemeClr val="tx1"/>
              </a:solidFill>
            </a:endParaRPr>
          </a:p>
        </p:txBody>
      </p:sp>
      <p:sp>
        <p:nvSpPr>
          <p:cNvPr id="40964" name="Rectangle 4"/>
          <p:cNvSpPr>
            <a:spLocks noGrp="1"/>
          </p:cNvSpPr>
          <p:nvPr>
            <p:ph idx="1"/>
          </p:nvPr>
        </p:nvSpPr>
        <p:spPr>
          <a:xfrm>
            <a:off x="304800" y="838200"/>
            <a:ext cx="8229600" cy="5943600"/>
          </a:xfrm>
        </p:spPr>
        <p:txBody>
          <a:bodyPr/>
          <a:lstStyle/>
          <a:p>
            <a:pPr marL="877888" lvl="1" indent="-514350">
              <a:buClr>
                <a:srgbClr val="2DA2BF"/>
              </a:buClr>
            </a:pPr>
            <a:r>
              <a:rPr lang="en-US" altLang="en-US" sz="2400" b="1" i="1" dirty="0">
                <a:solidFill>
                  <a:schemeClr val="tx1"/>
                </a:solidFill>
              </a:rPr>
              <a:t>An interactive tool for learning about signal detection theory</a:t>
            </a:r>
            <a:br>
              <a:rPr lang="en-US" altLang="en-US" sz="2400" b="1" i="1" dirty="0">
                <a:solidFill>
                  <a:schemeClr val="tx1"/>
                </a:solidFill>
              </a:rPr>
            </a:br>
            <a:r>
              <a:rPr lang="en-US" altLang="en-US" sz="2400" dirty="0">
                <a:solidFill>
                  <a:schemeClr val="tx1"/>
                </a:solidFill>
                <a:hlinkClick r:id="rId3"/>
              </a:rPr>
              <a:t>https://eshedmargalit.com/dprime_calculator/</a:t>
            </a:r>
            <a:r>
              <a:rPr lang="en-US" altLang="en-US" sz="2400" b="1" i="1" dirty="0">
                <a:solidFill>
                  <a:schemeClr val="tx1"/>
                </a:solidFill>
              </a:rPr>
              <a:t> </a:t>
            </a:r>
          </a:p>
          <a:p>
            <a:pPr marL="877888" lvl="1" indent="-514350">
              <a:buClr>
                <a:srgbClr val="2DA2BF"/>
              </a:buClr>
            </a:pPr>
            <a:r>
              <a:rPr lang="en-US" altLang="en-US" sz="2400" b="1" i="1" dirty="0">
                <a:solidFill>
                  <a:schemeClr val="tx1"/>
                </a:solidFill>
              </a:rPr>
              <a:t>Z-score and Probability </a:t>
            </a:r>
            <a:r>
              <a:rPr lang="en-US" altLang="en-US" sz="2400" b="1" i="1" dirty="0">
                <a:solidFill>
                  <a:schemeClr val="tx1"/>
                </a:solidFill>
                <a:hlinkClick r:id="rId4"/>
              </a:rPr>
              <a:t>Converter</a:t>
            </a:r>
            <a:endParaRPr lang="en-US" altLang="en-US" sz="2400" b="1" i="1" dirty="0">
              <a:solidFill>
                <a:schemeClr val="tx1"/>
              </a:solidFill>
            </a:endParaRPr>
          </a:p>
          <a:p>
            <a:pPr marL="877888" lvl="1" indent="-514350">
              <a:buClr>
                <a:srgbClr val="2DA2BF"/>
              </a:buClr>
            </a:pPr>
            <a:r>
              <a:rPr lang="en-US" altLang="en-US" sz="2400" b="1" i="1" dirty="0">
                <a:solidFill>
                  <a:schemeClr val="tx1"/>
                </a:solidFill>
              </a:rPr>
              <a:t>Web Interface for Statistics Education (WISE).</a:t>
            </a:r>
            <a:r>
              <a:rPr lang="en-US" altLang="en-US" sz="2400" dirty="0">
                <a:solidFill>
                  <a:schemeClr val="tx1"/>
                </a:solidFill>
              </a:rPr>
              <a:t> Signal Detection: Overview. </a:t>
            </a:r>
            <a:r>
              <a:rPr lang="en-US" altLang="en-US" sz="2400" dirty="0">
                <a:solidFill>
                  <a:schemeClr val="tx1"/>
                </a:solidFill>
                <a:hlinkClick r:id="rId5"/>
              </a:rPr>
              <a:t>http://wise.cgu.edu/wise-tutorials/tutorial-signal-detection-theory/signal-detection-overview-2/</a:t>
            </a:r>
            <a:r>
              <a:rPr lang="en-US" altLang="en-US" sz="2400" dirty="0">
                <a:solidFill>
                  <a:schemeClr val="tx1"/>
                </a:solidFill>
              </a:rPr>
              <a:t> </a:t>
            </a:r>
          </a:p>
          <a:p>
            <a:pPr marL="877888" lvl="1" indent="-514350">
              <a:buClr>
                <a:srgbClr val="2DA2BF"/>
              </a:buClr>
            </a:pPr>
            <a:endParaRPr lang="en-US" altLang="en-US" sz="2400" dirty="0">
              <a:solidFill>
                <a:schemeClr val="tx1"/>
              </a:solidFill>
            </a:endParaRPr>
          </a:p>
        </p:txBody>
      </p:sp>
      <p:sp>
        <p:nvSpPr>
          <p:cNvPr id="5" name="Slide Number Placeholder 4"/>
          <p:cNvSpPr>
            <a:spLocks noGrp="1"/>
          </p:cNvSpPr>
          <p:nvPr>
            <p:ph type="sldNum" sz="quarter" idx="12"/>
          </p:nvPr>
        </p:nvSpPr>
        <p:spPr/>
        <p:txBody>
          <a:bodyPr/>
          <a:lstStyle/>
          <a:p>
            <a:pPr>
              <a:defRPr/>
            </a:pPr>
            <a:fld id="{4DC23F02-F9A5-4FF6-B16F-62F84637AE0E}" type="slidenum">
              <a:rPr lang="en-US" smtClean="0"/>
              <a:pPr>
                <a:defRPr/>
              </a:pPr>
              <a:t>10</a:t>
            </a:fld>
            <a:endParaRPr lang="en-US" dirty="0"/>
          </a:p>
        </p:txBody>
      </p:sp>
    </p:spTree>
    <p:extLst>
      <p:ext uri="{BB962C8B-B14F-4D97-AF65-F5344CB8AC3E}">
        <p14:creationId xmlns:p14="http://schemas.microsoft.com/office/powerpoint/2010/main" val="225961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Tree>
    <p:extLst>
      <p:ext uri="{BB962C8B-B14F-4D97-AF65-F5344CB8AC3E}">
        <p14:creationId xmlns:p14="http://schemas.microsoft.com/office/powerpoint/2010/main" val="2497966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a:xfrm>
            <a:off x="457200" y="274638"/>
            <a:ext cx="8229600" cy="6297612"/>
          </a:xfrm>
        </p:spPr>
        <p:txBody>
          <a:bodyPr/>
          <a:lstStyle/>
          <a:p>
            <a:pPr algn="l" eaLnBrk="1" hangingPunct="1"/>
            <a:r>
              <a:rPr lang="en-US" altLang="en-US" sz="3600" dirty="0"/>
              <a:t>1. Compare the inspection capability of </a:t>
            </a:r>
            <a:br>
              <a:rPr lang="en-US" altLang="en-US" sz="3600" dirty="0"/>
            </a:br>
            <a:r>
              <a:rPr lang="en-US" altLang="en-US" sz="3600" dirty="0"/>
              <a:t>    Inspector A and Inspector B, </a:t>
            </a:r>
            <a:br>
              <a:rPr lang="en-US" altLang="en-US" sz="3600" dirty="0"/>
            </a:br>
            <a:r>
              <a:rPr lang="en-US" altLang="en-US" sz="3600" dirty="0"/>
              <a:t>    determining d' and decision criterion. </a:t>
            </a:r>
            <a:br>
              <a:rPr lang="en-US" altLang="en-US" sz="3600" dirty="0"/>
            </a:br>
            <a:r>
              <a:rPr lang="en-US" altLang="en-US" sz="3600" dirty="0"/>
              <a:t>    Inspector A located 26 of 28 </a:t>
            </a:r>
            <a:br>
              <a:rPr lang="en-US" altLang="en-US" sz="3600" dirty="0"/>
            </a:br>
            <a:r>
              <a:rPr lang="en-US" altLang="en-US" sz="3600" dirty="0"/>
              <a:t>    defective parts, but also called 2 of </a:t>
            </a:r>
            <a:br>
              <a:rPr lang="en-US" altLang="en-US" sz="3600" dirty="0"/>
            </a:br>
            <a:r>
              <a:rPr lang="en-US" altLang="en-US" sz="3600" dirty="0"/>
              <a:t>   15 good parts defective. Inspector B </a:t>
            </a:r>
            <a:br>
              <a:rPr lang="en-US" altLang="en-US" sz="3600" dirty="0"/>
            </a:br>
            <a:r>
              <a:rPr lang="en-US" altLang="en-US" sz="3600" dirty="0"/>
              <a:t>   found 29 of 30 defects, but called 6 of </a:t>
            </a:r>
            <a:br>
              <a:rPr lang="en-US" altLang="en-US" sz="3600" dirty="0"/>
            </a:br>
            <a:r>
              <a:rPr lang="en-US" altLang="en-US" sz="3600" dirty="0"/>
              <a:t>   20 good parts defective. In this case, </a:t>
            </a:r>
            <a:br>
              <a:rPr lang="en-US" altLang="en-US" sz="3600" dirty="0"/>
            </a:br>
            <a:r>
              <a:rPr lang="en-US" altLang="en-US" sz="3600" dirty="0"/>
              <a:t>   the Value of a 'hit' was greater than  </a:t>
            </a:r>
            <a:br>
              <a:rPr lang="en-US" altLang="en-US" sz="3600" dirty="0"/>
            </a:br>
            <a:r>
              <a:rPr lang="en-US" altLang="en-US" sz="3600" dirty="0"/>
              <a:t>   the Cost of a 'false alarm'. </a:t>
            </a:r>
            <a:br>
              <a:rPr lang="en-US" altLang="en-US" dirty="0"/>
            </a:br>
            <a:endParaRPr lang="en-US" altLang="en-US" dirty="0"/>
          </a:p>
        </p:txBody>
      </p:sp>
    </p:spTree>
    <p:extLst>
      <p:ext uri="{BB962C8B-B14F-4D97-AF65-F5344CB8AC3E}">
        <p14:creationId xmlns:p14="http://schemas.microsoft.com/office/powerpoint/2010/main" val="51051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457200" y="274638"/>
            <a:ext cx="8229600" cy="6369050"/>
          </a:xfrm>
        </p:spPr>
        <p:txBody>
          <a:bodyPr/>
          <a:lstStyle/>
          <a:p>
            <a:pPr algn="l" eaLnBrk="1" hangingPunct="1"/>
            <a:br>
              <a:rPr lang="en-US" altLang="en-US" sz="2000" dirty="0"/>
            </a:br>
            <a:br>
              <a:rPr lang="en-US" altLang="en-US" sz="2000" dirty="0"/>
            </a:br>
            <a:r>
              <a:rPr lang="en-US" altLang="en-US" sz="2000" b="1" u="sng" dirty="0">
                <a:solidFill>
                  <a:schemeClr val="accent2"/>
                </a:solidFill>
              </a:rPr>
              <a:t>Inspector A: </a:t>
            </a:r>
            <a:br>
              <a:rPr lang="en-US" altLang="en-US" sz="2000" dirty="0"/>
            </a:br>
            <a:r>
              <a:rPr lang="en-US" altLang="en-US" sz="2000" i="1" dirty="0"/>
              <a:t>HR = 26/28 = .93; Z = 1.48 </a:t>
            </a:r>
            <a:br>
              <a:rPr lang="en-US" altLang="en-US" sz="2000" i="1" dirty="0"/>
            </a:br>
            <a:r>
              <a:rPr lang="en-US" altLang="en-US" sz="2000" i="1" dirty="0"/>
              <a:t>FAR = 2/15 = .13; Z = 1.13 </a:t>
            </a:r>
            <a:br>
              <a:rPr lang="en-US" altLang="en-US" sz="2000" dirty="0"/>
            </a:br>
            <a:r>
              <a:rPr lang="en-US" altLang="en-US" sz="2000" dirty="0"/>
              <a:t>We draw a picture of the model, and determine that the decision criterion is located between the means of the two distributions*; therefore, we add the Z-scores from each distribution to compute d'. Note that this inspector is fairly neutral (neither liberal or conservative). </a:t>
            </a:r>
            <a:br>
              <a:rPr lang="en-US" altLang="en-US" sz="2000" dirty="0"/>
            </a:br>
            <a:r>
              <a:rPr lang="en-US" altLang="en-US" sz="2000" i="1" dirty="0"/>
              <a:t>d' = 1.48 + 1.13 = 2.61 </a:t>
            </a:r>
            <a:br>
              <a:rPr lang="en-US" altLang="en-US" sz="2000" dirty="0"/>
            </a:br>
            <a:br>
              <a:rPr lang="en-US" altLang="en-US" sz="2000" dirty="0"/>
            </a:br>
            <a:r>
              <a:rPr lang="en-US" altLang="en-US" sz="2000" b="1" u="sng" dirty="0">
                <a:solidFill>
                  <a:schemeClr val="accent2"/>
                </a:solidFill>
              </a:rPr>
              <a:t>Inspector B: </a:t>
            </a:r>
            <a:br>
              <a:rPr lang="en-US" altLang="en-US" sz="2000" dirty="0"/>
            </a:br>
            <a:r>
              <a:rPr lang="en-US" altLang="en-US" sz="2000" i="1" dirty="0"/>
              <a:t>HR = 29/30 = .97; Z = 1.88 </a:t>
            </a:r>
            <a:br>
              <a:rPr lang="en-US" altLang="en-US" sz="2000" i="1" dirty="0"/>
            </a:br>
            <a:r>
              <a:rPr lang="en-US" altLang="en-US" sz="2000" i="1" dirty="0"/>
              <a:t>FAR = 6/20 = .3; Z = .52 </a:t>
            </a:r>
            <a:br>
              <a:rPr lang="en-US" altLang="en-US" sz="2000" dirty="0"/>
            </a:br>
            <a:r>
              <a:rPr lang="en-US" altLang="en-US" sz="2000" dirty="0"/>
              <a:t>Similarly, we add the two Z-scores to compute d'. Note that, if FAR had been greater than .5, we would have to subtract one of the Z-values. This inspector was somewhat more liberal than inspector A. </a:t>
            </a:r>
            <a:br>
              <a:rPr lang="en-US" altLang="en-US" sz="2000" dirty="0"/>
            </a:br>
            <a:r>
              <a:rPr lang="en-US" altLang="en-US" sz="2000" i="1" dirty="0"/>
              <a:t>d' = 1.88 + .52 = 2.40. </a:t>
            </a:r>
            <a:br>
              <a:rPr lang="en-US" altLang="en-US" sz="2000" dirty="0"/>
            </a:br>
            <a:br>
              <a:rPr lang="en-US" altLang="en-US" sz="2000" dirty="0"/>
            </a:br>
            <a:r>
              <a:rPr lang="en-US" altLang="en-US" sz="2000" dirty="0"/>
              <a:t>Thus, Inspector A was a bit better discriminator. If the value of a hit is greater than the cost of a FA, then we seek a very liberal inspector. We might decide to go with inspector B, if the cost of a FA is small enough and the value of a Hit is great enough. </a:t>
            </a:r>
            <a:br>
              <a:rPr lang="en-US" altLang="en-US" dirty="0"/>
            </a:br>
            <a:endParaRPr lang="en-US" altLang="en-US" dirty="0"/>
          </a:p>
        </p:txBody>
      </p:sp>
    </p:spTree>
    <p:extLst>
      <p:ext uri="{BB962C8B-B14F-4D97-AF65-F5344CB8AC3E}">
        <p14:creationId xmlns:p14="http://schemas.microsoft.com/office/powerpoint/2010/main" val="423554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a:xfrm>
            <a:off x="457200" y="274638"/>
            <a:ext cx="8229600" cy="6394450"/>
          </a:xfrm>
        </p:spPr>
        <p:txBody>
          <a:bodyPr/>
          <a:lstStyle/>
          <a:p>
            <a:pPr algn="l" eaLnBrk="1" hangingPunct="1"/>
            <a:r>
              <a:rPr lang="en-US" altLang="en-US" sz="2800" dirty="0"/>
              <a:t>2. Ali is a rain forecaster at '</a:t>
            </a:r>
            <a:r>
              <a:rPr lang="en-US" altLang="en-US" sz="2800" dirty="0" err="1"/>
              <a:t>Predicta</a:t>
            </a:r>
            <a:r>
              <a:rPr lang="en-US" altLang="en-US" sz="2800" dirty="0"/>
              <a:t>-Weather'. Over a 3-month period, he forecast that no rain would fall on 60 of the 67 days on which no rain actually fell. He also (incorrectly) forecast that no rain would fall on 2 of the 22 days in which rain actually fell. For the following analyses, assume that a 'signal' is a rainy day.</a:t>
            </a:r>
            <a:br>
              <a:rPr lang="en-US" altLang="en-US" sz="2800" dirty="0"/>
            </a:br>
            <a:r>
              <a:rPr lang="en-US" altLang="en-US" sz="2800" dirty="0"/>
              <a:t>a. Determine Ali's d', stating whether he is a liberal </a:t>
            </a:r>
            <a:br>
              <a:rPr lang="en-US" altLang="en-US" sz="2800" dirty="0"/>
            </a:br>
            <a:r>
              <a:rPr lang="en-US" altLang="en-US" sz="2800" dirty="0"/>
              <a:t>    or conservative forecaster. </a:t>
            </a:r>
            <a:br>
              <a:rPr lang="en-US" altLang="en-US" sz="2800" dirty="0"/>
            </a:br>
            <a:r>
              <a:rPr lang="en-US" altLang="en-US" sz="2800" dirty="0"/>
              <a:t>b. Management is very concerned that Ali is </a:t>
            </a:r>
            <a:br>
              <a:rPr lang="en-US" altLang="en-US" sz="2800" dirty="0"/>
            </a:br>
            <a:r>
              <a:rPr lang="en-US" altLang="en-US" sz="2800" dirty="0"/>
              <a:t>    making too many False Alarms, and would like </a:t>
            </a:r>
            <a:br>
              <a:rPr lang="en-US" altLang="en-US" sz="2800" dirty="0"/>
            </a:br>
            <a:r>
              <a:rPr lang="en-US" altLang="en-US" sz="2800" dirty="0"/>
              <a:t>    to see these reduced to a probability of 0.001. </a:t>
            </a:r>
            <a:br>
              <a:rPr lang="en-US" altLang="en-US" sz="2800" dirty="0"/>
            </a:br>
            <a:r>
              <a:rPr lang="en-US" altLang="en-US" sz="2800" dirty="0"/>
              <a:t>    Determine Ali's resultant Hit Rate with this </a:t>
            </a:r>
            <a:br>
              <a:rPr lang="en-US" altLang="en-US" sz="2800" dirty="0"/>
            </a:br>
            <a:r>
              <a:rPr lang="en-US" altLang="en-US" sz="2800" dirty="0"/>
              <a:t>    reduced False Alarm Rate, assuming the same </a:t>
            </a:r>
            <a:br>
              <a:rPr lang="en-US" altLang="en-US" sz="2800" dirty="0"/>
            </a:br>
            <a:r>
              <a:rPr lang="en-US" altLang="en-US" sz="2800" dirty="0"/>
              <a:t>    d' as found in (a).</a:t>
            </a:r>
            <a:r>
              <a:rPr lang="en-GB" altLang="en-US" sz="4000" dirty="0"/>
              <a:t> </a:t>
            </a:r>
          </a:p>
        </p:txBody>
      </p:sp>
    </p:spTree>
    <p:extLst>
      <p:ext uri="{BB962C8B-B14F-4D97-AF65-F5344CB8AC3E}">
        <p14:creationId xmlns:p14="http://schemas.microsoft.com/office/powerpoint/2010/main" val="220241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8282" name="Group 42"/>
          <p:cNvGraphicFramePr>
            <a:graphicFrameLocks noGrp="1"/>
          </p:cNvGraphicFramePr>
          <p:nvPr>
            <p:ph type="title"/>
            <p:extLst>
              <p:ext uri="{D42A27DB-BD31-4B8C-83A1-F6EECF244321}">
                <p14:modId xmlns:p14="http://schemas.microsoft.com/office/powerpoint/2010/main" val="2423050980"/>
              </p:ext>
            </p:extLst>
          </p:nvPr>
        </p:nvGraphicFramePr>
        <p:xfrm>
          <a:off x="900113" y="692150"/>
          <a:ext cx="7489825" cy="2499264"/>
        </p:xfrm>
        <a:graphic>
          <a:graphicData uri="http://schemas.openxmlformats.org/drawingml/2006/table">
            <a:tbl>
              <a:tblPr/>
              <a:tblGrid>
                <a:gridCol w="2497137">
                  <a:extLst>
                    <a:ext uri="{9D8B030D-6E8A-4147-A177-3AD203B41FA5}">
                      <a16:colId xmlns:a16="http://schemas.microsoft.com/office/drawing/2014/main" val="20000"/>
                    </a:ext>
                  </a:extLst>
                </a:gridCol>
                <a:gridCol w="2517775">
                  <a:extLst>
                    <a:ext uri="{9D8B030D-6E8A-4147-A177-3AD203B41FA5}">
                      <a16:colId xmlns:a16="http://schemas.microsoft.com/office/drawing/2014/main" val="20001"/>
                    </a:ext>
                  </a:extLst>
                </a:gridCol>
                <a:gridCol w="2474913">
                  <a:extLst>
                    <a:ext uri="{9D8B030D-6E8A-4147-A177-3AD203B41FA5}">
                      <a16:colId xmlns:a16="http://schemas.microsoft.com/office/drawing/2014/main" val="20002"/>
                    </a:ext>
                  </a:extLst>
                </a:gridCol>
              </a:tblGrid>
              <a:tr h="944640">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charset="0"/>
                          <a:cs typeface="Arial" charset="0"/>
                        </a:rPr>
                        <a:t>Ali Said....</a:t>
                      </a:r>
                      <a:r>
                        <a:rPr kumimoji="0" lang="en-GB" altLang="en-US" sz="2800" b="0" i="0" u="none" strike="noStrike" cap="none" normalizeH="0" baseline="0" dirty="0">
                          <a:ln>
                            <a:noFill/>
                          </a:ln>
                          <a:solidFill>
                            <a:schemeClr val="tx1"/>
                          </a:solidFill>
                          <a:effectLst/>
                          <a:latin typeface="Arial" charset="0"/>
                          <a:cs typeface="Arial" charset="0"/>
                        </a:rPr>
                        <a:t> </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 Actual Rainy Days</a:t>
                      </a:r>
                      <a:r>
                        <a:rPr kumimoji="0" lang="en-GB" altLang="en-US" sz="2800" b="0" i="0" u="none" strike="noStrike" cap="none" normalizeH="0" baseline="0">
                          <a:ln>
                            <a:noFill/>
                          </a:ln>
                          <a:solidFill>
                            <a:schemeClr val="tx1"/>
                          </a:solidFill>
                          <a:effectLst/>
                          <a:latin typeface="Arial" charset="0"/>
                          <a:cs typeface="Arial" charset="0"/>
                        </a:rPr>
                        <a:t> </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Actual Non-Rainy Days</a:t>
                      </a:r>
                      <a:r>
                        <a:rPr kumimoji="0" lang="en-GB" altLang="en-US" sz="2800" b="0" i="0" u="none" strike="noStrike" cap="none" normalizeH="0" baseline="0">
                          <a:ln>
                            <a:noFill/>
                          </a:ln>
                          <a:solidFill>
                            <a:schemeClr val="tx1"/>
                          </a:solidFill>
                          <a:effectLst/>
                          <a:latin typeface="Arial" charset="0"/>
                          <a:cs typeface="Arial" charset="0"/>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2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"Rain"</a:t>
                      </a:r>
                      <a:r>
                        <a:rPr kumimoji="0" lang="en-GB" altLang="en-US" sz="2800" b="0" i="0" u="none" strike="noStrike" cap="none" normalizeH="0" baseline="0">
                          <a:ln>
                            <a:noFill/>
                          </a:ln>
                          <a:solidFill>
                            <a:schemeClr val="tx1"/>
                          </a:solidFill>
                          <a:effectLst/>
                          <a:latin typeface="Arial" charset="0"/>
                          <a:cs typeface="Arial" charset="0"/>
                        </a:rPr>
                        <a:t> </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 20</a:t>
                      </a:r>
                      <a:r>
                        <a:rPr kumimoji="0" lang="en-GB" altLang="en-US" sz="2800" b="0" i="0" u="none" strike="noStrike" cap="none" normalizeH="0" baseline="0">
                          <a:ln>
                            <a:noFill/>
                          </a:ln>
                          <a:solidFill>
                            <a:schemeClr val="tx1"/>
                          </a:solidFill>
                          <a:effectLst/>
                          <a:latin typeface="Arial" charset="0"/>
                          <a:cs typeface="Arial" charset="0"/>
                        </a:rPr>
                        <a:t> </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7</a:t>
                      </a:r>
                      <a:endParaRPr kumimoji="0" lang="en-GB" altLang="en-US" sz="2800" b="0" i="0" u="none" strike="noStrike" cap="none" normalizeH="0" baseline="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2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 "No Rain"</a:t>
                      </a:r>
                      <a:r>
                        <a:rPr kumimoji="0" lang="en-GB" altLang="en-US" sz="2800" b="0" i="0" u="none" strike="noStrike" cap="none" normalizeH="0" baseline="0">
                          <a:ln>
                            <a:noFill/>
                          </a:ln>
                          <a:solidFill>
                            <a:schemeClr val="tx1"/>
                          </a:solidFill>
                          <a:effectLst/>
                          <a:latin typeface="Arial" charset="0"/>
                          <a:cs typeface="Arial" charset="0"/>
                        </a:rPr>
                        <a:t> </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2</a:t>
                      </a:r>
                      <a:endParaRPr kumimoji="0" lang="en-GB" altLang="en-US" sz="2800" b="0" i="0" u="none" strike="noStrike" cap="none" normalizeH="0" baseline="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60</a:t>
                      </a:r>
                      <a:endParaRPr kumimoji="0" lang="en-GB" altLang="en-US" sz="2800" b="0" i="0" u="none" strike="noStrike" cap="none" normalizeH="0" baseline="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2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charset="0"/>
                          <a:cs typeface="Arial" charset="0"/>
                        </a:rPr>
                        <a:t> Total</a:t>
                      </a:r>
                      <a:endParaRPr kumimoji="0" lang="en-GB" altLang="en-US" sz="2800" b="0" i="0" u="none" strike="noStrike" cap="none" normalizeH="0" baseline="0" dirty="0">
                        <a:ln>
                          <a:noFill/>
                        </a:ln>
                        <a:solidFill>
                          <a:schemeClr val="tx1"/>
                        </a:solidFill>
                        <a:effectLst/>
                        <a:latin typeface="Arial" charset="0"/>
                        <a:cs typeface="Arial"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22</a:t>
                      </a:r>
                      <a:endParaRPr kumimoji="0" lang="en-GB" altLang="en-US" sz="2800" b="0" i="0" u="none" strike="noStrike" cap="none" normalizeH="0" baseline="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67</a:t>
                      </a:r>
                      <a:endParaRPr kumimoji="0" lang="en-GB" altLang="en-US" sz="2800" b="0" i="0" u="none" strike="noStrike" cap="none" normalizeH="0" baseline="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4536" name="Rectangle 28"/>
          <p:cNvSpPr>
            <a:spLocks noChangeArrowheads="1"/>
          </p:cNvSpPr>
          <p:nvPr/>
        </p:nvSpPr>
        <p:spPr bwMode="auto">
          <a:xfrm>
            <a:off x="31750" y="215900"/>
            <a:ext cx="917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a:solidFill>
                  <a:schemeClr val="accent2"/>
                </a:solidFill>
              </a:rPr>
              <a:t>a.</a:t>
            </a:r>
            <a:r>
              <a:rPr lang="en-US" altLang="en-US">
                <a:solidFill>
                  <a:schemeClr val="accent2"/>
                </a:solidFill>
              </a:rPr>
              <a:t> </a:t>
            </a:r>
            <a:r>
              <a:rPr lang="en-US" altLang="en-US" b="1">
                <a:solidFill>
                  <a:schemeClr val="accent2"/>
                </a:solidFill>
              </a:rPr>
              <a:t>We (arbitrarily) define a signal as a rainy day. A simple response matrix follows:</a:t>
            </a:r>
          </a:p>
        </p:txBody>
      </p:sp>
      <p:sp>
        <p:nvSpPr>
          <p:cNvPr id="64537" name="Rectangle 30"/>
          <p:cNvSpPr>
            <a:spLocks noChangeArrowheads="1"/>
          </p:cNvSpPr>
          <p:nvPr/>
        </p:nvSpPr>
        <p:spPr bwMode="auto">
          <a:xfrm>
            <a:off x="179388" y="3141663"/>
            <a:ext cx="8964612"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From the table, the Hit Rate (HR) = 20/22 = 0.91</a:t>
            </a:r>
          </a:p>
          <a:p>
            <a:r>
              <a:rPr lang="en-US" altLang="en-US" sz="240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Likewise, the False Alarm Rate (FAR) = 7/67 = 0.10</a:t>
            </a:r>
          </a:p>
          <a:p>
            <a:r>
              <a:rPr lang="en-US" altLang="en-US" sz="240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Drawing a picture, we see the following:</a:t>
            </a:r>
          </a:p>
          <a:p>
            <a:endParaRPr lang="en-US" altLang="en-US" sz="2400">
              <a:solidFill>
                <a:schemeClr val="accent2"/>
              </a:solidFill>
            </a:endParaRPr>
          </a:p>
        </p:txBody>
      </p:sp>
      <p:pic>
        <p:nvPicPr>
          <p:cNvPr id="64538" name="Picture 29" descr="http://www.ie.psu.edu/courses/ie408W/exams/images/sdtcurves.gif"/>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627313" y="3860800"/>
            <a:ext cx="6409631"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39" name="Rectangle 31"/>
          <p:cNvSpPr>
            <a:spLocks noChangeArrowheads="1"/>
          </p:cNvSpPr>
          <p:nvPr/>
        </p:nvSpPr>
        <p:spPr bwMode="auto">
          <a:xfrm>
            <a:off x="250825" y="5734050"/>
            <a:ext cx="86502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solidFill>
                  <a:schemeClr val="accent2"/>
                </a:solidFill>
                <a:cs typeface="Times New Roman" panose="02020603050405020304" pitchFamily="18" charset="0"/>
              </a:rPr>
              <a:t>Looking up the Z values for tail areas of 0.1 and 0.09, </a:t>
            </a:r>
          </a:p>
          <a:p>
            <a:r>
              <a:rPr lang="en-US" altLang="en-US" sz="2400">
                <a:solidFill>
                  <a:schemeClr val="accent2"/>
                </a:solidFill>
                <a:cs typeface="Times New Roman" panose="02020603050405020304" pitchFamily="18" charset="0"/>
              </a:rPr>
              <a:t>we find Zn = 1.28 and Zsn = 1.34. The d' = 1.28 + 1.34 = </a:t>
            </a:r>
            <a:r>
              <a:rPr lang="en-US" altLang="en-US" sz="2400" b="1">
                <a:solidFill>
                  <a:schemeClr val="accent2"/>
                </a:solidFill>
                <a:cs typeface="Times New Roman" panose="02020603050405020304" pitchFamily="18" charset="0"/>
              </a:rPr>
              <a:t>2.62.</a:t>
            </a:r>
            <a:r>
              <a:rPr lang="en-GB" altLang="en-US" sz="2400">
                <a:solidFill>
                  <a:schemeClr val="accent2"/>
                </a:solidFill>
              </a:rPr>
              <a:t> </a:t>
            </a:r>
          </a:p>
        </p:txBody>
      </p:sp>
    </p:spTree>
    <p:extLst>
      <p:ext uri="{BB962C8B-B14F-4D97-AF65-F5344CB8AC3E}">
        <p14:creationId xmlns:p14="http://schemas.microsoft.com/office/powerpoint/2010/main" val="338324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a:xfrm>
            <a:off x="0" y="0"/>
            <a:ext cx="9144000" cy="6858000"/>
          </a:xfrm>
        </p:spPr>
        <p:txBody>
          <a:bodyPr/>
          <a:lstStyle/>
          <a:p>
            <a:pPr algn="l" eaLnBrk="1" hangingPunct="1"/>
            <a:r>
              <a:rPr lang="en-US" altLang="en-US" sz="2800">
                <a:solidFill>
                  <a:schemeClr val="accent2"/>
                </a:solidFill>
              </a:rPr>
              <a:t>Since Ali's decision criterion is just towards the left of the crossing point between the distributions, he is pretty much a </a:t>
            </a:r>
            <a:r>
              <a:rPr lang="en-US" altLang="en-US" sz="2800" b="1">
                <a:solidFill>
                  <a:schemeClr val="accent2"/>
                </a:solidFill>
              </a:rPr>
              <a:t>neutrally-biased responder, with possibly a very slight tendency towards being a liberal responder</a:t>
            </a:r>
            <a:r>
              <a:rPr lang="en-US" altLang="en-US" sz="2800">
                <a:solidFill>
                  <a:schemeClr val="accent2"/>
                </a:solidFill>
              </a:rPr>
              <a:t> (making more FARs in order to increase his HR).</a:t>
            </a:r>
            <a:br>
              <a:rPr lang="en-US" altLang="en-US" sz="2800">
                <a:solidFill>
                  <a:schemeClr val="accent2"/>
                </a:solidFill>
              </a:rPr>
            </a:br>
            <a:r>
              <a:rPr lang="en-US" altLang="en-US" sz="3200" b="1">
                <a:solidFill>
                  <a:schemeClr val="accent2"/>
                </a:solidFill>
              </a:rPr>
              <a:t>b.</a:t>
            </a:r>
            <a:r>
              <a:rPr lang="en-US" altLang="en-US" sz="2800">
                <a:solidFill>
                  <a:schemeClr val="accent2"/>
                </a:solidFill>
              </a:rPr>
              <a:t> Looking up the Zn for a tail area of 0.001, we find that Zn = 3.1. Redrawing the criterion in the above figure (shown in yellow), we see that the criterion has moved towards the right, or conservative side (fewer FAs, but also fewer HITS). Since the FAR is so small, the criterion is actually to the right of the mode on the 'Rain' distribution. We know that 3.1 - Zsn = 2.62, so Zsn = 0.48. Looking up the area associated with a Z = 0.48 gives us an area of 0.31. Thus, the area to the right of the criterion = </a:t>
            </a:r>
            <a:r>
              <a:rPr lang="en-US" altLang="en-US" sz="2800" b="1">
                <a:solidFill>
                  <a:schemeClr val="accent2"/>
                </a:solidFill>
              </a:rPr>
              <a:t>Hit Rate = 0.31.</a:t>
            </a:r>
            <a:endParaRPr lang="en-GB" altLang="en-US" sz="2800" b="1">
              <a:solidFill>
                <a:schemeClr val="accent2"/>
              </a:solidFill>
            </a:endParaRPr>
          </a:p>
        </p:txBody>
      </p:sp>
    </p:spTree>
    <p:extLst>
      <p:ext uri="{BB962C8B-B14F-4D97-AF65-F5344CB8AC3E}">
        <p14:creationId xmlns:p14="http://schemas.microsoft.com/office/powerpoint/2010/main" val="290217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ctrTitle"/>
          </p:nvPr>
        </p:nvSpPr>
        <p:spPr>
          <a:xfrm>
            <a:off x="827088" y="188913"/>
            <a:ext cx="7772400" cy="1470025"/>
          </a:xfrm>
        </p:spPr>
        <p:txBody>
          <a:bodyPr/>
          <a:lstStyle/>
          <a:p>
            <a:pPr eaLnBrk="1" hangingPunct="1"/>
            <a:r>
              <a:rPr lang="en-US" altLang="en-US" dirty="0"/>
              <a:t>Try to solve this</a:t>
            </a:r>
            <a:endParaRPr lang="en-GB" altLang="en-US" dirty="0"/>
          </a:p>
        </p:txBody>
      </p:sp>
      <p:pic>
        <p:nvPicPr>
          <p:cNvPr id="66563" name="Picture 5"/>
          <p:cNvPicPr>
            <a:picLocks noGrp="1"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323850" y="1341438"/>
            <a:ext cx="8640763" cy="5516562"/>
          </a:xfrm>
          <a:noFill/>
        </p:spPr>
      </p:pic>
    </p:spTree>
    <p:extLst>
      <p:ext uri="{BB962C8B-B14F-4D97-AF65-F5344CB8AC3E}">
        <p14:creationId xmlns:p14="http://schemas.microsoft.com/office/powerpoint/2010/main" val="166634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827088" y="188913"/>
            <a:ext cx="7772400" cy="1470025"/>
          </a:xfrm>
        </p:spPr>
        <p:txBody>
          <a:bodyPr/>
          <a:lstStyle/>
          <a:p>
            <a:pPr eaLnBrk="1" hangingPunct="1"/>
            <a:r>
              <a:rPr lang="en-US" altLang="en-US" dirty="0"/>
              <a:t>Try to solve this</a:t>
            </a:r>
            <a:endParaRPr lang="en-GB" altLang="en-US" dirty="0"/>
          </a:p>
        </p:txBody>
      </p:sp>
      <p:pic>
        <p:nvPicPr>
          <p:cNvPr id="6758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298575"/>
            <a:ext cx="8456613" cy="531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88" name="Rectangle 5"/>
          <p:cNvSpPr>
            <a:spLocks noGrp="1" noChangeArrowheads="1"/>
          </p:cNvSpPr>
          <p:nvPr>
            <p:ph type="subTitle" idx="1"/>
          </p:nvPr>
        </p:nvSpPr>
        <p:spPr>
          <a:xfrm flipV="1">
            <a:off x="1371600" y="5638800"/>
            <a:ext cx="896938" cy="95250"/>
          </a:xfrm>
        </p:spPr>
        <p:txBody>
          <a:bodyPr/>
          <a:lstStyle/>
          <a:p>
            <a:pPr eaLnBrk="1" hangingPunct="1">
              <a:lnSpc>
                <a:spcPct val="80000"/>
              </a:lnSpc>
            </a:pPr>
            <a:endParaRPr lang="en-US" altLang="en-US" sz="800"/>
          </a:p>
        </p:txBody>
      </p:sp>
    </p:spTree>
    <p:extLst>
      <p:ext uri="{BB962C8B-B14F-4D97-AF65-F5344CB8AC3E}">
        <p14:creationId xmlns:p14="http://schemas.microsoft.com/office/powerpoint/2010/main" val="4257333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457200" y="274638"/>
            <a:ext cx="8229600" cy="6154737"/>
          </a:xfrm>
        </p:spPr>
        <p:txBody>
          <a:bodyPr/>
          <a:lstStyle/>
          <a:p>
            <a:pPr eaLnBrk="1" hangingPunct="1"/>
            <a:r>
              <a:rPr lang="en-US" altLang="en-US" dirty="0"/>
              <a:t>Useful Resources/Tools</a:t>
            </a:r>
            <a:endParaRPr lang="en-US" altLang="en-US" i="1" dirty="0"/>
          </a:p>
        </p:txBody>
      </p:sp>
    </p:spTree>
    <p:extLst>
      <p:ext uri="{BB962C8B-B14F-4D97-AF65-F5344CB8AC3E}">
        <p14:creationId xmlns:p14="http://schemas.microsoft.com/office/powerpoint/2010/main" val="315765523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TotalTime>
  <Words>899</Words>
  <Application>Microsoft Office PowerPoint</Application>
  <PresentationFormat>On-screen Show (4:3)</PresentationFormat>
  <Paragraphs>40</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 Unicode MS</vt:lpstr>
      <vt:lpstr>Arial</vt:lpstr>
      <vt:lpstr>Calibri</vt:lpstr>
      <vt:lpstr>Times New Roman</vt:lpstr>
      <vt:lpstr>Default Design</vt:lpstr>
      <vt:lpstr>Solved Problems:  Signal Detection Theory</vt:lpstr>
      <vt:lpstr>1. Compare the inspection capability of      Inspector A and Inspector B,      determining d' and decision criterion.      Inspector A located 26 of 28      defective parts, but also called 2 of     15 good parts defective. Inspector B     found 29 of 30 defects, but called 6 of     20 good parts defective. In this case,     the Value of a 'hit' was greater than      the Cost of a 'false alarm'.  </vt:lpstr>
      <vt:lpstr>  Inspector A:  HR = 26/28 = .93; Z = 1.48  FAR = 2/15 = .13; Z = 1.13  We draw a picture of the model, and determine that the decision criterion is located between the means of the two distributions*; therefore, we add the Z-scores from each distribution to compute d'. Note that this inspector is fairly neutral (neither liberal or conservative).  d' = 1.48 + 1.13 = 2.61   Inspector B:  HR = 29/30 = .97; Z = 1.88  FAR = 6/20 = .3; Z = .52  Similarly, we add the two Z-scores to compute d'. Note that, if FAR had been greater than .5, we would have to subtract one of the Z-values. This inspector was somewhat more liberal than inspector A.  d' = 1.88 + .52 = 2.40.   Thus, Inspector A was a bit better discriminator. If the value of a hit is greater than the cost of a FA, then we seek a very liberal inspector. We might decide to go with inspector B, if the cost of a FA is small enough and the value of a Hit is great enough.  </vt:lpstr>
      <vt:lpstr>2. Ali is a rain forecaster at 'Predicta-Weather'. Over a 3-month period, he forecast that no rain would fall on 60 of the 67 days on which no rain actually fell. He also (incorrectly) forecast that no rain would fall on 2 of the 22 days in which rain actually fell. For the following analyses, assume that a 'signal' is a rainy day. a. Determine Ali's d', stating whether he is a liberal      or conservative forecaster.  b. Management is very concerned that Ali is      making too many False Alarms, and would like      to see these reduced to a probability of 0.001.      Determine Ali's resultant Hit Rate with this      reduced False Alarm Rate, assuming the same      d' as found in (a). </vt:lpstr>
      <vt:lpstr>PowerPoint Presentation</vt:lpstr>
      <vt:lpstr>Since Ali's decision criterion is just towards the left of the crossing point between the distributions, he is pretty much a neutrally-biased responder, with possibly a very slight tendency towards being a liberal responder (making more FARs in order to increase his HR). b. Looking up the Zn for a tail area of 0.001, we find that Zn = 3.1. Redrawing the criterion in the above figure (shown in yellow), we see that the criterion has moved towards the right, or conservative side (fewer FAs, but also fewer HITS). Since the FAR is so small, the criterion is actually to the right of the mode on the 'Rain' distribution. We know that 3.1 - Zsn = 2.62, so Zsn = 0.48. Looking up the area associated with a Z = 0.48 gives us an area of 0.31. Thus, the area to the right of the criterion = Hit Rate = 0.31.</vt:lpstr>
      <vt:lpstr>Try to solve this</vt:lpstr>
      <vt:lpstr>Try to solve this</vt:lpstr>
      <vt:lpstr>Useful Resources/Tools</vt:lpstr>
      <vt:lpstr>References</vt:lpstr>
      <vt:lpstr>PowerPoint Presentation</vt:lpstr>
    </vt:vector>
  </TitlesOfParts>
  <Company>ksu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IE341: Human Factors Engineering  Prof. Mohamed Zaki Ramadan</dc:title>
  <dc:creator>mohamed</dc:creator>
  <cp:lastModifiedBy>Ahmed M Elsherbeeny</cp:lastModifiedBy>
  <cp:revision>30</cp:revision>
  <dcterms:created xsi:type="dcterms:W3CDTF">2012-02-11T17:51:37Z</dcterms:created>
  <dcterms:modified xsi:type="dcterms:W3CDTF">2024-02-05T19:24:24Z</dcterms:modified>
</cp:coreProperties>
</file>