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81" r:id="rId2"/>
  </p:sldMasterIdLst>
  <p:notesMasterIdLst>
    <p:notesMasterId r:id="rId42"/>
  </p:notesMasterIdLst>
  <p:sldIdLst>
    <p:sldId id="256" r:id="rId3"/>
    <p:sldId id="261" r:id="rId4"/>
    <p:sldId id="262" r:id="rId5"/>
    <p:sldId id="263" r:id="rId6"/>
    <p:sldId id="299" r:id="rId7"/>
    <p:sldId id="295" r:id="rId8"/>
    <p:sldId id="275" r:id="rId9"/>
    <p:sldId id="266" r:id="rId10"/>
    <p:sldId id="267" r:id="rId11"/>
    <p:sldId id="268" r:id="rId12"/>
    <p:sldId id="296" r:id="rId13"/>
    <p:sldId id="300" r:id="rId14"/>
    <p:sldId id="301" r:id="rId15"/>
    <p:sldId id="277" r:id="rId16"/>
    <p:sldId id="308" r:id="rId17"/>
    <p:sldId id="272" r:id="rId18"/>
    <p:sldId id="273" r:id="rId19"/>
    <p:sldId id="274" r:id="rId20"/>
    <p:sldId id="278" r:id="rId21"/>
    <p:sldId id="279" r:id="rId22"/>
    <p:sldId id="280" r:id="rId23"/>
    <p:sldId id="309" r:id="rId24"/>
    <p:sldId id="310" r:id="rId25"/>
    <p:sldId id="311" r:id="rId26"/>
    <p:sldId id="283" r:id="rId27"/>
    <p:sldId id="282" r:id="rId28"/>
    <p:sldId id="281" r:id="rId29"/>
    <p:sldId id="298" r:id="rId30"/>
    <p:sldId id="285" r:id="rId31"/>
    <p:sldId id="286" r:id="rId32"/>
    <p:sldId id="287" r:id="rId33"/>
    <p:sldId id="288" r:id="rId34"/>
    <p:sldId id="289" r:id="rId35"/>
    <p:sldId id="307" r:id="rId36"/>
    <p:sldId id="291" r:id="rId37"/>
    <p:sldId id="312" r:id="rId38"/>
    <p:sldId id="313" r:id="rId39"/>
    <p:sldId id="292" r:id="rId40"/>
    <p:sldId id="29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2A71334A-C9E3-4305-BD1D-5CFBDB69F6FB}">
          <p14:sldIdLst>
            <p14:sldId id="256"/>
            <p14:sldId id="261"/>
            <p14:sldId id="262"/>
            <p14:sldId id="263"/>
            <p14:sldId id="299"/>
            <p14:sldId id="295"/>
            <p14:sldId id="275"/>
            <p14:sldId id="266"/>
            <p14:sldId id="267"/>
            <p14:sldId id="268"/>
            <p14:sldId id="296"/>
            <p14:sldId id="300"/>
            <p14:sldId id="301"/>
            <p14:sldId id="277"/>
            <p14:sldId id="308"/>
            <p14:sldId id="272"/>
            <p14:sldId id="273"/>
            <p14:sldId id="274"/>
            <p14:sldId id="278"/>
            <p14:sldId id="279"/>
            <p14:sldId id="280"/>
            <p14:sldId id="309"/>
            <p14:sldId id="310"/>
            <p14:sldId id="311"/>
            <p14:sldId id="283"/>
            <p14:sldId id="282"/>
            <p14:sldId id="281"/>
            <p14:sldId id="298"/>
            <p14:sldId id="285"/>
            <p14:sldId id="286"/>
            <p14:sldId id="287"/>
            <p14:sldId id="288"/>
            <p14:sldId id="289"/>
            <p14:sldId id="307"/>
          </p14:sldIdLst>
        </p14:section>
        <p14:section name="Appendix: Image Descriptions for Unsighted Students" id="{1041614C-388F-4D7E-8AAE-734BB637EE95}">
          <p14:sldIdLst>
            <p14:sldId id="291"/>
            <p14:sldId id="312"/>
            <p14:sldId id="313"/>
            <p14:sldId id="292"/>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25546B"/>
    <a:srgbClr val="53BDF9"/>
    <a:srgbClr val="E2F4FD"/>
    <a:srgbClr val="53BDF1"/>
    <a:srgbClr val="AAE0FA"/>
    <a:srgbClr val="000000"/>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3269" autoAdjust="0"/>
  </p:normalViewPr>
  <p:slideViewPr>
    <p:cSldViewPr>
      <p:cViewPr varScale="1">
        <p:scale>
          <a:sx n="113" d="100"/>
          <a:sy n="113" d="100"/>
        </p:scale>
        <p:origin x="155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C21F8A9-4C88-4DC0-A4D5-7B50A33AA848}" type="datetimeFigureOut">
              <a:rPr lang="en-US"/>
              <a:pPr>
                <a:defRPr/>
              </a:pPr>
              <a:t>10/15/23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7B34D2-F204-4E48-B0EF-8AB9B24BA510}" type="slidenum">
              <a:rPr lang="en-US"/>
              <a:pPr>
                <a:defRPr/>
              </a:pPr>
              <a:t>‹#›</a:t>
            </a:fld>
            <a:endParaRPr lang="en-US"/>
          </a:p>
        </p:txBody>
      </p:sp>
    </p:spTree>
    <p:extLst>
      <p:ext uri="{BB962C8B-B14F-4D97-AF65-F5344CB8AC3E}">
        <p14:creationId xmlns:p14="http://schemas.microsoft.com/office/powerpoint/2010/main" val="373760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opedia.com/terms/s/sec.as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D021A-6BF3-4394-834D-ABBA6864F23D}"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10</a:t>
            </a:fld>
            <a:endParaRPr lang="en-US" altLang="en-US">
              <a:latin typeface="Arial" charset="0"/>
            </a:endParaRPr>
          </a:p>
        </p:txBody>
      </p:sp>
    </p:spTree>
    <p:extLst>
      <p:ext uri="{BB962C8B-B14F-4D97-AF65-F5344CB8AC3E}">
        <p14:creationId xmlns:p14="http://schemas.microsoft.com/office/powerpoint/2010/main" val="16751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11</a:t>
            </a:fld>
            <a:endParaRPr lang="en-US" altLang="en-US">
              <a:latin typeface="Arial" charset="0"/>
            </a:endParaRPr>
          </a:p>
        </p:txBody>
      </p:sp>
    </p:spTree>
    <p:extLst>
      <p:ext uri="{BB962C8B-B14F-4D97-AF65-F5344CB8AC3E}">
        <p14:creationId xmlns:p14="http://schemas.microsoft.com/office/powerpoint/2010/main" val="84515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column &gt;&gt; Direct (from US perspective)</a:t>
            </a:r>
          </a:p>
          <a:p>
            <a:r>
              <a:rPr lang="en-US" dirty="0"/>
              <a:t>Second column &gt;&gt; </a:t>
            </a:r>
            <a:r>
              <a:rPr lang="en-US" dirty="0" err="1"/>
              <a:t>Indirct</a:t>
            </a:r>
            <a:r>
              <a:rPr lang="en-US" dirty="0"/>
              <a:t> </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12</a:t>
            </a:fld>
            <a:endParaRPr lang="en-US"/>
          </a:p>
        </p:txBody>
      </p:sp>
    </p:spTree>
    <p:extLst>
      <p:ext uri="{BB962C8B-B14F-4D97-AF65-F5344CB8AC3E}">
        <p14:creationId xmlns:p14="http://schemas.microsoft.com/office/powerpoint/2010/main" val="424284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14</a:t>
            </a:fld>
            <a:endParaRPr lang="en-US" altLang="en-US">
              <a:latin typeface="Arial" charset="0"/>
            </a:endParaRPr>
          </a:p>
        </p:txBody>
      </p:sp>
    </p:spTree>
    <p:extLst>
      <p:ext uri="{BB962C8B-B14F-4D97-AF65-F5344CB8AC3E}">
        <p14:creationId xmlns:p14="http://schemas.microsoft.com/office/powerpoint/2010/main" val="15684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a:solidFill>
                  <a:schemeClr val="tx1"/>
                </a:solidFill>
                <a:effectLst/>
                <a:latin typeface="+mn-lt"/>
                <a:ea typeface="+mn-ea"/>
                <a:cs typeface="+mn-cs"/>
              </a:rPr>
              <a:t>Ask price, also called offer price, offer, asking price, or simply ask, is the price a seller states they will accept. </a:t>
            </a:r>
          </a:p>
          <a:p>
            <a:r>
              <a:rPr lang="en-US" sz="1200" b="0" i="0" u="none" strike="noStrike" kern="1200" dirty="0">
                <a:solidFill>
                  <a:schemeClr val="tx1"/>
                </a:solidFill>
                <a:effectLst/>
                <a:latin typeface="+mn-lt"/>
                <a:ea typeface="+mn-ea"/>
                <a:cs typeface="+mn-cs"/>
              </a:rPr>
              <a:t>A bid price is the highest price that a buyer is willing to pay for a goods. It is usually referred to simply as the "bid"</a:t>
            </a: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16</a:t>
            </a:fld>
            <a:endParaRPr lang="en-US" altLang="en-US">
              <a:latin typeface="Arial" charset="0"/>
            </a:endParaRPr>
          </a:p>
        </p:txBody>
      </p:sp>
    </p:spTree>
    <p:extLst>
      <p:ext uri="{BB962C8B-B14F-4D97-AF65-F5344CB8AC3E}">
        <p14:creationId xmlns:p14="http://schemas.microsoft.com/office/powerpoint/2010/main" val="156844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17</a:t>
            </a:fld>
            <a:endParaRPr lang="en-US" altLang="en-US">
              <a:latin typeface="Arial" charset="0"/>
            </a:endParaRPr>
          </a:p>
        </p:txBody>
      </p:sp>
    </p:spTree>
    <p:extLst>
      <p:ext uri="{BB962C8B-B14F-4D97-AF65-F5344CB8AC3E}">
        <p14:creationId xmlns:p14="http://schemas.microsoft.com/office/powerpoint/2010/main" val="275519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18</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19</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20</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21</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22</a:t>
            </a:fld>
            <a:endParaRPr lang="en-US"/>
          </a:p>
        </p:txBody>
      </p:sp>
    </p:spTree>
    <p:extLst>
      <p:ext uri="{BB962C8B-B14F-4D97-AF65-F5344CB8AC3E}">
        <p14:creationId xmlns:p14="http://schemas.microsoft.com/office/powerpoint/2010/main" val="266038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25</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26</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27</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28</a:t>
            </a:fld>
            <a:endParaRPr lang="en-US" altLang="en-US">
              <a:latin typeface="Arial" charset="0"/>
            </a:endParaRPr>
          </a:p>
        </p:txBody>
      </p:sp>
    </p:spTree>
    <p:extLst>
      <p:ext uri="{BB962C8B-B14F-4D97-AF65-F5344CB8AC3E}">
        <p14:creationId xmlns:p14="http://schemas.microsoft.com/office/powerpoint/2010/main" val="144115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29</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30</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31</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32</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33</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mn-ea"/>
                <a:cs typeface="+mn-cs"/>
              </a:rPr>
              <a:t>Over-the-Counter (OTC) Market</a:t>
            </a:r>
          </a:p>
          <a:p>
            <a:r>
              <a:rPr lang="en-US" sz="1200" b="0" i="0" u="none" strike="noStrike" kern="1200" dirty="0">
                <a:solidFill>
                  <a:schemeClr val="tx1"/>
                </a:solidFill>
                <a:effectLst/>
                <a:latin typeface="+mn-lt"/>
                <a:ea typeface="+mn-ea"/>
                <a:cs typeface="+mn-cs"/>
              </a:rPr>
              <a:t>Trading market in which there is no central marketplace; instead, buyers and sellers are linked via a network of telephones, telex machines, computers, and automated dealing systems.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companies do not meet the requirements to list on a standard market exchange such as the NYSE, their securities can be traded OTC but may still be subject to some regulation by the </a:t>
            </a:r>
            <a:r>
              <a:rPr lang="en-US" sz="1200" b="0" i="0" u="sng" kern="1200" dirty="0">
                <a:solidFill>
                  <a:schemeClr val="tx1"/>
                </a:solidFill>
                <a:effectLst/>
                <a:latin typeface="+mn-lt"/>
                <a:ea typeface="+mn-ea"/>
                <a:cs typeface="+mn-cs"/>
                <a:hlinkClick r:id="rId3"/>
              </a:rPr>
              <a:t>Securities and Exchange Commission</a:t>
            </a:r>
            <a:r>
              <a:rPr lang="en-US" sz="1200" b="0" i="0" u="none" strike="noStrike"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3</a:t>
            </a:fld>
            <a:endParaRPr lang="en-US" altLang="en-US">
              <a:latin typeface="Arial" charset="0"/>
            </a:endParaRPr>
          </a:p>
        </p:txBody>
      </p:sp>
    </p:spTree>
    <p:extLst>
      <p:ext uri="{BB962C8B-B14F-4D97-AF65-F5344CB8AC3E}">
        <p14:creationId xmlns:p14="http://schemas.microsoft.com/office/powerpoint/2010/main" val="3512318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37</a:t>
            </a:fld>
            <a:endParaRPr lang="en-US"/>
          </a:p>
        </p:txBody>
      </p:sp>
    </p:spTree>
    <p:extLst>
      <p:ext uri="{BB962C8B-B14F-4D97-AF65-F5344CB8AC3E}">
        <p14:creationId xmlns:p14="http://schemas.microsoft.com/office/powerpoint/2010/main" val="99280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Interbank:</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interbank market is a global network utilized by financial institutions to trade currencies and other currency derivatives directly between themselves.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Banks use the interbank market to manage their own exchange rate and interest rate risk as well as to take speculative positions based on research.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Most transactions within the interbank network are for a short duration—anywhere between overnight to six months.</a:t>
            </a:r>
          </a:p>
          <a:p>
            <a:endParaRPr lang="en-US" altLang="en-US" dirty="0"/>
          </a:p>
          <a:p>
            <a:r>
              <a:rPr lang="en-US" sz="1200" b="0" i="1" u="none" strike="noStrike" kern="1200" dirty="0">
                <a:solidFill>
                  <a:schemeClr val="tx1"/>
                </a:solidFill>
                <a:effectLst/>
                <a:latin typeface="+mn-lt"/>
                <a:ea typeface="+mn-ea"/>
                <a:cs typeface="+mn-cs"/>
              </a:rPr>
              <a:t>Nonbank dealers</a:t>
            </a:r>
            <a:r>
              <a:rPr lang="en-US" sz="1200" b="0" i="0" u="none" strike="noStrike" kern="1200" dirty="0">
                <a:solidFill>
                  <a:schemeClr val="tx1"/>
                </a:solidFill>
                <a:effectLst/>
                <a:latin typeface="+mn-lt"/>
                <a:ea typeface="+mn-ea"/>
                <a:cs typeface="+mn-cs"/>
              </a:rPr>
              <a:t> are large nonbank financial institutions such as investment banks, mutual funds, pension funds, and hedge funds, whose size and frequency of trades make it cost effective to establish their own dealing rooms to trade directly in the interbank market for their foreign exchange needs.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Central Banks</a:t>
            </a:r>
          </a:p>
          <a:p>
            <a:r>
              <a:rPr lang="en-US" sz="1200" b="0" i="0" u="none" strike="noStrike" kern="1200" dirty="0">
                <a:solidFill>
                  <a:schemeClr val="tx1"/>
                </a:solidFill>
                <a:effectLst/>
                <a:latin typeface="+mn-lt"/>
                <a:ea typeface="+mn-ea"/>
                <a:cs typeface="+mn-cs"/>
              </a:rPr>
              <a:t>Central Banks of all countries participate in the Forex market to some extent. Most of the times, this participation is official. Although many times Central Banks do participate in the market by covert means. This is because every Central Bank has a target range within which they would like to see their currency fluctuate. If the currency falls out of the given range, Central Banks conduct open market operations to bring it back in range. Also, whenever the currency of a given nation is under speculative attack, Central Banks participate extensively in the market to defend their currency.</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Retail Market Participants</a:t>
            </a:r>
          </a:p>
          <a:p>
            <a:r>
              <a:rPr lang="en-US" sz="1200" b="0" i="0" u="none" strike="noStrike" kern="1200" dirty="0">
                <a:solidFill>
                  <a:schemeClr val="tx1"/>
                </a:solidFill>
                <a:effectLst/>
                <a:latin typeface="+mn-lt"/>
                <a:ea typeface="+mn-ea"/>
                <a:cs typeface="+mn-cs"/>
              </a:rPr>
              <a:t>Retail market participants include tourists, students and even patients who are travelling abroad. Then there are also a variety of small businesses that indulge in foreign trade. Most of the retail participants participate in the spot market whereas people with long term interests operate in the futures market. This is because these participants only buy/sell currency when they have a personal/professional requirement and dealing with foreign currencies is not a part of their regular business.</a:t>
            </a:r>
          </a:p>
          <a:p>
            <a:br>
              <a:rPr lang="en-US" dirty="0"/>
            </a:b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Speculators</a:t>
            </a:r>
          </a:p>
          <a:p>
            <a:r>
              <a:rPr lang="en-US" sz="1200" b="0" i="0" u="none" strike="noStrike" kern="1200" dirty="0">
                <a:solidFill>
                  <a:schemeClr val="tx1"/>
                </a:solidFill>
                <a:effectLst/>
                <a:latin typeface="+mn-lt"/>
                <a:ea typeface="+mn-ea"/>
                <a:cs typeface="+mn-cs"/>
              </a:rPr>
              <a:t>Speculators are a class of traders that have no genuine requirement for foreign currency. They only buy and sell these currencies with the hope of making a profit from it. The number of speculators increases a lot when the market sentiment is high and everyone seems to be making money in the Forex markets. Speculators usually do not maintain open positions in any currency for a very long time. Their positions are transient and are only meant to make a short term profit.</a:t>
            </a:r>
          </a:p>
          <a:p>
            <a:r>
              <a:rPr lang="en-US" sz="1200" b="1" i="0" u="none" strike="noStrike" kern="1200" dirty="0">
                <a:solidFill>
                  <a:schemeClr val="tx1"/>
                </a:solidFill>
                <a:effectLst/>
                <a:latin typeface="+mn-lt"/>
                <a:ea typeface="+mn-ea"/>
                <a:cs typeface="+mn-cs"/>
              </a:rPr>
              <a:t>Arbitrageurs</a:t>
            </a:r>
          </a:p>
          <a:p>
            <a:r>
              <a:rPr lang="en-US" sz="1200" b="0" i="0" u="none" strike="noStrike" kern="1200" dirty="0">
                <a:solidFill>
                  <a:schemeClr val="tx1"/>
                </a:solidFill>
                <a:effectLst/>
                <a:latin typeface="+mn-lt"/>
                <a:ea typeface="+mn-ea"/>
                <a:cs typeface="+mn-cs"/>
              </a:rPr>
              <a:t>Arbitrageurs are traders that take advantage of the price discrepancy in different markets to make a profit. Arbitrageurs serve an important function in the foreign exchange market. It is their operations that ensure that a market as large, as decentralized and as diffused as the Forex market functions efficiently and provides uniform price quotations all over the world. Whenever arbitrageurs find a price discrepancy in the market, they start buying in one place and selling in another till the discrepancy disappears.</a:t>
            </a:r>
          </a:p>
          <a:p>
            <a:endParaRPr lang="en-US" sz="1200" b="0" i="0" u="none" strike="noStrike" kern="1200" dirty="0">
              <a:solidFill>
                <a:schemeClr val="tx1"/>
              </a:solidFill>
              <a:effectLst/>
              <a:latin typeface="+mn-lt"/>
              <a:ea typeface="+mn-ea"/>
              <a:cs typeface="+mn-cs"/>
            </a:endParaRPr>
          </a:p>
          <a:p>
            <a:endParaRPr lang="en-US" alt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Nonbank dealers</a:t>
            </a:r>
            <a:r>
              <a:rPr lang="en-US" sz="1200" b="0" i="0" u="none" strike="noStrike" kern="1200" dirty="0">
                <a:solidFill>
                  <a:schemeClr val="tx1"/>
                </a:solidFill>
                <a:effectLst/>
                <a:latin typeface="+mn-lt"/>
                <a:ea typeface="+mn-ea"/>
                <a:cs typeface="+mn-cs"/>
              </a:rPr>
              <a:t> are large nonbank financial institutions such as investment banks, mutual funds, pension funds, and hedge funds, whose size and frequency of trades make it cost effective to establish their own dealing rooms to trade directly in the interbank market for their foreign exchange needs.</a:t>
            </a: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4</a:t>
            </a:fld>
            <a:endParaRPr lang="en-US" altLang="en-US">
              <a:latin typeface="Arial" charset="0"/>
            </a:endParaRPr>
          </a:p>
        </p:txBody>
      </p:sp>
    </p:spTree>
    <p:extLst>
      <p:ext uri="{BB962C8B-B14F-4D97-AF65-F5344CB8AC3E}">
        <p14:creationId xmlns:p14="http://schemas.microsoft.com/office/powerpoint/2010/main" val="370880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 each foreign exchange instrument, a reporting dealer specifies trades “with reporting dealers, local” or “with reporting dealers, cross-border”. These categories are used to eliminate double-counting, which occurs when two reporting dealers each report the same transaction. </a:t>
            </a:r>
            <a:endParaRPr lang="en-US" dirty="0"/>
          </a:p>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5</a:t>
            </a:fld>
            <a:endParaRPr lang="en-US" altLang="en-US">
              <a:latin typeface="Arial" charset="0"/>
            </a:endParaRPr>
          </a:p>
        </p:txBody>
      </p:sp>
    </p:spTree>
    <p:extLst>
      <p:ext uri="{BB962C8B-B14F-4D97-AF65-F5344CB8AC3E}">
        <p14:creationId xmlns:p14="http://schemas.microsoft.com/office/powerpoint/2010/main" val="265953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6</a:t>
            </a:fld>
            <a:endParaRPr lang="en-US"/>
          </a:p>
        </p:txBody>
      </p:sp>
    </p:spTree>
    <p:extLst>
      <p:ext uri="{BB962C8B-B14F-4D97-AF65-F5344CB8AC3E}">
        <p14:creationId xmlns:p14="http://schemas.microsoft.com/office/powerpoint/2010/main" val="99944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demand deposit account (DDA) is a bank account from which deposited funds can be withdrawn at any time, without advance notice. </a:t>
            </a:r>
          </a:p>
          <a:p>
            <a:endParaRPr lang="en-US" dirty="0"/>
          </a:p>
          <a:p>
            <a:pPr fontAlgn="base"/>
            <a:r>
              <a:rPr lang="en-US" sz="1200" b="1" u="none" strike="noStrike" kern="1200" dirty="0">
                <a:solidFill>
                  <a:schemeClr val="tx1"/>
                </a:solidFill>
                <a:effectLst/>
                <a:latin typeface="+mn-lt"/>
                <a:ea typeface="+mn-ea"/>
                <a:cs typeface="+mn-cs"/>
              </a:rPr>
              <a:t>EXAMPLE 5.1:</a:t>
            </a:r>
            <a:r>
              <a:rPr lang="en-US" sz="1200" b="1" kern="1200" dirty="0">
                <a:solidFill>
                  <a:schemeClr val="tx1"/>
                </a:solidFill>
                <a:effectLst/>
                <a:latin typeface="+mn-lt"/>
                <a:ea typeface="+mn-ea"/>
                <a:cs typeface="+mn-cs"/>
              </a:rPr>
              <a:t> Correspondent Banking Relationship</a:t>
            </a:r>
          </a:p>
          <a:p>
            <a:pPr fontAlgn="base"/>
            <a:r>
              <a:rPr lang="en-US" sz="1200" b="0" i="0" u="none" strike="noStrike" kern="1200" dirty="0">
                <a:solidFill>
                  <a:schemeClr val="tx1"/>
                </a:solidFill>
                <a:effectLst/>
                <a:latin typeface="+mn-lt"/>
                <a:ea typeface="+mn-ea"/>
                <a:cs typeface="+mn-cs"/>
              </a:rPr>
              <a:t>As an example of how the network of correspondent bank accounts facilitates international foreign exchange transactions, consider U.S. Importer desiring to purchase merchandise from Dutch Exporter invoiced in euros, at a cost of €750,000. U.S. Importer will contact his U.S. Bank and inquire about the $/€ exchange rate. Say U.S. Bank offers a price of $1.3092/€1.00. If U.S. Importer accepts the price, U.S. Bank will debit U.S. Importer’s demand deposit account $981,900 = €750,000 × 1.3092 for the purchase of the euros. U.S. Bank will instruct its correspondent bank in the euro zone, EZ Bank, to debit its correspondent bank account €750,000 and to credit that amount to Dutch Exporter’s bank account. U.S. Bank will then credit its books $981,900, as an offset to the $981,900 debit to U.S. Importer’s account, to reflect the decrease in its correspondent bank account balance with EZ Bank.</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7</a:t>
            </a:fld>
            <a:endParaRPr lang="en-US"/>
          </a:p>
        </p:txBody>
      </p:sp>
    </p:spTree>
    <p:extLst>
      <p:ext uri="{BB962C8B-B14F-4D97-AF65-F5344CB8AC3E}">
        <p14:creationId xmlns:p14="http://schemas.microsoft.com/office/powerpoint/2010/main" val="142756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0" i="0" u="none" strike="noStrike" kern="1200" dirty="0">
                <a:solidFill>
                  <a:schemeClr val="tx1"/>
                </a:solidFill>
                <a:effectLst/>
                <a:latin typeface="+mn-lt"/>
                <a:ea typeface="+mn-ea"/>
                <a:cs typeface="+mn-cs"/>
              </a:rPr>
              <a:t>The </a:t>
            </a:r>
            <a:r>
              <a:rPr lang="en-US" sz="1200" b="0" i="1" u="none" strike="noStrike" kern="1200" dirty="0">
                <a:solidFill>
                  <a:schemeClr val="tx1"/>
                </a:solidFill>
                <a:effectLst/>
                <a:latin typeface="+mn-lt"/>
                <a:ea typeface="+mn-ea"/>
                <a:cs typeface="+mn-cs"/>
              </a:rPr>
              <a:t>Society for Worldwide Interbank Financial Telecommunication (SWIFT)</a:t>
            </a:r>
            <a:r>
              <a:rPr lang="en-US" sz="1200" b="0" i="0" u="none" strike="noStrike" kern="1200" dirty="0">
                <a:solidFill>
                  <a:schemeClr val="tx1"/>
                </a:solidFill>
                <a:effectLst/>
                <a:latin typeface="+mn-lt"/>
                <a:ea typeface="+mn-ea"/>
                <a:cs typeface="+mn-cs"/>
              </a:rPr>
              <a:t> allows international commercial banks to communicate instructions of the type in this example to one another. SWIFT is a private nonprofit message transfer system that is used by more than 11,000 financial institutions in more than 200 countries and territories around the world.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The Clearing House (CHIPS)</a:t>
            </a:r>
            <a:r>
              <a:rPr lang="en-US" sz="1200" b="0" i="0" u="none" strike="noStrike" kern="1200" dirty="0">
                <a:solidFill>
                  <a:schemeClr val="tx1"/>
                </a:solidFill>
                <a:effectLst/>
                <a:latin typeface="+mn-lt"/>
                <a:ea typeface="+mn-ea"/>
                <a:cs typeface="+mn-cs"/>
              </a:rPr>
              <a:t>, formerly known as the </a:t>
            </a:r>
            <a:r>
              <a:rPr lang="en-US" sz="1200" b="0" i="1" u="none" strike="noStrike" kern="1200" dirty="0">
                <a:solidFill>
                  <a:schemeClr val="tx1"/>
                </a:solidFill>
                <a:effectLst/>
                <a:latin typeface="+mn-lt"/>
                <a:ea typeface="+mn-ea"/>
                <a:cs typeface="+mn-cs"/>
              </a:rPr>
              <a:t>Clearing House Interbank Payments System</a:t>
            </a:r>
            <a:r>
              <a:rPr lang="en-US" sz="1200" b="0" i="0" u="none" strike="noStrike" kern="1200" dirty="0">
                <a:solidFill>
                  <a:schemeClr val="tx1"/>
                </a:solidFill>
                <a:effectLst/>
                <a:latin typeface="+mn-lt"/>
                <a:ea typeface="+mn-ea"/>
                <a:cs typeface="+mn-cs"/>
              </a:rPr>
              <a:t>, in cooperation with the U.S. Federal Reserve Bank System, called Fedwire, provides a clearinghouse for the interbank settlement for over 95 percent of U.S. dollar payments between international banks. CHIPS processes an average of $1.5 trillion of payments each day. Returning to our example, suppose U.S. Bank first needed to purchase euros in order to have them for transfer to Dutch Exporter. U.S. Bank can use CHIPS for settling the purchase of euros for dollars from, say, Swiss Bank, with structured invoice information via SWIFT to Swiss Bank to deposit the euros in its account with EZ Bank and to EZ Bank to transfer ownership to Dutch Exporter. The transfer between Swiss Bank and EZ Bank would in turn be accomplished through correspondent bank accounts or through CHIPS multilateral netting capability.</a:t>
            </a:r>
          </a:p>
          <a:p>
            <a:endParaRPr lang="en-US" altLang="en-US" sz="1200" b="0" i="0" u="none" strike="noStrike" kern="1200" dirty="0">
              <a:solidFill>
                <a:schemeClr val="tx1"/>
              </a:solidFill>
              <a:effectLst/>
              <a:latin typeface="+mn-lt"/>
              <a:ea typeface="+mn-ea"/>
              <a:cs typeface="+mn-cs"/>
            </a:endParaRPr>
          </a:p>
          <a:p>
            <a:endParaRPr lang="en-US" alt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Exchange Clearing House Limited (ECHO),</a:t>
            </a:r>
            <a:r>
              <a:rPr lang="en-US" sz="1200" b="0" i="0" u="none" strike="noStrike" kern="1200" dirty="0">
                <a:solidFill>
                  <a:schemeClr val="tx1"/>
                </a:solidFill>
                <a:effectLst/>
                <a:latin typeface="+mn-lt"/>
                <a:ea typeface="+mn-ea"/>
                <a:cs typeface="+mn-cs"/>
              </a:rPr>
              <a:t> the first global clearinghouse for settling interbank FX transactions, began operation. ECHO was a multilateral netting system that on each settlement date netted a client’s payments and receipts in each currency, regardless of whether they are due to or from multiple counterparties. Multilateral netting eliminates the risk and inefficiency of individual settlement. In 1997, ECHO merged with CLS Services Limited and operates currently as part of CLS Group. The 18 most actively traded currencies are currently eligible for settlement among 70 members.</a:t>
            </a: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8</a:t>
            </a:fld>
            <a:endParaRPr lang="en-US" altLang="en-US">
              <a:latin typeface="Arial" charset="0"/>
            </a:endParaRPr>
          </a:p>
        </p:txBody>
      </p:sp>
    </p:spTree>
    <p:extLst>
      <p:ext uri="{BB962C8B-B14F-4D97-AF65-F5344CB8AC3E}">
        <p14:creationId xmlns:p14="http://schemas.microsoft.com/office/powerpoint/2010/main" val="291299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9</a:t>
            </a:fld>
            <a:endParaRPr lang="en-US" altLang="en-US">
              <a:latin typeface="Arial" charset="0"/>
            </a:endParaRPr>
          </a:p>
        </p:txBody>
      </p:sp>
    </p:spTree>
    <p:extLst>
      <p:ext uri="{BB962C8B-B14F-4D97-AF65-F5344CB8AC3E}">
        <p14:creationId xmlns:p14="http://schemas.microsoft.com/office/powerpoint/2010/main" val="149798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215A-2380-4760-9809-B506552D7194}"/>
              </a:ext>
            </a:extLst>
          </p:cNvPr>
          <p:cNvSpPr>
            <a:spLocks noGrp="1"/>
          </p:cNvSpPr>
          <p:nvPr>
            <p:ph type="title"/>
          </p:nvPr>
        </p:nvSpPr>
        <p:spPr/>
        <p:txBody>
          <a:bodyPr/>
          <a:lstStyle>
            <a:lvl1pPr>
              <a:defRPr>
                <a:solidFill>
                  <a:srgbClr val="C00000"/>
                </a:solidFill>
              </a:defRPr>
            </a:lvl1pPr>
          </a:lstStyle>
          <a:p>
            <a:r>
              <a:rPr lang="en-US" dirty="0"/>
              <a:t>Click to edit Master title style</a:t>
            </a:r>
            <a:endParaRPr lang="en-IN" dirty="0"/>
          </a:p>
        </p:txBody>
      </p:sp>
      <p:sp>
        <p:nvSpPr>
          <p:cNvPr id="3" name="Subtitle 2"/>
          <p:cNvSpPr>
            <a:spLocks noGrp="1"/>
          </p:cNvSpPr>
          <p:nvPr>
            <p:ph type="subTitle" idx="1"/>
          </p:nvPr>
        </p:nvSpPr>
        <p:spPr>
          <a:xfrm>
            <a:off x="1447800" y="5867400"/>
            <a:ext cx="6400800" cy="800100"/>
          </a:xfrm>
          <a:prstGeom prst="rect">
            <a:avLst/>
          </a:prstGeom>
        </p:spPr>
        <p:txBody>
          <a:bodyPr/>
          <a:lstStyle>
            <a:lvl1pPr marL="0" indent="0" algn="ctr">
              <a:buNone/>
              <a:defRPr sz="36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1" name="Picture 10">
            <a:extLst>
              <a:ext uri="{FF2B5EF4-FFF2-40B4-BE49-F238E27FC236}">
                <a16:creationId xmlns:a16="http://schemas.microsoft.com/office/drawing/2014/main" id="{7EDC4DDF-8D8D-4354-BD1E-D19F300F1333}"/>
              </a:ext>
            </a:extLst>
          </p:cNvPr>
          <p:cNvPicPr>
            <a:picLocks noChangeAspect="1"/>
          </p:cNvPicPr>
          <p:nvPr userDrawn="1"/>
        </p:nvPicPr>
        <p:blipFill>
          <a:blip r:embed="rId2"/>
          <a:stretch>
            <a:fillRect/>
          </a:stretch>
        </p:blipFill>
        <p:spPr>
          <a:xfrm>
            <a:off x="1828800" y="396875"/>
            <a:ext cx="5334000" cy="4648200"/>
          </a:xfrm>
          <a:prstGeom prst="rect">
            <a:avLst/>
          </a:prstGeom>
        </p:spPr>
      </p:pic>
      <p:sp>
        <p:nvSpPr>
          <p:cNvPr id="5" name="Text Placeholder 4">
            <a:extLst>
              <a:ext uri="{FF2B5EF4-FFF2-40B4-BE49-F238E27FC236}">
                <a16:creationId xmlns:a16="http://schemas.microsoft.com/office/drawing/2014/main" id="{CED516A8-2B34-44D4-9234-30ACC7BE76F4}"/>
              </a:ext>
            </a:extLst>
          </p:cNvPr>
          <p:cNvSpPr>
            <a:spLocks noGrp="1"/>
          </p:cNvSpPr>
          <p:nvPr>
            <p:ph type="body" sz="quarter" idx="12"/>
          </p:nvPr>
        </p:nvSpPr>
        <p:spPr>
          <a:xfrm>
            <a:off x="4724400" y="6583045"/>
            <a:ext cx="4343400" cy="182880"/>
          </a:xfrm>
          <a:prstGeom prst="rect">
            <a:avLst/>
          </a:prstGeom>
        </p:spPr>
        <p:txBody>
          <a:bodyPr/>
          <a:lstStyle>
            <a:lvl1pPr marL="0" indent="0" algn="r">
              <a:buNone/>
              <a:defRPr sz="900">
                <a:latin typeface="Arial" panose="020B0604020202020204" pitchFamily="34" charset="0"/>
                <a:cs typeface="Arial" panose="020B0604020202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174302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4E8C34F-AD0C-4DD1-A70E-859A3BB2D4FD}" type="datetimeFigureOut">
              <a:rPr lang="en-US"/>
              <a:pPr>
                <a:defRPr/>
              </a:pPr>
              <a:t>10/15/23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5BD8D7A3-86B3-4587-A27D-348957627EF8}" type="slidenum">
              <a:rPr lang="en-US"/>
              <a:pPr>
                <a:defRPr/>
              </a:pPr>
              <a:t>‹#›</a:t>
            </a:fld>
            <a:endParaRPr lang="en-US"/>
          </a:p>
        </p:txBody>
      </p:sp>
    </p:spTree>
    <p:extLst>
      <p:ext uri="{BB962C8B-B14F-4D97-AF65-F5344CB8AC3E}">
        <p14:creationId xmlns:p14="http://schemas.microsoft.com/office/powerpoint/2010/main" val="59879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94998E0-6219-4CF7-9D2C-79402ABB3808}" type="datetimeFigureOut">
              <a:rPr lang="en-US"/>
              <a:pPr>
                <a:defRPr/>
              </a:pPr>
              <a:t>10/15/23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142C332C-0ECD-4C31-BA2B-D9820020CB26}" type="slidenum">
              <a:rPr lang="en-US"/>
              <a:pPr>
                <a:defRPr/>
              </a:pPr>
              <a:t>‹#›</a:t>
            </a:fld>
            <a:endParaRPr lang="en-US"/>
          </a:p>
        </p:txBody>
      </p:sp>
    </p:spTree>
    <p:extLst>
      <p:ext uri="{BB962C8B-B14F-4D97-AF65-F5344CB8AC3E}">
        <p14:creationId xmlns:p14="http://schemas.microsoft.com/office/powerpoint/2010/main" val="130757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418771-1825-4761-AA58-5B9B6FB8C855}" type="datetimeFigureOut">
              <a:rPr lang="en-US"/>
              <a:pPr>
                <a:defRPr/>
              </a:pPr>
              <a:t>10/15/23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0C783440-D5B8-4F4F-A79B-04755A4CCA50}" type="slidenum">
              <a:rPr lang="en-US"/>
              <a:pPr>
                <a:defRPr/>
              </a:pPr>
              <a:t>‹#›</a:t>
            </a:fld>
            <a:endParaRPr lang="en-US"/>
          </a:p>
        </p:txBody>
      </p:sp>
    </p:spTree>
    <p:extLst>
      <p:ext uri="{BB962C8B-B14F-4D97-AF65-F5344CB8AC3E}">
        <p14:creationId xmlns:p14="http://schemas.microsoft.com/office/powerpoint/2010/main" val="317730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F5D070-AA22-4680-B1CE-0908664F65FE}" type="datetimeFigureOut">
              <a:rPr lang="en-US"/>
              <a:pPr>
                <a:defRPr/>
              </a:pPr>
              <a:t>10/15/23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E7F775DC-62C3-4A6A-A919-5EEACB4FC40A}" type="slidenum">
              <a:rPr lang="en-US"/>
              <a:pPr>
                <a:defRPr/>
              </a:pPr>
              <a:t>‹#›</a:t>
            </a:fld>
            <a:endParaRPr lang="en-US"/>
          </a:p>
        </p:txBody>
      </p:sp>
    </p:spTree>
    <p:extLst>
      <p:ext uri="{BB962C8B-B14F-4D97-AF65-F5344CB8AC3E}">
        <p14:creationId xmlns:p14="http://schemas.microsoft.com/office/powerpoint/2010/main" val="70968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848" y="122727"/>
            <a:ext cx="8230306" cy="1295033"/>
          </a:xfrm>
        </p:spPr>
        <p:txBody>
          <a:bodyPr/>
          <a:lstStyle/>
          <a:p>
            <a:r>
              <a:rPr lang="en-US" dirty="0"/>
              <a:t>Click to edit Master title style</a:t>
            </a:r>
          </a:p>
        </p:txBody>
      </p:sp>
      <p:sp>
        <p:nvSpPr>
          <p:cNvPr id="3" name="Table Placeholder 2"/>
          <p:cNvSpPr>
            <a:spLocks noGrp="1"/>
          </p:cNvSpPr>
          <p:nvPr>
            <p:ph type="tbl" idx="1"/>
          </p:nvPr>
        </p:nvSpPr>
        <p:spPr>
          <a:xfrm>
            <a:off x="456848" y="1719996"/>
            <a:ext cx="8230306" cy="4410808"/>
          </a:xfrm>
          <a:prstGeom prst="rect">
            <a:avLst/>
          </a:prstGeom>
        </p:spPr>
        <p:txBody>
          <a:bodyPr/>
          <a:lstStyle/>
          <a:p>
            <a:pPr lvl="0"/>
            <a:endParaRPr lang="en-US" noProof="0"/>
          </a:p>
        </p:txBody>
      </p:sp>
      <p:sp>
        <p:nvSpPr>
          <p:cNvPr id="4" name="Rectangle 5"/>
          <p:cNvSpPr>
            <a:spLocks noGrp="1" noChangeArrowheads="1"/>
          </p:cNvSpPr>
          <p:nvPr>
            <p:ph type="dt" sz="half" idx="10"/>
          </p:nvPr>
        </p:nvSpPr>
        <p:spPr>
          <a:xfrm>
            <a:off x="66675" y="6248400"/>
            <a:ext cx="2135188" cy="457200"/>
          </a:xfrm>
          <a:prstGeom prst="rect">
            <a:avLst/>
          </a:prstGeom>
        </p:spPr>
        <p:txBody>
          <a:bodyPr lIns="103236" tIns="51618" rIns="103236" bIns="51618"/>
          <a:lstStyle>
            <a:lvl1pPr>
              <a:defRPr/>
            </a:lvl1pPr>
          </a:lstStyle>
          <a:p>
            <a:pPr>
              <a:defRPr/>
            </a:pPr>
            <a:endParaRPr lang="en-US" altLang="en-US"/>
          </a:p>
        </p:txBody>
      </p:sp>
    </p:spTree>
    <p:extLst>
      <p:ext uri="{BB962C8B-B14F-4D97-AF65-F5344CB8AC3E}">
        <p14:creationId xmlns:p14="http://schemas.microsoft.com/office/powerpoint/2010/main" val="110291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Content Placeholder 7">
            <a:extLst>
              <a:ext uri="{FF2B5EF4-FFF2-40B4-BE49-F238E27FC236}">
                <a16:creationId xmlns:a16="http://schemas.microsoft.com/office/drawing/2014/main" id="{8371E6E5-BCE2-45D4-BE67-8033B2829D61}"/>
              </a:ext>
            </a:extLst>
          </p:cNvPr>
          <p:cNvSpPr>
            <a:spLocks noGrp="1"/>
          </p:cNvSpPr>
          <p:nvPr>
            <p:ph sz="quarter" idx="11"/>
          </p:nvPr>
        </p:nvSpPr>
        <p:spPr>
          <a:xfrm>
            <a:off x="0" y="6486525"/>
            <a:ext cx="9144000" cy="371475"/>
          </a:xfrm>
          <a:prstGeom prst="rect">
            <a:avLst/>
          </a:prstGeom>
        </p:spPr>
        <p:txBody>
          <a:bodyPr/>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3133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215A-2380-4760-9809-B506552D7194}"/>
              </a:ext>
            </a:extLst>
          </p:cNvPr>
          <p:cNvSpPr>
            <a:spLocks noGrp="1"/>
          </p:cNvSpPr>
          <p:nvPr>
            <p:ph type="title"/>
          </p:nvPr>
        </p:nvSpPr>
        <p:spPr/>
        <p:txBody>
          <a:bodyPr/>
          <a:lstStyle>
            <a:lvl1pPr>
              <a:defRPr>
                <a:solidFill>
                  <a:srgbClr val="C00000"/>
                </a:solidFill>
              </a:defRPr>
            </a:lvl1pPr>
          </a:lstStyle>
          <a:p>
            <a:r>
              <a:rPr lang="en-US" dirty="0"/>
              <a:t>Click to edit Master title style</a:t>
            </a:r>
            <a:endParaRPr lang="en-IN" dirty="0"/>
          </a:p>
        </p:txBody>
      </p:sp>
      <p:sp>
        <p:nvSpPr>
          <p:cNvPr id="3" name="Subtitle 2"/>
          <p:cNvSpPr>
            <a:spLocks noGrp="1"/>
          </p:cNvSpPr>
          <p:nvPr>
            <p:ph type="subTitle" idx="1"/>
          </p:nvPr>
        </p:nvSpPr>
        <p:spPr>
          <a:xfrm>
            <a:off x="1447800" y="5867400"/>
            <a:ext cx="6400800" cy="800100"/>
          </a:xfrm>
          <a:prstGeom prst="rect">
            <a:avLst/>
          </a:prstGeom>
        </p:spPr>
        <p:txBody>
          <a:bodyPr/>
          <a:lstStyle>
            <a:lvl1pPr marL="0" indent="0" algn="ctr">
              <a:buNone/>
              <a:defRPr sz="36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1" name="Picture 10">
            <a:extLst>
              <a:ext uri="{FF2B5EF4-FFF2-40B4-BE49-F238E27FC236}">
                <a16:creationId xmlns:a16="http://schemas.microsoft.com/office/drawing/2014/main" id="{7EDC4DDF-8D8D-4354-BD1E-D19F300F1333}"/>
              </a:ext>
            </a:extLst>
          </p:cNvPr>
          <p:cNvPicPr>
            <a:picLocks noChangeAspect="1"/>
          </p:cNvPicPr>
          <p:nvPr userDrawn="1"/>
        </p:nvPicPr>
        <p:blipFill>
          <a:blip r:embed="rId2"/>
          <a:stretch>
            <a:fillRect/>
          </a:stretch>
        </p:blipFill>
        <p:spPr>
          <a:xfrm>
            <a:off x="1828800" y="396875"/>
            <a:ext cx="5334000" cy="4648200"/>
          </a:xfrm>
          <a:prstGeom prst="rect">
            <a:avLst/>
          </a:prstGeom>
        </p:spPr>
      </p:pic>
      <p:sp>
        <p:nvSpPr>
          <p:cNvPr id="5" name="Text Placeholder 4">
            <a:extLst>
              <a:ext uri="{FF2B5EF4-FFF2-40B4-BE49-F238E27FC236}">
                <a16:creationId xmlns:a16="http://schemas.microsoft.com/office/drawing/2014/main" id="{CED516A8-2B34-44D4-9234-30ACC7BE76F4}"/>
              </a:ext>
            </a:extLst>
          </p:cNvPr>
          <p:cNvSpPr>
            <a:spLocks noGrp="1"/>
          </p:cNvSpPr>
          <p:nvPr>
            <p:ph type="body" sz="quarter" idx="12"/>
          </p:nvPr>
        </p:nvSpPr>
        <p:spPr>
          <a:xfrm>
            <a:off x="4724400" y="6583045"/>
            <a:ext cx="4343400" cy="182880"/>
          </a:xfrm>
          <a:prstGeom prst="rect">
            <a:avLst/>
          </a:prstGeom>
        </p:spPr>
        <p:txBody>
          <a:bodyPr/>
          <a:lstStyle>
            <a:lvl1pPr marL="0" indent="0" algn="r">
              <a:buNone/>
              <a:defRPr sz="900">
                <a:latin typeface="Arial" panose="020B0604020202020204" pitchFamily="34" charset="0"/>
                <a:cs typeface="Arial" panose="020B0604020202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1147442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8463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412480" y="6535579"/>
            <a:ext cx="731520" cy="246221"/>
          </a:xfrm>
          <a:prstGeom prst="rect">
            <a:avLst/>
          </a:prstGeom>
          <a:noFill/>
        </p:spPr>
        <p:txBody>
          <a:bodyPr wrap="none" rtlCol="0">
            <a:spAutoFit/>
          </a:bodyPr>
          <a:lstStyle/>
          <a:p>
            <a:pPr algn="r"/>
            <a:r>
              <a:rPr lang="en-IN" sz="1000" dirty="0"/>
              <a:t>3-</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4800600" y="6535579"/>
            <a:ext cx="3943708" cy="230832"/>
          </a:xfrm>
          <a:prstGeom prst="rect">
            <a:avLst/>
          </a:prstGeom>
          <a:noFill/>
        </p:spPr>
        <p:txBody>
          <a:bodyPr wrap="none" rtlCol="0">
            <a:spAutoFit/>
          </a:bodyPr>
          <a:lstStyle/>
          <a:p>
            <a:pPr algn="r" eaLnBrk="1" hangingPunct="1"/>
            <a:r>
              <a:rPr lang="en-US" altLang="en-US" sz="900" b="0" dirty="0"/>
              <a:t>Copyright © 2021 by the McGraw-Hill Companies, Inc. All rights reserved.</a:t>
            </a:r>
          </a:p>
        </p:txBody>
      </p:sp>
      <p:sp>
        <p:nvSpPr>
          <p:cNvPr id="10" name="Text Placeholder 6">
            <a:extLst>
              <a:ext uri="{FF2B5EF4-FFF2-40B4-BE49-F238E27FC236}">
                <a16:creationId xmlns:a16="http://schemas.microsoft.com/office/drawing/2014/main" id="{2AB06694-AEB3-427B-8513-6B3B7FD2A1B4}"/>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267916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412480" y="6535579"/>
            <a:ext cx="731520" cy="246221"/>
          </a:xfrm>
          <a:prstGeom prst="rect">
            <a:avLst/>
          </a:prstGeom>
          <a:noFill/>
        </p:spPr>
        <p:txBody>
          <a:bodyPr wrap="none" rtlCol="0">
            <a:spAutoFit/>
          </a:bodyPr>
          <a:lstStyle/>
          <a:p>
            <a:pPr algn="r"/>
            <a:r>
              <a:rPr lang="en-IN" sz="1000" dirty="0"/>
              <a:t>3-</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4800600" y="6535579"/>
            <a:ext cx="3943708" cy="230832"/>
          </a:xfrm>
          <a:prstGeom prst="rect">
            <a:avLst/>
          </a:prstGeom>
          <a:noFill/>
        </p:spPr>
        <p:txBody>
          <a:bodyPr wrap="none" rtlCol="0">
            <a:spAutoFit/>
          </a:bodyPr>
          <a:lstStyle/>
          <a:p>
            <a:pPr algn="r" eaLnBrk="1" hangingPunct="1"/>
            <a:r>
              <a:rPr lang="en-US" altLang="en-US" sz="900" b="0" dirty="0"/>
              <a:t>Copyright © 2021 by the McGraw-Hill Companies, Inc. All rights reserved.</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4440079"/>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F9FAC4F4-757D-46C9-AAFE-E11ACE6B9A6C}"/>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207689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5-</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788598" y="6535579"/>
            <a:ext cx="955710" cy="230832"/>
          </a:xfrm>
          <a:prstGeom prst="rect">
            <a:avLst/>
          </a:prstGeom>
          <a:noFill/>
        </p:spPr>
        <p:txBody>
          <a:bodyPr wrap="none" rtlCol="0">
            <a:spAutoFit/>
          </a:bodyPr>
          <a:lstStyle/>
          <a:p>
            <a:pPr algn="r" eaLnBrk="1" hangingPunct="1"/>
            <a:r>
              <a:rPr lang="en-US" altLang="en-US" sz="900" b="0" dirty="0"/>
              <a:t> ©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2362348"/>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899B7AD-2CB4-4CAA-954C-688C5B1AA7A1}"/>
              </a:ext>
            </a:extLst>
          </p:cNvPr>
          <p:cNvSpPr>
            <a:spLocks noGrp="1"/>
          </p:cNvSpPr>
          <p:nvPr>
            <p:ph idx="11"/>
          </p:nvPr>
        </p:nvSpPr>
        <p:spPr>
          <a:xfrm>
            <a:off x="457200" y="3200696"/>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466599B-6C52-4A12-82D7-186CD5FF922C}"/>
              </a:ext>
            </a:extLst>
          </p:cNvPr>
          <p:cNvSpPr>
            <a:spLocks noGrp="1"/>
          </p:cNvSpPr>
          <p:nvPr>
            <p:ph idx="12"/>
          </p:nvPr>
        </p:nvSpPr>
        <p:spPr>
          <a:xfrm>
            <a:off x="457200" y="4039044"/>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69E9319-7521-4E3D-8A96-6BA421DB1A4D}"/>
              </a:ext>
            </a:extLst>
          </p:cNvPr>
          <p:cNvSpPr>
            <a:spLocks noGrp="1"/>
          </p:cNvSpPr>
          <p:nvPr>
            <p:ph idx="13"/>
          </p:nvPr>
        </p:nvSpPr>
        <p:spPr>
          <a:xfrm>
            <a:off x="457200" y="4877392"/>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88B282E-AEB6-4466-8F58-96FB65F7B3EF}"/>
              </a:ext>
            </a:extLst>
          </p:cNvPr>
          <p:cNvSpPr>
            <a:spLocks noGrp="1"/>
          </p:cNvSpPr>
          <p:nvPr>
            <p:ph idx="14"/>
          </p:nvPr>
        </p:nvSpPr>
        <p:spPr>
          <a:xfrm>
            <a:off x="457200" y="5715741"/>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EACAC9A-6AD6-442E-BE8E-87C02D8342B7}"/>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78545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8463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5-</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8" y="6535579"/>
            <a:ext cx="923650" cy="230832"/>
          </a:xfrm>
          <a:prstGeom prst="rect">
            <a:avLst/>
          </a:prstGeom>
          <a:noFill/>
        </p:spPr>
        <p:txBody>
          <a:bodyPr wrap="none" rtlCol="0">
            <a:spAutoFit/>
          </a:bodyPr>
          <a:lstStyle/>
          <a:p>
            <a:pPr algn="r" eaLnBrk="1" hangingPunct="1"/>
            <a:r>
              <a:rPr lang="en-US" altLang="en-US" sz="900" b="0" dirty="0"/>
              <a:t>© McGraw Hill</a:t>
            </a:r>
          </a:p>
        </p:txBody>
      </p:sp>
      <p:sp>
        <p:nvSpPr>
          <p:cNvPr id="10" name="Text Placeholder 6">
            <a:extLst>
              <a:ext uri="{FF2B5EF4-FFF2-40B4-BE49-F238E27FC236}">
                <a16:creationId xmlns:a16="http://schemas.microsoft.com/office/drawing/2014/main" id="{2AB06694-AEB3-427B-8513-6B3B7FD2A1B4}"/>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151501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702FB7-32C4-49BE-9A8E-895A20E01CB2}" type="datetimeFigureOut">
              <a:rPr lang="en-US"/>
              <a:pPr>
                <a:defRPr/>
              </a:pPr>
              <a:t>10/15/23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FBEF23FC-ED78-4494-A3F7-082A0DE4B02A}" type="slidenum">
              <a:rPr lang="en-US"/>
              <a:pPr>
                <a:defRPr/>
              </a:pPr>
              <a:t>‹#›</a:t>
            </a:fld>
            <a:endParaRPr lang="en-US"/>
          </a:p>
        </p:txBody>
      </p:sp>
    </p:spTree>
    <p:extLst>
      <p:ext uri="{BB962C8B-B14F-4D97-AF65-F5344CB8AC3E}">
        <p14:creationId xmlns:p14="http://schemas.microsoft.com/office/powerpoint/2010/main" val="2654674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DC970E54-9295-41C1-90AA-8C99FF9594EC}" type="datetimeFigureOut">
              <a:rPr lang="en-US"/>
              <a:pPr>
                <a:defRPr/>
              </a:pPr>
              <a:t>10/15/23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28284C16-6706-4311-BDEE-33958BF4098D}" type="slidenum">
              <a:rPr lang="en-US"/>
              <a:pPr>
                <a:defRPr/>
              </a:pPr>
              <a:t>‹#›</a:t>
            </a:fld>
            <a:endParaRPr lang="en-US"/>
          </a:p>
        </p:txBody>
      </p:sp>
    </p:spTree>
    <p:extLst>
      <p:ext uri="{BB962C8B-B14F-4D97-AF65-F5344CB8AC3E}">
        <p14:creationId xmlns:p14="http://schemas.microsoft.com/office/powerpoint/2010/main" val="35312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ABFD51F-A8F3-4C9A-BCFA-739985439A2C}" type="datetimeFigureOut">
              <a:rPr lang="en-US"/>
              <a:pPr>
                <a:defRPr/>
              </a:pPr>
              <a:t>10/15/23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t>#-</a:t>
            </a:r>
            <a:fld id="{84C3B2AB-9CAA-4036-B35B-348EB67C1439}" type="slidenum">
              <a:rPr lang="en-US"/>
              <a:pPr>
                <a:defRPr/>
              </a:pPr>
              <a:t>‹#›</a:t>
            </a:fld>
            <a:endParaRPr lang="en-US"/>
          </a:p>
        </p:txBody>
      </p:sp>
    </p:spTree>
    <p:extLst>
      <p:ext uri="{BB962C8B-B14F-4D97-AF65-F5344CB8AC3E}">
        <p14:creationId xmlns:p14="http://schemas.microsoft.com/office/powerpoint/2010/main" val="1736720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FB2A3BD9-AC7A-48EC-9DD7-10F646D6C236}" type="datetimeFigureOut">
              <a:rPr lang="en-US"/>
              <a:pPr>
                <a:defRPr/>
              </a:pPr>
              <a:t>10/15/23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a:t>
            </a:r>
            <a:fld id="{3A8DD13A-3D27-4BD8-9D4A-126A70D8773D}" type="slidenum">
              <a:rPr lang="en-US"/>
              <a:pPr>
                <a:defRPr/>
              </a:pPr>
              <a:t>‹#›</a:t>
            </a:fld>
            <a:endParaRPr lang="en-US"/>
          </a:p>
        </p:txBody>
      </p:sp>
    </p:spTree>
    <p:extLst>
      <p:ext uri="{BB962C8B-B14F-4D97-AF65-F5344CB8AC3E}">
        <p14:creationId xmlns:p14="http://schemas.microsoft.com/office/powerpoint/2010/main" val="266522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23F46519-33F3-40ED-8871-AFB3C613E4A6}" type="datetimeFigureOut">
              <a:rPr lang="en-US"/>
              <a:pPr>
                <a:defRPr/>
              </a:pPr>
              <a:t>10/15/23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a:t>
            </a:r>
            <a:fld id="{4719FE4A-34DB-42EC-9240-3FAB60FA8233}" type="slidenum">
              <a:rPr lang="en-US"/>
              <a:pPr>
                <a:defRPr/>
              </a:pPr>
              <a:t>‹#›</a:t>
            </a:fld>
            <a:endParaRPr lang="en-US"/>
          </a:p>
        </p:txBody>
      </p:sp>
    </p:spTree>
    <p:extLst>
      <p:ext uri="{BB962C8B-B14F-4D97-AF65-F5344CB8AC3E}">
        <p14:creationId xmlns:p14="http://schemas.microsoft.com/office/powerpoint/2010/main" val="2915809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4E8C34F-AD0C-4DD1-A70E-859A3BB2D4FD}" type="datetimeFigureOut">
              <a:rPr lang="en-US"/>
              <a:pPr>
                <a:defRPr/>
              </a:pPr>
              <a:t>10/15/23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5BD8D7A3-86B3-4587-A27D-348957627EF8}" type="slidenum">
              <a:rPr lang="en-US"/>
              <a:pPr>
                <a:defRPr/>
              </a:pPr>
              <a:t>‹#›</a:t>
            </a:fld>
            <a:endParaRPr lang="en-US"/>
          </a:p>
        </p:txBody>
      </p:sp>
    </p:spTree>
    <p:extLst>
      <p:ext uri="{BB962C8B-B14F-4D97-AF65-F5344CB8AC3E}">
        <p14:creationId xmlns:p14="http://schemas.microsoft.com/office/powerpoint/2010/main" val="2421177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94998E0-6219-4CF7-9D2C-79402ABB3808}" type="datetimeFigureOut">
              <a:rPr lang="en-US"/>
              <a:pPr>
                <a:defRPr/>
              </a:pPr>
              <a:t>10/15/23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142C332C-0ECD-4C31-BA2B-D9820020CB26}" type="slidenum">
              <a:rPr lang="en-US"/>
              <a:pPr>
                <a:defRPr/>
              </a:pPr>
              <a:t>‹#›</a:t>
            </a:fld>
            <a:endParaRPr lang="en-US"/>
          </a:p>
        </p:txBody>
      </p:sp>
    </p:spTree>
    <p:extLst>
      <p:ext uri="{BB962C8B-B14F-4D97-AF65-F5344CB8AC3E}">
        <p14:creationId xmlns:p14="http://schemas.microsoft.com/office/powerpoint/2010/main" val="3827656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418771-1825-4761-AA58-5B9B6FB8C855}" type="datetimeFigureOut">
              <a:rPr lang="en-US"/>
              <a:pPr>
                <a:defRPr/>
              </a:pPr>
              <a:t>10/15/23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0C783440-D5B8-4F4F-A79B-04755A4CCA50}" type="slidenum">
              <a:rPr lang="en-US"/>
              <a:pPr>
                <a:defRPr/>
              </a:pPr>
              <a:t>‹#›</a:t>
            </a:fld>
            <a:endParaRPr lang="en-US"/>
          </a:p>
        </p:txBody>
      </p:sp>
    </p:spTree>
    <p:extLst>
      <p:ext uri="{BB962C8B-B14F-4D97-AF65-F5344CB8AC3E}">
        <p14:creationId xmlns:p14="http://schemas.microsoft.com/office/powerpoint/2010/main" val="44076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F5D070-AA22-4680-B1CE-0908664F65FE}" type="datetimeFigureOut">
              <a:rPr lang="en-US"/>
              <a:pPr>
                <a:defRPr/>
              </a:pPr>
              <a:t>10/15/23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E7F775DC-62C3-4A6A-A919-5EEACB4FC40A}" type="slidenum">
              <a:rPr lang="en-US"/>
              <a:pPr>
                <a:defRPr/>
              </a:pPr>
              <a:t>‹#›</a:t>
            </a:fld>
            <a:endParaRPr lang="en-US"/>
          </a:p>
        </p:txBody>
      </p:sp>
    </p:spTree>
    <p:extLst>
      <p:ext uri="{BB962C8B-B14F-4D97-AF65-F5344CB8AC3E}">
        <p14:creationId xmlns:p14="http://schemas.microsoft.com/office/powerpoint/2010/main" val="2312214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848" y="122727"/>
            <a:ext cx="8230306" cy="1295033"/>
          </a:xfrm>
        </p:spPr>
        <p:txBody>
          <a:bodyPr/>
          <a:lstStyle/>
          <a:p>
            <a:r>
              <a:rPr lang="en-US" dirty="0"/>
              <a:t>Click to edit Master title style</a:t>
            </a:r>
          </a:p>
        </p:txBody>
      </p:sp>
      <p:sp>
        <p:nvSpPr>
          <p:cNvPr id="3" name="Table Placeholder 2"/>
          <p:cNvSpPr>
            <a:spLocks noGrp="1"/>
          </p:cNvSpPr>
          <p:nvPr>
            <p:ph type="tbl" idx="1"/>
          </p:nvPr>
        </p:nvSpPr>
        <p:spPr>
          <a:xfrm>
            <a:off x="456848" y="1719996"/>
            <a:ext cx="8230306" cy="4410808"/>
          </a:xfrm>
          <a:prstGeom prst="rect">
            <a:avLst/>
          </a:prstGeom>
        </p:spPr>
        <p:txBody>
          <a:bodyPr/>
          <a:lstStyle/>
          <a:p>
            <a:pPr lvl="0"/>
            <a:endParaRPr lang="en-US" noProof="0"/>
          </a:p>
        </p:txBody>
      </p:sp>
      <p:sp>
        <p:nvSpPr>
          <p:cNvPr id="4" name="Rectangle 5"/>
          <p:cNvSpPr>
            <a:spLocks noGrp="1" noChangeArrowheads="1"/>
          </p:cNvSpPr>
          <p:nvPr>
            <p:ph type="dt" sz="half" idx="10"/>
          </p:nvPr>
        </p:nvSpPr>
        <p:spPr>
          <a:xfrm>
            <a:off x="66675" y="6248400"/>
            <a:ext cx="2135188" cy="457200"/>
          </a:xfrm>
          <a:prstGeom prst="rect">
            <a:avLst/>
          </a:prstGeom>
        </p:spPr>
        <p:txBody>
          <a:bodyPr lIns="103236" tIns="51618" rIns="103236" bIns="51618"/>
          <a:lstStyle>
            <a:lvl1pPr>
              <a:defRPr/>
            </a:lvl1pPr>
          </a:lstStyle>
          <a:p>
            <a:pPr>
              <a:defRPr/>
            </a:pPr>
            <a:endParaRPr lang="en-US" altLang="en-US"/>
          </a:p>
        </p:txBody>
      </p:sp>
    </p:spTree>
    <p:extLst>
      <p:ext uri="{BB962C8B-B14F-4D97-AF65-F5344CB8AC3E}">
        <p14:creationId xmlns:p14="http://schemas.microsoft.com/office/powerpoint/2010/main" val="409759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5-</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4440079"/>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F9FAC4F4-757D-46C9-AAFE-E11ACE6B9A6C}"/>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5605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5-</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2362348"/>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899B7AD-2CB4-4CAA-954C-688C5B1AA7A1}"/>
              </a:ext>
            </a:extLst>
          </p:cNvPr>
          <p:cNvSpPr>
            <a:spLocks noGrp="1"/>
          </p:cNvSpPr>
          <p:nvPr>
            <p:ph idx="11"/>
          </p:nvPr>
        </p:nvSpPr>
        <p:spPr>
          <a:xfrm>
            <a:off x="457200" y="3200696"/>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466599B-6C52-4A12-82D7-186CD5FF922C}"/>
              </a:ext>
            </a:extLst>
          </p:cNvPr>
          <p:cNvSpPr>
            <a:spLocks noGrp="1"/>
          </p:cNvSpPr>
          <p:nvPr>
            <p:ph idx="12"/>
          </p:nvPr>
        </p:nvSpPr>
        <p:spPr>
          <a:xfrm>
            <a:off x="457200" y="4039044"/>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69E9319-7521-4E3D-8A96-6BA421DB1A4D}"/>
              </a:ext>
            </a:extLst>
          </p:cNvPr>
          <p:cNvSpPr>
            <a:spLocks noGrp="1"/>
          </p:cNvSpPr>
          <p:nvPr>
            <p:ph idx="13"/>
          </p:nvPr>
        </p:nvSpPr>
        <p:spPr>
          <a:xfrm>
            <a:off x="457200" y="4877392"/>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88B282E-AEB6-4466-8F58-96FB65F7B3EF}"/>
              </a:ext>
            </a:extLst>
          </p:cNvPr>
          <p:cNvSpPr>
            <a:spLocks noGrp="1"/>
          </p:cNvSpPr>
          <p:nvPr>
            <p:ph idx="14"/>
          </p:nvPr>
        </p:nvSpPr>
        <p:spPr>
          <a:xfrm>
            <a:off x="457200" y="5715741"/>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EACAC9A-6AD6-442E-BE8E-87C02D8342B7}"/>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139521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702FB7-32C4-49BE-9A8E-895A20E01CB2}" type="datetimeFigureOut">
              <a:rPr lang="en-US"/>
              <a:pPr>
                <a:defRPr/>
              </a:pPr>
              <a:t>10/15/23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FBEF23FC-ED78-4494-A3F7-082A0DE4B02A}" type="slidenum">
              <a:rPr lang="en-US"/>
              <a:pPr>
                <a:defRPr/>
              </a:pPr>
              <a:t>‹#›</a:t>
            </a:fld>
            <a:endParaRPr lang="en-US"/>
          </a:p>
        </p:txBody>
      </p:sp>
    </p:spTree>
    <p:extLst>
      <p:ext uri="{BB962C8B-B14F-4D97-AF65-F5344CB8AC3E}">
        <p14:creationId xmlns:p14="http://schemas.microsoft.com/office/powerpoint/2010/main" val="12997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DC970E54-9295-41C1-90AA-8C99FF9594EC}" type="datetimeFigureOut">
              <a:rPr lang="en-US"/>
              <a:pPr>
                <a:defRPr/>
              </a:pPr>
              <a:t>10/15/23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28284C16-6706-4311-BDEE-33958BF4098D}" type="slidenum">
              <a:rPr lang="en-US"/>
              <a:pPr>
                <a:defRPr/>
              </a:pPr>
              <a:t>‹#›</a:t>
            </a:fld>
            <a:endParaRPr lang="en-US"/>
          </a:p>
        </p:txBody>
      </p:sp>
    </p:spTree>
    <p:extLst>
      <p:ext uri="{BB962C8B-B14F-4D97-AF65-F5344CB8AC3E}">
        <p14:creationId xmlns:p14="http://schemas.microsoft.com/office/powerpoint/2010/main" val="41226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ABFD51F-A8F3-4C9A-BCFA-739985439A2C}" type="datetimeFigureOut">
              <a:rPr lang="en-US"/>
              <a:pPr>
                <a:defRPr/>
              </a:pPr>
              <a:t>10/15/23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t>#-</a:t>
            </a:r>
            <a:fld id="{84C3B2AB-9CAA-4036-B35B-348EB67C1439}" type="slidenum">
              <a:rPr lang="en-US"/>
              <a:pPr>
                <a:defRPr/>
              </a:pPr>
              <a:t>‹#›</a:t>
            </a:fld>
            <a:endParaRPr lang="en-US"/>
          </a:p>
        </p:txBody>
      </p:sp>
    </p:spTree>
    <p:extLst>
      <p:ext uri="{BB962C8B-B14F-4D97-AF65-F5344CB8AC3E}">
        <p14:creationId xmlns:p14="http://schemas.microsoft.com/office/powerpoint/2010/main" val="6944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FB2A3BD9-AC7A-48EC-9DD7-10F646D6C236}" type="datetimeFigureOut">
              <a:rPr lang="en-US"/>
              <a:pPr>
                <a:defRPr/>
              </a:pPr>
              <a:t>10/15/23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a:t>
            </a:r>
            <a:fld id="{3A8DD13A-3D27-4BD8-9D4A-126A70D8773D}" type="slidenum">
              <a:rPr lang="en-US"/>
              <a:pPr>
                <a:defRPr/>
              </a:pPr>
              <a:t>‹#›</a:t>
            </a:fld>
            <a:endParaRPr lang="en-US"/>
          </a:p>
        </p:txBody>
      </p:sp>
    </p:spTree>
    <p:extLst>
      <p:ext uri="{BB962C8B-B14F-4D97-AF65-F5344CB8AC3E}">
        <p14:creationId xmlns:p14="http://schemas.microsoft.com/office/powerpoint/2010/main" val="161350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23F46519-33F3-40ED-8871-AFB3C613E4A6}" type="datetimeFigureOut">
              <a:rPr lang="en-US"/>
              <a:pPr>
                <a:defRPr/>
              </a:pPr>
              <a:t>10/15/23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a:t>
            </a:r>
            <a:fld id="{4719FE4A-34DB-42EC-9240-3FAB60FA8233}" type="slidenum">
              <a:rPr lang="en-US"/>
              <a:pPr>
                <a:defRPr/>
              </a:pPr>
              <a:t>‹#›</a:t>
            </a:fld>
            <a:endParaRPr lang="en-US"/>
          </a:p>
        </p:txBody>
      </p:sp>
    </p:spTree>
    <p:extLst>
      <p:ext uri="{BB962C8B-B14F-4D97-AF65-F5344CB8AC3E}">
        <p14:creationId xmlns:p14="http://schemas.microsoft.com/office/powerpoint/2010/main" val="339865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02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Chapter Title</a:t>
            </a:r>
          </a:p>
        </p:txBody>
      </p:sp>
      <p:sp>
        <p:nvSpPr>
          <p:cNvPr id="5" name="Footer Placeholder 4"/>
          <p:cNvSpPr>
            <a:spLocks noGrp="1"/>
          </p:cNvSpPr>
          <p:nvPr>
            <p:ph type="ftr" sz="quarter" idx="3"/>
          </p:nvPr>
        </p:nvSpPr>
        <p:spPr>
          <a:xfrm>
            <a:off x="5867400" y="6629400"/>
            <a:ext cx="2895600" cy="361950"/>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a:t>#-</a:t>
            </a:r>
            <a:fld id="{5D17D02F-2E12-4346-95EE-C08154B8D7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78" r:id="rId3"/>
    <p:sldLayoutId id="2147483779"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96" r:id="rId15"/>
  </p:sldLayoutIdLst>
  <p:txStyles>
    <p:titleStyle>
      <a:lvl1pPr algn="ctr" rtl="0" eaLnBrk="0" fontAlgn="base" hangingPunct="0">
        <a:spcBef>
          <a:spcPct val="0"/>
        </a:spcBef>
        <a:spcAft>
          <a:spcPct val="0"/>
        </a:spcAft>
        <a:defRPr sz="5400" b="1" kern="1200">
          <a:solidFill>
            <a:srgbClr val="C05533"/>
          </a:solidFill>
          <a:latin typeface="Arial Narrow" panose="020B0606020202030204" pitchFamily="34" charset="0"/>
          <a:ea typeface="+mj-ea"/>
          <a:cs typeface="+mj-cs"/>
        </a:defRPr>
      </a:lvl1pPr>
      <a:lvl2pPr algn="ctr" rtl="0" eaLnBrk="0" fontAlgn="base" hangingPunct="0">
        <a:spcBef>
          <a:spcPct val="0"/>
        </a:spcBef>
        <a:spcAft>
          <a:spcPct val="0"/>
        </a:spcAft>
        <a:defRPr sz="5400" b="1">
          <a:solidFill>
            <a:srgbClr val="C05533"/>
          </a:solidFill>
          <a:latin typeface="Arial Narrow" pitchFamily="34" charset="0"/>
        </a:defRPr>
      </a:lvl2pPr>
      <a:lvl3pPr algn="ctr" rtl="0" eaLnBrk="0" fontAlgn="base" hangingPunct="0">
        <a:spcBef>
          <a:spcPct val="0"/>
        </a:spcBef>
        <a:spcAft>
          <a:spcPct val="0"/>
        </a:spcAft>
        <a:defRPr sz="5400" b="1">
          <a:solidFill>
            <a:srgbClr val="C05533"/>
          </a:solidFill>
          <a:latin typeface="Arial Narrow" pitchFamily="34" charset="0"/>
        </a:defRPr>
      </a:lvl3pPr>
      <a:lvl4pPr algn="ctr" rtl="0" eaLnBrk="0" fontAlgn="base" hangingPunct="0">
        <a:spcBef>
          <a:spcPct val="0"/>
        </a:spcBef>
        <a:spcAft>
          <a:spcPct val="0"/>
        </a:spcAft>
        <a:defRPr sz="5400" b="1">
          <a:solidFill>
            <a:srgbClr val="C05533"/>
          </a:solidFill>
          <a:latin typeface="Arial Narrow" pitchFamily="34" charset="0"/>
        </a:defRPr>
      </a:lvl4pPr>
      <a:lvl5pPr algn="ctr" rtl="0" eaLnBrk="0" fontAlgn="base" hangingPunct="0">
        <a:spcBef>
          <a:spcPct val="0"/>
        </a:spcBef>
        <a:spcAft>
          <a:spcPct val="0"/>
        </a:spcAft>
        <a:defRPr sz="5400" b="1">
          <a:solidFill>
            <a:srgbClr val="C05533"/>
          </a:solidFill>
          <a:latin typeface="Arial Narrow" pitchFamily="34" charset="0"/>
        </a:defRPr>
      </a:lvl5pPr>
      <a:lvl6pPr marL="457200" algn="ctr" rtl="0" fontAlgn="base">
        <a:spcBef>
          <a:spcPct val="0"/>
        </a:spcBef>
        <a:spcAft>
          <a:spcPct val="0"/>
        </a:spcAft>
        <a:defRPr sz="5400" b="1">
          <a:solidFill>
            <a:srgbClr val="C05533"/>
          </a:solidFill>
          <a:latin typeface="Arial Narrow" pitchFamily="34" charset="0"/>
        </a:defRPr>
      </a:lvl6pPr>
      <a:lvl7pPr marL="914400" algn="ctr" rtl="0" fontAlgn="base">
        <a:spcBef>
          <a:spcPct val="0"/>
        </a:spcBef>
        <a:spcAft>
          <a:spcPct val="0"/>
        </a:spcAft>
        <a:defRPr sz="5400" b="1">
          <a:solidFill>
            <a:srgbClr val="C05533"/>
          </a:solidFill>
          <a:latin typeface="Arial Narrow" pitchFamily="34" charset="0"/>
        </a:defRPr>
      </a:lvl7pPr>
      <a:lvl8pPr marL="1371600" algn="ctr" rtl="0" fontAlgn="base">
        <a:spcBef>
          <a:spcPct val="0"/>
        </a:spcBef>
        <a:spcAft>
          <a:spcPct val="0"/>
        </a:spcAft>
        <a:defRPr sz="5400" b="1">
          <a:solidFill>
            <a:srgbClr val="C05533"/>
          </a:solidFill>
          <a:latin typeface="Arial Narrow" pitchFamily="34" charset="0"/>
        </a:defRPr>
      </a:lvl8pPr>
      <a:lvl9pPr marL="1828800" algn="ctr" rtl="0" fontAlgn="base">
        <a:spcBef>
          <a:spcPct val="0"/>
        </a:spcBef>
        <a:spcAft>
          <a:spcPct val="0"/>
        </a:spcAft>
        <a:defRPr sz="5400" b="1">
          <a:solidFill>
            <a:srgbClr val="C05533"/>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02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Chapter Title</a:t>
            </a:r>
          </a:p>
        </p:txBody>
      </p:sp>
      <p:sp>
        <p:nvSpPr>
          <p:cNvPr id="5" name="Footer Placeholder 4"/>
          <p:cNvSpPr>
            <a:spLocks noGrp="1"/>
          </p:cNvSpPr>
          <p:nvPr>
            <p:ph type="ftr" sz="quarter" idx="3"/>
          </p:nvPr>
        </p:nvSpPr>
        <p:spPr>
          <a:xfrm>
            <a:off x="5867400" y="6629400"/>
            <a:ext cx="2895600" cy="361950"/>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a:t>#-</a:t>
            </a:r>
            <a:fld id="{5D17D02F-2E12-4346-95EE-C08154B8D7EB}" type="slidenum">
              <a:rPr lang="en-US"/>
              <a:pPr>
                <a:defRPr/>
              </a:pPr>
              <a:t>‹#›</a:t>
            </a:fld>
            <a:endParaRPr lang="en-US"/>
          </a:p>
        </p:txBody>
      </p:sp>
    </p:spTree>
    <p:extLst>
      <p:ext uri="{BB962C8B-B14F-4D97-AF65-F5344CB8AC3E}">
        <p14:creationId xmlns:p14="http://schemas.microsoft.com/office/powerpoint/2010/main" val="340865620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xStyles>
    <p:titleStyle>
      <a:lvl1pPr algn="ctr" rtl="0" eaLnBrk="0" fontAlgn="base" hangingPunct="0">
        <a:spcBef>
          <a:spcPct val="0"/>
        </a:spcBef>
        <a:spcAft>
          <a:spcPct val="0"/>
        </a:spcAft>
        <a:defRPr sz="5400" b="1" kern="1200">
          <a:solidFill>
            <a:srgbClr val="C05533"/>
          </a:solidFill>
          <a:latin typeface="Arial Narrow" panose="020B0606020202030204" pitchFamily="34" charset="0"/>
          <a:ea typeface="+mj-ea"/>
          <a:cs typeface="+mj-cs"/>
        </a:defRPr>
      </a:lvl1pPr>
      <a:lvl2pPr algn="ctr" rtl="0" eaLnBrk="0" fontAlgn="base" hangingPunct="0">
        <a:spcBef>
          <a:spcPct val="0"/>
        </a:spcBef>
        <a:spcAft>
          <a:spcPct val="0"/>
        </a:spcAft>
        <a:defRPr sz="5400" b="1">
          <a:solidFill>
            <a:srgbClr val="C05533"/>
          </a:solidFill>
          <a:latin typeface="Arial Narrow" pitchFamily="34" charset="0"/>
        </a:defRPr>
      </a:lvl2pPr>
      <a:lvl3pPr algn="ctr" rtl="0" eaLnBrk="0" fontAlgn="base" hangingPunct="0">
        <a:spcBef>
          <a:spcPct val="0"/>
        </a:spcBef>
        <a:spcAft>
          <a:spcPct val="0"/>
        </a:spcAft>
        <a:defRPr sz="5400" b="1">
          <a:solidFill>
            <a:srgbClr val="C05533"/>
          </a:solidFill>
          <a:latin typeface="Arial Narrow" pitchFamily="34" charset="0"/>
        </a:defRPr>
      </a:lvl3pPr>
      <a:lvl4pPr algn="ctr" rtl="0" eaLnBrk="0" fontAlgn="base" hangingPunct="0">
        <a:spcBef>
          <a:spcPct val="0"/>
        </a:spcBef>
        <a:spcAft>
          <a:spcPct val="0"/>
        </a:spcAft>
        <a:defRPr sz="5400" b="1">
          <a:solidFill>
            <a:srgbClr val="C05533"/>
          </a:solidFill>
          <a:latin typeface="Arial Narrow" pitchFamily="34" charset="0"/>
        </a:defRPr>
      </a:lvl4pPr>
      <a:lvl5pPr algn="ctr" rtl="0" eaLnBrk="0" fontAlgn="base" hangingPunct="0">
        <a:spcBef>
          <a:spcPct val="0"/>
        </a:spcBef>
        <a:spcAft>
          <a:spcPct val="0"/>
        </a:spcAft>
        <a:defRPr sz="5400" b="1">
          <a:solidFill>
            <a:srgbClr val="C05533"/>
          </a:solidFill>
          <a:latin typeface="Arial Narrow" pitchFamily="34" charset="0"/>
        </a:defRPr>
      </a:lvl5pPr>
      <a:lvl6pPr marL="457200" algn="ctr" rtl="0" fontAlgn="base">
        <a:spcBef>
          <a:spcPct val="0"/>
        </a:spcBef>
        <a:spcAft>
          <a:spcPct val="0"/>
        </a:spcAft>
        <a:defRPr sz="5400" b="1">
          <a:solidFill>
            <a:srgbClr val="C05533"/>
          </a:solidFill>
          <a:latin typeface="Arial Narrow" pitchFamily="34" charset="0"/>
        </a:defRPr>
      </a:lvl6pPr>
      <a:lvl7pPr marL="914400" algn="ctr" rtl="0" fontAlgn="base">
        <a:spcBef>
          <a:spcPct val="0"/>
        </a:spcBef>
        <a:spcAft>
          <a:spcPct val="0"/>
        </a:spcAft>
        <a:defRPr sz="5400" b="1">
          <a:solidFill>
            <a:srgbClr val="C05533"/>
          </a:solidFill>
          <a:latin typeface="Arial Narrow" pitchFamily="34" charset="0"/>
        </a:defRPr>
      </a:lvl7pPr>
      <a:lvl8pPr marL="1371600" algn="ctr" rtl="0" fontAlgn="base">
        <a:spcBef>
          <a:spcPct val="0"/>
        </a:spcBef>
        <a:spcAft>
          <a:spcPct val="0"/>
        </a:spcAft>
        <a:defRPr sz="5400" b="1">
          <a:solidFill>
            <a:srgbClr val="C05533"/>
          </a:solidFill>
          <a:latin typeface="Arial Narrow" pitchFamily="34" charset="0"/>
        </a:defRPr>
      </a:lvl8pPr>
      <a:lvl9pPr marL="1828800" algn="ctr" rtl="0" fontAlgn="base">
        <a:spcBef>
          <a:spcPct val="0"/>
        </a:spcBef>
        <a:spcAft>
          <a:spcPct val="0"/>
        </a:spcAft>
        <a:defRPr sz="5400" b="1">
          <a:solidFill>
            <a:srgbClr val="C05533"/>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10.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1DD831-ECFF-4414-B103-D9F84A01328A}"/>
              </a:ext>
            </a:extLst>
          </p:cNvPr>
          <p:cNvSpPr>
            <a:spLocks noGrp="1"/>
          </p:cNvSpPr>
          <p:nvPr>
            <p:ph type="title"/>
          </p:nvPr>
        </p:nvSpPr>
        <p:spPr/>
        <p:txBody>
          <a:bodyPr>
            <a:noAutofit/>
          </a:bodyPr>
          <a:lstStyle/>
          <a:p>
            <a:r>
              <a:rPr lang="en-US" altLang="en-US" sz="4800" noProof="0" dirty="0">
                <a:solidFill>
                  <a:srgbClr val="AC0000"/>
                </a:solidFill>
              </a:rPr>
              <a:t>The Market for Foreign Exchange</a:t>
            </a:r>
            <a:endParaRPr lang="en-US" sz="4800" noProof="0" dirty="0">
              <a:solidFill>
                <a:srgbClr val="AC0000"/>
              </a:solidFill>
            </a:endParaRPr>
          </a:p>
        </p:txBody>
      </p:sp>
      <p:sp>
        <p:nvSpPr>
          <p:cNvPr id="7" name="Subtitle 2">
            <a:extLst>
              <a:ext uri="{FF2B5EF4-FFF2-40B4-BE49-F238E27FC236}">
                <a16:creationId xmlns:a16="http://schemas.microsoft.com/office/drawing/2014/main" id="{486F1036-0D63-45AC-B576-E3628036A3F0}"/>
              </a:ext>
            </a:extLst>
          </p:cNvPr>
          <p:cNvSpPr>
            <a:spLocks noGrp="1"/>
          </p:cNvSpPr>
          <p:nvPr>
            <p:ph type="subTitle" idx="1"/>
          </p:nvPr>
        </p:nvSpPr>
        <p:spPr/>
        <p:txBody>
          <a:bodyPr/>
          <a:lstStyle/>
          <a:p>
            <a:r>
              <a:rPr lang="en-US" altLang="en-US" noProof="0" dirty="0"/>
              <a:t>Chapter Five</a:t>
            </a:r>
          </a:p>
        </p:txBody>
      </p:sp>
      <p:sp>
        <p:nvSpPr>
          <p:cNvPr id="2" name="Text Placeholder 3">
            <a:extLst>
              <a:ext uri="{FF2B5EF4-FFF2-40B4-BE49-F238E27FC236}">
                <a16:creationId xmlns:a16="http://schemas.microsoft.com/office/drawing/2014/main" id="{A73A0EC7-E3F5-4CCF-AF25-E46E4AD746F6}"/>
              </a:ext>
            </a:extLst>
          </p:cNvPr>
          <p:cNvSpPr>
            <a:spLocks noGrp="1"/>
          </p:cNvSpPr>
          <p:nvPr>
            <p:ph type="body" sz="quarter" idx="12"/>
          </p:nvPr>
        </p:nvSpPr>
        <p:spPr>
          <a:xfrm>
            <a:off x="1828800" y="6492240"/>
            <a:ext cx="5486400" cy="365760"/>
          </a:xfrm>
        </p:spPr>
        <p:txBody>
          <a:bodyPr/>
          <a:lstStyle/>
          <a:p>
            <a:pPr algn="ctr"/>
            <a:r>
              <a:rPr lang="en-US" noProof="0" dirty="0"/>
              <a:t>© 2021 McGraw Hill. All rights reserved. Authorized only for instructor use in the classroom. No reproduction or further distribution permitted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noProof="0" dirty="0">
                <a:solidFill>
                  <a:srgbClr val="AC0000"/>
                </a:solidFill>
              </a:rPr>
              <a:t>Spot Rate Quotations </a:t>
            </a:r>
            <a:r>
              <a:rPr lang="en-US" sz="1000" b="0" noProof="0" dirty="0">
                <a:solidFill>
                  <a:srgbClr val="AC0000"/>
                </a:solidFill>
              </a:rPr>
              <a:t>1</a:t>
            </a: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a:spcBef>
                <a:spcPts val="1200"/>
              </a:spcBef>
              <a:spcAft>
                <a:spcPts val="1200"/>
              </a:spcAft>
            </a:pPr>
            <a:r>
              <a:rPr lang="en-US" sz="2400" b="1" noProof="0" dirty="0"/>
              <a:t>Spot rate </a:t>
            </a:r>
            <a:r>
              <a:rPr lang="en-US" sz="2400" noProof="0" dirty="0"/>
              <a:t>currency quotations can be stated in direct or indirect terms</a:t>
            </a:r>
          </a:p>
          <a:p>
            <a:pPr lvl="1">
              <a:spcBef>
                <a:spcPts val="1200"/>
              </a:spcBef>
              <a:spcAft>
                <a:spcPts val="1200"/>
              </a:spcAft>
            </a:pPr>
            <a:r>
              <a:rPr lang="en-US" b="1" noProof="0" dirty="0"/>
              <a:t>Direct quotations </a:t>
            </a:r>
            <a:r>
              <a:rPr lang="en-US" noProof="0" dirty="0"/>
              <a:t>refer to the price of one unit of a foreign currency in terms of the domestic currency.</a:t>
            </a:r>
          </a:p>
          <a:p>
            <a:pPr lvl="1">
              <a:spcBef>
                <a:spcPts val="1200"/>
              </a:spcBef>
              <a:spcAft>
                <a:spcPts val="1200"/>
              </a:spcAft>
            </a:pPr>
            <a:r>
              <a:rPr lang="en-US" b="1" noProof="0" dirty="0"/>
              <a:t>Indirect quotation </a:t>
            </a:r>
            <a:r>
              <a:rPr lang="en-US" noProof="0" dirty="0"/>
              <a:t>is the price of one domestic currency in terms of a foreign currency.</a:t>
            </a:r>
          </a:p>
        </p:txBody>
      </p:sp>
    </p:spTree>
    <p:extLst>
      <p:ext uri="{BB962C8B-B14F-4D97-AF65-F5344CB8AC3E}">
        <p14:creationId xmlns:p14="http://schemas.microsoft.com/office/powerpoint/2010/main" val="666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fontScale="90000"/>
          </a:bodyPr>
          <a:lstStyle/>
          <a:p>
            <a:r>
              <a:rPr lang="en-US" noProof="0" dirty="0">
                <a:solidFill>
                  <a:srgbClr val="AC0000"/>
                </a:solidFill>
              </a:rPr>
              <a:t>Average Daily Foreign Exchange Turnover by Instrument and Counterparty</a:t>
            </a:r>
            <a:endParaRPr lang="en-US" sz="1200" noProof="0" dirty="0">
              <a:solidFill>
                <a:srgbClr val="AC0000"/>
              </a:solidFill>
            </a:endParaRPr>
          </a:p>
        </p:txBody>
      </p:sp>
      <p:graphicFrame>
        <p:nvGraphicFramePr>
          <p:cNvPr id="11" name="Table 2">
            <a:extLst>
              <a:ext uri="{FF2B5EF4-FFF2-40B4-BE49-F238E27FC236}">
                <a16:creationId xmlns:a16="http://schemas.microsoft.com/office/drawing/2014/main" id="{E6D50594-6523-47D8-BC42-122FF2FAC1F9}"/>
              </a:ext>
            </a:extLst>
          </p:cNvPr>
          <p:cNvGraphicFramePr>
            <a:graphicFrameLocks noGrp="1"/>
          </p:cNvGraphicFramePr>
          <p:nvPr>
            <p:ph idx="10"/>
            <p:extLst>
              <p:ext uri="{D42A27DB-BD31-4B8C-83A1-F6EECF244321}">
                <p14:modId xmlns:p14="http://schemas.microsoft.com/office/powerpoint/2010/main" val="1996393201"/>
              </p:ext>
            </p:extLst>
          </p:nvPr>
        </p:nvGraphicFramePr>
        <p:xfrm>
          <a:off x="822564" y="1469032"/>
          <a:ext cx="7498872" cy="4298379"/>
        </p:xfrm>
        <a:graphic>
          <a:graphicData uri="http://schemas.openxmlformats.org/drawingml/2006/table">
            <a:tbl>
              <a:tblPr firstRow="1" firstCol="1"/>
              <a:tblGrid>
                <a:gridCol w="2713513">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12123">
                  <a:extLst>
                    <a:ext uri="{9D8B030D-6E8A-4147-A177-3AD203B41FA5}">
                      <a16:colId xmlns:a16="http://schemas.microsoft.com/office/drawing/2014/main" val="20002"/>
                    </a:ext>
                  </a:extLst>
                </a:gridCol>
                <a:gridCol w="1082437">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640080">
                <a:tc>
                  <a:txBody>
                    <a:bodyPr/>
                    <a:lstStyle/>
                    <a:p>
                      <a:pPr marL="12700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Unicode MS" pitchFamily="34" charset="-128"/>
                          <a:ea typeface="Arial Unicode MS" pitchFamily="34" charset="-128"/>
                          <a:cs typeface="Arial Unicode MS" pitchFamily="34" charset="-128"/>
                        </a:rPr>
                        <a:t>Instrument/ Counterparty</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AE0FA"/>
                    </a:solidFill>
                  </a:tcPr>
                </a:tc>
                <a:tc>
                  <a:txBody>
                    <a:bodyPr/>
                    <a:lstStyle/>
                    <a:p>
                      <a:pPr marL="0" marR="12700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Unicode MS" pitchFamily="34" charset="-128"/>
                          <a:ea typeface="Arial Unicode MS" pitchFamily="34" charset="-128"/>
                          <a:cs typeface="Arial Unicode MS" pitchFamily="34" charset="-128"/>
                        </a:rPr>
                        <a:t>Turnover in U</a:t>
                      </a:r>
                      <a:r>
                        <a:rPr lang="en-US" sz="100" b="1" dirty="0">
                          <a:latin typeface="Arial Unicode MS" pitchFamily="34" charset="-128"/>
                          <a:ea typeface="Arial Unicode MS" pitchFamily="34" charset="-128"/>
                          <a:cs typeface="Arial Unicode MS" pitchFamily="34" charset="-128"/>
                        </a:rPr>
                        <a:t> </a:t>
                      </a:r>
                      <a:r>
                        <a:rPr lang="en-US" sz="1400" b="1" dirty="0">
                          <a:latin typeface="Arial Unicode MS" pitchFamily="34" charset="-128"/>
                          <a:ea typeface="Arial Unicode MS" pitchFamily="34" charset="-128"/>
                          <a:cs typeface="Arial Unicode MS" pitchFamily="34" charset="-128"/>
                        </a:rPr>
                        <a:t>S</a:t>
                      </a:r>
                      <a:r>
                        <a:rPr lang="en-US" sz="100" b="1" dirty="0">
                          <a:latin typeface="Arial Unicode MS" pitchFamily="34" charset="-128"/>
                          <a:ea typeface="Arial Unicode MS" pitchFamily="34" charset="-128"/>
                          <a:cs typeface="Arial Unicode MS" pitchFamily="34" charset="-128"/>
                        </a:rPr>
                        <a:t> </a:t>
                      </a:r>
                      <a:r>
                        <a:rPr lang="en-US" sz="1400" b="1" dirty="0">
                          <a:latin typeface="Arial Unicode MS" pitchFamily="34" charset="-128"/>
                          <a:ea typeface="Arial Unicode MS" pitchFamily="34" charset="-128"/>
                          <a:cs typeface="Arial Unicode MS" pitchFamily="34" charset="-128"/>
                        </a:rPr>
                        <a:t>D (billion)</a:t>
                      </a:r>
                      <a:endParaRPr lang="en-US"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AE0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Unicode MS" pitchFamily="34" charset="-128"/>
                          <a:ea typeface="Arial Unicode MS" pitchFamily="34" charset="-128"/>
                          <a:cs typeface="Arial Unicode MS" pitchFamily="34" charset="-128"/>
                        </a:rPr>
                        <a:t>Turnover in U</a:t>
                      </a:r>
                      <a:r>
                        <a:rPr lang="en-US" sz="100" b="1" dirty="0">
                          <a:latin typeface="Arial Unicode MS" pitchFamily="34" charset="-128"/>
                          <a:ea typeface="Arial Unicode MS" pitchFamily="34" charset="-128"/>
                          <a:cs typeface="Arial Unicode MS" pitchFamily="34" charset="-128"/>
                        </a:rPr>
                        <a:t> </a:t>
                      </a:r>
                      <a:r>
                        <a:rPr lang="en-US" sz="1400" b="1" dirty="0">
                          <a:latin typeface="Arial Unicode MS" pitchFamily="34" charset="-128"/>
                          <a:ea typeface="Arial Unicode MS" pitchFamily="34" charset="-128"/>
                          <a:cs typeface="Arial Unicode MS" pitchFamily="34" charset="-128"/>
                        </a:rPr>
                        <a:t>S</a:t>
                      </a:r>
                      <a:r>
                        <a:rPr lang="en-US" sz="100" b="1" dirty="0">
                          <a:latin typeface="Arial Unicode MS" pitchFamily="34" charset="-128"/>
                          <a:ea typeface="Arial Unicode MS" pitchFamily="34" charset="-128"/>
                          <a:cs typeface="Arial Unicode MS" pitchFamily="34" charset="-128"/>
                        </a:rPr>
                        <a:t> </a:t>
                      </a:r>
                      <a:r>
                        <a:rPr lang="en-US" sz="1400" b="1" dirty="0">
                          <a:latin typeface="Arial Unicode MS" pitchFamily="34" charset="-128"/>
                          <a:ea typeface="Arial Unicode MS" pitchFamily="34" charset="-128"/>
                          <a:cs typeface="Arial Unicode MS" pitchFamily="34" charset="-128"/>
                        </a:rPr>
                        <a:t>D (billion)</a:t>
                      </a:r>
                      <a:endParaRPr lang="en-US"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AE0FA"/>
                    </a:solidFill>
                  </a:tcPr>
                </a:tc>
                <a:tc>
                  <a:txBody>
                    <a:bodyPr/>
                    <a:lstStyle/>
                    <a:p>
                      <a:pPr marR="101600" indent="0" algn="ctr">
                        <a:lnSpc>
                          <a:spcPct val="100000"/>
                        </a:lnSpc>
                      </a:pPr>
                      <a:r>
                        <a:rPr lang="en-US" sz="1400" b="1" dirty="0">
                          <a:latin typeface="Arial Unicode MS" pitchFamily="34" charset="-128"/>
                          <a:ea typeface="Arial Unicode MS" pitchFamily="34" charset="-128"/>
                          <a:cs typeface="Arial Unicode MS" pitchFamily="34" charset="-128"/>
                        </a:rPr>
                        <a:t>Percent</a:t>
                      </a:r>
                      <a:endParaRPr lang="en-US" sz="1400" dirty="0">
                        <a:solidFill>
                          <a:srgbClr val="6A6C8B"/>
                        </a:solidFill>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AE0FA"/>
                    </a:solidFill>
                  </a:tcPr>
                </a:tc>
                <a:tc>
                  <a:txBody>
                    <a:bodyPr/>
                    <a:lstStyle/>
                    <a:p>
                      <a:pPr marL="0" marR="11430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Unicode MS" pitchFamily="34" charset="-128"/>
                          <a:ea typeface="Arial Unicode MS" pitchFamily="34" charset="-128"/>
                          <a:cs typeface="Arial Unicode MS" pitchFamily="34" charset="-128"/>
                        </a:rPr>
                        <a:t>Percent</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AE0FA"/>
                    </a:solidFill>
                  </a:tcPr>
                </a:tc>
                <a:extLst>
                  <a:ext uri="{0D108BD9-81ED-4DB2-BD59-A6C34878D82A}">
                    <a16:rowId xmlns:a16="http://schemas.microsoft.com/office/drawing/2014/main" val="10000"/>
                  </a:ext>
                </a:extLst>
              </a:tr>
              <a:tr h="362053">
                <a:tc>
                  <a:txBody>
                    <a:bodyPr/>
                    <a:lstStyle/>
                    <a:p>
                      <a:pPr marL="127000" indent="0" algn="l">
                        <a:lnSpc>
                          <a:spcPct val="100000"/>
                        </a:lnSpc>
                      </a:pPr>
                      <a:r>
                        <a:rPr lang="en-US" sz="1400" b="1" i="1" dirty="0">
                          <a:solidFill>
                            <a:schemeClr val="tx1"/>
                          </a:solidFill>
                          <a:latin typeface="Arial Unicode MS" pitchFamily="34" charset="-128"/>
                          <a:ea typeface="Arial Unicode MS" pitchFamily="34" charset="-128"/>
                          <a:cs typeface="Arial Unicode MS" pitchFamily="34" charset="-128"/>
                        </a:rPr>
                        <a:t>Spot</a:t>
                      </a:r>
                      <a:endParaRPr lang="en-US" sz="1400" b="1" dirty="0">
                        <a:solidFill>
                          <a:schemeClr val="tx1"/>
                        </a:solidFill>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27000" indent="0" algn="r">
                        <a:lnSpc>
                          <a:spcPct val="100000"/>
                        </a:lnSpc>
                      </a:pPr>
                      <a:endParaRPr lang="en-US"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1" dirty="0">
                          <a:latin typeface="Arial Unicode MS" pitchFamily="34" charset="-128"/>
                          <a:ea typeface="Arial Unicode MS" pitchFamily="34" charset="-128"/>
                          <a:cs typeface="Arial Unicode MS" pitchFamily="34" charset="-128"/>
                        </a:rPr>
                        <a:t>1,987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endParaRPr lang="en-US" sz="1400" dirty="0">
                        <a:solidFill>
                          <a:srgbClr val="6A6C8B"/>
                        </a:solidFill>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14300" indent="0" algn="r" defTabSz="914400" rtl="0" eaLnBrk="1" fontAlgn="auto" latinLnBrk="0" hangingPunct="1">
                        <a:lnSpc>
                          <a:spcPct val="100000"/>
                        </a:lnSpc>
                        <a:spcBef>
                          <a:spcPts val="0"/>
                        </a:spcBef>
                        <a:spcAft>
                          <a:spcPts val="0"/>
                        </a:spcAft>
                        <a:buClrTx/>
                        <a:buSzTx/>
                        <a:buFontTx/>
                        <a:buNone/>
                        <a:tabLst/>
                        <a:defRPr/>
                      </a:pPr>
                      <a:r>
                        <a:rPr lang="en-US" sz="1400" i="1" dirty="0">
                          <a:latin typeface="Arial Unicode MS" pitchFamily="34" charset="-128"/>
                          <a:ea typeface="Arial Unicode MS" pitchFamily="34" charset="-128"/>
                          <a:cs typeface="Arial Unicode MS" pitchFamily="34" charset="-128"/>
                        </a:rPr>
                        <a:t>32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1"/>
                  </a:ext>
                </a:extLst>
              </a:tr>
              <a:tr h="217728">
                <a:tc>
                  <a:txBody>
                    <a:bodyPr/>
                    <a:lstStyle/>
                    <a:p>
                      <a:pPr marL="127000" indent="0" algn="l">
                        <a:lnSpc>
                          <a:spcPct val="100000"/>
                        </a:lnSpc>
                      </a:pPr>
                      <a:r>
                        <a:rPr lang="en-US" sz="1400" dirty="0">
                          <a:latin typeface="Arial Unicode MS" pitchFamily="34" charset="-128"/>
                          <a:ea typeface="Arial Unicode MS" pitchFamily="34" charset="-128"/>
                          <a:cs typeface="Arial Unicode MS" pitchFamily="34" charset="-128"/>
                        </a:rPr>
                        <a:t>with reporting dealers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01600" indent="0" algn="r" defTabSz="914400" rtl="0" eaLnBrk="1" latinLnBrk="0" hangingPunct="1">
                        <a:lnSpc>
                          <a:spcPct val="100000"/>
                        </a:lnSpc>
                      </a:pPr>
                      <a:r>
                        <a:rPr lang="en-US" sz="1400" kern="1200" dirty="0">
                          <a:solidFill>
                            <a:schemeClr val="tx1"/>
                          </a:solidFill>
                          <a:latin typeface="Arial Unicode MS" pitchFamily="34" charset="-128"/>
                          <a:ea typeface="Arial Unicode MS" pitchFamily="34" charset="-128"/>
                          <a:cs typeface="Arial Unicode MS" pitchFamily="34" charset="-128"/>
                        </a:rPr>
                        <a:t>593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indent="0" algn="r">
                        <a:lnSpc>
                          <a:spcPct val="100000"/>
                        </a:lnSpc>
                      </a:pPr>
                      <a:endParaRPr lang="en-US" sz="1400" i="1"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solidFill>
                            <a:schemeClr val="tx1"/>
                          </a:solidFill>
                          <a:latin typeface="Arial Unicode MS" pitchFamily="34" charset="-128"/>
                          <a:ea typeface="Arial Unicode MS" pitchFamily="34" charset="-128"/>
                          <a:cs typeface="Arial Unicode MS" pitchFamily="34" charset="-128"/>
                        </a:rPr>
                        <a:t>10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14300" indent="0" algn="r">
                        <a:lnSpc>
                          <a:spcPct val="100000"/>
                        </a:lnSpc>
                      </a:pPr>
                      <a:endParaRPr lang="en-US" sz="1400" i="1"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2"/>
                  </a:ext>
                </a:extLst>
              </a:tr>
              <a:tr h="226012">
                <a:tc>
                  <a:txBody>
                    <a:bodyPr/>
                    <a:lstStyle/>
                    <a:p>
                      <a:pPr marL="127000" indent="0" algn="l">
                        <a:lnSpc>
                          <a:spcPct val="100000"/>
                        </a:lnSpc>
                      </a:pPr>
                      <a:r>
                        <a:rPr lang="en-US" sz="1400" dirty="0">
                          <a:latin typeface="Arial Unicode MS" pitchFamily="34" charset="-128"/>
                          <a:ea typeface="Arial Unicode MS" pitchFamily="34" charset="-128"/>
                          <a:cs typeface="Arial Unicode MS" pitchFamily="34" charset="-128"/>
                        </a:rPr>
                        <a:t>with other financial institutions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01600" indent="0" algn="r" defTabSz="914400" rtl="0" eaLnBrk="1" latinLnBrk="0" hangingPunct="1">
                        <a:lnSpc>
                          <a:spcPct val="100000"/>
                        </a:lnSpc>
                      </a:pPr>
                      <a:r>
                        <a:rPr lang="en-US" sz="1400" kern="1200" dirty="0">
                          <a:solidFill>
                            <a:schemeClr val="tx1"/>
                          </a:solidFill>
                          <a:latin typeface="Arial Unicode MS" pitchFamily="34" charset="-128"/>
                          <a:ea typeface="Arial Unicode MS" pitchFamily="34" charset="-128"/>
                          <a:cs typeface="Arial Unicode MS" pitchFamily="34" charset="-128"/>
                        </a:rPr>
                        <a:t>1,236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latin typeface="Arial Unicode MS" pitchFamily="34" charset="-128"/>
                          <a:ea typeface="Arial Unicode MS" pitchFamily="34" charset="-128"/>
                          <a:cs typeface="Arial Unicode MS" pitchFamily="34" charset="-128"/>
                        </a:rPr>
                        <a:t>20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3"/>
                  </a:ext>
                </a:extLst>
              </a:tr>
              <a:tr h="182521">
                <a:tc>
                  <a:txBody>
                    <a:bodyPr/>
                    <a:lstStyle/>
                    <a:p>
                      <a:pPr marL="127000" indent="0" algn="l">
                        <a:lnSpc>
                          <a:spcPct val="100000"/>
                        </a:lnSpc>
                      </a:pPr>
                      <a:r>
                        <a:rPr lang="en-US" sz="1400" dirty="0">
                          <a:latin typeface="Arial Unicode MS" pitchFamily="34" charset="-128"/>
                          <a:ea typeface="Arial Unicode MS" pitchFamily="34" charset="-128"/>
                          <a:cs typeface="Arial Unicode MS" pitchFamily="34" charset="-128"/>
                        </a:rPr>
                        <a:t>with nonfinancial customers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01600" indent="0" algn="r" defTabSz="914400" rtl="0" eaLnBrk="1" latinLnBrk="0" hangingPunct="1">
                        <a:lnSpc>
                          <a:spcPct val="100000"/>
                        </a:lnSpc>
                      </a:pPr>
                      <a:r>
                        <a:rPr lang="en-US" sz="1400" kern="1200" dirty="0">
                          <a:solidFill>
                            <a:schemeClr val="tx1"/>
                          </a:solidFill>
                          <a:latin typeface="Arial Unicode MS" pitchFamily="34" charset="-128"/>
                          <a:ea typeface="Arial Unicode MS" pitchFamily="34" charset="-128"/>
                          <a:cs typeface="Arial Unicode MS" pitchFamily="34" charset="-128"/>
                        </a:rPr>
                        <a:t>159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latin typeface="Arial Unicode MS" pitchFamily="34" charset="-128"/>
                          <a:ea typeface="Arial Unicode MS" pitchFamily="34" charset="-128"/>
                          <a:cs typeface="Arial Unicode MS" pitchFamily="34" charset="-128"/>
                        </a:rPr>
                        <a:t>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4"/>
                  </a:ext>
                </a:extLst>
              </a:tr>
              <a:tr h="323851">
                <a:tc>
                  <a:txBody>
                    <a:bodyPr/>
                    <a:lstStyle/>
                    <a:p>
                      <a:pPr marL="127000" marR="381000" indent="0" algn="l">
                        <a:lnSpc>
                          <a:spcPct val="100000"/>
                        </a:lnSpc>
                      </a:pPr>
                      <a:r>
                        <a:rPr lang="en-US" sz="1400" b="1" i="1" dirty="0">
                          <a:solidFill>
                            <a:schemeClr val="tx1"/>
                          </a:solidFill>
                          <a:latin typeface="Arial Unicode MS" pitchFamily="34" charset="-128"/>
                          <a:ea typeface="Arial Unicode MS" pitchFamily="34" charset="-128"/>
                          <a:cs typeface="Arial Unicode MS" pitchFamily="34" charset="-128"/>
                        </a:rPr>
                        <a:t>Outright Forwards </a:t>
                      </a:r>
                      <a:endParaRPr lang="en-US" sz="1400" b="1" dirty="0">
                        <a:solidFill>
                          <a:schemeClr val="tx1"/>
                        </a:solidFill>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27000" indent="0" algn="r">
                        <a:lnSpc>
                          <a:spcPct val="100000"/>
                        </a:lnSpc>
                      </a:pPr>
                      <a:endParaRPr lang="en-US"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1" dirty="0">
                          <a:latin typeface="Arial Unicode MS" pitchFamily="34" charset="-128"/>
                          <a:ea typeface="Arial Unicode MS" pitchFamily="34" charset="-128"/>
                          <a:cs typeface="Arial Unicode MS" pitchFamily="34" charset="-128"/>
                        </a:rPr>
                        <a:t>999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endParaRPr lang="en-US"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14300" indent="0" algn="r" defTabSz="914400" rtl="0" eaLnBrk="1" fontAlgn="auto" latinLnBrk="0" hangingPunct="1">
                        <a:lnSpc>
                          <a:spcPct val="100000"/>
                        </a:lnSpc>
                        <a:spcBef>
                          <a:spcPts val="0"/>
                        </a:spcBef>
                        <a:spcAft>
                          <a:spcPts val="0"/>
                        </a:spcAft>
                        <a:buClrTx/>
                        <a:buSzTx/>
                        <a:buFontTx/>
                        <a:buNone/>
                        <a:tabLst/>
                        <a:defRPr/>
                      </a:pPr>
                      <a:r>
                        <a:rPr lang="en-US" sz="1400" i="1" dirty="0">
                          <a:solidFill>
                            <a:schemeClr val="tx1"/>
                          </a:solidFill>
                          <a:latin typeface="Arial Unicode MS" pitchFamily="34" charset="-128"/>
                          <a:ea typeface="Arial Unicode MS" pitchFamily="34" charset="-128"/>
                          <a:cs typeface="Arial Unicode MS" pitchFamily="34" charset="-128"/>
                        </a:rPr>
                        <a:t>16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5"/>
                  </a:ext>
                </a:extLst>
              </a:tr>
              <a:tr h="249305">
                <a:tc>
                  <a:txBody>
                    <a:bodyPr/>
                    <a:lstStyle/>
                    <a:p>
                      <a:pPr marL="127000" marR="381000" indent="0" algn="l">
                        <a:lnSpc>
                          <a:spcPct val="100000"/>
                        </a:lnSpc>
                      </a:pPr>
                      <a:r>
                        <a:rPr lang="en-US" sz="1400" dirty="0">
                          <a:latin typeface="Arial Unicode MS" pitchFamily="34" charset="-128"/>
                          <a:ea typeface="Arial Unicode MS" pitchFamily="34" charset="-128"/>
                          <a:cs typeface="Arial Unicode MS" pitchFamily="34" charset="-128"/>
                        </a:rPr>
                        <a:t>with reporting dealers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27000" indent="0" algn="r">
                        <a:lnSpc>
                          <a:spcPct val="100000"/>
                        </a:lnSpc>
                      </a:pPr>
                      <a:r>
                        <a:rPr lang="en-US" sz="1400" dirty="0">
                          <a:latin typeface="Arial Unicode MS" pitchFamily="34" charset="-128"/>
                          <a:ea typeface="Arial Unicode MS" pitchFamily="34" charset="-128"/>
                          <a:cs typeface="Arial Unicode MS" pitchFamily="34" charset="-128"/>
                        </a:rPr>
                        <a:t>268</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indent="0" algn="r">
                        <a:lnSpc>
                          <a:spcPct val="100000"/>
                        </a:lnSpc>
                      </a:pPr>
                      <a:endParaRPr lang="en-US" sz="1400" i="1"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latin typeface="Arial Unicode MS" pitchFamily="34" charset="-128"/>
                          <a:ea typeface="Arial Unicode MS" pitchFamily="34" charset="-128"/>
                          <a:cs typeface="Arial Unicode MS" pitchFamily="34" charset="-128"/>
                        </a:rPr>
                        <a:t>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14300" indent="0" algn="r">
                        <a:lnSpc>
                          <a:spcPct val="100000"/>
                        </a:lnSpc>
                      </a:pPr>
                      <a:endParaRPr lang="en-US" sz="1400" i="1" dirty="0">
                        <a:solidFill>
                          <a:srgbClr val="6A6C8B"/>
                        </a:solidFill>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6"/>
                  </a:ext>
                </a:extLst>
              </a:tr>
              <a:tr h="219904">
                <a:tc>
                  <a:txBody>
                    <a:bodyPr/>
                    <a:lstStyle/>
                    <a:p>
                      <a:pPr marL="127000" indent="0" algn="l">
                        <a:lnSpc>
                          <a:spcPct val="100000"/>
                        </a:lnSpc>
                      </a:pPr>
                      <a:r>
                        <a:rPr lang="en-US" sz="1400" dirty="0">
                          <a:latin typeface="Arial Unicode MS" pitchFamily="34" charset="-128"/>
                          <a:ea typeface="Arial Unicode MS" pitchFamily="34" charset="-128"/>
                          <a:cs typeface="Arial Unicode MS" pitchFamily="34" charset="-128"/>
                        </a:rPr>
                        <a:t>with other financial institutions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27000" indent="0" algn="r">
                        <a:lnSpc>
                          <a:spcPct val="100000"/>
                        </a:lnSpc>
                      </a:pPr>
                      <a:r>
                        <a:rPr lang="en-US" sz="1400" dirty="0">
                          <a:latin typeface="Arial Unicode MS" pitchFamily="34" charset="-128"/>
                          <a:ea typeface="Arial Unicode MS" pitchFamily="34" charset="-128"/>
                          <a:cs typeface="Arial Unicode MS" pitchFamily="34" charset="-128"/>
                        </a:rPr>
                        <a:t>615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solidFill>
                            <a:schemeClr val="tx1"/>
                          </a:solidFill>
                          <a:latin typeface="Arial Unicode MS" pitchFamily="34" charset="-128"/>
                          <a:ea typeface="Arial Unicode MS" pitchFamily="34" charset="-128"/>
                          <a:cs typeface="Arial Unicode MS" pitchFamily="34" charset="-128"/>
                        </a:rPr>
                        <a:t>10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7"/>
                  </a:ext>
                </a:extLst>
              </a:tr>
              <a:tr h="250445">
                <a:tc>
                  <a:txBody>
                    <a:bodyPr/>
                    <a:lstStyle/>
                    <a:p>
                      <a:pPr marL="127000" indent="0" algn="l">
                        <a:lnSpc>
                          <a:spcPct val="100000"/>
                        </a:lnSpc>
                      </a:pPr>
                      <a:r>
                        <a:rPr lang="en-US" sz="1400" dirty="0">
                          <a:latin typeface="Arial Unicode MS" pitchFamily="34" charset="-128"/>
                          <a:ea typeface="Arial Unicode MS" pitchFamily="34" charset="-128"/>
                          <a:cs typeface="Arial Unicode MS" pitchFamily="34" charset="-128"/>
                        </a:rPr>
                        <a:t>with nonfinancial customers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27000" indent="0" algn="r">
                        <a:lnSpc>
                          <a:spcPct val="100000"/>
                        </a:lnSpc>
                      </a:pPr>
                      <a:r>
                        <a:rPr lang="en-US" sz="1400" dirty="0">
                          <a:solidFill>
                            <a:schemeClr val="tx1"/>
                          </a:solidFill>
                          <a:latin typeface="Arial Unicode MS" pitchFamily="34" charset="-128"/>
                          <a:ea typeface="Arial Unicode MS" pitchFamily="34" charset="-128"/>
                          <a:cs typeface="Arial Unicode MS" pitchFamily="34" charset="-128"/>
                        </a:rPr>
                        <a:t>116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latin typeface="Arial Unicode MS" pitchFamily="34" charset="-128"/>
                          <a:ea typeface="Arial Unicode MS" pitchFamily="34" charset="-128"/>
                          <a:cs typeface="Arial Unicode MS" pitchFamily="34" charset="-128"/>
                        </a:rPr>
                        <a:t>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8"/>
                  </a:ext>
                </a:extLst>
              </a:tr>
              <a:tr h="368777">
                <a:tc>
                  <a:txBody>
                    <a:bodyPr/>
                    <a:lstStyle/>
                    <a:p>
                      <a:pPr marL="127000" marR="381000" indent="0" algn="l">
                        <a:lnSpc>
                          <a:spcPct val="100000"/>
                        </a:lnSpc>
                      </a:pPr>
                      <a:r>
                        <a:rPr lang="en-US" sz="1400" b="1" i="1" dirty="0">
                          <a:solidFill>
                            <a:schemeClr val="tx1"/>
                          </a:solidFill>
                          <a:latin typeface="Arial Unicode MS" pitchFamily="34" charset="-128"/>
                          <a:ea typeface="Arial Unicode MS" pitchFamily="34" charset="-128"/>
                          <a:cs typeface="Arial Unicode MS" pitchFamily="34" charset="-128"/>
                        </a:rPr>
                        <a:t>Foreign Exchange Swaps</a:t>
                      </a:r>
                      <a:endParaRPr lang="en-US" sz="1400" b="1" dirty="0">
                        <a:solidFill>
                          <a:schemeClr val="tx1"/>
                        </a:solidFill>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indent="0" algn="r">
                        <a:lnSpc>
                          <a:spcPct val="100000"/>
                        </a:lnSpc>
                      </a:pPr>
                      <a:endParaRPr lang="en-US"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1" dirty="0">
                          <a:latin typeface="Arial Unicode MS" pitchFamily="34" charset="-128"/>
                          <a:ea typeface="Arial Unicode MS" pitchFamily="34" charset="-128"/>
                          <a:cs typeface="Arial Unicode MS" pitchFamily="34" charset="-128"/>
                        </a:rPr>
                        <a:t>3,202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endParaRPr lang="en-US"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14300" indent="0" algn="r" defTabSz="914400" rtl="0" eaLnBrk="1" fontAlgn="auto" latinLnBrk="0" hangingPunct="1">
                        <a:lnSpc>
                          <a:spcPct val="100000"/>
                        </a:lnSpc>
                        <a:spcBef>
                          <a:spcPts val="0"/>
                        </a:spcBef>
                        <a:spcAft>
                          <a:spcPts val="0"/>
                        </a:spcAft>
                        <a:buClrTx/>
                        <a:buSzTx/>
                        <a:buFontTx/>
                        <a:buNone/>
                        <a:tabLst/>
                        <a:defRPr/>
                      </a:pPr>
                      <a:r>
                        <a:rPr lang="en-US" sz="1400" i="1" dirty="0">
                          <a:latin typeface="Arial Unicode MS" pitchFamily="34" charset="-128"/>
                          <a:ea typeface="Arial Unicode MS" pitchFamily="34" charset="-128"/>
                          <a:cs typeface="Arial Unicode MS" pitchFamily="34" charset="-128"/>
                        </a:rPr>
                        <a:t>52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09"/>
                  </a:ext>
                </a:extLst>
              </a:tr>
              <a:tr h="255516">
                <a:tc>
                  <a:txBody>
                    <a:bodyPr/>
                    <a:lstStyle/>
                    <a:p>
                      <a:pPr marL="127000" marR="381000" indent="0" algn="l">
                        <a:lnSpc>
                          <a:spcPct val="100000"/>
                        </a:lnSpc>
                      </a:pPr>
                      <a:r>
                        <a:rPr lang="en-US" sz="1400" dirty="0">
                          <a:latin typeface="Arial Unicode MS" pitchFamily="34" charset="-128"/>
                          <a:ea typeface="Arial Unicode MS" pitchFamily="34" charset="-128"/>
                          <a:cs typeface="Arial Unicode MS" pitchFamily="34" charset="-128"/>
                        </a:rPr>
                        <a:t>with reporting dealers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01600" indent="0" algn="r" defTabSz="914400" rtl="0" eaLnBrk="1" latinLnBrk="0" hangingPunct="1">
                        <a:lnSpc>
                          <a:spcPct val="100000"/>
                        </a:lnSpc>
                      </a:pPr>
                      <a:r>
                        <a:rPr lang="en-US" sz="1400" kern="1200" dirty="0">
                          <a:solidFill>
                            <a:schemeClr val="tx1"/>
                          </a:solidFill>
                          <a:latin typeface="Arial Unicode MS" pitchFamily="34" charset="-128"/>
                          <a:ea typeface="Arial Unicode MS" pitchFamily="34" charset="-128"/>
                          <a:cs typeface="Arial Unicode MS" pitchFamily="34" charset="-128"/>
                        </a:rPr>
                        <a:t>1,498</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indent="0" algn="r">
                        <a:lnSpc>
                          <a:spcPct val="100000"/>
                        </a:lnSpc>
                      </a:pPr>
                      <a:endParaRPr lang="en-US" sz="1400" i="1"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latin typeface="Arial Unicode MS" pitchFamily="34" charset="-128"/>
                          <a:ea typeface="Arial Unicode MS" pitchFamily="34" charset="-128"/>
                          <a:cs typeface="Arial Unicode MS" pitchFamily="34" charset="-128"/>
                        </a:rPr>
                        <a:t>24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14300" indent="0" algn="r">
                        <a:lnSpc>
                          <a:spcPct val="100000"/>
                        </a:lnSpc>
                      </a:pPr>
                      <a:endParaRPr lang="en-US" sz="1400" i="1"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10"/>
                  </a:ext>
                </a:extLst>
              </a:tr>
              <a:tr h="226012">
                <a:tc>
                  <a:txBody>
                    <a:bodyPr/>
                    <a:lstStyle/>
                    <a:p>
                      <a:pPr marL="127000" indent="0" algn="l">
                        <a:lnSpc>
                          <a:spcPct val="100000"/>
                        </a:lnSpc>
                      </a:pPr>
                      <a:r>
                        <a:rPr lang="en-US" sz="1400" dirty="0">
                          <a:latin typeface="Arial Unicode MS" pitchFamily="34" charset="-128"/>
                          <a:ea typeface="Arial Unicode MS" pitchFamily="34" charset="-128"/>
                          <a:cs typeface="Arial Unicode MS" pitchFamily="34" charset="-128"/>
                        </a:rPr>
                        <a:t>with other financial institutions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01600" indent="0" algn="r" defTabSz="914400" rtl="0" eaLnBrk="1" latinLnBrk="0" hangingPunct="1">
                        <a:lnSpc>
                          <a:spcPct val="100000"/>
                        </a:lnSpc>
                      </a:pPr>
                      <a:r>
                        <a:rPr lang="en-US" sz="1400" kern="1200" dirty="0">
                          <a:solidFill>
                            <a:schemeClr val="tx1"/>
                          </a:solidFill>
                          <a:latin typeface="Arial Unicode MS" pitchFamily="34" charset="-128"/>
                          <a:ea typeface="Arial Unicode MS" pitchFamily="34" charset="-128"/>
                          <a:cs typeface="Arial Unicode MS" pitchFamily="34" charset="-128"/>
                        </a:rPr>
                        <a:t>1,537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latin typeface="Arial Unicode MS" pitchFamily="34" charset="-128"/>
                          <a:ea typeface="Arial Unicode MS" pitchFamily="34" charset="-128"/>
                          <a:cs typeface="Arial Unicode MS" pitchFamily="34" charset="-128"/>
                        </a:rPr>
                        <a:t>25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11"/>
                  </a:ext>
                </a:extLst>
              </a:tr>
              <a:tr h="219904">
                <a:tc>
                  <a:txBody>
                    <a:bodyPr/>
                    <a:lstStyle/>
                    <a:p>
                      <a:pPr marL="127000" indent="0" algn="l">
                        <a:lnSpc>
                          <a:spcPct val="100000"/>
                        </a:lnSpc>
                      </a:pPr>
                      <a:r>
                        <a:rPr lang="en-US" sz="1400" dirty="0">
                          <a:latin typeface="Arial Unicode MS" pitchFamily="34" charset="-128"/>
                          <a:ea typeface="Arial Unicode MS" pitchFamily="34" charset="-128"/>
                          <a:cs typeface="Arial Unicode MS" pitchFamily="34" charset="-128"/>
                        </a:rPr>
                        <a:t>with nonfinancial customers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L="0" marR="101600" indent="0" algn="r" defTabSz="914400" rtl="0" eaLnBrk="1" latinLnBrk="0" hangingPunct="1">
                        <a:lnSpc>
                          <a:spcPct val="100000"/>
                        </a:lnSpc>
                      </a:pPr>
                      <a:r>
                        <a:rPr lang="en-US" sz="1400" kern="1200" dirty="0">
                          <a:solidFill>
                            <a:schemeClr val="tx1"/>
                          </a:solidFill>
                          <a:latin typeface="Arial Unicode MS" pitchFamily="34" charset="-128"/>
                          <a:ea typeface="Arial Unicode MS" pitchFamily="34" charset="-128"/>
                          <a:cs typeface="Arial Unicode MS" pitchFamily="34" charset="-128"/>
                        </a:rPr>
                        <a:t>166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01600" indent="0" algn="r">
                        <a:lnSpc>
                          <a:spcPct val="100000"/>
                        </a:lnSpc>
                      </a:pPr>
                      <a:r>
                        <a:rPr lang="en-US" sz="1400" dirty="0">
                          <a:latin typeface="Arial Unicode MS" pitchFamily="34" charset="-128"/>
                          <a:ea typeface="Arial Unicode MS" pitchFamily="34" charset="-128"/>
                          <a:cs typeface="Arial Unicode MS" pitchFamily="34" charset="-128"/>
                        </a:rPr>
                        <a:t>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i="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12"/>
                  </a:ext>
                </a:extLst>
              </a:tr>
              <a:tr h="311529">
                <a:tc>
                  <a:txBody>
                    <a:bodyPr/>
                    <a:lstStyle/>
                    <a:p>
                      <a:pPr marL="292100" indent="0" algn="l">
                        <a:lnSpc>
                          <a:spcPct val="100000"/>
                        </a:lnSpc>
                      </a:pPr>
                      <a:r>
                        <a:rPr lang="en-US" sz="1400" dirty="0">
                          <a:latin typeface="Arial Unicode MS" pitchFamily="34" charset="-128"/>
                          <a:ea typeface="Arial Unicode MS" pitchFamily="34" charset="-128"/>
                          <a:cs typeface="Arial Unicode MS" pitchFamily="34" charset="-128"/>
                        </a:rPr>
                        <a:t>Total</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dirty="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indent="0" algn="r">
                        <a:lnSpc>
                          <a:spcPct val="100000"/>
                        </a:lnSpc>
                      </a:pPr>
                      <a:r>
                        <a:rPr lang="en-US" sz="1400" i="0" dirty="0">
                          <a:latin typeface="Arial Unicode MS" pitchFamily="34" charset="-128"/>
                          <a:ea typeface="Arial Unicode MS" pitchFamily="34" charset="-128"/>
                          <a:cs typeface="Arial Unicode MS" pitchFamily="34" charset="-128"/>
                        </a:rPr>
                        <a:t>6,188</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lnSpc>
                          <a:spcPct val="100000"/>
                        </a:lnSpc>
                      </a:pPr>
                      <a:endParaRPr sz="1400">
                        <a:latin typeface="Arial Unicode MS" pitchFamily="34" charset="-128"/>
                        <a:ea typeface="Arial Unicode MS" pitchFamily="34" charset="-128"/>
                        <a:cs typeface="Arial Unicode MS" pitchFamily="34" charset="-128"/>
                      </a:endParaRP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marR="114300" indent="0" algn="r">
                        <a:lnSpc>
                          <a:spcPct val="100000"/>
                        </a:lnSpc>
                      </a:pPr>
                      <a:r>
                        <a:rPr lang="en-US" sz="1400" i="0" dirty="0">
                          <a:solidFill>
                            <a:schemeClr val="tx1"/>
                          </a:solidFill>
                          <a:latin typeface="Arial Unicode MS" pitchFamily="34" charset="-128"/>
                          <a:ea typeface="Arial Unicode MS" pitchFamily="34" charset="-128"/>
                          <a:cs typeface="Arial Unicode MS" pitchFamily="34" charset="-128"/>
                        </a:rPr>
                        <a:t>100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0013"/>
                  </a:ext>
                </a:extLst>
              </a:tr>
            </a:tbl>
          </a:graphicData>
        </a:graphic>
      </p:graphicFrame>
      <p:sp>
        <p:nvSpPr>
          <p:cNvPr id="2" name="Content Placeholder 3"/>
          <p:cNvSpPr>
            <a:spLocks noGrp="1"/>
          </p:cNvSpPr>
          <p:nvPr>
            <p:ph idx="1"/>
          </p:nvPr>
        </p:nvSpPr>
        <p:spPr>
          <a:xfrm>
            <a:off x="822565" y="5774180"/>
            <a:ext cx="7498872" cy="345570"/>
          </a:xfrm>
        </p:spPr>
        <p:txBody>
          <a:bodyPr/>
          <a:lstStyle/>
          <a:p>
            <a:r>
              <a:rPr lang="en-US" sz="1400" spc="-50" noProof="0" dirty="0"/>
              <a:t>Note: Turnover is net of local and cross-border interdealer double-counting.</a:t>
            </a:r>
            <a:endParaRPr lang="en-US" sz="1400" noProof="0" dirty="0"/>
          </a:p>
        </p:txBody>
      </p:sp>
      <p:sp>
        <p:nvSpPr>
          <p:cNvPr id="16" name="Text Placeholder 4">
            <a:extLst>
              <a:ext uri="{FF2B5EF4-FFF2-40B4-BE49-F238E27FC236}">
                <a16:creationId xmlns:a16="http://schemas.microsoft.com/office/drawing/2014/main" id="{499546A8-949D-4D04-B9C1-653D58DB2FFF}"/>
              </a:ext>
            </a:extLst>
          </p:cNvPr>
          <p:cNvSpPr>
            <a:spLocks noGrp="1"/>
          </p:cNvSpPr>
          <p:nvPr>
            <p:ph idx="14"/>
          </p:nvPr>
        </p:nvSpPr>
        <p:spPr>
          <a:xfrm>
            <a:off x="2743200" y="6119750"/>
            <a:ext cx="6400800" cy="457200"/>
          </a:xfrm>
        </p:spPr>
        <p:txBody>
          <a:bodyPr>
            <a:noAutofit/>
          </a:bodyPr>
          <a:lstStyle/>
          <a:p>
            <a:pPr algn="l">
              <a:spcBef>
                <a:spcPts val="0"/>
              </a:spcBef>
            </a:pPr>
            <a:r>
              <a:rPr lang="en-US" sz="1200" spc="-50" noProof="0" dirty="0">
                <a:latin typeface="Arial Unicode MS" pitchFamily="34" charset="-128"/>
                <a:ea typeface="Arial Unicode MS" pitchFamily="34" charset="-128"/>
                <a:cs typeface="Arial Unicode MS" pitchFamily="34" charset="-128"/>
              </a:rPr>
              <a:t>Source: Tabulated from data in Table </a:t>
            </a:r>
            <a:r>
              <a:rPr lang="en-US" sz="1200" spc="-50" noProof="0" dirty="0">
                <a:solidFill>
                  <a:srgbClr val="6A6C8B"/>
                </a:solidFill>
                <a:latin typeface="Arial Unicode MS" pitchFamily="34" charset="-128"/>
                <a:ea typeface="Arial Unicode MS" pitchFamily="34" charset="-128"/>
                <a:cs typeface="Arial Unicode MS" pitchFamily="34" charset="-128"/>
              </a:rPr>
              <a:t>4 </a:t>
            </a:r>
            <a:r>
              <a:rPr lang="en-US" sz="1200" spc="-50" noProof="0" dirty="0">
                <a:latin typeface="Arial Unicode MS" pitchFamily="34" charset="-128"/>
                <a:ea typeface="Arial Unicode MS" pitchFamily="34" charset="-128"/>
                <a:cs typeface="Arial Unicode MS" pitchFamily="34" charset="-128"/>
              </a:rPr>
              <a:t>in </a:t>
            </a:r>
            <a:r>
              <a:rPr lang="en-US" sz="1200" i="1" noProof="0" dirty="0">
                <a:latin typeface="Arial Unicode MS" pitchFamily="34" charset="-128"/>
                <a:ea typeface="Arial Unicode MS" pitchFamily="34" charset="-128"/>
                <a:cs typeface="Arial Unicode MS" pitchFamily="34" charset="-128"/>
              </a:rPr>
              <a:t>Triennial Central Bank Survey. Preliminary Results.</a:t>
            </a:r>
            <a:r>
              <a:rPr lang="en-US" sz="1200" spc="-50" noProof="0" dirty="0">
                <a:latin typeface="Arial Unicode MS" pitchFamily="34" charset="-128"/>
                <a:ea typeface="Arial Unicode MS" pitchFamily="34" charset="-128"/>
                <a:cs typeface="Arial Unicode MS" pitchFamily="34" charset="-128"/>
              </a:rPr>
              <a:t> Bank for International Settlements, September 2019.</a:t>
            </a:r>
            <a:endParaRPr lang="en-US" sz="1200" noProof="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6152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AC0000"/>
                </a:solidFill>
              </a:rPr>
              <a:t>Exchange Rates </a:t>
            </a:r>
            <a:r>
              <a:rPr lang="en-US" sz="1000" b="0" noProof="0" dirty="0">
                <a:solidFill>
                  <a:srgbClr val="AC0000"/>
                </a:solidFill>
              </a:rPr>
              <a:t>1</a:t>
            </a:r>
          </a:p>
        </p:txBody>
      </p:sp>
      <p:graphicFrame>
        <p:nvGraphicFramePr>
          <p:cNvPr id="18" name="Table 2">
            <a:extLst>
              <a:ext uri="{FF2B5EF4-FFF2-40B4-BE49-F238E27FC236}">
                <a16:creationId xmlns:a16="http://schemas.microsoft.com/office/drawing/2014/main" id="{42F3D750-B206-46A1-A231-8E43EFCC0620}"/>
              </a:ext>
            </a:extLst>
          </p:cNvPr>
          <p:cNvGraphicFramePr>
            <a:graphicFrameLocks noGrp="1"/>
          </p:cNvGraphicFramePr>
          <p:nvPr>
            <p:ph idx="1"/>
            <p:extLst>
              <p:ext uri="{D42A27DB-BD31-4B8C-83A1-F6EECF244321}">
                <p14:modId xmlns:p14="http://schemas.microsoft.com/office/powerpoint/2010/main" val="1024693172"/>
              </p:ext>
            </p:extLst>
          </p:nvPr>
        </p:nvGraphicFramePr>
        <p:xfrm>
          <a:off x="457200" y="1371600"/>
          <a:ext cx="6949440" cy="3048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705843943"/>
                    </a:ext>
                  </a:extLst>
                </a:gridCol>
                <a:gridCol w="4754880">
                  <a:extLst>
                    <a:ext uri="{9D8B030D-6E8A-4147-A177-3AD203B41FA5}">
                      <a16:colId xmlns:a16="http://schemas.microsoft.com/office/drawing/2014/main" val="2447826915"/>
                    </a:ext>
                  </a:extLst>
                </a:gridCol>
              </a:tblGrid>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546B"/>
                          </a:solidFill>
                        </a:rPr>
                        <a:t>Currencies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546B"/>
                          </a:solidFill>
                        </a:rPr>
                        <a:t>April 3, 2019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89807356"/>
                  </a:ext>
                </a:extLst>
              </a:tr>
            </a:tbl>
          </a:graphicData>
        </a:graphic>
      </p:graphicFrame>
      <p:sp>
        <p:nvSpPr>
          <p:cNvPr id="11" name="Content Placeholder 3">
            <a:extLst>
              <a:ext uri="{FF2B5EF4-FFF2-40B4-BE49-F238E27FC236}">
                <a16:creationId xmlns:a16="http://schemas.microsoft.com/office/drawing/2014/main" id="{E8BCB0F9-8325-4B0F-AA06-F8D911CB3A49}"/>
              </a:ext>
            </a:extLst>
          </p:cNvPr>
          <p:cNvSpPr>
            <a:spLocks noGrp="1"/>
          </p:cNvSpPr>
          <p:nvPr>
            <p:ph idx="10"/>
          </p:nvPr>
        </p:nvSpPr>
        <p:spPr>
          <a:xfrm>
            <a:off x="457200" y="1752600"/>
            <a:ext cx="6949440" cy="274320"/>
          </a:xfrm>
        </p:spPr>
        <p:txBody>
          <a:bodyPr/>
          <a:lstStyle/>
          <a:p>
            <a:r>
              <a:rPr lang="en-US" sz="1400" noProof="0" dirty="0"/>
              <a:t>U.S.-dollar foreign-exchange rates in late </a:t>
            </a:r>
            <a:r>
              <a:rPr lang="en-US" sz="1400" noProof="0" dirty="0" err="1"/>
              <a:t>aftrnoon</a:t>
            </a:r>
            <a:r>
              <a:rPr lang="en-US" sz="1400" noProof="0" dirty="0"/>
              <a:t> New York trading </a:t>
            </a:r>
          </a:p>
        </p:txBody>
      </p:sp>
      <p:graphicFrame>
        <p:nvGraphicFramePr>
          <p:cNvPr id="19" name="Table 5">
            <a:extLst>
              <a:ext uri="{FF2B5EF4-FFF2-40B4-BE49-F238E27FC236}">
                <a16:creationId xmlns:a16="http://schemas.microsoft.com/office/drawing/2014/main" id="{130F38FA-7F73-45E5-A787-D38A458F09EF}"/>
              </a:ext>
            </a:extLst>
          </p:cNvPr>
          <p:cNvGraphicFramePr>
            <a:graphicFrameLocks noGrp="1"/>
          </p:cNvGraphicFramePr>
          <p:nvPr>
            <p:ph idx="11"/>
          </p:nvPr>
        </p:nvGraphicFramePr>
        <p:xfrm>
          <a:off x="552877" y="2145675"/>
          <a:ext cx="3516204" cy="4517136"/>
        </p:xfrm>
        <a:graphic>
          <a:graphicData uri="http://schemas.openxmlformats.org/drawingml/2006/table">
            <a:tbl>
              <a:tblPr firstRow="1" firstCol="1"/>
              <a:tblGrid>
                <a:gridCol w="155448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955884">
                  <a:extLst>
                    <a:ext uri="{9D8B030D-6E8A-4147-A177-3AD203B41FA5}">
                      <a16:colId xmlns:a16="http://schemas.microsoft.com/office/drawing/2014/main" val="20002"/>
                    </a:ext>
                  </a:extLst>
                </a:gridCol>
              </a:tblGrid>
              <a:tr h="182880">
                <a:tc>
                  <a:txBody>
                    <a:bodyPr/>
                    <a:lstStyle/>
                    <a:p>
                      <a:pPr marL="0" algn="l"/>
                      <a:endParaRPr sz="1200" dirty="0">
                        <a:solidFill>
                          <a:schemeClr val="tx1"/>
                        </a:solidFill>
                        <a:latin typeface="+mn-lt"/>
                      </a:endParaRP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—Wed —</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indent="0" algn="l"/>
                      <a:endParaRPr lang="en-US" sz="1200" dirty="0">
                        <a:solidFill>
                          <a:schemeClr val="tx1"/>
                        </a:solidFill>
                        <a:latin typeface="+mn-lt"/>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182880">
                <a:tc>
                  <a:txBody>
                    <a:bodyPr/>
                    <a:lstStyle/>
                    <a:p>
                      <a:pPr marL="0" indent="0" algn="l"/>
                      <a:r>
                        <a:rPr lang="en-US" sz="1200" b="1" dirty="0">
                          <a:solidFill>
                            <a:schemeClr val="tx1"/>
                          </a:solidFill>
                          <a:latin typeface="+mn-lt"/>
                        </a:rPr>
                        <a:t>Country/Currency</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indent="0" algn="r"/>
                      <a:r>
                        <a:rPr lang="en-US" sz="1200" b="1" dirty="0">
                          <a:solidFill>
                            <a:schemeClr val="tx1"/>
                          </a:solidFill>
                          <a:latin typeface="+mn-lt"/>
                        </a:rPr>
                        <a:t>In US$</a:t>
                      </a:r>
                    </a:p>
                  </a:txBody>
                  <a:tcPr marT="27432" marB="27432" anchor="ctr">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Per US$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r h="182880">
                <a:tc>
                  <a:txBody>
                    <a:bodyPr/>
                    <a:lstStyle/>
                    <a:p>
                      <a:pPr marL="0" indent="0" algn="l"/>
                      <a:r>
                        <a:rPr lang="en-US" sz="1200" b="1" dirty="0">
                          <a:solidFill>
                            <a:schemeClr val="tx1"/>
                          </a:solidFill>
                          <a:latin typeface="+mn-lt"/>
                        </a:rPr>
                        <a:t>Americas</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algn="l"/>
                      <a:endParaRPr sz="1200" dirty="0">
                        <a:solidFill>
                          <a:schemeClr val="tx1"/>
                        </a:solidFill>
                        <a:latin typeface="+mn-lt"/>
                      </a:endParaRPr>
                    </a:p>
                  </a:txBody>
                  <a:tcPr marT="27432" marB="27432" anchor="ctr">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algn="l"/>
                      <a:endParaRPr sz="1200" dirty="0">
                        <a:solidFill>
                          <a:schemeClr val="tx1"/>
                        </a:solidFill>
                        <a:latin typeface="+mn-lt"/>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4"/>
                  </a:ext>
                </a:extLst>
              </a:tr>
              <a:tr h="182880">
                <a:tc>
                  <a:txBody>
                    <a:bodyPr/>
                    <a:lstStyle/>
                    <a:p>
                      <a:pPr marL="0" indent="0" algn="l"/>
                      <a:r>
                        <a:rPr lang="en-US" sz="1200" b="1" dirty="0">
                          <a:solidFill>
                            <a:schemeClr val="tx1"/>
                          </a:solidFill>
                          <a:latin typeface="+mn-lt"/>
                        </a:rPr>
                        <a:t>Argentina</a:t>
                      </a:r>
                      <a:r>
                        <a:rPr lang="en-US" sz="1200" dirty="0">
                          <a:solidFill>
                            <a:schemeClr val="tx1"/>
                          </a:solidFill>
                          <a:latin typeface="+mn-lt"/>
                        </a:rPr>
                        <a:t> peso</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.0233</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42.854</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5"/>
                  </a:ext>
                </a:extLst>
              </a:tr>
              <a:tr h="182880">
                <a:tc>
                  <a:txBody>
                    <a:bodyPr/>
                    <a:lstStyle/>
                    <a:p>
                      <a:pPr marL="0" indent="0" algn="l"/>
                      <a:r>
                        <a:rPr lang="en-US" sz="1200" b="1" dirty="0">
                          <a:solidFill>
                            <a:schemeClr val="tx1"/>
                          </a:solidFill>
                          <a:latin typeface="+mn-lt"/>
                        </a:rPr>
                        <a:t>Brazil</a:t>
                      </a:r>
                      <a:r>
                        <a:rPr lang="en-US" sz="1200" dirty="0">
                          <a:solidFill>
                            <a:schemeClr val="tx1"/>
                          </a:solidFill>
                          <a:latin typeface="+mn-lt"/>
                        </a:rPr>
                        <a:t> real</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.2583</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3.8715</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6"/>
                  </a:ext>
                </a:extLst>
              </a:tr>
              <a:tr h="182880">
                <a:tc>
                  <a:txBody>
                    <a:bodyPr/>
                    <a:lstStyle/>
                    <a:p>
                      <a:pPr marL="0" indent="0" algn="l"/>
                      <a:r>
                        <a:rPr lang="en-US" sz="1200" b="1" dirty="0">
                          <a:solidFill>
                            <a:schemeClr val="tx1"/>
                          </a:solidFill>
                          <a:latin typeface="+mn-lt"/>
                        </a:rPr>
                        <a:t>Canada</a:t>
                      </a:r>
                      <a:r>
                        <a:rPr lang="en-US" sz="1200" dirty="0">
                          <a:solidFill>
                            <a:schemeClr val="tx1"/>
                          </a:solidFill>
                          <a:latin typeface="+mn-lt"/>
                        </a:rPr>
                        <a:t> dollar</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.7493</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1.3345</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7"/>
                  </a:ext>
                </a:extLst>
              </a:tr>
              <a:tr h="182880">
                <a:tc>
                  <a:txBody>
                    <a:bodyPr/>
                    <a:lstStyle/>
                    <a:p>
                      <a:pPr marL="0" indent="0" algn="l"/>
                      <a:r>
                        <a:rPr lang="en-US" sz="1200" b="1" dirty="0">
                          <a:solidFill>
                            <a:schemeClr val="tx1"/>
                          </a:solidFill>
                          <a:latin typeface="+mn-lt"/>
                        </a:rPr>
                        <a:t>Chile</a:t>
                      </a:r>
                      <a:r>
                        <a:rPr lang="en-US" sz="1200" dirty="0">
                          <a:solidFill>
                            <a:schemeClr val="tx1"/>
                          </a:solidFill>
                          <a:latin typeface="+mn-lt"/>
                        </a:rPr>
                        <a:t> peso</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.001500</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666.73</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8"/>
                  </a:ext>
                </a:extLst>
              </a:tr>
              <a:tr h="182880">
                <a:tc>
                  <a:txBody>
                    <a:bodyPr/>
                    <a:lstStyle/>
                    <a:p>
                      <a:pPr marL="0" indent="0" algn="l"/>
                      <a:r>
                        <a:rPr lang="en-US" sz="1200" b="1" dirty="0">
                          <a:solidFill>
                            <a:schemeClr val="tx1"/>
                          </a:solidFill>
                          <a:latin typeface="+mn-lt"/>
                        </a:rPr>
                        <a:t>Colombia</a:t>
                      </a:r>
                      <a:r>
                        <a:rPr lang="en-US" sz="1200" dirty="0">
                          <a:solidFill>
                            <a:schemeClr val="tx1"/>
                          </a:solidFill>
                          <a:latin typeface="+mn-lt"/>
                        </a:rPr>
                        <a:t> peso</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.000320</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3123.6</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9"/>
                  </a:ext>
                </a:extLst>
              </a:tr>
              <a:tr h="182880">
                <a:tc>
                  <a:txBody>
                    <a:bodyPr/>
                    <a:lstStyle/>
                    <a:p>
                      <a:pPr marL="0" indent="0" algn="l"/>
                      <a:r>
                        <a:rPr lang="en-US" sz="1200" b="1" dirty="0">
                          <a:solidFill>
                            <a:schemeClr val="tx1"/>
                          </a:solidFill>
                          <a:latin typeface="+mn-lt"/>
                        </a:rPr>
                        <a:t>Ecuador</a:t>
                      </a:r>
                      <a:r>
                        <a:rPr lang="en-US" sz="1200" dirty="0">
                          <a:solidFill>
                            <a:schemeClr val="tx1"/>
                          </a:solidFill>
                          <a:latin typeface="+mn-lt"/>
                        </a:rPr>
                        <a:t> US dollar</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0"/>
                  </a:ext>
                </a:extLst>
              </a:tr>
              <a:tr h="182880">
                <a:tc>
                  <a:txBody>
                    <a:bodyPr/>
                    <a:lstStyle/>
                    <a:p>
                      <a:pPr marL="0" indent="0" algn="l"/>
                      <a:r>
                        <a:rPr lang="en-US" sz="1200" b="1" dirty="0">
                          <a:solidFill>
                            <a:schemeClr val="tx1"/>
                          </a:solidFill>
                          <a:latin typeface="+mn-lt"/>
                        </a:rPr>
                        <a:t>Mexico</a:t>
                      </a:r>
                      <a:r>
                        <a:rPr lang="en-US" sz="1200" dirty="0">
                          <a:solidFill>
                            <a:schemeClr val="tx1"/>
                          </a:solidFill>
                          <a:latin typeface="+mn-lt"/>
                        </a:rPr>
                        <a:t> peso</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.0520</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19.220</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1"/>
                  </a:ext>
                </a:extLst>
              </a:tr>
              <a:tr h="182880">
                <a:tc>
                  <a:txBody>
                    <a:bodyPr/>
                    <a:lstStyle/>
                    <a:p>
                      <a:pPr marL="0" indent="0" algn="l"/>
                      <a:r>
                        <a:rPr lang="en-US" sz="1200" b="1" dirty="0">
                          <a:solidFill>
                            <a:schemeClr val="tx1"/>
                          </a:solidFill>
                          <a:latin typeface="+mn-lt"/>
                        </a:rPr>
                        <a:t>Peru </a:t>
                      </a:r>
                      <a:r>
                        <a:rPr lang="en-US" sz="1200" b="0" dirty="0">
                          <a:solidFill>
                            <a:schemeClr val="tx1"/>
                          </a:solidFill>
                          <a:latin typeface="+mn-lt"/>
                        </a:rPr>
                        <a:t>new</a:t>
                      </a:r>
                      <a:r>
                        <a:rPr lang="en-US" sz="1200" b="1" dirty="0">
                          <a:solidFill>
                            <a:schemeClr val="tx1"/>
                          </a:solidFill>
                          <a:latin typeface="+mn-lt"/>
                        </a:rPr>
                        <a:t> </a:t>
                      </a:r>
                      <a:r>
                        <a:rPr lang="en-US" sz="1200" dirty="0">
                          <a:solidFill>
                            <a:schemeClr val="tx1"/>
                          </a:solidFill>
                          <a:latin typeface="+mn-lt"/>
                        </a:rPr>
                        <a:t>sol</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.3034</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3.296</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2"/>
                  </a:ext>
                </a:extLst>
              </a:tr>
              <a:tr h="182880">
                <a:tc>
                  <a:txBody>
                    <a:bodyPr/>
                    <a:lstStyle/>
                    <a:p>
                      <a:pPr marL="0" indent="0" algn="l"/>
                      <a:r>
                        <a:rPr lang="en-US" sz="1200" b="1" dirty="0">
                          <a:solidFill>
                            <a:schemeClr val="tx1"/>
                          </a:solidFill>
                          <a:latin typeface="+mn-lt"/>
                        </a:rPr>
                        <a:t>Uruguay</a:t>
                      </a:r>
                      <a:r>
                        <a:rPr lang="en-US" sz="1200" dirty="0">
                          <a:solidFill>
                            <a:schemeClr val="tx1"/>
                          </a:solidFill>
                          <a:latin typeface="+mn-lt"/>
                        </a:rPr>
                        <a:t> peso</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.02965</a:t>
                      </a:r>
                    </a:p>
                  </a:txBody>
                  <a:tcPr marT="27432" marB="27432" anchor="ctr">
                    <a:lnL w="12700" cmpd="sng">
                      <a:noFill/>
                      <a:prstDash val="soli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33.4300</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3"/>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Asia Pacific</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ap="flat" cmpd="sng" algn="ctr">
                      <a:solidFill>
                        <a:srgbClr val="53BDF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marT="27432" marB="27432" anchor="ctr">
                    <a:lnL w="12700" cmpd="sng">
                      <a:noFill/>
                      <a:prstDash val="solid"/>
                    </a:lnL>
                    <a:lnR w="12700" cmpd="sng">
                      <a:noFill/>
                      <a:prstDash val="solid"/>
                    </a:lnR>
                    <a:lnT w="12700" cap="flat" cmpd="sng" algn="ctr">
                      <a:solidFill>
                        <a:srgbClr val="53BDF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ap="flat" cmpd="sng" algn="ctr">
                      <a:solidFill>
                        <a:srgbClr val="53BDF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778412511"/>
                  </a:ext>
                </a:extLst>
              </a:tr>
              <a:tr h="182880">
                <a:tc>
                  <a:txBody>
                    <a:bodyPr/>
                    <a:lstStyle/>
                    <a:p>
                      <a:pPr indent="0"/>
                      <a:r>
                        <a:rPr lang="en-US" sz="1200" b="1" dirty="0">
                          <a:solidFill>
                            <a:schemeClr val="tx1"/>
                          </a:solidFill>
                          <a:latin typeface="+mn-lt"/>
                        </a:rPr>
                        <a:t>Australian</a:t>
                      </a:r>
                      <a:r>
                        <a:rPr lang="en-US" sz="1200" dirty="0">
                          <a:solidFill>
                            <a:schemeClr val="tx1"/>
                          </a:solidFill>
                          <a:latin typeface="+mn-lt"/>
                        </a:rPr>
                        <a:t> dollar</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.7113</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1.4060</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227998065"/>
                  </a:ext>
                </a:extLst>
              </a:tr>
              <a:tr h="182880">
                <a:tc>
                  <a:txBody>
                    <a:bodyPr/>
                    <a:lstStyle/>
                    <a:p>
                      <a:pPr marL="182880" indent="0"/>
                      <a:r>
                        <a:rPr lang="en-US" sz="1200" b="0" dirty="0">
                          <a:solidFill>
                            <a:schemeClr val="tx1"/>
                          </a:solidFill>
                          <a:latin typeface="+mn-lt"/>
                        </a:rPr>
                        <a:t>1-</a:t>
                      </a:r>
                      <a:r>
                        <a:rPr lang="en-US" sz="1200" dirty="0">
                          <a:solidFill>
                            <a:schemeClr val="tx1"/>
                          </a:solidFill>
                          <a:latin typeface="+mn-lt"/>
                        </a:rPr>
                        <a:t>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.7117</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1.4051</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736697951"/>
                  </a:ext>
                </a:extLst>
              </a:tr>
              <a:tr h="182880">
                <a:tc>
                  <a:txBody>
                    <a:bodyPr/>
                    <a:lstStyle/>
                    <a:p>
                      <a:pPr marL="182880" indent="0"/>
                      <a:r>
                        <a:rPr lang="en-US" sz="1200" dirty="0">
                          <a:solidFill>
                            <a:schemeClr val="tx1"/>
                          </a:solidFill>
                          <a:latin typeface="+mn-lt"/>
                        </a:rPr>
                        <a:t>3-mos forward</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.7125</a:t>
                      </a:r>
                    </a:p>
                  </a:txBody>
                  <a:tcPr marT="27432" marB="27432" anchor="b">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1.4035</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85815753"/>
                  </a:ext>
                </a:extLst>
              </a:tr>
              <a:tr h="182880">
                <a:tc>
                  <a:txBody>
                    <a:bodyPr/>
                    <a:lstStyle/>
                    <a:p>
                      <a:pPr marL="182880" indent="0"/>
                      <a:r>
                        <a:rPr lang="en-US" sz="1200" dirty="0">
                          <a:solidFill>
                            <a:schemeClr val="tx1"/>
                          </a:solidFill>
                          <a:latin typeface="+mn-lt"/>
                        </a:rPr>
                        <a:t>6-mos forward</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.7139</a:t>
                      </a:r>
                    </a:p>
                  </a:txBody>
                  <a:tcPr marT="27432" marB="27432" anchor="b">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1.4008</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414695274"/>
                  </a:ext>
                </a:extLst>
              </a:tr>
              <a:tr h="182880">
                <a:tc>
                  <a:txBody>
                    <a:bodyPr/>
                    <a:lstStyle/>
                    <a:p>
                      <a:pPr indent="0"/>
                      <a:r>
                        <a:rPr lang="en-US" sz="1200" b="1" dirty="0">
                          <a:solidFill>
                            <a:schemeClr val="tx1"/>
                          </a:solidFill>
                          <a:latin typeface="+mn-lt"/>
                        </a:rPr>
                        <a:t>China</a:t>
                      </a:r>
                      <a:r>
                        <a:rPr lang="en-US" sz="1200" dirty="0">
                          <a:solidFill>
                            <a:schemeClr val="tx1"/>
                          </a:solidFill>
                          <a:latin typeface="+mn-lt"/>
                        </a:rPr>
                        <a:t> yuan</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.1490</a:t>
                      </a:r>
                    </a:p>
                  </a:txBody>
                  <a:tcPr marT="27432" marB="27432" anchor="b">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6.7114</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772895502"/>
                  </a:ext>
                </a:extLst>
              </a:tr>
              <a:tr h="182880">
                <a:tc>
                  <a:txBody>
                    <a:bodyPr/>
                    <a:lstStyle/>
                    <a:p>
                      <a:pPr indent="0"/>
                      <a:r>
                        <a:rPr lang="en-US" sz="1200" b="1" dirty="0">
                          <a:solidFill>
                            <a:schemeClr val="tx1"/>
                          </a:solidFill>
                          <a:latin typeface="+mn-lt"/>
                        </a:rPr>
                        <a:t>Hong</a:t>
                      </a:r>
                      <a:r>
                        <a:rPr lang="en-US" sz="1200" dirty="0">
                          <a:solidFill>
                            <a:schemeClr val="tx1"/>
                          </a:solidFill>
                          <a:latin typeface="+mn-lt"/>
                        </a:rPr>
                        <a:t> </a:t>
                      </a:r>
                      <a:r>
                        <a:rPr lang="en-US" sz="1200" b="1" dirty="0">
                          <a:solidFill>
                            <a:schemeClr val="tx1"/>
                          </a:solidFill>
                          <a:latin typeface="+mn-lt"/>
                        </a:rPr>
                        <a:t>Kong </a:t>
                      </a:r>
                      <a:r>
                        <a:rPr lang="en-US" sz="1200" dirty="0">
                          <a:solidFill>
                            <a:schemeClr val="tx1"/>
                          </a:solidFill>
                          <a:latin typeface="+mn-lt"/>
                        </a:rPr>
                        <a:t>dollar</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.1274</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7.8494</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4163990742"/>
                  </a:ext>
                </a:extLst>
              </a:tr>
            </a:tbl>
          </a:graphicData>
        </a:graphic>
      </p:graphicFrame>
      <p:graphicFrame>
        <p:nvGraphicFramePr>
          <p:cNvPr id="12" name="Table 3">
            <a:extLst>
              <a:ext uri="{FF2B5EF4-FFF2-40B4-BE49-F238E27FC236}">
                <a16:creationId xmlns:a16="http://schemas.microsoft.com/office/drawing/2014/main" id="{693F88C9-AE77-49E7-8B41-5E879AEE4DA2}"/>
              </a:ext>
            </a:extLst>
          </p:cNvPr>
          <p:cNvGraphicFramePr>
            <a:graphicFrameLocks noGrp="1"/>
          </p:cNvGraphicFramePr>
          <p:nvPr>
            <p:ph idx="12"/>
          </p:nvPr>
        </p:nvGraphicFramePr>
        <p:xfrm>
          <a:off x="4419600" y="2145675"/>
          <a:ext cx="3790524" cy="4279392"/>
        </p:xfrm>
        <a:graphic>
          <a:graphicData uri="http://schemas.openxmlformats.org/drawingml/2006/table">
            <a:tbl>
              <a:tblPr firstRow="1" firstCol="1"/>
              <a:tblGrid>
                <a:gridCol w="192024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55884">
                  <a:extLst>
                    <a:ext uri="{9D8B030D-6E8A-4147-A177-3AD203B41FA5}">
                      <a16:colId xmlns:a16="http://schemas.microsoft.com/office/drawing/2014/main" val="20002"/>
                    </a:ext>
                  </a:extLst>
                </a:gridCol>
              </a:tblGrid>
              <a:tr h="134487">
                <a:tc>
                  <a:txBody>
                    <a:bodyPr/>
                    <a:lstStyle/>
                    <a:p>
                      <a:pPr marL="0" algn="l"/>
                      <a:endParaRPr sz="1200" dirty="0">
                        <a:solidFill>
                          <a:schemeClr val="tx1"/>
                        </a:solidFill>
                        <a:latin typeface="+mn-lt"/>
                      </a:endParaRP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—Wed —</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indent="0" algn="l"/>
                      <a:endParaRPr lang="en-US" sz="1200" dirty="0">
                        <a:solidFill>
                          <a:schemeClr val="tx1"/>
                        </a:solidFill>
                        <a:latin typeface="+mn-lt"/>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8"/>
                  </a:ext>
                </a:extLst>
              </a:tr>
              <a:tr h="134487">
                <a:tc>
                  <a:txBody>
                    <a:bodyPr/>
                    <a:lstStyle/>
                    <a:p>
                      <a:pPr marL="0" indent="0" algn="l"/>
                      <a:r>
                        <a:rPr lang="en-US" sz="1200" b="1" dirty="0">
                          <a:solidFill>
                            <a:schemeClr val="tx1"/>
                          </a:solidFill>
                          <a:latin typeface="+mn-lt"/>
                        </a:rPr>
                        <a:t>Country/Currency</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indent="0" algn="r"/>
                      <a:r>
                        <a:rPr lang="en-US" sz="1200" b="1" dirty="0">
                          <a:solidFill>
                            <a:schemeClr val="tx1"/>
                          </a:solidFill>
                          <a:latin typeface="+mn-lt"/>
                        </a:rPr>
                        <a:t>In US$</a:t>
                      </a:r>
                    </a:p>
                  </a:txBody>
                  <a:tcPr marT="27432" marB="27432" anchor="ctr">
                    <a:lnL w="12700" cmpd="sng">
                      <a:noFill/>
                      <a:prstDash val="soli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Per US$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9"/>
                  </a:ext>
                </a:extLst>
              </a:tr>
              <a:tr h="144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Asia Pacific</a:t>
                      </a:r>
                    </a:p>
                  </a:txBody>
                  <a:tcPr marT="27432" marB="27432">
                    <a:lnL w="12700" cap="flat" cmpd="sng" algn="ctr">
                      <a:solidFill>
                        <a:srgbClr val="53BDF1"/>
                      </a:solidFill>
                      <a:prstDash val="solid"/>
                      <a:round/>
                      <a:headEnd type="none" w="med" len="med"/>
                      <a:tailEnd type="none" w="med" len="med"/>
                    </a:lnL>
                    <a:lnR w="12700" cmpd="sng">
                      <a:noFill/>
                      <a:prstDash val="soli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marT="27432" marB="27432">
                    <a:lnL w="12700" cmpd="sng">
                      <a:noFill/>
                      <a:prstDash val="solid"/>
                    </a:lnL>
                    <a:lnR w="12700" cmpd="sng">
                      <a:noFill/>
                      <a:prstDash val="soli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marT="27432" marB="27432">
                    <a:lnL w="12700" cmpd="sng">
                      <a:noFill/>
                      <a:prstDash val="solid"/>
                    </a:lnL>
                    <a:lnR w="12700" cap="flat" cmpd="sng" algn="ctr">
                      <a:solidFill>
                        <a:srgbClr val="53BDF1"/>
                      </a:solidFill>
                      <a:prstDash val="solid"/>
                      <a:round/>
                      <a:headEnd type="none" w="med" len="med"/>
                      <a:tailEnd type="none" w="med" len="me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0"/>
                  </a:ext>
                </a:extLst>
              </a:tr>
              <a:tr h="124141">
                <a:tc>
                  <a:txBody>
                    <a:bodyPr/>
                    <a:lstStyle/>
                    <a:p>
                      <a:pPr indent="0" algn="l"/>
                      <a:r>
                        <a:rPr lang="en-US" sz="1200" b="1" dirty="0">
                          <a:solidFill>
                            <a:schemeClr val="tx1"/>
                          </a:solidFill>
                          <a:latin typeface="+mn-lt"/>
                        </a:rPr>
                        <a:t>India</a:t>
                      </a:r>
                      <a:r>
                        <a:rPr lang="en-US" sz="1200" dirty="0">
                          <a:solidFill>
                            <a:schemeClr val="tx1"/>
                          </a:solidFill>
                          <a:latin typeface="+mn-lt"/>
                        </a:rPr>
                        <a:t> rupee</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.01461</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68.425</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1"/>
                  </a:ext>
                </a:extLst>
              </a:tr>
              <a:tr h="134487">
                <a:tc>
                  <a:txBody>
                    <a:bodyPr/>
                    <a:lstStyle/>
                    <a:p>
                      <a:pPr indent="0" algn="l"/>
                      <a:r>
                        <a:rPr lang="en-US" sz="1200" b="1" dirty="0">
                          <a:solidFill>
                            <a:schemeClr val="tx1"/>
                          </a:solidFill>
                          <a:latin typeface="+mn-lt"/>
                        </a:rPr>
                        <a:t>Indonesia</a:t>
                      </a:r>
                      <a:r>
                        <a:rPr lang="en-US" sz="1200" dirty="0">
                          <a:solidFill>
                            <a:schemeClr val="tx1"/>
                          </a:solidFill>
                          <a:latin typeface="+mn-lt"/>
                        </a:rPr>
                        <a:t> rupiah</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.0000703</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14223</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2"/>
                  </a:ext>
                </a:extLst>
              </a:tr>
              <a:tr h="134487">
                <a:tc>
                  <a:txBody>
                    <a:bodyPr/>
                    <a:lstStyle/>
                    <a:p>
                      <a:pPr indent="0" algn="l"/>
                      <a:r>
                        <a:rPr lang="en-US" sz="1200" b="1" dirty="0">
                          <a:solidFill>
                            <a:schemeClr val="tx1"/>
                          </a:solidFill>
                          <a:latin typeface="+mn-lt"/>
                        </a:rPr>
                        <a:t>Japan</a:t>
                      </a:r>
                      <a:r>
                        <a:rPr lang="en-US" sz="1200" dirty="0">
                          <a:solidFill>
                            <a:schemeClr val="tx1"/>
                          </a:solidFill>
                          <a:latin typeface="+mn-lt"/>
                        </a:rPr>
                        <a:t> yen</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.00897</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111.49</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3"/>
                  </a:ext>
                </a:extLst>
              </a:tr>
              <a:tr h="134487">
                <a:tc>
                  <a:txBody>
                    <a:bodyPr/>
                    <a:lstStyle/>
                    <a:p>
                      <a:pPr marL="182880" indent="0" algn="l"/>
                      <a:r>
                        <a:rPr lang="en-US" sz="1200" dirty="0">
                          <a:solidFill>
                            <a:schemeClr val="tx1"/>
                          </a:solidFill>
                          <a:latin typeface="+mn-lt"/>
                        </a:rPr>
                        <a:t>1-mos forward</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.00899</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111.22</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4"/>
                  </a:ext>
                </a:extLst>
              </a:tr>
              <a:tr h="134487">
                <a:tc>
                  <a:txBody>
                    <a:bodyPr/>
                    <a:lstStyle/>
                    <a:p>
                      <a:pPr marL="182880" indent="0" algn="l"/>
                      <a:r>
                        <a:rPr lang="en-US" sz="1200" dirty="0">
                          <a:solidFill>
                            <a:schemeClr val="tx1"/>
                          </a:solidFill>
                          <a:latin typeface="+mn-lt"/>
                        </a:rPr>
                        <a:t>3-mos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.00903</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110.70</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5"/>
                  </a:ext>
                </a:extLst>
              </a:tr>
              <a:tr h="129314">
                <a:tc>
                  <a:txBody>
                    <a:bodyPr/>
                    <a:lstStyle/>
                    <a:p>
                      <a:pPr marL="182880" indent="0" algn="l"/>
                      <a:r>
                        <a:rPr lang="en-US" sz="1200" dirty="0">
                          <a:solidFill>
                            <a:schemeClr val="tx1"/>
                          </a:solidFill>
                          <a:latin typeface="+mn-lt"/>
                        </a:rPr>
                        <a:t>6-mos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.00910</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109.90</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6"/>
                  </a:ext>
                </a:extLst>
              </a:tr>
              <a:tr h="144831">
                <a:tc>
                  <a:txBody>
                    <a:bodyPr/>
                    <a:lstStyle/>
                    <a:p>
                      <a:pPr indent="0" algn="l"/>
                      <a:r>
                        <a:rPr lang="en-US" sz="1200" b="1" dirty="0">
                          <a:solidFill>
                            <a:schemeClr val="tx1"/>
                          </a:solidFill>
                          <a:latin typeface="+mn-lt"/>
                        </a:rPr>
                        <a:t>Malaysia</a:t>
                      </a:r>
                      <a:r>
                        <a:rPr lang="en-US" sz="1200" dirty="0">
                          <a:solidFill>
                            <a:schemeClr val="tx1"/>
                          </a:solidFill>
                          <a:latin typeface="+mn-lt"/>
                        </a:rPr>
                        <a:t> ringgit</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.2452</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4.0790</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7"/>
                  </a:ext>
                </a:extLst>
              </a:tr>
              <a:tr h="134487">
                <a:tc>
                  <a:txBody>
                    <a:bodyPr/>
                    <a:lstStyle/>
                    <a:p>
                      <a:pPr indent="0" algn="l"/>
                      <a:r>
                        <a:rPr lang="en-US" sz="1200" b="1" dirty="0">
                          <a:solidFill>
                            <a:schemeClr val="tx1"/>
                          </a:solidFill>
                          <a:latin typeface="+mn-lt"/>
                        </a:rPr>
                        <a:t>New Zealand </a:t>
                      </a:r>
                      <a:r>
                        <a:rPr lang="en-US" sz="1200" dirty="0">
                          <a:solidFill>
                            <a:schemeClr val="tx1"/>
                          </a:solidFill>
                          <a:latin typeface="+mn-lt"/>
                        </a:rPr>
                        <a:t>dollar</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.6778</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1.4753</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8"/>
                  </a:ext>
                </a:extLst>
              </a:tr>
              <a:tr h="134487">
                <a:tc>
                  <a:txBody>
                    <a:bodyPr/>
                    <a:lstStyle/>
                    <a:p>
                      <a:pPr indent="0" algn="l"/>
                      <a:r>
                        <a:rPr lang="en-US" sz="1200" b="1" dirty="0">
                          <a:solidFill>
                            <a:schemeClr val="tx1"/>
                          </a:solidFill>
                          <a:latin typeface="+mn-lt"/>
                        </a:rPr>
                        <a:t>Pakistan </a:t>
                      </a:r>
                      <a:r>
                        <a:rPr lang="en-US" sz="1200" dirty="0">
                          <a:solidFill>
                            <a:schemeClr val="tx1"/>
                          </a:solidFill>
                          <a:latin typeface="+mn-lt"/>
                        </a:rPr>
                        <a:t>rupee</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.00709</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140.47</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9"/>
                  </a:ext>
                </a:extLst>
              </a:tr>
              <a:tr h="139659">
                <a:tc>
                  <a:txBody>
                    <a:bodyPr/>
                    <a:lstStyle/>
                    <a:p>
                      <a:pPr indent="0" algn="l"/>
                      <a:r>
                        <a:rPr lang="en-US" sz="1200" b="1" dirty="0">
                          <a:solidFill>
                            <a:schemeClr val="tx1"/>
                          </a:solidFill>
                          <a:latin typeface="+mn-lt"/>
                        </a:rPr>
                        <a:t>Philippines</a:t>
                      </a:r>
                      <a:r>
                        <a:rPr lang="en-US" sz="1200" dirty="0">
                          <a:solidFill>
                            <a:schemeClr val="tx1"/>
                          </a:solidFill>
                          <a:latin typeface="+mn-lt"/>
                        </a:rPr>
                        <a:t> peso</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.0192</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52.124</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0"/>
                  </a:ext>
                </a:extLst>
              </a:tr>
              <a:tr h="129314">
                <a:tc>
                  <a:txBody>
                    <a:bodyPr/>
                    <a:lstStyle/>
                    <a:p>
                      <a:pPr indent="0" algn="l"/>
                      <a:r>
                        <a:rPr lang="en-US" sz="1200" b="1" dirty="0">
                          <a:solidFill>
                            <a:schemeClr val="tx1"/>
                          </a:solidFill>
                          <a:latin typeface="+mn-lt"/>
                        </a:rPr>
                        <a:t>Singapore</a:t>
                      </a:r>
                      <a:r>
                        <a:rPr lang="en-US" sz="1200" dirty="0">
                          <a:solidFill>
                            <a:schemeClr val="tx1"/>
                          </a:solidFill>
                          <a:latin typeface="+mn-lt"/>
                        </a:rPr>
                        <a:t> dollar</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.7387</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1.3537</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1"/>
                  </a:ext>
                </a:extLst>
              </a:tr>
              <a:tr h="129314">
                <a:tc>
                  <a:txBody>
                    <a:bodyPr/>
                    <a:lstStyle/>
                    <a:p>
                      <a:pPr indent="0" algn="l"/>
                      <a:r>
                        <a:rPr lang="en-US" sz="1200" b="1" dirty="0">
                          <a:solidFill>
                            <a:schemeClr val="tx1"/>
                          </a:solidFill>
                          <a:latin typeface="+mn-lt"/>
                        </a:rPr>
                        <a:t>South Korea </a:t>
                      </a:r>
                      <a:r>
                        <a:rPr lang="en-US" sz="1200" dirty="0">
                          <a:solidFill>
                            <a:schemeClr val="tx1"/>
                          </a:solidFill>
                          <a:latin typeface="+mn-lt"/>
                        </a:rPr>
                        <a:t>won</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.0008814</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1134.5</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2"/>
                  </a:ext>
                </a:extLst>
              </a:tr>
              <a:tr h="124141">
                <a:tc>
                  <a:txBody>
                    <a:bodyPr/>
                    <a:lstStyle/>
                    <a:p>
                      <a:pPr indent="0" algn="l"/>
                      <a:r>
                        <a:rPr lang="en-US" sz="1200" b="1" dirty="0">
                          <a:solidFill>
                            <a:schemeClr val="tx1"/>
                          </a:solidFill>
                          <a:latin typeface="+mn-lt"/>
                        </a:rPr>
                        <a:t>Taiwan</a:t>
                      </a:r>
                      <a:r>
                        <a:rPr lang="en-US" sz="1200" dirty="0">
                          <a:solidFill>
                            <a:schemeClr val="tx1"/>
                          </a:solidFill>
                          <a:latin typeface="+mn-lt"/>
                        </a:rPr>
                        <a:t> dollar</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.03246</a:t>
                      </a:r>
                    </a:p>
                  </a:txBody>
                  <a:tcPr marT="27432" marB="27432" anchor="b">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30.812</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3"/>
                  </a:ext>
                </a:extLst>
              </a:tr>
              <a:tr h="124141">
                <a:tc>
                  <a:txBody>
                    <a:bodyPr/>
                    <a:lstStyle/>
                    <a:p>
                      <a:pPr marL="0" indent="0" algn="l"/>
                      <a:r>
                        <a:rPr lang="en-US" sz="1200" b="1" dirty="0">
                          <a:solidFill>
                            <a:schemeClr val="tx1"/>
                          </a:solidFill>
                          <a:latin typeface="+mn-lt"/>
                        </a:rPr>
                        <a:t>Thailand</a:t>
                      </a:r>
                      <a:r>
                        <a:rPr lang="en-US" sz="1200" dirty="0">
                          <a:solidFill>
                            <a:schemeClr val="tx1"/>
                          </a:solidFill>
                          <a:latin typeface="+mn-lt"/>
                        </a:rPr>
                        <a:t> baht</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.03150</a:t>
                      </a:r>
                    </a:p>
                  </a:txBody>
                  <a:tcPr marT="27432" marB="27432" anchor="b">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31.748</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459486165"/>
                  </a:ext>
                </a:extLst>
              </a:tr>
              <a:tr h="124141">
                <a:tc>
                  <a:txBody>
                    <a:bodyPr/>
                    <a:lstStyle/>
                    <a:p>
                      <a:pPr marL="0" indent="0" algn="l"/>
                      <a:r>
                        <a:rPr lang="en-US" sz="1200" b="1" dirty="0">
                          <a:solidFill>
                            <a:schemeClr val="tx1"/>
                          </a:solidFill>
                          <a:latin typeface="+mn-lt"/>
                        </a:rPr>
                        <a:t>Vietnam </a:t>
                      </a:r>
                      <a:r>
                        <a:rPr lang="en-US" sz="1200" dirty="0">
                          <a:solidFill>
                            <a:schemeClr val="tx1"/>
                          </a:solidFill>
                          <a:latin typeface="+mn-lt"/>
                        </a:rPr>
                        <a:t>dong</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.00004</a:t>
                      </a:r>
                    </a:p>
                  </a:txBody>
                  <a:tcPr marT="27432" marB="27432">
                    <a:lnL w="12700" cmpd="sng">
                      <a:noFill/>
                      <a:prstDash val="soli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23146.3</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11371187"/>
                  </a:ext>
                </a:extLst>
              </a:tr>
            </a:tbl>
          </a:graphicData>
        </a:graphic>
      </p:graphicFrame>
    </p:spTree>
    <p:extLst>
      <p:ext uri="{BB962C8B-B14F-4D97-AF65-F5344CB8AC3E}">
        <p14:creationId xmlns:p14="http://schemas.microsoft.com/office/powerpoint/2010/main" val="359571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rgbClr val="AC0000"/>
                </a:solidFill>
              </a:rPr>
              <a:t>Exchange Rates </a:t>
            </a:r>
            <a:r>
              <a:rPr lang="en-US" sz="1000" b="0" noProof="0" dirty="0">
                <a:solidFill>
                  <a:srgbClr val="AC0000"/>
                </a:solidFill>
              </a:rPr>
              <a:t>2</a:t>
            </a:r>
          </a:p>
        </p:txBody>
      </p:sp>
      <p:graphicFrame>
        <p:nvGraphicFramePr>
          <p:cNvPr id="13" name="Table 5">
            <a:extLst>
              <a:ext uri="{FF2B5EF4-FFF2-40B4-BE49-F238E27FC236}">
                <a16:creationId xmlns:a16="http://schemas.microsoft.com/office/drawing/2014/main" id="{6DBE50AA-E0CE-43CC-B7C1-98F0CDD028A5}"/>
              </a:ext>
            </a:extLst>
          </p:cNvPr>
          <p:cNvGraphicFramePr>
            <a:graphicFrameLocks noGrp="1"/>
          </p:cNvGraphicFramePr>
          <p:nvPr>
            <p:ph idx="1"/>
            <p:extLst>
              <p:ext uri="{D42A27DB-BD31-4B8C-83A1-F6EECF244321}">
                <p14:modId xmlns:p14="http://schemas.microsoft.com/office/powerpoint/2010/main" val="2541258171"/>
              </p:ext>
            </p:extLst>
          </p:nvPr>
        </p:nvGraphicFramePr>
        <p:xfrm>
          <a:off x="457200" y="1371600"/>
          <a:ext cx="3516204" cy="4517136"/>
        </p:xfrm>
        <a:graphic>
          <a:graphicData uri="http://schemas.openxmlformats.org/drawingml/2006/table">
            <a:tbl>
              <a:tblPr firstRow="1" firstCol="1"/>
              <a:tblGrid>
                <a:gridCol w="155448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955884">
                  <a:extLst>
                    <a:ext uri="{9D8B030D-6E8A-4147-A177-3AD203B41FA5}">
                      <a16:colId xmlns:a16="http://schemas.microsoft.com/office/drawing/2014/main" val="20002"/>
                    </a:ext>
                  </a:extLst>
                </a:gridCol>
              </a:tblGrid>
              <a:tr h="182880">
                <a:tc>
                  <a:txBody>
                    <a:bodyPr/>
                    <a:lstStyle/>
                    <a:p>
                      <a:pPr marL="0" algn="l"/>
                      <a:endParaRPr sz="1200" dirty="0">
                        <a:solidFill>
                          <a:schemeClr val="tx1"/>
                        </a:solidFill>
                        <a:latin typeface="+mn-lt"/>
                      </a:endParaRP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—Wed —</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indent="0" algn="l"/>
                      <a:endParaRPr lang="en-US" sz="1200" dirty="0">
                        <a:solidFill>
                          <a:schemeClr val="tx1"/>
                        </a:solidFill>
                        <a:latin typeface="+mn-lt"/>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182880">
                <a:tc>
                  <a:txBody>
                    <a:bodyPr/>
                    <a:lstStyle/>
                    <a:p>
                      <a:pPr marL="0" indent="0" algn="l"/>
                      <a:r>
                        <a:rPr lang="en-US" sz="1200" b="1" dirty="0">
                          <a:solidFill>
                            <a:schemeClr val="tx1"/>
                          </a:solidFill>
                          <a:latin typeface="+mn-lt"/>
                        </a:rPr>
                        <a:t>Country/Currency</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indent="0" algn="r"/>
                      <a:r>
                        <a:rPr lang="en-US" sz="1200" b="1" dirty="0">
                          <a:solidFill>
                            <a:schemeClr val="tx1"/>
                          </a:solidFill>
                          <a:latin typeface="+mn-lt"/>
                        </a:rPr>
                        <a:t>In US$</a:t>
                      </a:r>
                    </a:p>
                  </a:txBody>
                  <a:tcPr marT="27432" marB="27432" anchor="ctr">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Per US$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r h="182880">
                <a:tc>
                  <a:txBody>
                    <a:bodyPr/>
                    <a:lstStyle/>
                    <a:p>
                      <a:pPr marL="0" indent="0"/>
                      <a:r>
                        <a:rPr lang="en-US" sz="1200" b="1" dirty="0">
                          <a:solidFill>
                            <a:schemeClr val="tx1"/>
                          </a:solidFill>
                          <a:latin typeface="+mn-lt"/>
                        </a:rPr>
                        <a:t>Europe</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algn="r"/>
                      <a:endParaRPr sz="1200" dirty="0">
                        <a:solidFill>
                          <a:schemeClr val="tx1"/>
                        </a:solidFill>
                        <a:latin typeface="+mn-lt"/>
                      </a:endParaRPr>
                    </a:p>
                  </a:txBody>
                  <a:tcPr marT="27432" marB="27432">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algn="r"/>
                      <a:endParaRPr sz="1200" dirty="0">
                        <a:solidFill>
                          <a:schemeClr val="tx1"/>
                        </a:solidFill>
                        <a:latin typeface="+mn-lt"/>
                      </a:endParaRPr>
                    </a:p>
                  </a:txBody>
                  <a:tcPr marT="27432" marB="27432">
                    <a:lnL w="12700" cmpd="sng">
                      <a:noFill/>
                      <a:prstDash val="solid"/>
                    </a:lnL>
                    <a:lnR w="12700" cap="flat" cmpd="sng" algn="ctr">
                      <a:solidFill>
                        <a:srgbClr val="53BDF1"/>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4"/>
                  </a:ext>
                </a:extLst>
              </a:tr>
              <a:tr h="182880">
                <a:tc>
                  <a:txBody>
                    <a:bodyPr/>
                    <a:lstStyle/>
                    <a:p>
                      <a:pPr marL="0" indent="0"/>
                      <a:r>
                        <a:rPr lang="en-US" sz="1200" b="1" dirty="0">
                          <a:solidFill>
                            <a:schemeClr val="tx1"/>
                          </a:solidFill>
                          <a:latin typeface="+mn-lt"/>
                        </a:rPr>
                        <a:t>Czech Rep. </a:t>
                      </a:r>
                      <a:r>
                        <a:rPr lang="en-US" sz="1200" dirty="0">
                          <a:solidFill>
                            <a:schemeClr val="tx1"/>
                          </a:solidFill>
                          <a:latin typeface="+mn-lt"/>
                        </a:rPr>
                        <a:t>koruna</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.04372</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22.874</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5"/>
                  </a:ext>
                </a:extLst>
              </a:tr>
              <a:tr h="182880">
                <a:tc>
                  <a:txBody>
                    <a:bodyPr/>
                    <a:lstStyle/>
                    <a:p>
                      <a:pPr marL="0" indent="0"/>
                      <a:r>
                        <a:rPr lang="en-US" sz="1200" b="1" dirty="0">
                          <a:solidFill>
                            <a:schemeClr val="tx1"/>
                          </a:solidFill>
                          <a:latin typeface="+mn-lt"/>
                        </a:rPr>
                        <a:t>Denmark</a:t>
                      </a:r>
                      <a:r>
                        <a:rPr lang="en-US" sz="1200" dirty="0">
                          <a:solidFill>
                            <a:schemeClr val="tx1"/>
                          </a:solidFill>
                          <a:latin typeface="+mn-lt"/>
                        </a:rPr>
                        <a:t> krone</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.1505</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6.6457</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6"/>
                  </a:ext>
                </a:extLst>
              </a:tr>
              <a:tr h="182880">
                <a:tc>
                  <a:txBody>
                    <a:bodyPr/>
                    <a:lstStyle/>
                    <a:p>
                      <a:pPr marL="0" indent="0"/>
                      <a:r>
                        <a:rPr lang="en-US" sz="1200" b="1" dirty="0">
                          <a:solidFill>
                            <a:schemeClr val="tx1"/>
                          </a:solidFill>
                          <a:latin typeface="+mn-lt"/>
                        </a:rPr>
                        <a:t>Euro area </a:t>
                      </a:r>
                      <a:r>
                        <a:rPr lang="en-US" sz="1200" dirty="0">
                          <a:solidFill>
                            <a:schemeClr val="tx1"/>
                          </a:solidFill>
                          <a:latin typeface="+mn-lt"/>
                        </a:rPr>
                        <a:t>euro</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1.1233</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.8903</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7"/>
                  </a:ext>
                </a:extLst>
              </a:tr>
              <a:tr h="182880">
                <a:tc>
                  <a:txBody>
                    <a:bodyPr/>
                    <a:lstStyle/>
                    <a:p>
                      <a:pPr marL="182880" indent="0"/>
                      <a:r>
                        <a:rPr lang="en-US" sz="1200" dirty="0">
                          <a:solidFill>
                            <a:schemeClr val="tx1"/>
                          </a:solidFill>
                          <a:latin typeface="+mn-lt"/>
                        </a:rPr>
                        <a:t>1-mos forward</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1.1262</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.8880</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8"/>
                  </a:ext>
                </a:extLst>
              </a:tr>
              <a:tr h="182880">
                <a:tc>
                  <a:txBody>
                    <a:bodyPr/>
                    <a:lstStyle/>
                    <a:p>
                      <a:pPr marL="182880" indent="0"/>
                      <a:r>
                        <a:rPr lang="en-US" sz="1200" dirty="0">
                          <a:solidFill>
                            <a:schemeClr val="tx1"/>
                          </a:solidFill>
                          <a:latin typeface="+mn-lt"/>
                        </a:rPr>
                        <a:t>3-mos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1.1319</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.8835</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9"/>
                  </a:ext>
                </a:extLst>
              </a:tr>
              <a:tr h="182880">
                <a:tc>
                  <a:txBody>
                    <a:bodyPr/>
                    <a:lstStyle/>
                    <a:p>
                      <a:pPr marL="182880" indent="0"/>
                      <a:r>
                        <a:rPr lang="en-US" sz="1200" dirty="0">
                          <a:solidFill>
                            <a:schemeClr val="tx1"/>
                          </a:solidFill>
                          <a:latin typeface="+mn-lt"/>
                        </a:rPr>
                        <a:t>6-mos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1.1407</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.8767</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0"/>
                  </a:ext>
                </a:extLst>
              </a:tr>
              <a:tr h="182880">
                <a:tc>
                  <a:txBody>
                    <a:bodyPr/>
                    <a:lstStyle/>
                    <a:p>
                      <a:pPr marL="0" indent="0"/>
                      <a:r>
                        <a:rPr lang="en-US" sz="1200" b="1" dirty="0">
                          <a:solidFill>
                            <a:schemeClr val="tx1"/>
                          </a:solidFill>
                          <a:latin typeface="+mn-lt"/>
                        </a:rPr>
                        <a:t>Hungary</a:t>
                      </a:r>
                      <a:r>
                        <a:rPr lang="en-US" sz="1200" dirty="0">
                          <a:solidFill>
                            <a:schemeClr val="tx1"/>
                          </a:solidFill>
                          <a:latin typeface="+mn-lt"/>
                        </a:rPr>
                        <a:t> forint</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.00351</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284.71</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1"/>
                  </a:ext>
                </a:extLst>
              </a:tr>
              <a:tr h="182880">
                <a:tc>
                  <a:txBody>
                    <a:bodyPr/>
                    <a:lstStyle/>
                    <a:p>
                      <a:pPr marL="0" indent="0"/>
                      <a:r>
                        <a:rPr lang="en-US" sz="1200" b="1" dirty="0">
                          <a:solidFill>
                            <a:schemeClr val="tx1"/>
                          </a:solidFill>
                          <a:latin typeface="+mn-lt"/>
                        </a:rPr>
                        <a:t>Norway</a:t>
                      </a:r>
                      <a:r>
                        <a:rPr lang="en-US" sz="1200" dirty="0">
                          <a:solidFill>
                            <a:schemeClr val="tx1"/>
                          </a:solidFill>
                          <a:latin typeface="+mn-lt"/>
                        </a:rPr>
                        <a:t> krone</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.1167</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8.5728</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2"/>
                  </a:ext>
                </a:extLst>
              </a:tr>
              <a:tr h="182880">
                <a:tc>
                  <a:txBody>
                    <a:bodyPr/>
                    <a:lstStyle/>
                    <a:p>
                      <a:pPr marL="0" indent="0"/>
                      <a:r>
                        <a:rPr lang="en-US" sz="1200" b="1" dirty="0">
                          <a:solidFill>
                            <a:schemeClr val="tx1"/>
                          </a:solidFill>
                          <a:latin typeface="+mn-lt"/>
                        </a:rPr>
                        <a:t>Poland</a:t>
                      </a:r>
                      <a:r>
                        <a:rPr lang="en-US" sz="1200" dirty="0">
                          <a:solidFill>
                            <a:schemeClr val="tx1"/>
                          </a:solidFill>
                          <a:latin typeface="+mn-lt"/>
                        </a:rPr>
                        <a:t> zloty</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.2619</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3.8183</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3"/>
                  </a:ext>
                </a:extLst>
              </a:tr>
              <a:tr h="182880">
                <a:tc>
                  <a:txBody>
                    <a:bodyPr/>
                    <a:lstStyle/>
                    <a:p>
                      <a:pPr marL="0" indent="0"/>
                      <a:r>
                        <a:rPr lang="en-US" sz="1200" b="1" dirty="0">
                          <a:solidFill>
                            <a:schemeClr val="tx1"/>
                          </a:solidFill>
                          <a:latin typeface="+mn-lt"/>
                        </a:rPr>
                        <a:t>Russia</a:t>
                      </a:r>
                      <a:r>
                        <a:rPr lang="en-US" sz="1200" dirty="0">
                          <a:solidFill>
                            <a:schemeClr val="tx1"/>
                          </a:solidFill>
                          <a:latin typeface="+mn-lt"/>
                        </a:rPr>
                        <a:t> ruble</a:t>
                      </a:r>
                    </a:p>
                  </a:txBody>
                  <a:tcPr marT="27432" marB="27432">
                    <a:lnL w="12700" cap="flat" cmpd="sng" algn="ctr">
                      <a:solidFill>
                        <a:srgbClr val="53BDF1"/>
                      </a:solid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.01533</a:t>
                      </a:r>
                    </a:p>
                  </a:txBody>
                  <a:tcPr marT="27432" marB="27432">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65.241</a:t>
                      </a:r>
                    </a:p>
                  </a:txBody>
                  <a:tcPr marT="27432" marB="27432">
                    <a:lnL w="12700" cmpd="sng">
                      <a:noFill/>
                      <a:prstDash val="solid"/>
                    </a:lnL>
                    <a:lnR w="12700" cap="flat" cmpd="sng" algn="ctr">
                      <a:solidFill>
                        <a:srgbClr val="53BDF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778412511"/>
                  </a:ext>
                </a:extLst>
              </a:tr>
              <a:tr h="182880">
                <a:tc>
                  <a:txBody>
                    <a:bodyPr/>
                    <a:lstStyle/>
                    <a:p>
                      <a:pPr marL="0" indent="0"/>
                      <a:r>
                        <a:rPr lang="en-US" sz="1200" b="1" dirty="0">
                          <a:solidFill>
                            <a:schemeClr val="tx1"/>
                          </a:solidFill>
                          <a:latin typeface="+mn-lt"/>
                        </a:rPr>
                        <a:t>Sweden </a:t>
                      </a:r>
                      <a:r>
                        <a:rPr lang="en-US" sz="1200" dirty="0">
                          <a:solidFill>
                            <a:schemeClr val="tx1"/>
                          </a:solidFill>
                          <a:latin typeface="+mn-lt"/>
                        </a:rPr>
                        <a:t>krona</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.1079</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9.2695</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227998065"/>
                  </a:ext>
                </a:extLst>
              </a:tr>
              <a:tr h="182880">
                <a:tc>
                  <a:txBody>
                    <a:bodyPr/>
                    <a:lstStyle/>
                    <a:p>
                      <a:pPr marL="0" indent="0"/>
                      <a:r>
                        <a:rPr lang="en-US" sz="1200" b="1" dirty="0">
                          <a:solidFill>
                            <a:schemeClr val="tx1"/>
                          </a:solidFill>
                          <a:latin typeface="+mn-lt"/>
                        </a:rPr>
                        <a:t>Switzerland</a:t>
                      </a:r>
                      <a:r>
                        <a:rPr lang="en-US" sz="1200" dirty="0">
                          <a:solidFill>
                            <a:schemeClr val="tx1"/>
                          </a:solidFill>
                          <a:latin typeface="+mn-lt"/>
                        </a:rPr>
                        <a:t> franc</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1.0018</a:t>
                      </a:r>
                    </a:p>
                  </a:txBody>
                  <a:tcPr marT="27432" marB="27432" anchor="b">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.9982</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736697951"/>
                  </a:ext>
                </a:extLst>
              </a:tr>
              <a:tr h="182880">
                <a:tc>
                  <a:txBody>
                    <a:bodyPr/>
                    <a:lstStyle/>
                    <a:p>
                      <a:pPr marL="182880" indent="0"/>
                      <a:r>
                        <a:rPr lang="en-US" sz="1200" dirty="0">
                          <a:solidFill>
                            <a:schemeClr val="tx1"/>
                          </a:solidFill>
                          <a:latin typeface="+mn-lt"/>
                        </a:rPr>
                        <a:t>1-mos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1.0047</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.9953</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85815753"/>
                  </a:ext>
                </a:extLst>
              </a:tr>
              <a:tr h="182880">
                <a:tc>
                  <a:txBody>
                    <a:bodyPr/>
                    <a:lstStyle/>
                    <a:p>
                      <a:pPr marL="182880" indent="0"/>
                      <a:r>
                        <a:rPr lang="en-US" sz="1200" dirty="0">
                          <a:solidFill>
                            <a:schemeClr val="tx1"/>
                          </a:solidFill>
                          <a:latin typeface="+mn-lt"/>
                        </a:rPr>
                        <a:t>3-mos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1.0104</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.9897</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414695274"/>
                  </a:ext>
                </a:extLst>
              </a:tr>
              <a:tr h="182880">
                <a:tc>
                  <a:txBody>
                    <a:bodyPr/>
                    <a:lstStyle/>
                    <a:p>
                      <a:pPr marL="182880" indent="0"/>
                      <a:r>
                        <a:rPr lang="en-US" sz="1200" dirty="0">
                          <a:solidFill>
                            <a:schemeClr val="tx1"/>
                          </a:solidFill>
                          <a:latin typeface="+mn-lt"/>
                        </a:rPr>
                        <a:t>6-mos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1.0193</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.9811</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772895502"/>
                  </a:ext>
                </a:extLst>
              </a:tr>
              <a:tr h="182880">
                <a:tc>
                  <a:txBody>
                    <a:bodyPr/>
                    <a:lstStyle/>
                    <a:p>
                      <a:pPr marL="0" indent="0"/>
                      <a:r>
                        <a:rPr lang="en-US" sz="1200" b="1" dirty="0">
                          <a:solidFill>
                            <a:schemeClr val="tx1"/>
                          </a:solidFill>
                          <a:latin typeface="+mn-lt"/>
                        </a:rPr>
                        <a:t>Turkey</a:t>
                      </a:r>
                      <a:r>
                        <a:rPr lang="en-US" sz="1200" dirty="0">
                          <a:solidFill>
                            <a:schemeClr val="tx1"/>
                          </a:solidFill>
                          <a:latin typeface="+mn-lt"/>
                        </a:rPr>
                        <a:t> lira</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.1778</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5.6248</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4163990742"/>
                  </a:ext>
                </a:extLst>
              </a:tr>
            </a:tbl>
          </a:graphicData>
        </a:graphic>
      </p:graphicFrame>
      <p:graphicFrame>
        <p:nvGraphicFramePr>
          <p:cNvPr id="14" name="Table 3">
            <a:extLst>
              <a:ext uri="{FF2B5EF4-FFF2-40B4-BE49-F238E27FC236}">
                <a16:creationId xmlns:a16="http://schemas.microsoft.com/office/drawing/2014/main" id="{89D667EA-5732-47E7-B7F5-4925C39BF476}"/>
              </a:ext>
            </a:extLst>
          </p:cNvPr>
          <p:cNvGraphicFramePr>
            <a:graphicFrameLocks noGrp="1"/>
          </p:cNvGraphicFramePr>
          <p:nvPr>
            <p:ph idx="10"/>
            <p:extLst>
              <p:ext uri="{D42A27DB-BD31-4B8C-83A1-F6EECF244321}">
                <p14:modId xmlns:p14="http://schemas.microsoft.com/office/powerpoint/2010/main" val="523986439"/>
              </p:ext>
            </p:extLst>
          </p:nvPr>
        </p:nvGraphicFramePr>
        <p:xfrm>
          <a:off x="4419600" y="1371600"/>
          <a:ext cx="3790524" cy="4041648"/>
        </p:xfrm>
        <a:graphic>
          <a:graphicData uri="http://schemas.openxmlformats.org/drawingml/2006/table">
            <a:tbl>
              <a:tblPr firstRow="1" firstCol="1"/>
              <a:tblGrid>
                <a:gridCol w="192024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55884">
                  <a:extLst>
                    <a:ext uri="{9D8B030D-6E8A-4147-A177-3AD203B41FA5}">
                      <a16:colId xmlns:a16="http://schemas.microsoft.com/office/drawing/2014/main" val="20002"/>
                    </a:ext>
                  </a:extLst>
                </a:gridCol>
              </a:tblGrid>
              <a:tr h="134487">
                <a:tc>
                  <a:txBody>
                    <a:bodyPr/>
                    <a:lstStyle/>
                    <a:p>
                      <a:pPr marL="0" algn="l"/>
                      <a:endParaRPr sz="1200" dirty="0">
                        <a:solidFill>
                          <a:schemeClr val="tx1"/>
                        </a:solidFill>
                        <a:latin typeface="+mn-lt"/>
                      </a:endParaRP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—Wed —</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indent="0" algn="l"/>
                      <a:endParaRPr lang="en-US" sz="1200" dirty="0">
                        <a:solidFill>
                          <a:schemeClr val="tx1"/>
                        </a:solidFill>
                        <a:latin typeface="+mn-lt"/>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8"/>
                  </a:ext>
                </a:extLst>
              </a:tr>
              <a:tr h="134487">
                <a:tc>
                  <a:txBody>
                    <a:bodyPr/>
                    <a:lstStyle/>
                    <a:p>
                      <a:pPr marL="0" indent="0" algn="l"/>
                      <a:r>
                        <a:rPr lang="en-US" sz="1200" b="1" dirty="0">
                          <a:solidFill>
                            <a:schemeClr val="tx1"/>
                          </a:solidFill>
                          <a:latin typeface="+mn-lt"/>
                        </a:rPr>
                        <a:t>Country/Currency</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indent="0" algn="r"/>
                      <a:r>
                        <a:rPr lang="en-US" sz="1200" b="1" dirty="0">
                          <a:solidFill>
                            <a:schemeClr val="tx1"/>
                          </a:solidFill>
                          <a:latin typeface="+mn-lt"/>
                        </a:rPr>
                        <a:t>In US$</a:t>
                      </a:r>
                    </a:p>
                  </a:txBody>
                  <a:tcPr marT="27432" marB="27432" anchor="ctr">
                    <a:lnL w="12700" cmpd="sng">
                      <a:noFill/>
                      <a:prstDash val="soli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Per US$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19"/>
                  </a:ext>
                </a:extLst>
              </a:tr>
              <a:tr h="144831">
                <a:tc>
                  <a:txBody>
                    <a:bodyPr/>
                    <a:lstStyle/>
                    <a:p>
                      <a:pPr marL="0" indent="0"/>
                      <a:r>
                        <a:rPr lang="en-US" sz="1200" b="1" dirty="0">
                          <a:solidFill>
                            <a:schemeClr val="tx1"/>
                          </a:solidFill>
                          <a:latin typeface="+mn-lt"/>
                        </a:rPr>
                        <a:t>Europe</a:t>
                      </a:r>
                    </a:p>
                  </a:txBody>
                  <a:tcPr marT="27432" marB="27432">
                    <a:lnL w="12700" cap="flat" cmpd="sng" algn="ctr">
                      <a:solidFill>
                        <a:srgbClr val="53BDF1"/>
                      </a:solidFill>
                      <a:prstDash val="solid"/>
                      <a:round/>
                      <a:headEnd type="none" w="med" len="med"/>
                      <a:tailEnd type="none" w="med" len="med"/>
                    </a:lnL>
                    <a:lnR w="12700" cmpd="sng">
                      <a:noFill/>
                      <a:prstDash val="soli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marT="27432" marB="27432">
                    <a:lnL w="12700" cmpd="sng">
                      <a:noFill/>
                      <a:prstDash val="solid"/>
                    </a:lnL>
                    <a:lnR w="12700" cmpd="sng">
                      <a:noFill/>
                      <a:prstDash val="soli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marT="27432" marB="27432">
                    <a:lnL w="12700" cmpd="sng">
                      <a:noFill/>
                      <a:prstDash val="solid"/>
                    </a:lnL>
                    <a:lnR w="12700" cap="flat" cmpd="sng" algn="ctr">
                      <a:solidFill>
                        <a:srgbClr val="53BDF1"/>
                      </a:solidFill>
                      <a:prstDash val="solid"/>
                      <a:round/>
                      <a:headEnd type="none" w="med" len="med"/>
                      <a:tailEnd type="none" w="med" len="me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0"/>
                  </a:ext>
                </a:extLst>
              </a:tr>
              <a:tr h="124141">
                <a:tc>
                  <a:txBody>
                    <a:bodyPr/>
                    <a:lstStyle/>
                    <a:p>
                      <a:pPr marL="0" indent="0"/>
                      <a:r>
                        <a:rPr lang="en-US" sz="1200" b="1" dirty="0">
                          <a:solidFill>
                            <a:schemeClr val="tx1"/>
                          </a:solidFill>
                          <a:latin typeface="+mn-lt"/>
                        </a:rPr>
                        <a:t>UK pound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1.3158</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.7600</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1"/>
                  </a:ext>
                </a:extLst>
              </a:tr>
              <a:tr h="134487">
                <a:tc>
                  <a:txBody>
                    <a:bodyPr/>
                    <a:lstStyle/>
                    <a:p>
                      <a:pPr marL="182880" indent="0"/>
                      <a:r>
                        <a:rPr lang="en-US" sz="1200" dirty="0">
                          <a:solidFill>
                            <a:schemeClr val="tx1"/>
                          </a:solidFill>
                          <a:latin typeface="+mn-lt"/>
                        </a:rPr>
                        <a:t>1-mos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1.3180</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.7588</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2"/>
                  </a:ext>
                </a:extLst>
              </a:tr>
              <a:tr h="134487">
                <a:tc>
                  <a:txBody>
                    <a:bodyPr/>
                    <a:lstStyle/>
                    <a:p>
                      <a:pPr marL="182880" indent="0"/>
                      <a:r>
                        <a:rPr lang="en-US" sz="1200" dirty="0">
                          <a:solidFill>
                            <a:schemeClr val="tx1"/>
                          </a:solidFill>
                          <a:latin typeface="+mn-lt"/>
                        </a:rPr>
                        <a:t>3-mos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1.3218</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.7565</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3"/>
                  </a:ext>
                </a:extLst>
              </a:tr>
              <a:tr h="134487">
                <a:tc>
                  <a:txBody>
                    <a:bodyPr/>
                    <a:lstStyle/>
                    <a:p>
                      <a:pPr marL="182880" indent="0"/>
                      <a:r>
                        <a:rPr lang="en-US" sz="1200" dirty="0">
                          <a:solidFill>
                            <a:schemeClr val="tx1"/>
                          </a:solidFill>
                          <a:latin typeface="+mn-lt"/>
                        </a:rPr>
                        <a:t>6-mos forward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1.3277</a:t>
                      </a:r>
                    </a:p>
                  </a:txBody>
                  <a:tcPr marT="27432" marB="27432">
                    <a:lnL w="12700" cmpd="sng">
                      <a:noFill/>
                      <a:prstDash val="soli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.7532</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4"/>
                  </a:ext>
                </a:extLst>
              </a:tr>
              <a:tr h="129314">
                <a:tc>
                  <a:txBody>
                    <a:bodyPr/>
                    <a:lstStyle/>
                    <a:p>
                      <a:pPr marL="0" indent="0"/>
                      <a:r>
                        <a:rPr lang="en-US" sz="1200" b="1" dirty="0">
                          <a:solidFill>
                            <a:schemeClr val="tx1"/>
                          </a:solidFill>
                          <a:latin typeface="+mn-lt"/>
                        </a:rPr>
                        <a:t>Middle East/Africa</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sz="1200" kern="1200" dirty="0">
                        <a:solidFill>
                          <a:schemeClr val="tx1"/>
                        </a:solidFill>
                        <a:latin typeface="+mn-lt"/>
                        <a:ea typeface="+mn-ea"/>
                        <a:cs typeface="+mn-cs"/>
                      </a:endParaRPr>
                    </a:p>
                  </a:txBody>
                  <a:tcPr marT="27432" marB="27432">
                    <a:lnL w="12700" cmpd="sng">
                      <a:noFill/>
                      <a:prstDash val="solid"/>
                    </a:lnL>
                    <a:lnR w="12700" cmpd="sng">
                      <a:noFill/>
                      <a:prstDash val="soli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sz="1200" kern="1200" dirty="0">
                        <a:solidFill>
                          <a:schemeClr val="tx1"/>
                        </a:solidFill>
                        <a:latin typeface="+mn-lt"/>
                        <a:ea typeface="+mn-ea"/>
                        <a:cs typeface="+mn-cs"/>
                      </a:endParaRPr>
                    </a:p>
                  </a:txBody>
                  <a:tcPr marT="27432" marB="27432">
                    <a:lnL w="12700" cmpd="sng">
                      <a:noFill/>
                      <a:prstDash val="solid"/>
                    </a:lnL>
                    <a:lnR w="12700" cap="flat" cmpd="sng" algn="ctr">
                      <a:solidFill>
                        <a:srgbClr val="53BDF1"/>
                      </a:solidFill>
                      <a:prstDash val="solid"/>
                      <a:round/>
                      <a:headEnd type="none" w="med" len="med"/>
                      <a:tailEnd type="none" w="med" len="med"/>
                    </a:lnR>
                    <a:lnT w="12700" cap="flat" cmpd="sng" algn="ctr">
                      <a:solidFill>
                        <a:srgbClr val="53BDF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6"/>
                  </a:ext>
                </a:extLst>
              </a:tr>
              <a:tr h="144831">
                <a:tc>
                  <a:txBody>
                    <a:bodyPr/>
                    <a:lstStyle/>
                    <a:p>
                      <a:pPr marL="0" indent="0"/>
                      <a:r>
                        <a:rPr lang="en-US" sz="1200" b="1" dirty="0">
                          <a:solidFill>
                            <a:schemeClr val="tx1"/>
                          </a:solidFill>
                          <a:latin typeface="+mn-lt"/>
                        </a:rPr>
                        <a:t>Bahrain</a:t>
                      </a:r>
                      <a:r>
                        <a:rPr lang="en-US" sz="1200" dirty="0">
                          <a:solidFill>
                            <a:schemeClr val="tx1"/>
                          </a:solidFill>
                          <a:latin typeface="+mn-lt"/>
                        </a:rPr>
                        <a:t> dinar</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2.6526</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.3770</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7"/>
                  </a:ext>
                </a:extLst>
              </a:tr>
              <a:tr h="134487">
                <a:tc>
                  <a:txBody>
                    <a:bodyPr/>
                    <a:lstStyle/>
                    <a:p>
                      <a:pPr marL="0" indent="0"/>
                      <a:r>
                        <a:rPr lang="en-US" sz="1200" b="1" dirty="0">
                          <a:solidFill>
                            <a:schemeClr val="tx1"/>
                          </a:solidFill>
                          <a:latin typeface="+mn-lt"/>
                        </a:rPr>
                        <a:t>Egypt </a:t>
                      </a:r>
                      <a:r>
                        <a:rPr lang="en-US" sz="1200" dirty="0">
                          <a:solidFill>
                            <a:schemeClr val="tx1"/>
                          </a:solidFill>
                          <a:latin typeface="+mn-lt"/>
                        </a:rPr>
                        <a:t>pound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.0577</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17.325</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8"/>
                  </a:ext>
                </a:extLst>
              </a:tr>
              <a:tr h="134487">
                <a:tc>
                  <a:txBody>
                    <a:bodyPr/>
                    <a:lstStyle/>
                    <a:p>
                      <a:pPr marL="0" indent="0"/>
                      <a:r>
                        <a:rPr lang="en-US" sz="1200" b="1" dirty="0">
                          <a:solidFill>
                            <a:schemeClr val="tx1"/>
                          </a:solidFill>
                          <a:latin typeface="+mn-lt"/>
                        </a:rPr>
                        <a:t>Israel</a:t>
                      </a:r>
                      <a:r>
                        <a:rPr lang="en-US" sz="1200" dirty="0">
                          <a:solidFill>
                            <a:schemeClr val="tx1"/>
                          </a:solidFill>
                          <a:latin typeface="+mn-lt"/>
                        </a:rPr>
                        <a:t> shekel</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.2777</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3.6016</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29"/>
                  </a:ext>
                </a:extLst>
              </a:tr>
              <a:tr h="139659">
                <a:tc>
                  <a:txBody>
                    <a:bodyPr/>
                    <a:lstStyle/>
                    <a:p>
                      <a:pPr marL="0" indent="0"/>
                      <a:r>
                        <a:rPr lang="en-US" sz="1200" b="1" dirty="0">
                          <a:solidFill>
                            <a:schemeClr val="tx1"/>
                          </a:solidFill>
                          <a:latin typeface="+mn-lt"/>
                        </a:rPr>
                        <a:t>Jordan</a:t>
                      </a:r>
                      <a:r>
                        <a:rPr lang="en-US" sz="1200" dirty="0">
                          <a:solidFill>
                            <a:schemeClr val="tx1"/>
                          </a:solidFill>
                          <a:latin typeface="+mn-lt"/>
                        </a:rPr>
                        <a:t> dinar</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1.4104</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.7090</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0"/>
                  </a:ext>
                </a:extLst>
              </a:tr>
              <a:tr h="129314">
                <a:tc>
                  <a:txBody>
                    <a:bodyPr/>
                    <a:lstStyle/>
                    <a:p>
                      <a:pPr marL="0" indent="0"/>
                      <a:r>
                        <a:rPr lang="en-US" sz="1200" b="1" dirty="0">
                          <a:solidFill>
                            <a:schemeClr val="tx1"/>
                          </a:solidFill>
                          <a:latin typeface="+mn-lt"/>
                        </a:rPr>
                        <a:t>Kuwait </a:t>
                      </a:r>
                      <a:r>
                        <a:rPr lang="en-US" sz="1200" dirty="0">
                          <a:solidFill>
                            <a:schemeClr val="tx1"/>
                          </a:solidFill>
                          <a:latin typeface="+mn-lt"/>
                        </a:rPr>
                        <a:t>dinar</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3.2854</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.3044</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1"/>
                  </a:ext>
                </a:extLst>
              </a:tr>
              <a:tr h="129314">
                <a:tc>
                  <a:txBody>
                    <a:bodyPr/>
                    <a:lstStyle/>
                    <a:p>
                      <a:pPr marL="0" indent="0"/>
                      <a:r>
                        <a:rPr lang="en-US" sz="1200" b="1" dirty="0">
                          <a:solidFill>
                            <a:schemeClr val="tx1"/>
                          </a:solidFill>
                          <a:latin typeface="+mn-lt"/>
                        </a:rPr>
                        <a:t>Lebanon</a:t>
                      </a:r>
                      <a:r>
                        <a:rPr lang="en-US" sz="1200" dirty="0">
                          <a:solidFill>
                            <a:schemeClr val="tx1"/>
                          </a:solidFill>
                          <a:latin typeface="+mn-lt"/>
                        </a:rPr>
                        <a:t> pound</a:t>
                      </a:r>
                    </a:p>
                  </a:txBody>
                  <a:tcPr marT="27432" marB="27432" anchor="ctr">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.00066</a:t>
                      </a:r>
                    </a:p>
                  </a:txBody>
                  <a:tcPr marT="27432" marB="2743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1507.50</a:t>
                      </a:r>
                    </a:p>
                  </a:txBody>
                  <a:tcPr marT="27432" marB="27432" anchor="ctr">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2"/>
                  </a:ext>
                </a:extLst>
              </a:tr>
              <a:tr h="124141">
                <a:tc>
                  <a:txBody>
                    <a:bodyPr/>
                    <a:lstStyle/>
                    <a:p>
                      <a:pPr marL="0" indent="0"/>
                      <a:r>
                        <a:rPr lang="en-US" sz="1200" b="1" dirty="0">
                          <a:solidFill>
                            <a:schemeClr val="tx1"/>
                          </a:solidFill>
                          <a:latin typeface="+mn-lt"/>
                        </a:rPr>
                        <a:t>Saudi Arabia </a:t>
                      </a:r>
                      <a:r>
                        <a:rPr lang="en-US" sz="1200" dirty="0">
                          <a:solidFill>
                            <a:schemeClr val="tx1"/>
                          </a:solidFill>
                          <a:latin typeface="+mn-lt"/>
                        </a:rPr>
                        <a:t>riyal</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.2666</a:t>
                      </a:r>
                    </a:p>
                  </a:txBody>
                  <a:tcPr marT="27432" marB="27432" anchor="b">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3.7504</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33"/>
                  </a:ext>
                </a:extLst>
              </a:tr>
              <a:tr h="124141">
                <a:tc>
                  <a:txBody>
                    <a:bodyPr/>
                    <a:lstStyle/>
                    <a:p>
                      <a:pPr marL="0" indent="0"/>
                      <a:r>
                        <a:rPr lang="en-US" sz="1200" b="1" dirty="0">
                          <a:solidFill>
                            <a:schemeClr val="tx1"/>
                          </a:solidFill>
                          <a:latin typeface="+mn-lt"/>
                        </a:rPr>
                        <a:t>South Africa </a:t>
                      </a:r>
                      <a:r>
                        <a:rPr lang="en-US" sz="1200" dirty="0">
                          <a:solidFill>
                            <a:schemeClr val="tx1"/>
                          </a:solidFill>
                          <a:latin typeface="+mn-lt"/>
                        </a:rPr>
                        <a:t>rand</a:t>
                      </a:r>
                    </a:p>
                  </a:txBody>
                  <a:tcPr marT="27432" marB="27432">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.0707</a:t>
                      </a:r>
                    </a:p>
                  </a:txBody>
                  <a:tcPr marT="27432" marB="27432">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14.146</a:t>
                      </a:r>
                    </a:p>
                  </a:txBody>
                  <a:tcPr marT="27432" marB="27432">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459486165"/>
                  </a:ext>
                </a:extLst>
              </a:tr>
              <a:tr h="124141">
                <a:tc>
                  <a:txBody>
                    <a:bodyPr/>
                    <a:lstStyle/>
                    <a:p>
                      <a:pPr marL="0" indent="0"/>
                      <a:r>
                        <a:rPr lang="en-US" sz="1200" b="1" dirty="0">
                          <a:solidFill>
                            <a:schemeClr val="tx1"/>
                          </a:solidFill>
                          <a:latin typeface="+mn-lt"/>
                        </a:rPr>
                        <a:t>U</a:t>
                      </a:r>
                      <a:r>
                        <a:rPr lang="en-US" sz="100" b="1" dirty="0">
                          <a:solidFill>
                            <a:schemeClr val="tx1"/>
                          </a:solidFill>
                          <a:latin typeface="+mn-lt"/>
                        </a:rPr>
                        <a:t> </a:t>
                      </a:r>
                      <a:r>
                        <a:rPr lang="en-US" sz="1200" b="1" dirty="0">
                          <a:solidFill>
                            <a:schemeClr val="tx1"/>
                          </a:solidFill>
                          <a:latin typeface="+mn-lt"/>
                        </a:rPr>
                        <a:t>A</a:t>
                      </a:r>
                      <a:r>
                        <a:rPr lang="en-US" sz="100" b="1" dirty="0">
                          <a:solidFill>
                            <a:schemeClr val="tx1"/>
                          </a:solidFill>
                          <a:latin typeface="+mn-lt"/>
                        </a:rPr>
                        <a:t> </a:t>
                      </a:r>
                      <a:r>
                        <a:rPr lang="en-US" sz="1200" b="1" dirty="0">
                          <a:solidFill>
                            <a:schemeClr val="tx1"/>
                          </a:solidFill>
                          <a:latin typeface="+mn-lt"/>
                        </a:rPr>
                        <a:t>E</a:t>
                      </a:r>
                      <a:r>
                        <a:rPr lang="en-US" sz="1200" dirty="0">
                          <a:solidFill>
                            <a:schemeClr val="tx1"/>
                          </a:solidFill>
                          <a:latin typeface="+mn-lt"/>
                        </a:rPr>
                        <a:t> dirham</a:t>
                      </a:r>
                    </a:p>
                  </a:txBody>
                  <a:tcPr marT="27432" marB="27432" anchor="b">
                    <a:lnL w="12700" cap="flat" cmpd="sng" algn="ctr">
                      <a:solidFill>
                        <a:srgbClr val="53BDF1"/>
                      </a:solidFill>
                      <a:prstDash val="solid"/>
                      <a:round/>
                      <a:headEnd type="none" w="med" len="med"/>
                      <a:tailEnd type="none" w="med" len="me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.2723</a:t>
                      </a:r>
                    </a:p>
                  </a:txBody>
                  <a:tcPr marT="27432" marB="27432" anchor="b">
                    <a:lnL w="12700" cmpd="sng">
                      <a:noFill/>
                      <a:prstDash val="solid"/>
                    </a:lnL>
                    <a:lnR w="12700" cmpd="sng">
                      <a:noFill/>
                      <a:prstDash val="soli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3.6730</a:t>
                      </a:r>
                    </a:p>
                  </a:txBody>
                  <a:tcPr marT="27432" marB="27432" anchor="b">
                    <a:lnL w="12700" cmpd="sng">
                      <a:noFill/>
                      <a:prstDash val="solid"/>
                    </a:lnL>
                    <a:lnR w="12700" cap="flat" cmpd="sng" algn="ctr">
                      <a:solidFill>
                        <a:srgbClr val="53BDF1"/>
                      </a:solidFill>
                      <a:prstDash val="solid"/>
                      <a:round/>
                      <a:headEnd type="none" w="med" len="med"/>
                      <a:tailEnd type="none" w="med" len="med"/>
                    </a:lnR>
                    <a:lnT w="12700" cmpd="sng">
                      <a:noFill/>
                      <a:prstDash val="solid"/>
                    </a:lnT>
                    <a:lnB w="12700" cap="flat" cmpd="sng" algn="ctr">
                      <a:solidFill>
                        <a:srgbClr val="53BDF1"/>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11371187"/>
                  </a:ext>
                </a:extLst>
              </a:tr>
            </a:tbl>
          </a:graphicData>
        </a:graphic>
      </p:graphicFrame>
      <p:sp>
        <p:nvSpPr>
          <p:cNvPr id="7" name="Content Placeholder 6">
            <a:extLst>
              <a:ext uri="{FF2B5EF4-FFF2-40B4-BE49-F238E27FC236}">
                <a16:creationId xmlns:a16="http://schemas.microsoft.com/office/drawing/2014/main" id="{9605CCEF-27FF-4C97-B64D-77C95303E2F8}"/>
              </a:ext>
            </a:extLst>
          </p:cNvPr>
          <p:cNvSpPr>
            <a:spLocks noGrp="1"/>
          </p:cNvSpPr>
          <p:nvPr>
            <p:ph idx="11"/>
          </p:nvPr>
        </p:nvSpPr>
        <p:spPr>
          <a:xfrm>
            <a:off x="4267200" y="5614416"/>
            <a:ext cx="4574822" cy="548640"/>
          </a:xfrm>
        </p:spPr>
        <p:txBody>
          <a:bodyPr/>
          <a:lstStyle/>
          <a:p>
            <a:r>
              <a:rPr lang="en-US" sz="1400" b="1" noProof="0" dirty="0">
                <a:latin typeface="+mj-lt"/>
              </a:rPr>
              <a:t>Source: </a:t>
            </a:r>
            <a:r>
              <a:rPr lang="en-US" sz="1400" noProof="0" dirty="0">
                <a:latin typeface="+mj-lt"/>
              </a:rPr>
              <a:t>Compiled using data from Bloomberg and OANDA online currency converter at www.oanda.com.</a:t>
            </a:r>
          </a:p>
        </p:txBody>
      </p:sp>
    </p:spTree>
    <p:extLst>
      <p:ext uri="{BB962C8B-B14F-4D97-AF65-F5344CB8AC3E}">
        <p14:creationId xmlns:p14="http://schemas.microsoft.com/office/powerpoint/2010/main" val="351887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noProof="0" dirty="0">
                <a:solidFill>
                  <a:srgbClr val="AC0000"/>
                </a:solidFill>
              </a:rPr>
              <a:t>Spot Rate Quotations </a:t>
            </a:r>
            <a:r>
              <a:rPr lang="en-US" sz="1000" b="0" noProof="0" dirty="0">
                <a:solidFill>
                  <a:srgbClr val="AC0000"/>
                </a:solidFill>
              </a:rPr>
              <a:t>2</a:t>
            </a: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1200"/>
              </a:spcBef>
              <a:spcAft>
                <a:spcPts val="1200"/>
              </a:spcAft>
            </a:pPr>
            <a:r>
              <a:rPr lang="en-US" altLang="en-US" sz="2400" noProof="0" dirty="0"/>
              <a:t>Most currencies are quoted in </a:t>
            </a:r>
            <a:r>
              <a:rPr lang="en-US" altLang="en-US" sz="2400" b="1" noProof="0" dirty="0"/>
              <a:t>European terms</a:t>
            </a:r>
            <a:r>
              <a:rPr lang="en-US" altLang="en-US" sz="2400" noProof="0" dirty="0"/>
              <a:t>, meaning the U.S. dollar is priced in terms of the foreign currency (an indirect quote from the U.S. perspective)</a:t>
            </a:r>
          </a:p>
          <a:p>
            <a:pPr lvl="1">
              <a:spcBef>
                <a:spcPts val="0"/>
              </a:spcBef>
              <a:spcAft>
                <a:spcPts val="1200"/>
              </a:spcAft>
            </a:pPr>
            <a:r>
              <a:rPr lang="en-US" altLang="en-US" b="1" noProof="0" dirty="0"/>
              <a:t>American terms </a:t>
            </a:r>
            <a:r>
              <a:rPr lang="en-US" altLang="en-US" noProof="0" dirty="0"/>
              <a:t>are a direct quote from the U.S. perspective.</a:t>
            </a:r>
          </a:p>
          <a:p>
            <a:pPr>
              <a:spcBef>
                <a:spcPts val="1200"/>
              </a:spcBef>
              <a:spcAft>
                <a:spcPts val="1200"/>
              </a:spcAft>
            </a:pPr>
            <a:r>
              <a:rPr lang="en-US" altLang="en-US" sz="2400" b="1" noProof="0" dirty="0"/>
              <a:t>Cross-exchange rate </a:t>
            </a:r>
            <a:r>
              <a:rPr lang="en-US" altLang="en-US" sz="2400" noProof="0" dirty="0"/>
              <a:t>is an exchange rate between a currency pair where neither currency is the U.S. dollar</a:t>
            </a:r>
          </a:p>
        </p:txBody>
      </p:sp>
    </p:spTree>
    <p:extLst>
      <p:ext uri="{BB962C8B-B14F-4D97-AF65-F5344CB8AC3E}">
        <p14:creationId xmlns:p14="http://schemas.microsoft.com/office/powerpoint/2010/main" val="405648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FA7253-310A-4C44-A7A7-A64B47EB5D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87660"/>
            <a:ext cx="8382000" cy="4616721"/>
          </a:xfrm>
        </p:spPr>
      </p:pic>
      <p:sp>
        <p:nvSpPr>
          <p:cNvPr id="4" name="Text Placeholder 3">
            <a:extLst>
              <a:ext uri="{FF2B5EF4-FFF2-40B4-BE49-F238E27FC236}">
                <a16:creationId xmlns:a16="http://schemas.microsoft.com/office/drawing/2014/main" id="{182F9548-B39E-2447-8BFC-8BA46FA724E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9964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Bid-Ask Spread</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1200"/>
              </a:spcBef>
              <a:spcAft>
                <a:spcPts val="1200"/>
              </a:spcAft>
            </a:pPr>
            <a:r>
              <a:rPr lang="en-US" altLang="en-US" sz="2400" noProof="0" dirty="0"/>
              <a:t>Interbank F</a:t>
            </a:r>
            <a:r>
              <a:rPr lang="en-US" altLang="en-US" sz="100" noProof="0" dirty="0"/>
              <a:t> </a:t>
            </a:r>
            <a:r>
              <a:rPr lang="en-US" altLang="en-US" sz="2400" noProof="0" dirty="0"/>
              <a:t>X traders buy currency for inventory at the </a:t>
            </a:r>
            <a:r>
              <a:rPr lang="en-US" altLang="en-US" sz="2400" b="1" noProof="0" dirty="0"/>
              <a:t>bid price </a:t>
            </a:r>
            <a:r>
              <a:rPr lang="en-US" altLang="en-US" sz="2400" noProof="0" dirty="0"/>
              <a:t>and sell from inventory at the higher </a:t>
            </a:r>
            <a:r>
              <a:rPr lang="en-US" altLang="en-US" sz="2400" b="1" noProof="0" dirty="0"/>
              <a:t>offer</a:t>
            </a:r>
            <a:r>
              <a:rPr lang="en-US" altLang="en-US" sz="2400" noProof="0" dirty="0"/>
              <a:t> or </a:t>
            </a:r>
            <a:r>
              <a:rPr lang="en-US" altLang="en-US" sz="2400" b="1" noProof="0" dirty="0"/>
              <a:t>ask price</a:t>
            </a:r>
          </a:p>
          <a:p>
            <a:pPr>
              <a:spcBef>
                <a:spcPts val="1200"/>
              </a:spcBef>
              <a:spcAft>
                <a:spcPts val="1200"/>
              </a:spcAft>
            </a:pPr>
            <a:r>
              <a:rPr lang="en-US" altLang="en-US" sz="2400" noProof="0" dirty="0"/>
              <a:t>Average of the bid and ask rates are called </a:t>
            </a:r>
            <a:r>
              <a:rPr lang="en-US" altLang="en-US" sz="2400" i="1" noProof="0" dirty="0"/>
              <a:t>mid-rates</a:t>
            </a:r>
          </a:p>
          <a:p>
            <a:pPr>
              <a:spcBef>
                <a:spcPts val="1200"/>
              </a:spcBef>
              <a:spcAft>
                <a:spcPts val="1200"/>
              </a:spcAft>
            </a:pPr>
            <a:r>
              <a:rPr lang="en-US" altLang="en-US" sz="2400" noProof="0" dirty="0"/>
              <a:t>Bid-ask spread allows dealers to earn a profit</a:t>
            </a:r>
          </a:p>
        </p:txBody>
      </p:sp>
    </p:spTree>
    <p:extLst>
      <p:ext uri="{BB962C8B-B14F-4D97-AF65-F5344CB8AC3E}">
        <p14:creationId xmlns:p14="http://schemas.microsoft.com/office/powerpoint/2010/main" val="312645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Spot F</a:t>
            </a:r>
            <a:r>
              <a:rPr lang="en-US" altLang="en-US" sz="100" noProof="0" dirty="0">
                <a:solidFill>
                  <a:srgbClr val="AC0000"/>
                </a:solidFill>
              </a:rPr>
              <a:t> </a:t>
            </a:r>
            <a:r>
              <a:rPr lang="en-US" altLang="en-US" noProof="0" dirty="0">
                <a:solidFill>
                  <a:srgbClr val="AC0000"/>
                </a:solidFill>
              </a:rPr>
              <a:t>X Trading</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473550"/>
            <a:ext cx="8321040" cy="4937760"/>
          </a:xfrm>
        </p:spPr>
        <p:txBody>
          <a:bodyPr/>
          <a:lstStyle/>
          <a:p>
            <a:pPr marL="342900" indent="-342900">
              <a:spcBef>
                <a:spcPts val="800"/>
              </a:spcBef>
              <a:spcAft>
                <a:spcPts val="800"/>
              </a:spcAft>
              <a:buFont typeface="Arial" panose="020B0604020202020204" pitchFamily="34" charset="0"/>
              <a:buChar char="•"/>
            </a:pPr>
            <a:r>
              <a:rPr lang="en-US" altLang="en-US" sz="2200" dirty="0"/>
              <a:t>In the interbank market, the standard-size trade among large banks in the major currencies is for the U.S.-dollar equivalent of $10,000,000, or “ten dollars” in trader jargon.</a:t>
            </a:r>
          </a:p>
          <a:p>
            <a:pPr marL="342900" indent="-342900">
              <a:spcBef>
                <a:spcPts val="800"/>
              </a:spcBef>
              <a:spcAft>
                <a:spcPts val="800"/>
              </a:spcAft>
              <a:buFont typeface="Arial" panose="020B0604020202020204" pitchFamily="34" charset="0"/>
              <a:buChar char="•"/>
            </a:pPr>
            <a:r>
              <a:rPr lang="en-US" altLang="en-US" sz="2200" dirty="0"/>
              <a:t>Spot quotations are good for only a few seconds. If a trader cannot immediately make up his mind whether to buy or sell at the proffered prices, the quotes are likely to be withdrawn.</a:t>
            </a:r>
          </a:p>
          <a:p>
            <a:pPr marL="342900" indent="-342900">
              <a:spcBef>
                <a:spcPts val="800"/>
              </a:spcBef>
              <a:spcAft>
                <a:spcPts val="800"/>
              </a:spcAft>
              <a:buFont typeface="Arial" panose="020B0604020202020204" pitchFamily="34" charset="0"/>
              <a:buChar char="•"/>
            </a:pPr>
            <a:endParaRPr lang="en-US" sz="2200" dirty="0"/>
          </a:p>
          <a:p>
            <a:pPr marL="342900" indent="-342900">
              <a:spcBef>
                <a:spcPts val="800"/>
              </a:spcBef>
              <a:spcAft>
                <a:spcPts val="800"/>
              </a:spcAft>
              <a:buFont typeface="Arial" panose="020B0604020202020204" pitchFamily="34" charset="0"/>
              <a:buChar char="•"/>
            </a:pPr>
            <a:r>
              <a:rPr lang="en-US" sz="2200" dirty="0"/>
              <a:t>In conversation, interbank FX traders use a shorthand abbreviation in expressing spot currency quotations. Consider the $/£ bid-ask quotes from above, $1.3153–$1.3158. The “1.31” is known as the bid quote big figure, and it is assumed to be known by all traders. The second two digits to the right of the decimal place are referred to as the small figure. </a:t>
            </a:r>
            <a:endParaRPr lang="en-US" altLang="en-US" sz="2200" dirty="0"/>
          </a:p>
        </p:txBody>
      </p:sp>
    </p:spTree>
    <p:extLst>
      <p:ext uri="{BB962C8B-B14F-4D97-AF65-F5344CB8AC3E}">
        <p14:creationId xmlns:p14="http://schemas.microsoft.com/office/powerpoint/2010/main" val="264594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Cross-Rate Trading Desk</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800"/>
              </a:spcBef>
              <a:spcAft>
                <a:spcPts val="800"/>
              </a:spcAft>
            </a:pPr>
            <a:r>
              <a:rPr lang="en-US" altLang="en-US" sz="2400" b="1" noProof="0" dirty="0"/>
              <a:t>Currency against currency </a:t>
            </a:r>
            <a:r>
              <a:rPr lang="en-US" altLang="en-US" sz="2400" noProof="0" dirty="0"/>
              <a:t>trade is when a customer wants to trade out a nondollar currency for another nondollar currency</a:t>
            </a:r>
          </a:p>
          <a:p>
            <a:pPr lvl="1">
              <a:spcBef>
                <a:spcPts val="800"/>
              </a:spcBef>
              <a:spcAft>
                <a:spcPts val="800"/>
              </a:spcAft>
            </a:pPr>
            <a:r>
              <a:rPr lang="en-US" altLang="en-US" noProof="0" dirty="0"/>
              <a:t>For example, a customer wants to trade out of British pounds into Swiss francs.</a:t>
            </a:r>
          </a:p>
          <a:p>
            <a:pPr lvl="1">
              <a:spcBef>
                <a:spcPts val="800"/>
              </a:spcBef>
              <a:spcAft>
                <a:spcPts val="800"/>
              </a:spcAft>
            </a:pPr>
            <a:r>
              <a:rPr lang="en-US" altLang="en-US" noProof="0" dirty="0"/>
              <a:t>Typically handled by the bank selling British pounds for U.S. dollars and then selling U.S. dollars for Swiss francs.</a:t>
            </a:r>
          </a:p>
          <a:p>
            <a:pPr lvl="1">
              <a:spcBef>
                <a:spcPts val="800"/>
              </a:spcBef>
              <a:spcAft>
                <a:spcPts val="800"/>
              </a:spcAft>
            </a:pPr>
            <a:r>
              <a:rPr lang="en-US" altLang="en-US" noProof="0" dirty="0"/>
              <a:t>Handled at the cross-rate desk of the bank.</a:t>
            </a:r>
          </a:p>
        </p:txBody>
      </p:sp>
    </p:spTree>
    <p:extLst>
      <p:ext uri="{BB962C8B-B14F-4D97-AF65-F5344CB8AC3E}">
        <p14:creationId xmlns:p14="http://schemas.microsoft.com/office/powerpoint/2010/main" val="202409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fontScale="90000"/>
          </a:bodyPr>
          <a:lstStyle/>
          <a:p>
            <a:r>
              <a:rPr lang="en-US" altLang="en-US" noProof="0" dirty="0">
                <a:solidFill>
                  <a:srgbClr val="AC0000"/>
                </a:solidFill>
              </a:rPr>
              <a:t>Calculating Cross-Exchange Rate Bid-Ask Spread</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noAutofit/>
          </a:bodyPr>
          <a:lstStyle/>
          <a:p>
            <a:pPr>
              <a:spcBef>
                <a:spcPts val="600"/>
              </a:spcBef>
            </a:pPr>
            <a:r>
              <a:rPr lang="en-US" sz="1600" b="1" u="sng" noProof="0" dirty="0">
                <a:solidFill>
                  <a:srgbClr val="002060"/>
                </a:solidFill>
              </a:rPr>
              <a:t>EXAMPLE 5.2: </a:t>
            </a:r>
            <a:r>
              <a:rPr lang="en-US" sz="1600" noProof="0" dirty="0">
                <a:solidFill>
                  <a:srgbClr val="002060"/>
                </a:solidFill>
              </a:rPr>
              <a:t>Calculating the Cross-Exchange Rate Bid-Ask Spread</a:t>
            </a:r>
          </a:p>
          <a:p>
            <a:pPr>
              <a:spcBef>
                <a:spcPts val="600"/>
              </a:spcBef>
            </a:pPr>
            <a:r>
              <a:rPr lang="en-US" sz="1600" noProof="0" dirty="0"/>
              <a:t>Let’s assume (as we did earlier) that the $/£ bid-ask prices are $1.3153–$1.3158 and the £/$ bid-ask prices are £0.7600–£0.7603. Let’s also assume the $/€ bid-ask prices are $1.1228–$1.1233 and the €/$ bid-ask prices are €.8903–€.8906. These bid and ask prices and Equation 5.12 imply that </a:t>
            </a:r>
            <a:r>
              <a:rPr lang="en-US" sz="1600" i="1" noProof="0" dirty="0"/>
              <a:t>S</a:t>
            </a:r>
            <a:r>
              <a:rPr lang="en-US" sz="1600" i="1" baseline="30000" noProof="0" dirty="0"/>
              <a:t>b</a:t>
            </a:r>
            <a:r>
              <a:rPr lang="en-US" sz="1600" noProof="0" dirty="0"/>
              <a:t>(€/£) = 1.3153 × .8903 = 1.17101. The reciprocal of </a:t>
            </a:r>
            <a:r>
              <a:rPr lang="en-US" sz="1600" i="1" noProof="0" dirty="0"/>
              <a:t>S</a:t>
            </a:r>
            <a:r>
              <a:rPr lang="en-US" sz="1600" i="1" baseline="30000" noProof="0" dirty="0"/>
              <a:t>b</a:t>
            </a:r>
            <a:r>
              <a:rPr lang="en-US" sz="1600" noProof="0" dirty="0"/>
              <a:t>(€/£) implies that </a:t>
            </a:r>
            <a:r>
              <a:rPr lang="en-US" sz="1600" i="1" noProof="0" dirty="0"/>
              <a:t>S</a:t>
            </a:r>
            <a:r>
              <a:rPr lang="en-US" sz="1600" i="1" baseline="30000" noProof="0" dirty="0"/>
              <a:t>a</a:t>
            </a:r>
            <a:r>
              <a:rPr lang="en-US" sz="1600" noProof="0" dirty="0"/>
              <a:t>(£/€) = .8540. Analogously, Equation 5.13 suggests that </a:t>
            </a:r>
            <a:r>
              <a:rPr lang="en-US" sz="1600" i="1" noProof="0" dirty="0"/>
              <a:t>S</a:t>
            </a:r>
            <a:r>
              <a:rPr lang="en-US" sz="1600" i="1" baseline="30000" noProof="0" dirty="0"/>
              <a:t>a</a:t>
            </a:r>
            <a:r>
              <a:rPr lang="en-US" sz="1600" noProof="0" dirty="0"/>
              <a:t>(€/£) = 1.3158 × .8906 = 1.17185, and its reciprocal implies that </a:t>
            </a:r>
            <a:r>
              <a:rPr lang="en-US" sz="1600" i="1" noProof="0" dirty="0"/>
              <a:t>S</a:t>
            </a:r>
            <a:r>
              <a:rPr lang="en-US" sz="1600" i="1" baseline="30000" noProof="0" dirty="0"/>
              <a:t>b</a:t>
            </a:r>
            <a:r>
              <a:rPr lang="en-US" sz="1600" noProof="0" dirty="0"/>
              <a:t>(£/€) = .8534. That is, the €/£ bid-ask prices are €1.17101–€1.17185 and the £/€ bid-ask prices are £0.8534–£0.8540. Note that the cross-rate bid-ask spreads are much larger than the American or European bid-ask spreads. For example, the €/£ bid-ask spread is €0.0008 versus a €/$ spread of €0.0003. The £/€ bid-ask spread is £0.0006 versus the $/€ spread of $0.0005, which is a sizable difference since a British pound is priced at more than 1.3 dollars. The implication is that cross-exchange rates implicitly incorporate the bid-ask spreads of the two transactions that are necessary for trading out of one nondollar currency and into another. Hence, even when a bank makes a direct market in one nondollar currency versus another, the trade is effectively going through the dollar because the “currency against currency” exchange rate is consistent with a cross-exchange rate calculated from the dollar exchange rates of the two currencies. Exhibit 5.9 provides a more detailed presentation of cross-rate foreign exchange transactions. </a:t>
            </a:r>
            <a:endParaRPr lang="en-US" altLang="en-US" sz="1600" noProof="0" dirty="0">
              <a:solidFill>
                <a:srgbClr val="53BDF1"/>
              </a:solidFill>
            </a:endParaRPr>
          </a:p>
        </p:txBody>
      </p:sp>
    </p:spTree>
    <p:extLst>
      <p:ext uri="{BB962C8B-B14F-4D97-AF65-F5344CB8AC3E}">
        <p14:creationId xmlns:p14="http://schemas.microsoft.com/office/powerpoint/2010/main" val="68113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Overview</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p:txBody>
          <a:bodyPr/>
          <a:lstStyle/>
          <a:p>
            <a:pPr>
              <a:spcBef>
                <a:spcPts val="1200"/>
              </a:spcBef>
              <a:spcAft>
                <a:spcPts val="1200"/>
              </a:spcAft>
            </a:pPr>
            <a:r>
              <a:rPr lang="en-US" altLang="en-US" sz="2400" noProof="0" dirty="0"/>
              <a:t>Money represents purchasing power</a:t>
            </a:r>
          </a:p>
          <a:p>
            <a:pPr>
              <a:spcBef>
                <a:spcPts val="1200"/>
              </a:spcBef>
              <a:spcAft>
                <a:spcPts val="1200"/>
              </a:spcAft>
            </a:pPr>
            <a:r>
              <a:rPr lang="en-US" altLang="en-US" sz="2400" noProof="0" dirty="0"/>
              <a:t>Market for foreign exchange is the largest financial market in the world by virtually any standard</a:t>
            </a:r>
          </a:p>
          <a:p>
            <a:pPr>
              <a:spcBef>
                <a:spcPts val="1200"/>
              </a:spcBef>
              <a:spcAft>
                <a:spcPts val="1200"/>
              </a:spcAft>
            </a:pPr>
            <a:r>
              <a:rPr lang="en-US" altLang="en-US" sz="2400" b="1" noProof="0" dirty="0"/>
              <a:t>Foreign exchange (F</a:t>
            </a:r>
            <a:r>
              <a:rPr lang="en-US" altLang="en-US" sz="100" b="1" noProof="0" dirty="0"/>
              <a:t> </a:t>
            </a:r>
            <a:r>
              <a:rPr lang="en-US" altLang="en-US" sz="2400" b="1" noProof="0" dirty="0"/>
              <a:t>X) market </a:t>
            </a:r>
            <a:r>
              <a:rPr lang="en-US" altLang="en-US" sz="2400" noProof="0" dirty="0"/>
              <a:t>encompasses the conversion of purchasing power from one currency into another, bank deposits of foreign currency, the extension of credit denominated in a foreign currency, foreign trade financing, trading in foreign currency options and futures contracts, and currency swaps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Cross-Rate Foreign Exchange Transactions</a:t>
            </a:r>
            <a:endParaRPr lang="en-US" sz="1200" noProof="0" dirty="0">
              <a:solidFill>
                <a:srgbClr val="AC0000"/>
              </a:solidFill>
            </a:endParaRPr>
          </a:p>
        </p:txBody>
      </p:sp>
      <p:graphicFrame>
        <p:nvGraphicFramePr>
          <p:cNvPr id="14" name="Table 2">
            <a:extLst>
              <a:ext uri="{FF2B5EF4-FFF2-40B4-BE49-F238E27FC236}">
                <a16:creationId xmlns:a16="http://schemas.microsoft.com/office/drawing/2014/main" id="{FD6192F7-79E2-4FEA-8BB9-68669BAC6602}"/>
              </a:ext>
            </a:extLst>
          </p:cNvPr>
          <p:cNvGraphicFramePr>
            <a:graphicFrameLocks noGrp="1"/>
          </p:cNvGraphicFramePr>
          <p:nvPr>
            <p:ph idx="10"/>
            <p:extLst>
              <p:ext uri="{D42A27DB-BD31-4B8C-83A1-F6EECF244321}">
                <p14:modId xmlns:p14="http://schemas.microsoft.com/office/powerpoint/2010/main" val="3946802943"/>
              </p:ext>
            </p:extLst>
          </p:nvPr>
        </p:nvGraphicFramePr>
        <p:xfrm>
          <a:off x="457200" y="1447800"/>
          <a:ext cx="8229600" cy="304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414487851"/>
                    </a:ext>
                  </a:extLst>
                </a:gridCol>
                <a:gridCol w="2743200">
                  <a:extLst>
                    <a:ext uri="{9D8B030D-6E8A-4147-A177-3AD203B41FA5}">
                      <a16:colId xmlns:a16="http://schemas.microsoft.com/office/drawing/2014/main" val="2200750985"/>
                    </a:ext>
                  </a:extLst>
                </a:gridCol>
                <a:gridCol w="1737360">
                  <a:extLst>
                    <a:ext uri="{9D8B030D-6E8A-4147-A177-3AD203B41FA5}">
                      <a16:colId xmlns:a16="http://schemas.microsoft.com/office/drawing/2014/main" val="4155424954"/>
                    </a:ext>
                  </a:extLst>
                </a:gridCol>
                <a:gridCol w="1920240">
                  <a:extLst>
                    <a:ext uri="{9D8B030D-6E8A-4147-A177-3AD203B41FA5}">
                      <a16:colId xmlns:a16="http://schemas.microsoft.com/office/drawing/2014/main" val="2374119628"/>
                    </a:ext>
                  </a:extLst>
                </a:gridCol>
              </a:tblGrid>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IN" sz="1400" b="0" i="0" u="none" strike="noStrike" kern="1200" baseline="0" dirty="0">
                        <a:solidFill>
                          <a:schemeClr val="tx1"/>
                        </a:solidFill>
                        <a:latin typeface="+mn-lt"/>
                        <a:ea typeface="+mn-ea"/>
                        <a:cs typeface="+mn-cs"/>
                      </a:endParaRPr>
                    </a:p>
                  </a:txBody>
                  <a:tcPr>
                    <a:lnR w="28575" cap="flat" cmpd="sng" algn="ctr">
                      <a:noFill/>
                      <a:prstDash val="solid"/>
                      <a:round/>
                      <a:headEnd type="none" w="med" len="med"/>
                      <a:tailEnd type="none" w="med" len="med"/>
                    </a:lnR>
                    <a:solidFill>
                      <a:srgbClr val="53BDF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400" b="1" i="0" u="none" strike="noStrike" kern="1200" baseline="0" dirty="0">
                          <a:solidFill>
                            <a:schemeClr val="tx1"/>
                          </a:solidFill>
                          <a:latin typeface="+mn-lt"/>
                          <a:ea typeface="+mn-ea"/>
                          <a:cs typeface="+mn-cs"/>
                        </a:rPr>
                        <a:t>American Terms</a:t>
                      </a:r>
                      <a:endParaRPr lang="en-IN" sz="1400" b="0" i="0" u="none" strike="noStrike" kern="1200" baseline="0" dirty="0">
                        <a:solidFill>
                          <a:schemeClr val="tx1"/>
                        </a:solidFill>
                        <a:latin typeface="+mn-lt"/>
                        <a:ea typeface="+mn-ea"/>
                        <a:cs typeface="+mn-cs"/>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solidFill>
                      <a:srgbClr val="53BDF9"/>
                    </a:solidFill>
                  </a:tcPr>
                </a:tc>
                <a:tc>
                  <a:txBody>
                    <a:bodyPr/>
                    <a:lstStyle/>
                    <a:p>
                      <a:pPr algn="r"/>
                      <a:endParaRPr lang="en-IN" sz="14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solidFill>
                      <a:srgbClr val="53BDF9"/>
                    </a:solidFill>
                  </a:tcPr>
                </a:tc>
                <a:tc>
                  <a:txBody>
                    <a:bodyPr/>
                    <a:lstStyle/>
                    <a:p>
                      <a:pPr algn="r"/>
                      <a:r>
                        <a:rPr lang="en-IN" sz="1400" dirty="0">
                          <a:solidFill>
                            <a:schemeClr val="tx1"/>
                          </a:solidFill>
                        </a:rPr>
                        <a:t>European Terms</a:t>
                      </a:r>
                    </a:p>
                  </a:txBody>
                  <a:tcPr>
                    <a:lnL w="28575"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53BDF9"/>
                    </a:solidFill>
                  </a:tcPr>
                </a:tc>
                <a:extLst>
                  <a:ext uri="{0D108BD9-81ED-4DB2-BD59-A6C34878D82A}">
                    <a16:rowId xmlns:a16="http://schemas.microsoft.com/office/drawing/2014/main" val="2750568482"/>
                  </a:ext>
                </a:extLst>
              </a:tr>
            </a:tbl>
          </a:graphicData>
        </a:graphic>
      </p:graphicFrame>
      <p:graphicFrame>
        <p:nvGraphicFramePr>
          <p:cNvPr id="15" name="Table 3">
            <a:extLst>
              <a:ext uri="{FF2B5EF4-FFF2-40B4-BE49-F238E27FC236}">
                <a16:creationId xmlns:a16="http://schemas.microsoft.com/office/drawing/2014/main" id="{3CB10008-E970-4E53-AE15-DE4CBA584181}"/>
              </a:ext>
            </a:extLst>
          </p:cNvPr>
          <p:cNvGraphicFramePr>
            <a:graphicFrameLocks noGrp="1"/>
          </p:cNvGraphicFramePr>
          <p:nvPr>
            <p:ph idx="11"/>
            <p:extLst>
              <p:ext uri="{D42A27DB-BD31-4B8C-83A1-F6EECF244321}">
                <p14:modId xmlns:p14="http://schemas.microsoft.com/office/powerpoint/2010/main" val="316146843"/>
              </p:ext>
            </p:extLst>
          </p:nvPr>
        </p:nvGraphicFramePr>
        <p:xfrm>
          <a:off x="457200" y="1752600"/>
          <a:ext cx="8230804" cy="914400"/>
        </p:xfrm>
        <a:graphic>
          <a:graphicData uri="http://schemas.openxmlformats.org/drawingml/2006/table">
            <a:tbl>
              <a:tblPr firstRow="1" bandRow="1">
                <a:tableStyleId>{5C22544A-7EE6-4342-B048-85BDC9FD1C3A}</a:tableStyleId>
              </a:tblPr>
              <a:tblGrid>
                <a:gridCol w="2834640">
                  <a:extLst>
                    <a:ext uri="{9D8B030D-6E8A-4147-A177-3AD203B41FA5}">
                      <a16:colId xmlns:a16="http://schemas.microsoft.com/office/drawing/2014/main" val="230430289"/>
                    </a:ext>
                  </a:extLst>
                </a:gridCol>
                <a:gridCol w="825516">
                  <a:extLst>
                    <a:ext uri="{9D8B030D-6E8A-4147-A177-3AD203B41FA5}">
                      <a16:colId xmlns:a16="http://schemas.microsoft.com/office/drawing/2014/main" val="3245877176"/>
                    </a:ext>
                  </a:extLst>
                </a:gridCol>
                <a:gridCol w="825516">
                  <a:extLst>
                    <a:ext uri="{9D8B030D-6E8A-4147-A177-3AD203B41FA5}">
                      <a16:colId xmlns:a16="http://schemas.microsoft.com/office/drawing/2014/main" val="3884019344"/>
                    </a:ext>
                  </a:extLst>
                </a:gridCol>
                <a:gridCol w="2103120">
                  <a:extLst>
                    <a:ext uri="{9D8B030D-6E8A-4147-A177-3AD203B41FA5}">
                      <a16:colId xmlns:a16="http://schemas.microsoft.com/office/drawing/2014/main" val="3632760943"/>
                    </a:ext>
                  </a:extLst>
                </a:gridCol>
                <a:gridCol w="821006">
                  <a:extLst>
                    <a:ext uri="{9D8B030D-6E8A-4147-A177-3AD203B41FA5}">
                      <a16:colId xmlns:a16="http://schemas.microsoft.com/office/drawing/2014/main" val="2520037336"/>
                    </a:ext>
                  </a:extLst>
                </a:gridCol>
                <a:gridCol w="821006">
                  <a:extLst>
                    <a:ext uri="{9D8B030D-6E8A-4147-A177-3AD203B41FA5}">
                      <a16:colId xmlns:a16="http://schemas.microsoft.com/office/drawing/2014/main" val="624042716"/>
                    </a:ext>
                  </a:extLst>
                </a:gridCol>
              </a:tblGrid>
              <a:tr h="274320">
                <a:tc>
                  <a:txBody>
                    <a:bodyPr/>
                    <a:lstStyle/>
                    <a:p>
                      <a:r>
                        <a:rPr lang="en-IN" sz="1400" dirty="0">
                          <a:solidFill>
                            <a:schemeClr val="tx1"/>
                          </a:solidFill>
                        </a:rPr>
                        <a:t>Bank Quotations</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53BDF9"/>
                    </a:solidFill>
                  </a:tcPr>
                </a:tc>
                <a:tc>
                  <a:txBody>
                    <a:bodyPr/>
                    <a:lstStyle/>
                    <a:p>
                      <a:pPr algn="r"/>
                      <a:r>
                        <a:rPr lang="en-IN" sz="1400" dirty="0">
                          <a:solidFill>
                            <a:schemeClr val="tx1"/>
                          </a:solidFill>
                        </a:rPr>
                        <a:t>Bid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53BDF9"/>
                    </a:solidFill>
                  </a:tcPr>
                </a:tc>
                <a:tc>
                  <a:txBody>
                    <a:bodyPr/>
                    <a:lstStyle/>
                    <a:p>
                      <a:pPr algn="r"/>
                      <a:r>
                        <a:rPr lang="en-IN" sz="1400" dirty="0">
                          <a:solidFill>
                            <a:schemeClr val="tx1"/>
                          </a:solidFill>
                        </a:rPr>
                        <a:t>Ask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53BDF9"/>
                    </a:solidFill>
                  </a:tcPr>
                </a:tc>
                <a:tc>
                  <a:txBody>
                    <a:bodyPr/>
                    <a:lstStyle/>
                    <a:p>
                      <a:pPr algn="r"/>
                      <a:endParaRPr lang="en-IN"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53BDF9"/>
                    </a:solidFill>
                  </a:tcPr>
                </a:tc>
                <a:tc>
                  <a:txBody>
                    <a:bodyPr/>
                    <a:lstStyle/>
                    <a:p>
                      <a:pPr algn="r"/>
                      <a:r>
                        <a:rPr lang="en-IN" sz="1400" dirty="0">
                          <a:solidFill>
                            <a:schemeClr val="tx1"/>
                          </a:solidFill>
                        </a:rPr>
                        <a:t>Bid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53BDF9"/>
                    </a:solidFill>
                  </a:tcPr>
                </a:tc>
                <a:tc>
                  <a:txBody>
                    <a:bodyPr/>
                    <a:lstStyle/>
                    <a:p>
                      <a:pPr algn="r"/>
                      <a:r>
                        <a:rPr lang="en-IN" sz="1400" dirty="0">
                          <a:solidFill>
                            <a:schemeClr val="tx1"/>
                          </a:solidFill>
                        </a:rPr>
                        <a:t>Ask</a:t>
                      </a:r>
                    </a:p>
                  </a:txBody>
                  <a:tcP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53BDF9"/>
                    </a:solidFill>
                  </a:tcPr>
                </a:tc>
                <a:extLst>
                  <a:ext uri="{0D108BD9-81ED-4DB2-BD59-A6C34878D82A}">
                    <a16:rowId xmlns:a16="http://schemas.microsoft.com/office/drawing/2014/main" val="2380524091"/>
                  </a:ext>
                </a:extLst>
              </a:tr>
              <a:tr h="274320">
                <a:tc>
                  <a:txBody>
                    <a:bodyPr/>
                    <a:lstStyle/>
                    <a:p>
                      <a:r>
                        <a:rPr lang="en-IN" sz="1400" dirty="0">
                          <a:solidFill>
                            <a:schemeClr val="tx1"/>
                          </a:solidFill>
                        </a:rPr>
                        <a:t>British pounds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r>
                        <a:rPr lang="en-IN" sz="1400" dirty="0">
                          <a:solidFill>
                            <a:schemeClr val="tx1"/>
                          </a:solidFill>
                        </a:rPr>
                        <a:t>1.3153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r>
                        <a:rPr lang="en-IN" sz="1400" dirty="0">
                          <a:solidFill>
                            <a:schemeClr val="tx1"/>
                          </a:solidFill>
                        </a:rPr>
                        <a:t>1.3158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endParaRPr lang="en-IN"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r>
                        <a:rPr lang="en-IN" sz="1400" dirty="0">
                          <a:solidFill>
                            <a:schemeClr val="tx1"/>
                          </a:solidFill>
                        </a:rPr>
                        <a:t>.7600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tc>
                  <a:txBody>
                    <a:bodyPr/>
                    <a:lstStyle/>
                    <a:p>
                      <a:pPr algn="r"/>
                      <a:r>
                        <a:rPr lang="en-IN" sz="1400" dirty="0">
                          <a:solidFill>
                            <a:schemeClr val="tx1"/>
                          </a:solidFill>
                        </a:rPr>
                        <a:t>.7603</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F4FD"/>
                    </a:solidFill>
                  </a:tcPr>
                </a:tc>
                <a:extLst>
                  <a:ext uri="{0D108BD9-81ED-4DB2-BD59-A6C34878D82A}">
                    <a16:rowId xmlns:a16="http://schemas.microsoft.com/office/drawing/2014/main" val="1597462054"/>
                  </a:ext>
                </a:extLst>
              </a:tr>
              <a:tr h="274320">
                <a:tc>
                  <a:txBody>
                    <a:bodyPr/>
                    <a:lstStyle/>
                    <a:p>
                      <a:r>
                        <a:rPr lang="en-IN" sz="1400" dirty="0">
                          <a:solidFill>
                            <a:schemeClr val="tx1"/>
                          </a:solidFill>
                        </a:rPr>
                        <a:t>Euros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2F4FD"/>
                    </a:solidFill>
                  </a:tcPr>
                </a:tc>
                <a:tc>
                  <a:txBody>
                    <a:bodyPr/>
                    <a:lstStyle/>
                    <a:p>
                      <a:pPr algn="r"/>
                      <a:r>
                        <a:rPr lang="en-IN" sz="1400" dirty="0">
                          <a:solidFill>
                            <a:schemeClr val="tx1"/>
                          </a:solidFill>
                        </a:rPr>
                        <a:t>1.1228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2F4FD"/>
                    </a:solidFill>
                  </a:tcPr>
                </a:tc>
                <a:tc>
                  <a:txBody>
                    <a:bodyPr/>
                    <a:lstStyle/>
                    <a:p>
                      <a:pPr algn="r"/>
                      <a:r>
                        <a:rPr lang="en-IN" sz="1400" dirty="0">
                          <a:solidFill>
                            <a:schemeClr val="tx1"/>
                          </a:solidFill>
                        </a:rPr>
                        <a:t>1.1233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2F4FD"/>
                    </a:solidFill>
                  </a:tcPr>
                </a:tc>
                <a:tc>
                  <a:txBody>
                    <a:bodyPr/>
                    <a:lstStyle/>
                    <a:p>
                      <a:pPr algn="r"/>
                      <a:endParaRPr lang="en-IN"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2F4FD"/>
                    </a:solidFill>
                  </a:tcPr>
                </a:tc>
                <a:tc>
                  <a:txBody>
                    <a:bodyPr/>
                    <a:lstStyle/>
                    <a:p>
                      <a:pPr algn="r"/>
                      <a:r>
                        <a:rPr lang="en-IN" sz="1400" dirty="0">
                          <a:solidFill>
                            <a:schemeClr val="tx1"/>
                          </a:solidFill>
                        </a:rPr>
                        <a:t>.8903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2F4FD"/>
                    </a:solidFill>
                  </a:tcPr>
                </a:tc>
                <a:tc>
                  <a:txBody>
                    <a:bodyPr/>
                    <a:lstStyle/>
                    <a:p>
                      <a:pPr algn="r"/>
                      <a:r>
                        <a:rPr lang="en-IN" sz="1400" dirty="0">
                          <a:solidFill>
                            <a:schemeClr val="tx1"/>
                          </a:solidFill>
                        </a:rPr>
                        <a:t>.8906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E2F4FD"/>
                    </a:solidFill>
                  </a:tcPr>
                </a:tc>
                <a:extLst>
                  <a:ext uri="{0D108BD9-81ED-4DB2-BD59-A6C34878D82A}">
                    <a16:rowId xmlns:a16="http://schemas.microsoft.com/office/drawing/2014/main" val="1095842867"/>
                  </a:ext>
                </a:extLst>
              </a:tr>
            </a:tbl>
          </a:graphicData>
        </a:graphic>
      </p:graphicFrame>
      <p:graphicFrame>
        <p:nvGraphicFramePr>
          <p:cNvPr id="7" name="Table 4">
            <a:extLst>
              <a:ext uri="{FF2B5EF4-FFF2-40B4-BE49-F238E27FC236}">
                <a16:creationId xmlns:a16="http://schemas.microsoft.com/office/drawing/2014/main" id="{1B1E7E47-FE46-42F8-BBB1-86DA2301C5D6}"/>
              </a:ext>
            </a:extLst>
          </p:cNvPr>
          <p:cNvGraphicFramePr>
            <a:graphicFrameLocks noGrp="1"/>
          </p:cNvGraphicFramePr>
          <p:nvPr>
            <p:ph idx="1"/>
            <p:extLst>
              <p:ext uri="{D42A27DB-BD31-4B8C-83A1-F6EECF244321}">
                <p14:modId xmlns:p14="http://schemas.microsoft.com/office/powerpoint/2010/main" val="2387406460"/>
              </p:ext>
            </p:extLst>
          </p:nvPr>
        </p:nvGraphicFramePr>
        <p:xfrm>
          <a:off x="457200" y="2667000"/>
          <a:ext cx="8229600" cy="3913632"/>
        </p:xfrm>
        <a:graphic>
          <a:graphicData uri="http://schemas.openxmlformats.org/drawingml/2006/table">
            <a:tbl>
              <a:tblPr firstRow="1" firstCol="1"/>
              <a:tblGrid>
                <a:gridCol w="8229600">
                  <a:extLst>
                    <a:ext uri="{9D8B030D-6E8A-4147-A177-3AD203B41FA5}">
                      <a16:colId xmlns:a16="http://schemas.microsoft.com/office/drawing/2014/main" val="20000"/>
                    </a:ext>
                  </a:extLst>
                </a:gridCol>
              </a:tblGrid>
              <a:tr h="1638895">
                <a:tc>
                  <a:txBody>
                    <a:bodyPr/>
                    <a:lstStyle/>
                    <a:p>
                      <a:pPr marL="114300" indent="0" algn="l">
                        <a:buFont typeface="+mj-lt"/>
                        <a:buNone/>
                      </a:pPr>
                      <a:r>
                        <a:rPr lang="en-US" sz="1400" dirty="0">
                          <a:solidFill>
                            <a:schemeClr val="tx1"/>
                          </a:solidFill>
                          <a:latin typeface="Arial Unicode MS" pitchFamily="34" charset="-128"/>
                          <a:ea typeface="Arial Unicode MS" pitchFamily="34" charset="-128"/>
                          <a:cs typeface="Arial Unicode MS" pitchFamily="34" charset="-128"/>
                        </a:rPr>
                        <a:t>a. Bank Customer wants to sell £1,000.000 for euros. The Bank will first buy British pounds</a:t>
                      </a:r>
                    </a:p>
                    <a:p>
                      <a:pPr marL="368300" indent="0" algn="l"/>
                      <a:r>
                        <a:rPr lang="en-US" sz="1400" dirty="0">
                          <a:solidFill>
                            <a:schemeClr val="tx1"/>
                          </a:solidFill>
                          <a:latin typeface="Arial Unicode MS" pitchFamily="34" charset="-128"/>
                          <a:ea typeface="Arial Unicode MS" pitchFamily="34" charset="-128"/>
                          <a:cs typeface="Arial Unicode MS" pitchFamily="34" charset="-128"/>
                        </a:rPr>
                        <a:t>(sell U.S. dollars) for $1.3153. The sale of pounds yields Bank Customer:</a:t>
                      </a:r>
                    </a:p>
                    <a:p>
                      <a:pPr marL="365760" marR="165100" indent="0" algn="l"/>
                      <a:r>
                        <a:rPr lang="en-US" sz="1400" dirty="0">
                          <a:solidFill>
                            <a:schemeClr val="tx1"/>
                          </a:solidFill>
                          <a:latin typeface="Arial Unicode MS" pitchFamily="34" charset="-128"/>
                          <a:ea typeface="Arial Unicode MS" pitchFamily="34" charset="-128"/>
                          <a:cs typeface="Arial Unicode MS" pitchFamily="34" charset="-128"/>
                        </a:rPr>
                        <a:t>£1,000,000 </a:t>
                      </a:r>
                      <a:r>
                        <a:rPr lang="en-US" sz="1400" dirty="0">
                          <a:solidFill>
                            <a:schemeClr val="tx1"/>
                          </a:solidFill>
                          <a:latin typeface="Arial Unicode MS" pitchFamily="34" charset="-128"/>
                          <a:ea typeface="Arial Unicode MS" pitchFamily="34" charset="-128"/>
                          <a:cs typeface="Arial Unicode MS" pitchFamily="34" charset="-128"/>
                          <a:sym typeface="Symbol" panose="05050102010706020507" pitchFamily="18" charset="2"/>
                        </a:rPr>
                        <a:t></a:t>
                      </a:r>
                      <a:r>
                        <a:rPr lang="en-US" sz="1400" dirty="0">
                          <a:solidFill>
                            <a:schemeClr val="tx1"/>
                          </a:solidFill>
                          <a:latin typeface="Arial Unicode MS" pitchFamily="34" charset="-128"/>
                          <a:ea typeface="Arial Unicode MS" pitchFamily="34" charset="-128"/>
                          <a:cs typeface="Arial Unicode MS" pitchFamily="34" charset="-128"/>
                        </a:rPr>
                        <a:t> $1.3153/£ = $1,315,300.</a:t>
                      </a:r>
                    </a:p>
                    <a:p>
                      <a:pPr marL="365760" indent="0" algn="l"/>
                      <a:r>
                        <a:rPr lang="en-US" sz="1400" dirty="0">
                          <a:solidFill>
                            <a:schemeClr val="tx1"/>
                          </a:solidFill>
                          <a:latin typeface="Arial Unicode MS" pitchFamily="34" charset="-128"/>
                          <a:ea typeface="Arial Unicode MS" pitchFamily="34" charset="-128"/>
                          <a:cs typeface="Arial Unicode MS" pitchFamily="34" charset="-128"/>
                        </a:rPr>
                        <a:t>The Bank will then buy dollars (sell euros) for €0.8903. The sale of dollars yields Bank</a:t>
                      </a:r>
                    </a:p>
                    <a:p>
                      <a:pPr marL="368300" indent="0" algn="l"/>
                      <a:r>
                        <a:rPr lang="en-US" sz="1400" dirty="0">
                          <a:solidFill>
                            <a:schemeClr val="tx1"/>
                          </a:solidFill>
                          <a:latin typeface="Arial Unicode MS" pitchFamily="34" charset="-128"/>
                          <a:ea typeface="Arial Unicode MS" pitchFamily="34" charset="-128"/>
                          <a:cs typeface="Arial Unicode MS" pitchFamily="34" charset="-128"/>
                        </a:rPr>
                        <a:t>Customer:</a:t>
                      </a:r>
                    </a:p>
                    <a:p>
                      <a:pPr marL="368300" indent="0" algn="l"/>
                      <a:r>
                        <a:rPr lang="en-US" sz="1400" dirty="0">
                          <a:solidFill>
                            <a:schemeClr val="tx1"/>
                          </a:solidFill>
                          <a:latin typeface="Arial Unicode MS" pitchFamily="34" charset="-128"/>
                          <a:ea typeface="Arial Unicode MS" pitchFamily="34" charset="-128"/>
                          <a:cs typeface="Arial Unicode MS" pitchFamily="34" charset="-128"/>
                        </a:rPr>
                        <a:t>$1,315,300 </a:t>
                      </a:r>
                      <a:r>
                        <a:rPr lang="en-US" sz="1400" dirty="0">
                          <a:solidFill>
                            <a:schemeClr val="tx1"/>
                          </a:solidFill>
                          <a:latin typeface="Arial Unicode MS" pitchFamily="34" charset="-128"/>
                          <a:ea typeface="Arial Unicode MS" pitchFamily="34" charset="-128"/>
                          <a:cs typeface="Arial Unicode MS" pitchFamily="34" charset="-128"/>
                          <a:sym typeface="Symbol" panose="05050102010706020507" pitchFamily="18" charset="2"/>
                        </a:rPr>
                        <a:t></a:t>
                      </a:r>
                      <a:r>
                        <a:rPr lang="en-US" sz="1400" dirty="0">
                          <a:solidFill>
                            <a:schemeClr val="tx1"/>
                          </a:solidFill>
                          <a:latin typeface="Arial Unicode MS" pitchFamily="34" charset="-128"/>
                          <a:ea typeface="Arial Unicode MS" pitchFamily="34" charset="-128"/>
                          <a:cs typeface="Arial Unicode MS" pitchFamily="34" charset="-128"/>
                        </a:rPr>
                        <a:t> €0.8903/$ = €1,171,012.</a:t>
                      </a:r>
                    </a:p>
                    <a:p>
                      <a:pPr marL="365760" marR="76200" indent="0" algn="l"/>
                      <a:r>
                        <a:rPr lang="en-US" sz="1400" dirty="0">
                          <a:solidFill>
                            <a:schemeClr val="tx1"/>
                          </a:solidFill>
                          <a:latin typeface="Arial Unicode MS" pitchFamily="34" charset="-128"/>
                          <a:ea typeface="Arial Unicode MS" pitchFamily="34" charset="-128"/>
                          <a:cs typeface="Arial Unicode MS" pitchFamily="34" charset="-128"/>
                        </a:rPr>
                        <a:t>Bank Customer effectively sold British pounds for euros at a €/£ bid price of</a:t>
                      </a:r>
                    </a:p>
                    <a:p>
                      <a:pPr marL="365760" marR="139700" indent="0" algn="l"/>
                      <a:r>
                        <a:rPr lang="en-US" sz="1400" dirty="0">
                          <a:solidFill>
                            <a:schemeClr val="tx1"/>
                          </a:solidFill>
                          <a:latin typeface="Arial Unicode MS" pitchFamily="34" charset="-128"/>
                          <a:ea typeface="Arial Unicode MS" pitchFamily="34" charset="-128"/>
                          <a:cs typeface="Arial Unicode MS" pitchFamily="34" charset="-128"/>
                        </a:rPr>
                        <a:t>€1,171,012 </a:t>
                      </a:r>
                      <a:r>
                        <a:rPr lang="en-US" sz="1400" dirty="0">
                          <a:solidFill>
                            <a:schemeClr val="tx1"/>
                          </a:solidFill>
                          <a:latin typeface="Arial Unicode MS" pitchFamily="34" charset="-128"/>
                          <a:ea typeface="Arial Unicode MS" pitchFamily="34" charset="-128"/>
                          <a:cs typeface="Arial Unicode MS" pitchFamily="34" charset="-128"/>
                          <a:sym typeface="Symbol"/>
                        </a:rPr>
                        <a:t></a:t>
                      </a:r>
                      <a:r>
                        <a:rPr lang="en-US" sz="1400" dirty="0">
                          <a:solidFill>
                            <a:schemeClr val="tx1"/>
                          </a:solidFill>
                          <a:latin typeface="Arial Unicode MS" pitchFamily="34" charset="-128"/>
                          <a:ea typeface="Arial Unicode MS" pitchFamily="34" charset="-128"/>
                          <a:cs typeface="Arial Unicode MS" pitchFamily="34" charset="-128"/>
                        </a:rPr>
                        <a:t> £1,000,000 = €1.17101/£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0"/>
                  </a:ext>
                </a:extLst>
              </a:tr>
              <a:tr h="2048618">
                <a:tc>
                  <a:txBody>
                    <a:bodyPr/>
                    <a:lstStyle/>
                    <a:p>
                      <a:pPr marL="114300" indent="0">
                        <a:buFont typeface="+mj-lt"/>
                        <a:buNone/>
                      </a:pPr>
                      <a:r>
                        <a:rPr lang="en-US" sz="1400" dirty="0">
                          <a:solidFill>
                            <a:schemeClr val="tx1"/>
                          </a:solidFill>
                          <a:latin typeface="Arial Unicode MS" pitchFamily="34" charset="-128"/>
                          <a:ea typeface="Arial Unicode MS" pitchFamily="34" charset="-128"/>
                          <a:cs typeface="Arial Unicode MS" pitchFamily="34" charset="-128"/>
                        </a:rPr>
                        <a:t>b. Bank Customer wants to sell €1,000,000 for British pounds. The Bank will first sell</a:t>
                      </a:r>
                    </a:p>
                    <a:p>
                      <a:pPr marL="365760" indent="0" algn="l"/>
                      <a:r>
                        <a:rPr lang="en-US" sz="1400" dirty="0">
                          <a:solidFill>
                            <a:schemeClr val="tx1"/>
                          </a:solidFill>
                          <a:latin typeface="Arial Unicode MS" pitchFamily="34" charset="-128"/>
                          <a:ea typeface="Arial Unicode MS" pitchFamily="34" charset="-128"/>
                          <a:cs typeface="Arial Unicode MS" pitchFamily="34" charset="-128"/>
                        </a:rPr>
                        <a:t>dollars (buy euros) at €0.8906/$. The sale of euros yields Bank Customer:</a:t>
                      </a:r>
                    </a:p>
                    <a:p>
                      <a:pPr marL="365760" marR="177800" indent="0" algn="l"/>
                      <a:r>
                        <a:rPr lang="en-US" sz="1400" dirty="0">
                          <a:solidFill>
                            <a:schemeClr val="tx1"/>
                          </a:solidFill>
                          <a:latin typeface="Arial Unicode MS" pitchFamily="34" charset="-128"/>
                          <a:ea typeface="Arial Unicode MS" pitchFamily="34" charset="-128"/>
                          <a:cs typeface="Arial Unicode MS" pitchFamily="34" charset="-128"/>
                        </a:rPr>
                        <a:t>$1,000,000 </a:t>
                      </a:r>
                      <a:r>
                        <a:rPr lang="en-US" sz="1400" dirty="0">
                          <a:solidFill>
                            <a:schemeClr val="tx1"/>
                          </a:solidFill>
                          <a:latin typeface="Arial Unicode MS" pitchFamily="34" charset="-128"/>
                          <a:ea typeface="Arial Unicode MS" pitchFamily="34" charset="-128"/>
                          <a:cs typeface="Arial Unicode MS" pitchFamily="34" charset="-128"/>
                          <a:sym typeface="Symbol"/>
                        </a:rPr>
                        <a:t></a:t>
                      </a:r>
                      <a:r>
                        <a:rPr lang="en-US" sz="1400" dirty="0">
                          <a:solidFill>
                            <a:schemeClr val="tx1"/>
                          </a:solidFill>
                          <a:latin typeface="Arial Unicode MS" pitchFamily="34" charset="-128"/>
                          <a:ea typeface="Arial Unicode MS" pitchFamily="34" charset="-128"/>
                          <a:cs typeface="Arial Unicode MS" pitchFamily="34" charset="-128"/>
                        </a:rPr>
                        <a:t> €0.8906/$ = $1,122,838.</a:t>
                      </a:r>
                    </a:p>
                    <a:p>
                      <a:pPr marL="365760" marR="88900" indent="0" algn="l"/>
                      <a:r>
                        <a:rPr lang="en-US" sz="1400" dirty="0">
                          <a:solidFill>
                            <a:schemeClr val="tx1"/>
                          </a:solidFill>
                          <a:latin typeface="Arial Unicode MS" pitchFamily="34" charset="-128"/>
                          <a:ea typeface="Arial Unicode MS" pitchFamily="34" charset="-128"/>
                          <a:cs typeface="Arial Unicode MS" pitchFamily="34" charset="-128"/>
                        </a:rPr>
                        <a:t>The Bank will sell British pounds (buy dollars) at $1.3158. The sale of dollars yields Bank</a:t>
                      </a:r>
                    </a:p>
                    <a:p>
                      <a:pPr marL="365760" indent="0" algn="l"/>
                      <a:r>
                        <a:rPr lang="en-US" sz="1400" dirty="0">
                          <a:solidFill>
                            <a:schemeClr val="tx1"/>
                          </a:solidFill>
                          <a:latin typeface="Arial Unicode MS" pitchFamily="34" charset="-128"/>
                          <a:ea typeface="Arial Unicode MS" pitchFamily="34" charset="-128"/>
                          <a:cs typeface="Arial Unicode MS" pitchFamily="34" charset="-128"/>
                        </a:rPr>
                        <a:t>Customer:</a:t>
                      </a:r>
                    </a:p>
                    <a:p>
                      <a:pPr marL="365760" indent="0" algn="l"/>
                      <a:r>
                        <a:rPr lang="en-US" sz="1400" dirty="0">
                          <a:solidFill>
                            <a:schemeClr val="tx1"/>
                          </a:solidFill>
                          <a:latin typeface="Arial Unicode MS" pitchFamily="34" charset="-128"/>
                          <a:ea typeface="Arial Unicode MS" pitchFamily="34" charset="-128"/>
                          <a:cs typeface="Arial Unicode MS" pitchFamily="34" charset="-128"/>
                        </a:rPr>
                        <a:t>$1,122,838 </a:t>
                      </a:r>
                      <a:r>
                        <a:rPr lang="en-US" sz="1400" dirty="0">
                          <a:solidFill>
                            <a:schemeClr val="tx1"/>
                          </a:solidFill>
                          <a:latin typeface="Arial Unicode MS" pitchFamily="34" charset="-128"/>
                          <a:ea typeface="Arial Unicode MS" pitchFamily="34" charset="-128"/>
                          <a:cs typeface="Arial Unicode MS" pitchFamily="34" charset="-128"/>
                          <a:sym typeface="Symbol"/>
                        </a:rPr>
                        <a:t> </a:t>
                      </a:r>
                      <a:r>
                        <a:rPr lang="en-US" sz="1400" dirty="0">
                          <a:solidFill>
                            <a:schemeClr val="tx1"/>
                          </a:solidFill>
                          <a:latin typeface="Arial Unicode MS" pitchFamily="34" charset="-128"/>
                          <a:ea typeface="Arial Unicode MS" pitchFamily="34" charset="-128"/>
                          <a:cs typeface="Arial Unicode MS" pitchFamily="34" charset="-128"/>
                        </a:rPr>
                        <a:t>$1.3158/£ = £853,350</a:t>
                      </a:r>
                    </a:p>
                    <a:p>
                      <a:pPr marL="365760" indent="0" algn="l"/>
                      <a:r>
                        <a:rPr lang="en-US" sz="1400" dirty="0">
                          <a:solidFill>
                            <a:schemeClr val="tx1"/>
                          </a:solidFill>
                          <a:latin typeface="Arial Unicode MS" pitchFamily="34" charset="-128"/>
                          <a:ea typeface="Arial Unicode MS" pitchFamily="34" charset="-128"/>
                          <a:cs typeface="Arial Unicode MS" pitchFamily="34" charset="-128"/>
                        </a:rPr>
                        <a:t>Bank Customer effectively bought British pounds at a €/£ ask price of</a:t>
                      </a:r>
                    </a:p>
                    <a:p>
                      <a:pPr marL="365760" marR="101600" indent="0" algn="l"/>
                      <a:r>
                        <a:rPr lang="en-US" sz="1400" dirty="0">
                          <a:solidFill>
                            <a:schemeClr val="tx1"/>
                          </a:solidFill>
                          <a:latin typeface="Arial Unicode MS" pitchFamily="34" charset="-128"/>
                          <a:ea typeface="Arial Unicode MS" pitchFamily="34" charset="-128"/>
                          <a:cs typeface="Arial Unicode MS" pitchFamily="34" charset="-128"/>
                        </a:rPr>
                        <a:t>€1,000,000 </a:t>
                      </a:r>
                      <a:r>
                        <a:rPr lang="en-US" sz="1400" dirty="0">
                          <a:solidFill>
                            <a:schemeClr val="tx1"/>
                          </a:solidFill>
                          <a:latin typeface="Arial Unicode MS" pitchFamily="34" charset="-128"/>
                          <a:ea typeface="Arial Unicode MS" pitchFamily="34" charset="-128"/>
                          <a:cs typeface="Arial Unicode MS" pitchFamily="34" charset="-128"/>
                          <a:sym typeface="Symbol"/>
                        </a:rPr>
                        <a:t> </a:t>
                      </a:r>
                      <a:r>
                        <a:rPr lang="en-US" sz="1400" dirty="0">
                          <a:solidFill>
                            <a:schemeClr val="tx1"/>
                          </a:solidFill>
                          <a:latin typeface="Arial Unicode MS" pitchFamily="34" charset="-128"/>
                          <a:ea typeface="Arial Unicode MS" pitchFamily="34" charset="-128"/>
                          <a:cs typeface="Arial Unicode MS" pitchFamily="34" charset="-128"/>
                        </a:rPr>
                        <a:t>£853,350 = €1.17185/£</a:t>
                      </a:r>
                    </a:p>
                    <a:p>
                      <a:pPr marL="365760" indent="0" algn="l"/>
                      <a:r>
                        <a:rPr lang="en-US" sz="1400" dirty="0">
                          <a:solidFill>
                            <a:schemeClr val="tx1"/>
                          </a:solidFill>
                          <a:latin typeface="Arial Unicode MS" pitchFamily="34" charset="-128"/>
                          <a:ea typeface="Arial Unicode MS" pitchFamily="34" charset="-128"/>
                          <a:cs typeface="Arial Unicode MS" pitchFamily="34" charset="-128"/>
                        </a:rPr>
                        <a:t>From parts (a) and (b), we see the currency against currency bid-ask spread for British</a:t>
                      </a:r>
                    </a:p>
                    <a:p>
                      <a:pPr marL="365760" marR="152400" indent="0" algn="l"/>
                      <a:r>
                        <a:rPr lang="en-US" sz="1400" dirty="0">
                          <a:solidFill>
                            <a:schemeClr val="tx1"/>
                          </a:solidFill>
                          <a:latin typeface="Arial Unicode MS" pitchFamily="34" charset="-128"/>
                          <a:ea typeface="Arial Unicode MS" pitchFamily="34" charset="-128"/>
                          <a:cs typeface="Arial Unicode MS" pitchFamily="34" charset="-128"/>
                        </a:rPr>
                        <a:t>pounds is €1.17101</a:t>
                      </a:r>
                      <a:r>
                        <a:rPr lang="en-US" sz="1400" dirty="0">
                          <a:solidFill>
                            <a:schemeClr val="tx1"/>
                          </a:solidFill>
                          <a:latin typeface="Arial Unicode MS" pitchFamily="34" charset="-128"/>
                          <a:ea typeface="Arial Unicode MS" pitchFamily="34" charset="-128"/>
                          <a:cs typeface="Arial Unicode MS" pitchFamily="34" charset="-128"/>
                          <a:sym typeface="Symbol" panose="05050102010706020507" pitchFamily="18" charset="2"/>
                        </a:rPr>
                        <a:t></a:t>
                      </a:r>
                      <a:r>
                        <a:rPr lang="en-US" sz="1400" dirty="0">
                          <a:solidFill>
                            <a:schemeClr val="tx1"/>
                          </a:solidFill>
                          <a:latin typeface="Arial Unicode MS" pitchFamily="34" charset="-128"/>
                          <a:ea typeface="Arial Unicode MS" pitchFamily="34" charset="-128"/>
                          <a:cs typeface="Arial Unicode MS" pitchFamily="34" charset="-128"/>
                        </a:rPr>
                        <a:t>€1.17185, the same as the bid-ask spread computed in Example 5.2.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92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Triangular Arbitrage</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800"/>
              </a:spcBef>
              <a:spcAft>
                <a:spcPts val="800"/>
              </a:spcAft>
            </a:pPr>
            <a:r>
              <a:rPr lang="en-US" altLang="en-US" sz="2400" b="1" noProof="0" dirty="0"/>
              <a:t>Triangular arbitrage </a:t>
            </a:r>
            <a:r>
              <a:rPr lang="en-US" altLang="en-US" sz="2400" noProof="0" dirty="0"/>
              <a:t>is the process of trading out of the U.S. dollar into a second currency, then trading it for a third currency, which in turn is traded for U.S. dollars</a:t>
            </a:r>
          </a:p>
          <a:p>
            <a:pPr lvl="1">
              <a:spcBef>
                <a:spcPts val="800"/>
              </a:spcBef>
              <a:spcAft>
                <a:spcPts val="800"/>
              </a:spcAft>
            </a:pPr>
            <a:r>
              <a:rPr lang="en-US" altLang="en-US" noProof="0" dirty="0"/>
              <a:t>Purpose is to earn an </a:t>
            </a:r>
            <a:r>
              <a:rPr lang="en-US" altLang="en-US" i="1" noProof="0" dirty="0"/>
              <a:t>arbitrage</a:t>
            </a:r>
            <a:r>
              <a:rPr lang="en-US" altLang="en-US" noProof="0" dirty="0"/>
              <a:t> profit via trading from the second to the third currency when the direct cross-exchange rate between the two is not in alignment with the implied cross-exchange rate.</a:t>
            </a:r>
          </a:p>
          <a:p>
            <a:pPr lvl="1">
              <a:spcBef>
                <a:spcPts val="800"/>
              </a:spcBef>
              <a:spcAft>
                <a:spcPts val="800"/>
              </a:spcAft>
            </a:pPr>
            <a:r>
              <a:rPr lang="en-US" altLang="en-US" noProof="0" dirty="0"/>
              <a:t>Arbitrage is a zero-risk, zero-investment strategy from which a profit is guaranteed.</a:t>
            </a:r>
          </a:p>
        </p:txBody>
      </p:sp>
    </p:spTree>
    <p:extLst>
      <p:ext uri="{BB962C8B-B14F-4D97-AF65-F5344CB8AC3E}">
        <p14:creationId xmlns:p14="http://schemas.microsoft.com/office/powerpoint/2010/main" val="38462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4149650-517C-594D-B90A-B0429816C1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91854"/>
            <a:ext cx="7749451" cy="5978784"/>
          </a:xfrm>
        </p:spPr>
      </p:pic>
      <p:sp>
        <p:nvSpPr>
          <p:cNvPr id="4" name="Text Placeholder 3">
            <a:extLst>
              <a:ext uri="{FF2B5EF4-FFF2-40B4-BE49-F238E27FC236}">
                <a16:creationId xmlns:a16="http://schemas.microsoft.com/office/drawing/2014/main" id="{1EDB77BB-56D1-B94F-9A9B-19BB550FDD6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03195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B2B587-8D74-D142-BC26-524BBCBB4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229600" cy="4238283"/>
          </a:xfrm>
        </p:spPr>
      </p:pic>
      <p:sp>
        <p:nvSpPr>
          <p:cNvPr id="4" name="Text Placeholder 3">
            <a:extLst>
              <a:ext uri="{FF2B5EF4-FFF2-40B4-BE49-F238E27FC236}">
                <a16:creationId xmlns:a16="http://schemas.microsoft.com/office/drawing/2014/main" id="{8BBCE3C5-4AAB-5B4B-9132-28A778F4FC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5386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04AC270-B4EC-0F42-B156-AF4A3616EB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22" y="1524000"/>
            <a:ext cx="8063356" cy="4846638"/>
          </a:xfrm>
        </p:spPr>
      </p:pic>
      <p:sp>
        <p:nvSpPr>
          <p:cNvPr id="4" name="Text Placeholder 3">
            <a:extLst>
              <a:ext uri="{FF2B5EF4-FFF2-40B4-BE49-F238E27FC236}">
                <a16:creationId xmlns:a16="http://schemas.microsoft.com/office/drawing/2014/main" id="{B20E14F3-065B-1D4B-B722-E695ED0C16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2916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fontScale="90000"/>
          </a:bodyPr>
          <a:lstStyle/>
          <a:p>
            <a:r>
              <a:rPr lang="en-US" altLang="en-US" noProof="0" dirty="0">
                <a:solidFill>
                  <a:srgbClr val="AC0000"/>
                </a:solidFill>
              </a:rPr>
              <a:t>Spot Foreign Exchange Market Microstructure</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800"/>
              </a:spcBef>
              <a:spcAft>
                <a:spcPts val="0"/>
              </a:spcAft>
            </a:pPr>
            <a:r>
              <a:rPr lang="en-US" altLang="en-US" sz="2400" noProof="0" dirty="0"/>
              <a:t>Market microstructure refers to the basic mechanics of how a marketplace operates</a:t>
            </a:r>
          </a:p>
          <a:p>
            <a:pPr marL="342900" indent="-342900">
              <a:spcBef>
                <a:spcPts val="800"/>
              </a:spcBef>
              <a:spcAft>
                <a:spcPts val="0"/>
              </a:spcAft>
              <a:buFont typeface="Arial" panose="020B0604020202020204" pitchFamily="34" charset="0"/>
              <a:buChar char="•"/>
            </a:pPr>
            <a:r>
              <a:rPr lang="en-US" altLang="en-US" sz="2400" noProof="0" dirty="0"/>
              <a:t>Large variety of participant</a:t>
            </a:r>
            <a:r>
              <a:rPr lang="en-US" altLang="en-US" sz="2400" dirty="0"/>
              <a:t>s but less transparency.</a:t>
            </a:r>
            <a:endParaRPr lang="en-US" altLang="en-US" sz="2400" noProof="0" dirty="0"/>
          </a:p>
          <a:p>
            <a:pPr lvl="1">
              <a:spcBef>
                <a:spcPts val="600"/>
              </a:spcBef>
              <a:spcAft>
                <a:spcPts val="0"/>
              </a:spcAft>
            </a:pPr>
            <a:r>
              <a:rPr lang="en-US" altLang="en-US" noProof="0" dirty="0"/>
              <a:t>Studies have shown:</a:t>
            </a:r>
          </a:p>
          <a:p>
            <a:pPr marL="640080" lvl="2">
              <a:spcBef>
                <a:spcPts val="600"/>
              </a:spcBef>
              <a:spcAft>
                <a:spcPts val="0"/>
              </a:spcAft>
            </a:pPr>
            <a:r>
              <a:rPr lang="en-US" altLang="en-US" sz="2000" noProof="0" dirty="0"/>
              <a:t>Bid-ask spreads in the spot F</a:t>
            </a:r>
            <a:r>
              <a:rPr lang="en-US" altLang="en-US" sz="100" noProof="0" dirty="0"/>
              <a:t> </a:t>
            </a:r>
            <a:r>
              <a:rPr lang="en-US" altLang="en-US" sz="2000" noProof="0" dirty="0"/>
              <a:t>X market increased with F</a:t>
            </a:r>
            <a:r>
              <a:rPr lang="en-US" altLang="en-US" sz="100" noProof="0" dirty="0"/>
              <a:t> </a:t>
            </a:r>
            <a:r>
              <a:rPr lang="en-US" altLang="en-US" sz="2000" noProof="0" dirty="0"/>
              <a:t>X exchange rate volatility and decreased with dealer competition.</a:t>
            </a:r>
          </a:p>
          <a:p>
            <a:pPr marL="640080" lvl="2">
              <a:spcBef>
                <a:spcPts val="600"/>
              </a:spcBef>
              <a:spcAft>
                <a:spcPts val="0"/>
              </a:spcAft>
            </a:pPr>
            <a:endParaRPr lang="en-US" altLang="en-US" sz="2000" noProof="0" dirty="0"/>
          </a:p>
          <a:p>
            <a:pPr marL="640080" lvl="2">
              <a:spcBef>
                <a:spcPts val="600"/>
              </a:spcBef>
              <a:spcAft>
                <a:spcPts val="0"/>
              </a:spcAft>
            </a:pPr>
            <a:r>
              <a:rPr lang="en-US" altLang="en-US" sz="2000" noProof="0" dirty="0"/>
              <a:t>Bid-ask spreads have a prolonged U shape and are narrowest when London and N</a:t>
            </a:r>
            <a:r>
              <a:rPr lang="en-US" altLang="en-US" sz="100" noProof="0" dirty="0"/>
              <a:t> </a:t>
            </a:r>
            <a:r>
              <a:rPr lang="en-US" altLang="en-US" sz="2000" noProof="0" dirty="0"/>
              <a:t>Y are open, while trading volume and exchange rate volatility are both M-shaped with peaks at London open and the N</a:t>
            </a:r>
            <a:r>
              <a:rPr lang="en-US" altLang="en-US" sz="100" noProof="0" dirty="0"/>
              <a:t> </a:t>
            </a:r>
            <a:r>
              <a:rPr lang="en-US" altLang="en-US" sz="2000" noProof="0" dirty="0"/>
              <a:t>Y open.</a:t>
            </a:r>
          </a:p>
        </p:txBody>
      </p:sp>
    </p:spTree>
    <p:extLst>
      <p:ext uri="{BB962C8B-B14F-4D97-AF65-F5344CB8AC3E}">
        <p14:creationId xmlns:p14="http://schemas.microsoft.com/office/powerpoint/2010/main" val="429018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Forward Market</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800"/>
              </a:spcBef>
              <a:spcAft>
                <a:spcPts val="800"/>
              </a:spcAft>
            </a:pPr>
            <a:r>
              <a:rPr lang="en-US" altLang="en-US" sz="2400" b="1" noProof="0" dirty="0"/>
              <a:t>Forward market </a:t>
            </a:r>
            <a:r>
              <a:rPr lang="en-US" altLang="en-US" sz="2400" noProof="0" dirty="0"/>
              <a:t>involves contracting today for the future purchase or sale of F</a:t>
            </a:r>
            <a:r>
              <a:rPr lang="en-US" altLang="en-US" sz="100" noProof="0" dirty="0"/>
              <a:t> </a:t>
            </a:r>
            <a:r>
              <a:rPr lang="en-US" altLang="en-US" sz="2400" noProof="0" dirty="0"/>
              <a:t>X</a:t>
            </a:r>
          </a:p>
          <a:p>
            <a:pPr lvl="1">
              <a:spcBef>
                <a:spcPts val="600"/>
              </a:spcBef>
              <a:spcAft>
                <a:spcPts val="800"/>
              </a:spcAft>
            </a:pPr>
            <a:r>
              <a:rPr lang="en-US" altLang="en-US" noProof="0" dirty="0"/>
              <a:t>No money changes hands upon entering the contract today.</a:t>
            </a:r>
          </a:p>
          <a:p>
            <a:pPr lvl="1">
              <a:spcBef>
                <a:spcPts val="600"/>
              </a:spcBef>
              <a:spcAft>
                <a:spcPts val="800"/>
              </a:spcAft>
            </a:pPr>
            <a:r>
              <a:rPr lang="en-US" altLang="en-US" noProof="0" dirty="0"/>
              <a:t>May be used to hedge F</a:t>
            </a:r>
            <a:r>
              <a:rPr lang="en-US" altLang="en-US" sz="100" noProof="0" dirty="0"/>
              <a:t> </a:t>
            </a:r>
            <a:r>
              <a:rPr lang="en-US" altLang="en-US" noProof="0" dirty="0"/>
              <a:t>X exposure or to speculate in F</a:t>
            </a:r>
            <a:r>
              <a:rPr lang="en-US" altLang="en-US" sz="100" noProof="0" dirty="0"/>
              <a:t> </a:t>
            </a:r>
            <a:r>
              <a:rPr lang="en-US" altLang="en-US" noProof="0" dirty="0"/>
              <a:t>X market.</a:t>
            </a:r>
          </a:p>
          <a:p>
            <a:pPr lvl="1">
              <a:spcBef>
                <a:spcPts val="600"/>
              </a:spcBef>
              <a:spcAft>
                <a:spcPts val="800"/>
              </a:spcAft>
            </a:pPr>
            <a:r>
              <a:rPr lang="en-US" altLang="en-US" noProof="0" dirty="0"/>
              <a:t>Forward price is usually higher (at a premium) or lower (at a discount) than spot price.</a:t>
            </a:r>
          </a:p>
          <a:p>
            <a:pPr lvl="1">
              <a:spcBef>
                <a:spcPts val="600"/>
              </a:spcBef>
              <a:spcAft>
                <a:spcPts val="800"/>
              </a:spcAft>
            </a:pPr>
            <a:r>
              <a:rPr lang="en-US" altLang="en-US" noProof="0" dirty="0"/>
              <a:t>Bank quotes for maturities of 1, 3, 6, 9, and 12 months are readily available.</a:t>
            </a:r>
          </a:p>
        </p:txBody>
      </p:sp>
    </p:spTree>
    <p:extLst>
      <p:ext uri="{BB962C8B-B14F-4D97-AF65-F5344CB8AC3E}">
        <p14:creationId xmlns:p14="http://schemas.microsoft.com/office/powerpoint/2010/main" val="419591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Forward Rate Quotations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800"/>
              </a:spcBef>
              <a:spcAft>
                <a:spcPts val="800"/>
              </a:spcAft>
            </a:pPr>
            <a:r>
              <a:rPr lang="en-US" altLang="en-US" sz="2400" b="1" noProof="0" dirty="0"/>
              <a:t>Forward rate quotations </a:t>
            </a:r>
            <a:r>
              <a:rPr lang="en-US" altLang="en-US" sz="2400" noProof="0" dirty="0"/>
              <a:t>use the following notations:</a:t>
            </a:r>
          </a:p>
          <a:p>
            <a:pPr lvl="1">
              <a:spcBef>
                <a:spcPts val="800"/>
              </a:spcBef>
              <a:spcAft>
                <a:spcPts val="800"/>
              </a:spcAft>
            </a:pPr>
            <a:r>
              <a:rPr lang="en-US" i="1" noProof="0" dirty="0"/>
              <a:t>F</a:t>
            </a:r>
            <a:r>
              <a:rPr lang="en-US" i="1" baseline="-25000" noProof="0" dirty="0"/>
              <a:t>N </a:t>
            </a:r>
            <a:r>
              <a:rPr lang="en-US" noProof="0" dirty="0"/>
              <a:t>(</a:t>
            </a:r>
            <a:r>
              <a:rPr lang="en-US" i="1" noProof="0" dirty="0"/>
              <a:t>j/k</a:t>
            </a:r>
            <a:r>
              <a:rPr lang="en-US" noProof="0" dirty="0"/>
              <a:t>) is the notation used to refer to the price of one unit of currency </a:t>
            </a:r>
            <a:r>
              <a:rPr lang="en-US" i="1" noProof="0" dirty="0"/>
              <a:t>k</a:t>
            </a:r>
            <a:r>
              <a:rPr lang="en-US" noProof="0" dirty="0"/>
              <a:t> in terms of currency </a:t>
            </a:r>
            <a:r>
              <a:rPr lang="en-US" i="1" noProof="0" dirty="0"/>
              <a:t>j</a:t>
            </a:r>
            <a:r>
              <a:rPr lang="en-US" noProof="0" dirty="0"/>
              <a:t> for delivery in </a:t>
            </a:r>
            <a:r>
              <a:rPr lang="en-US" i="1" noProof="0" dirty="0"/>
              <a:t>N</a:t>
            </a:r>
            <a:r>
              <a:rPr lang="en-US" noProof="0" dirty="0"/>
              <a:t> months.</a:t>
            </a:r>
          </a:p>
          <a:p>
            <a:pPr lvl="1">
              <a:spcBef>
                <a:spcPts val="800"/>
              </a:spcBef>
              <a:spcAft>
                <a:spcPts val="800"/>
              </a:spcAft>
            </a:pPr>
            <a:r>
              <a:rPr lang="en-US" i="1" noProof="0" dirty="0"/>
              <a:t>F</a:t>
            </a:r>
            <a:r>
              <a:rPr lang="en-US" noProof="0" dirty="0"/>
              <a:t> notation is used to denote a forward exchange rate.</a:t>
            </a:r>
          </a:p>
          <a:p>
            <a:pPr lvl="1">
              <a:spcBef>
                <a:spcPts val="800"/>
              </a:spcBef>
              <a:spcAft>
                <a:spcPts val="800"/>
              </a:spcAft>
            </a:pPr>
            <a:r>
              <a:rPr lang="en-US" noProof="0" dirty="0"/>
              <a:t>Like spot quotes, forward quotes are either direct or indirect with one being the reciprocal of the other.</a:t>
            </a:r>
          </a:p>
        </p:txBody>
      </p:sp>
    </p:spTree>
    <p:extLst>
      <p:ext uri="{BB962C8B-B14F-4D97-AF65-F5344CB8AC3E}">
        <p14:creationId xmlns:p14="http://schemas.microsoft.com/office/powerpoint/2010/main" val="138620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Forward Rate Quotations </a:t>
            </a:r>
            <a:r>
              <a:rPr lang="en-US" altLang="en-US" sz="1000" b="0" noProof="0" dirty="0">
                <a:solidFill>
                  <a:srgbClr val="AC0000"/>
                </a:solidFill>
              </a:rPr>
              <a:t>2</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a:spcBef>
                <a:spcPts val="600"/>
              </a:spcBef>
              <a:spcAft>
                <a:spcPts val="0"/>
              </a:spcAft>
            </a:pPr>
            <a:r>
              <a:rPr lang="en-US" altLang="en-US" sz="2400" noProof="0" dirty="0"/>
              <a:t>American term Swiss franc forward quotations</a:t>
            </a:r>
          </a:p>
          <a:p>
            <a:pPr lvl="1">
              <a:spcBef>
                <a:spcPts val="600"/>
              </a:spcBef>
              <a:spcAft>
                <a:spcPts val="0"/>
              </a:spcAft>
            </a:pPr>
            <a:r>
              <a:rPr lang="en-US" altLang="en-US" i="1" noProof="0" dirty="0"/>
              <a:t>S($/</a:t>
            </a:r>
            <a:r>
              <a:rPr lang="en-US" altLang="en-US" i="1" noProof="0" dirty="0" err="1"/>
              <a:t>SFr</a:t>
            </a:r>
            <a:r>
              <a:rPr lang="en-US" altLang="en-US" i="1" noProof="0" dirty="0"/>
              <a:t>) </a:t>
            </a:r>
            <a:r>
              <a:rPr lang="en-US" altLang="en-US" noProof="0" dirty="0"/>
              <a:t>= </a:t>
            </a:r>
            <a:r>
              <a:rPr lang="en-US" altLang="en-US" noProof="0" dirty="0">
                <a:solidFill>
                  <a:srgbClr val="AC0000"/>
                </a:solidFill>
              </a:rPr>
              <a:t>1.0018</a:t>
            </a:r>
          </a:p>
          <a:p>
            <a:pPr lvl="1">
              <a:spcBef>
                <a:spcPts val="600"/>
              </a:spcBef>
              <a:spcAft>
                <a:spcPts val="0"/>
              </a:spcAft>
            </a:pPr>
            <a:r>
              <a:rPr lang="en-US" altLang="en-US" i="1" noProof="0" dirty="0"/>
              <a:t>F</a:t>
            </a:r>
            <a:r>
              <a:rPr lang="en-US" altLang="en-US" i="1" baseline="-25000" noProof="0" dirty="0"/>
              <a:t>1</a:t>
            </a:r>
            <a:r>
              <a:rPr lang="en-US" altLang="en-US" i="1" noProof="0" dirty="0"/>
              <a:t>($/</a:t>
            </a:r>
            <a:r>
              <a:rPr lang="en-US" altLang="en-US" i="1" noProof="0" dirty="0" err="1"/>
              <a:t>SFr</a:t>
            </a:r>
            <a:r>
              <a:rPr lang="en-US" altLang="en-US" i="1" noProof="0" dirty="0"/>
              <a:t>) </a:t>
            </a:r>
            <a:r>
              <a:rPr lang="en-US" altLang="en-US" noProof="0" dirty="0"/>
              <a:t>= 1.0047</a:t>
            </a:r>
          </a:p>
          <a:p>
            <a:pPr lvl="1">
              <a:spcBef>
                <a:spcPts val="600"/>
              </a:spcBef>
              <a:spcAft>
                <a:spcPts val="0"/>
              </a:spcAft>
            </a:pPr>
            <a:r>
              <a:rPr lang="en-US" altLang="en-US" i="1" noProof="0" dirty="0"/>
              <a:t>F</a:t>
            </a:r>
            <a:r>
              <a:rPr lang="en-US" altLang="en-US" i="1" baseline="-25000" noProof="0" dirty="0"/>
              <a:t>3</a:t>
            </a:r>
            <a:r>
              <a:rPr lang="en-US" altLang="en-US" i="1" noProof="0" dirty="0"/>
              <a:t>($/</a:t>
            </a:r>
            <a:r>
              <a:rPr lang="en-US" altLang="en-US" i="1" noProof="0" dirty="0" err="1"/>
              <a:t>SFr</a:t>
            </a:r>
            <a:r>
              <a:rPr lang="en-US" altLang="en-US" i="1" noProof="0" dirty="0"/>
              <a:t>) </a:t>
            </a:r>
            <a:r>
              <a:rPr lang="en-US" altLang="en-US" noProof="0" dirty="0"/>
              <a:t>= 1.0104</a:t>
            </a:r>
          </a:p>
          <a:p>
            <a:pPr lvl="1">
              <a:spcBef>
                <a:spcPts val="600"/>
              </a:spcBef>
              <a:spcAft>
                <a:spcPts val="0"/>
              </a:spcAft>
            </a:pPr>
            <a:r>
              <a:rPr lang="en-US" altLang="en-US" i="1" noProof="0" dirty="0"/>
              <a:t>F</a:t>
            </a:r>
            <a:r>
              <a:rPr lang="en-US" altLang="en-US" i="1" baseline="-25000" noProof="0" dirty="0"/>
              <a:t>6</a:t>
            </a:r>
            <a:r>
              <a:rPr lang="en-US" altLang="en-US" i="1" noProof="0" dirty="0"/>
              <a:t>($/</a:t>
            </a:r>
            <a:r>
              <a:rPr lang="en-US" altLang="en-US" i="1" noProof="0" dirty="0" err="1"/>
              <a:t>SFr</a:t>
            </a:r>
            <a:r>
              <a:rPr lang="en-US" altLang="en-US" i="1" noProof="0" dirty="0"/>
              <a:t>)</a:t>
            </a:r>
            <a:r>
              <a:rPr lang="en-US" altLang="en-US" noProof="0" dirty="0"/>
              <a:t> = 1.0193</a:t>
            </a:r>
          </a:p>
          <a:p>
            <a:pPr>
              <a:spcBef>
                <a:spcPts val="600"/>
              </a:spcBef>
              <a:spcAft>
                <a:spcPts val="0"/>
              </a:spcAft>
            </a:pPr>
            <a:r>
              <a:rPr lang="en-US" altLang="en-US" sz="2400" noProof="0" dirty="0"/>
              <a:t>European term forward quotations are the reciprocal of the American term quotes</a:t>
            </a:r>
          </a:p>
          <a:p>
            <a:pPr lvl="1">
              <a:spcBef>
                <a:spcPts val="600"/>
              </a:spcBef>
              <a:spcAft>
                <a:spcPts val="0"/>
              </a:spcAft>
            </a:pPr>
            <a:r>
              <a:rPr lang="en-US" altLang="en-US" i="1" noProof="0" dirty="0"/>
              <a:t>S(</a:t>
            </a:r>
            <a:r>
              <a:rPr lang="en-US" altLang="en-US" i="1" noProof="0" dirty="0" err="1"/>
              <a:t>SFr</a:t>
            </a:r>
            <a:r>
              <a:rPr lang="en-US" altLang="en-US" i="1" noProof="0" dirty="0"/>
              <a:t>/$) </a:t>
            </a:r>
            <a:r>
              <a:rPr lang="en-US" altLang="en-US" noProof="0" dirty="0"/>
              <a:t>= </a:t>
            </a:r>
            <a:r>
              <a:rPr lang="en-US" altLang="en-US" noProof="0" dirty="0">
                <a:solidFill>
                  <a:srgbClr val="002060"/>
                </a:solidFill>
              </a:rPr>
              <a:t>0.9982</a:t>
            </a:r>
          </a:p>
          <a:p>
            <a:pPr lvl="1">
              <a:spcBef>
                <a:spcPts val="600"/>
              </a:spcBef>
              <a:spcAft>
                <a:spcPts val="0"/>
              </a:spcAft>
            </a:pPr>
            <a:r>
              <a:rPr lang="en-US" altLang="en-US" i="1" noProof="0" dirty="0"/>
              <a:t>F</a:t>
            </a:r>
            <a:r>
              <a:rPr lang="en-US" altLang="en-US" i="1" baseline="-25000" noProof="0" dirty="0"/>
              <a:t>1</a:t>
            </a:r>
            <a:r>
              <a:rPr lang="en-US" altLang="en-US" i="1" noProof="0" dirty="0"/>
              <a:t>(</a:t>
            </a:r>
            <a:r>
              <a:rPr lang="en-US" altLang="en-US" i="1" noProof="0" dirty="0" err="1"/>
              <a:t>SFr</a:t>
            </a:r>
            <a:r>
              <a:rPr lang="en-US" altLang="en-US" i="1" noProof="0" dirty="0"/>
              <a:t>/$)</a:t>
            </a:r>
            <a:r>
              <a:rPr lang="en-US" altLang="en-US" noProof="0" dirty="0"/>
              <a:t> = 0.9953</a:t>
            </a:r>
          </a:p>
          <a:p>
            <a:pPr lvl="1">
              <a:spcBef>
                <a:spcPts val="600"/>
              </a:spcBef>
              <a:spcAft>
                <a:spcPts val="0"/>
              </a:spcAft>
            </a:pPr>
            <a:r>
              <a:rPr lang="en-US" altLang="en-US" i="1" noProof="0" dirty="0"/>
              <a:t>F</a:t>
            </a:r>
            <a:r>
              <a:rPr lang="en-US" altLang="en-US" i="1" baseline="-25000" noProof="0" dirty="0"/>
              <a:t>3</a:t>
            </a:r>
            <a:r>
              <a:rPr lang="en-US" altLang="en-US" i="1" noProof="0" dirty="0"/>
              <a:t>(</a:t>
            </a:r>
            <a:r>
              <a:rPr lang="en-US" altLang="en-US" i="1" noProof="0" dirty="0" err="1"/>
              <a:t>SFr</a:t>
            </a:r>
            <a:r>
              <a:rPr lang="en-US" altLang="en-US" i="1" noProof="0" dirty="0"/>
              <a:t>/$) </a:t>
            </a:r>
            <a:r>
              <a:rPr lang="en-US" altLang="en-US" noProof="0" dirty="0"/>
              <a:t>= 0.9897</a:t>
            </a:r>
          </a:p>
          <a:p>
            <a:pPr lvl="1">
              <a:spcBef>
                <a:spcPts val="600"/>
              </a:spcBef>
              <a:spcAft>
                <a:spcPts val="0"/>
              </a:spcAft>
            </a:pPr>
            <a:r>
              <a:rPr lang="en-US" altLang="en-US" i="1" noProof="0" dirty="0"/>
              <a:t>F</a:t>
            </a:r>
            <a:r>
              <a:rPr lang="en-US" altLang="en-US" i="1" baseline="-25000" noProof="0" dirty="0"/>
              <a:t>6</a:t>
            </a:r>
            <a:r>
              <a:rPr lang="en-US" altLang="en-US" i="1" noProof="0" dirty="0"/>
              <a:t>(</a:t>
            </a:r>
            <a:r>
              <a:rPr lang="en-US" altLang="en-US" i="1" noProof="0" dirty="0" err="1"/>
              <a:t>SFr</a:t>
            </a:r>
            <a:r>
              <a:rPr lang="en-US" altLang="en-US" i="1" noProof="0" dirty="0"/>
              <a:t>/$) </a:t>
            </a:r>
            <a:r>
              <a:rPr lang="en-US" altLang="en-US" noProof="0" dirty="0"/>
              <a:t>= 0.9811</a:t>
            </a:r>
          </a:p>
        </p:txBody>
      </p:sp>
      <p:sp>
        <p:nvSpPr>
          <p:cNvPr id="8" name="Content Placeholder 3">
            <a:extLst>
              <a:ext uri="{FF2B5EF4-FFF2-40B4-BE49-F238E27FC236}">
                <a16:creationId xmlns:a16="http://schemas.microsoft.com/office/drawing/2014/main" id="{D22DEBDD-BF95-4491-B5D1-1E01036DEB40}"/>
              </a:ext>
            </a:extLst>
          </p:cNvPr>
          <p:cNvSpPr>
            <a:spLocks noGrp="1"/>
          </p:cNvSpPr>
          <p:nvPr>
            <p:ph idx="10"/>
          </p:nvPr>
        </p:nvSpPr>
        <p:spPr>
          <a:xfrm>
            <a:off x="5562600" y="2026920"/>
            <a:ext cx="2834640" cy="1554480"/>
          </a:xfrm>
          <a:ln>
            <a:solidFill>
              <a:schemeClr val="tx1"/>
            </a:solidFill>
          </a:ln>
        </p:spPr>
        <p:txBody>
          <a:bodyPr>
            <a:noAutofit/>
          </a:bodyPr>
          <a:lstStyle/>
          <a:p>
            <a:pPr algn="l">
              <a:spcBef>
                <a:spcPts val="800"/>
              </a:spcBef>
            </a:pPr>
            <a:r>
              <a:rPr lang="en-US" sz="2000" i="1" noProof="0" dirty="0">
                <a:latin typeface="Arial Unicode MS" pitchFamily="34" charset="-128"/>
                <a:ea typeface="Arial Unicode MS" pitchFamily="34" charset="-128"/>
                <a:cs typeface="Arial Unicode MS" pitchFamily="34" charset="-128"/>
              </a:rPr>
              <a:t>Example of reciprocal calculations:</a:t>
            </a:r>
          </a:p>
          <a:p>
            <a:pPr algn="l"/>
            <a:r>
              <a:rPr lang="en-US" sz="2000" i="1" noProof="0" dirty="0">
                <a:latin typeface="Arial Unicode MS" pitchFamily="34" charset="-128"/>
                <a:ea typeface="Arial Unicode MS" pitchFamily="34" charset="-128"/>
                <a:cs typeface="Arial Unicode MS" pitchFamily="34" charset="-128"/>
              </a:rPr>
              <a:t>1 / </a:t>
            </a:r>
            <a:r>
              <a:rPr lang="en-US" sz="2000" i="1" noProof="0" dirty="0">
                <a:solidFill>
                  <a:srgbClr val="AC0000"/>
                </a:solidFill>
                <a:latin typeface="Arial Unicode MS" pitchFamily="34" charset="-128"/>
                <a:ea typeface="Arial Unicode MS" pitchFamily="34" charset="-128"/>
                <a:cs typeface="Arial Unicode MS" pitchFamily="34" charset="-128"/>
              </a:rPr>
              <a:t>1.0018</a:t>
            </a:r>
            <a:r>
              <a:rPr lang="en-US" sz="2000" i="1" noProof="0" dirty="0">
                <a:latin typeface="Arial Unicode MS" pitchFamily="34" charset="-128"/>
                <a:ea typeface="Arial Unicode MS" pitchFamily="34" charset="-128"/>
                <a:cs typeface="Arial Unicode MS" pitchFamily="34" charset="-128"/>
              </a:rPr>
              <a:t> = </a:t>
            </a:r>
            <a:r>
              <a:rPr lang="en-US" sz="2000" i="1" noProof="0" dirty="0">
                <a:solidFill>
                  <a:srgbClr val="002060"/>
                </a:solidFill>
                <a:latin typeface="Arial Unicode MS" pitchFamily="34" charset="-128"/>
                <a:ea typeface="Arial Unicode MS" pitchFamily="34" charset="-128"/>
                <a:cs typeface="Arial Unicode MS" pitchFamily="34" charset="-128"/>
              </a:rPr>
              <a:t>0.9982</a:t>
            </a:r>
          </a:p>
          <a:p>
            <a:pPr algn="l"/>
            <a:r>
              <a:rPr lang="en-US" sz="2000" i="1" noProof="0" dirty="0">
                <a:latin typeface="Arial Unicode MS" pitchFamily="34" charset="-128"/>
                <a:ea typeface="Arial Unicode MS" pitchFamily="34" charset="-128"/>
                <a:cs typeface="Arial Unicode MS" pitchFamily="34" charset="-128"/>
              </a:rPr>
              <a:t>1 / </a:t>
            </a:r>
            <a:r>
              <a:rPr lang="en-US" sz="2000" i="1" noProof="0" dirty="0">
                <a:solidFill>
                  <a:srgbClr val="002060"/>
                </a:solidFill>
                <a:latin typeface="Arial Unicode MS" pitchFamily="34" charset="-128"/>
                <a:ea typeface="Arial Unicode MS" pitchFamily="34" charset="-128"/>
                <a:cs typeface="Arial Unicode MS" pitchFamily="34" charset="-128"/>
              </a:rPr>
              <a:t>0.9928</a:t>
            </a:r>
            <a:r>
              <a:rPr lang="en-US" sz="2000" i="1" noProof="0" dirty="0">
                <a:latin typeface="Arial Unicode MS" pitchFamily="34" charset="-128"/>
                <a:ea typeface="Arial Unicode MS" pitchFamily="34" charset="-128"/>
                <a:cs typeface="Arial Unicode MS" pitchFamily="34" charset="-128"/>
              </a:rPr>
              <a:t> = </a:t>
            </a:r>
            <a:r>
              <a:rPr lang="en-US" sz="2000" i="1" noProof="0" dirty="0">
                <a:solidFill>
                  <a:srgbClr val="AC0000"/>
                </a:solidFill>
                <a:latin typeface="Arial Unicode MS" pitchFamily="34" charset="-128"/>
                <a:ea typeface="Arial Unicode MS" pitchFamily="34" charset="-128"/>
                <a:cs typeface="Arial Unicode MS" pitchFamily="34" charset="-128"/>
              </a:rPr>
              <a:t>1.0018</a:t>
            </a:r>
          </a:p>
        </p:txBody>
      </p:sp>
    </p:spTree>
    <p:extLst>
      <p:ext uri="{BB962C8B-B14F-4D97-AF65-F5344CB8AC3E}">
        <p14:creationId xmlns:p14="http://schemas.microsoft.com/office/powerpoint/2010/main" val="4248837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Forward Premium</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600"/>
              </a:spcBef>
            </a:pPr>
            <a:r>
              <a:rPr lang="en-US" sz="2400" noProof="0" dirty="0"/>
              <a:t>Common to express the premium or discount of a forward rate as an annualized percentage deviation from the spot rate</a:t>
            </a:r>
          </a:p>
          <a:p>
            <a:pPr lvl="1">
              <a:spcBef>
                <a:spcPts val="600"/>
              </a:spcBef>
            </a:pPr>
            <a:r>
              <a:rPr lang="en-US" noProof="0" dirty="0"/>
              <a:t>Forward premium (or discount) is useful for comparing against the interest rate differential between two countries.</a:t>
            </a:r>
          </a:p>
          <a:p>
            <a:pPr lvl="1">
              <a:spcBef>
                <a:spcPts val="600"/>
              </a:spcBef>
            </a:pPr>
            <a:r>
              <a:rPr lang="en-US" b="1" noProof="0" dirty="0"/>
              <a:t>Forward premium </a:t>
            </a:r>
            <a:r>
              <a:rPr lang="en-US" noProof="0" dirty="0"/>
              <a:t>or </a:t>
            </a:r>
            <a:r>
              <a:rPr lang="en-US" b="1" noProof="0" dirty="0"/>
              <a:t>discount</a:t>
            </a:r>
            <a:r>
              <a:rPr lang="en-US" noProof="0" dirty="0"/>
              <a:t> can be calculated using American or European term quotations.</a:t>
            </a:r>
          </a:p>
        </p:txBody>
      </p:sp>
    </p:spTree>
    <p:extLst>
      <p:ext uri="{BB962C8B-B14F-4D97-AF65-F5344CB8AC3E}">
        <p14:creationId xmlns:p14="http://schemas.microsoft.com/office/powerpoint/2010/main" val="142793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Function and Structure of F</a:t>
            </a:r>
            <a:r>
              <a:rPr lang="en-US" altLang="en-US" sz="100" noProof="0" dirty="0">
                <a:solidFill>
                  <a:srgbClr val="AC0000"/>
                </a:solidFill>
              </a:rPr>
              <a:t> </a:t>
            </a:r>
            <a:r>
              <a:rPr lang="en-US" altLang="en-US" noProof="0" dirty="0">
                <a:solidFill>
                  <a:srgbClr val="AC0000"/>
                </a:solidFill>
              </a:rPr>
              <a:t>X Market</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normAutofit fontScale="92500" lnSpcReduction="10000"/>
          </a:bodyPr>
          <a:lstStyle/>
          <a:p>
            <a:pPr>
              <a:lnSpc>
                <a:spcPct val="110000"/>
              </a:lnSpc>
              <a:spcBef>
                <a:spcPts val="200"/>
              </a:spcBef>
              <a:spcAft>
                <a:spcPts val="200"/>
              </a:spcAft>
            </a:pPr>
            <a:r>
              <a:rPr lang="en-US" altLang="en-US" sz="2400" noProof="0" dirty="0"/>
              <a:t>Function of F</a:t>
            </a:r>
            <a:r>
              <a:rPr lang="en-US" altLang="en-US" sz="100" noProof="0" dirty="0"/>
              <a:t> </a:t>
            </a:r>
            <a:r>
              <a:rPr lang="en-US" altLang="en-US" sz="2400" noProof="0" dirty="0"/>
              <a:t>X market is to assist clients in the conduct of international commerce</a:t>
            </a:r>
          </a:p>
          <a:p>
            <a:pPr lvl="1">
              <a:lnSpc>
                <a:spcPct val="110000"/>
              </a:lnSpc>
              <a:spcBef>
                <a:spcPts val="200"/>
              </a:spcBef>
              <a:spcAft>
                <a:spcPts val="200"/>
              </a:spcAft>
            </a:pPr>
            <a:r>
              <a:rPr lang="en-US" altLang="en-US" noProof="0" dirty="0"/>
              <a:t>Service that commercial banks provide to their clients.</a:t>
            </a:r>
          </a:p>
          <a:p>
            <a:pPr>
              <a:lnSpc>
                <a:spcPct val="110000"/>
              </a:lnSpc>
              <a:spcBef>
                <a:spcPts val="200"/>
              </a:spcBef>
              <a:spcAft>
                <a:spcPts val="200"/>
              </a:spcAft>
            </a:pPr>
            <a:r>
              <a:rPr lang="en-US" altLang="en-US" sz="2400" noProof="0" dirty="0"/>
              <a:t>Spot and forward F</a:t>
            </a:r>
            <a:r>
              <a:rPr lang="en-US" altLang="en-US" sz="100" noProof="0" dirty="0"/>
              <a:t> </a:t>
            </a:r>
            <a:r>
              <a:rPr lang="en-US" altLang="en-US" sz="2400" noProof="0" dirty="0"/>
              <a:t>X markets are </a:t>
            </a:r>
            <a:r>
              <a:rPr lang="en-US" altLang="en-US" sz="2400" b="1" noProof="0" dirty="0"/>
              <a:t>O</a:t>
            </a:r>
            <a:r>
              <a:rPr lang="en-US" altLang="en-US" sz="100" b="1" noProof="0" dirty="0"/>
              <a:t> </a:t>
            </a:r>
            <a:r>
              <a:rPr lang="en-US" altLang="en-US" sz="2400" b="1" noProof="0" dirty="0"/>
              <a:t>T</a:t>
            </a:r>
            <a:r>
              <a:rPr lang="en-US" altLang="en-US" sz="100" b="1" noProof="0" dirty="0"/>
              <a:t> </a:t>
            </a:r>
            <a:r>
              <a:rPr lang="en-US" altLang="en-US" sz="2400" b="1" noProof="0" dirty="0"/>
              <a:t>C markets</a:t>
            </a:r>
            <a:r>
              <a:rPr lang="en-US" altLang="en-US" sz="2400" noProof="0" dirty="0"/>
              <a:t>, meaning trading does not take place in a central marketplace where buyers and sellers congregate</a:t>
            </a:r>
          </a:p>
          <a:p>
            <a:pPr>
              <a:lnSpc>
                <a:spcPct val="110000"/>
              </a:lnSpc>
              <a:spcBef>
                <a:spcPts val="200"/>
              </a:spcBef>
              <a:spcAft>
                <a:spcPts val="200"/>
              </a:spcAft>
            </a:pPr>
            <a:r>
              <a:rPr lang="en-US" altLang="en-US" sz="2400" noProof="0" dirty="0"/>
              <a:t>Major market segments</a:t>
            </a:r>
          </a:p>
          <a:p>
            <a:pPr marL="457200" lvl="1" indent="-457200">
              <a:lnSpc>
                <a:spcPct val="110000"/>
              </a:lnSpc>
              <a:spcBef>
                <a:spcPts val="200"/>
              </a:spcBef>
              <a:spcAft>
                <a:spcPts val="200"/>
              </a:spcAft>
              <a:buFont typeface="+mj-lt"/>
              <a:buAutoNum type="arabicPeriod"/>
            </a:pPr>
            <a:r>
              <a:rPr lang="en-US" altLang="en-US" noProof="0" dirty="0"/>
              <a:t>Australasia: Sydney, Tokyo, Hong Kong, Singapore, and Bahrain.</a:t>
            </a:r>
          </a:p>
          <a:p>
            <a:pPr marL="457200" lvl="1" indent="-457200">
              <a:lnSpc>
                <a:spcPct val="110000"/>
              </a:lnSpc>
              <a:spcBef>
                <a:spcPts val="200"/>
              </a:spcBef>
              <a:spcAft>
                <a:spcPts val="200"/>
              </a:spcAft>
              <a:buFont typeface="+mj-lt"/>
              <a:buAutoNum type="arabicPeriod"/>
            </a:pPr>
            <a:r>
              <a:rPr lang="en-US" altLang="en-US" noProof="0" dirty="0"/>
              <a:t>Europe: Zurich, Frankfurt, Paris, Brussels, Amsterdam, and London.</a:t>
            </a:r>
          </a:p>
          <a:p>
            <a:pPr marL="457200" lvl="1" indent="-457200">
              <a:lnSpc>
                <a:spcPct val="110000"/>
              </a:lnSpc>
              <a:spcBef>
                <a:spcPts val="200"/>
              </a:spcBef>
              <a:spcAft>
                <a:spcPts val="200"/>
              </a:spcAft>
              <a:buFont typeface="+mj-lt"/>
              <a:buAutoNum type="arabicPeriod"/>
            </a:pPr>
            <a:r>
              <a:rPr lang="en-US" altLang="en-US" noProof="0" dirty="0"/>
              <a:t>North America: New York, Montreal, Toronto, Chicago, San Francisco, and Los Angeles.</a:t>
            </a:r>
          </a:p>
        </p:txBody>
      </p:sp>
    </p:spTree>
    <p:extLst>
      <p:ext uri="{BB962C8B-B14F-4D97-AF65-F5344CB8AC3E}">
        <p14:creationId xmlns:p14="http://schemas.microsoft.com/office/powerpoint/2010/main" val="72965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Forward Cross-Exchange Rates</a:t>
            </a:r>
            <a:endParaRPr lang="en-US" sz="1200" noProof="0" dirty="0">
              <a:solidFill>
                <a:srgbClr val="AC0000"/>
              </a:solidFill>
            </a:endParaRPr>
          </a:p>
        </p:txBody>
      </p:sp>
      <p:graphicFrame>
        <p:nvGraphicFramePr>
          <p:cNvPr id="17" name="Table 2">
            <a:extLst>
              <a:ext uri="{FF2B5EF4-FFF2-40B4-BE49-F238E27FC236}">
                <a16:creationId xmlns:a16="http://schemas.microsoft.com/office/drawing/2014/main" id="{5DC2B195-1D38-4FAD-B4EF-E61436E5C67A}"/>
              </a:ext>
            </a:extLst>
          </p:cNvPr>
          <p:cNvGraphicFramePr>
            <a:graphicFrameLocks noGrp="1"/>
          </p:cNvGraphicFramePr>
          <p:nvPr>
            <p:ph idx="1"/>
            <p:extLst>
              <p:ext uri="{D42A27DB-BD31-4B8C-83A1-F6EECF244321}">
                <p14:modId xmlns:p14="http://schemas.microsoft.com/office/powerpoint/2010/main" val="2022722718"/>
              </p:ext>
            </p:extLst>
          </p:nvPr>
        </p:nvGraphicFramePr>
        <p:xfrm>
          <a:off x="1005840" y="1813560"/>
          <a:ext cx="7132320" cy="1920240"/>
        </p:xfrm>
        <a:graphic>
          <a:graphicData uri="http://schemas.openxmlformats.org/drawingml/2006/table">
            <a:tbl>
              <a:tblPr firstRow="1" bandRow="1">
                <a:tableStyleId>{5C22544A-7EE6-4342-B048-85BDC9FD1C3A}</a:tableStyleId>
              </a:tblPr>
              <a:tblGrid>
                <a:gridCol w="7132320">
                  <a:extLst>
                    <a:ext uri="{9D8B030D-6E8A-4147-A177-3AD203B41FA5}">
                      <a16:colId xmlns:a16="http://schemas.microsoft.com/office/drawing/2014/main" val="1372640511"/>
                    </a:ext>
                  </a:extLst>
                </a:gridCol>
              </a:tblGrid>
              <a:tr h="1920240">
                <a:tc>
                  <a:txBody>
                    <a:bodyPr/>
                    <a:lstStyle/>
                    <a:p>
                      <a:endParaRPr lang="en-IN"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834372"/>
                  </a:ext>
                </a:extLst>
              </a:tr>
            </a:tbl>
          </a:graphicData>
        </a:graphic>
      </p:graphicFrame>
      <p:graphicFrame>
        <p:nvGraphicFramePr>
          <p:cNvPr id="12" name="Object 4"/>
          <p:cNvGraphicFramePr>
            <a:graphicFrameLocks noGrp="1" noChangeAspect="1"/>
          </p:cNvGraphicFramePr>
          <p:nvPr>
            <p:extLst>
              <p:ext uri="{D42A27DB-BD31-4B8C-83A1-F6EECF244321}">
                <p14:modId xmlns:p14="http://schemas.microsoft.com/office/powerpoint/2010/main" val="1088398754"/>
              </p:ext>
            </p:extLst>
          </p:nvPr>
        </p:nvGraphicFramePr>
        <p:xfrm>
          <a:off x="1397681" y="2236550"/>
          <a:ext cx="2659063" cy="990600"/>
        </p:xfrm>
        <a:graphic>
          <a:graphicData uri="http://schemas.openxmlformats.org/presentationml/2006/ole">
            <mc:AlternateContent xmlns:mc="http://schemas.openxmlformats.org/markup-compatibility/2006">
              <mc:Choice xmlns:v="urn:schemas-microsoft-com:vml" Requires="v">
                <p:oleObj spid="_x0000_s2767" name="Equation" r:id="rId4" imgW="1295400" imgH="482600" progId="Equation.DSMT4">
                  <p:embed/>
                </p:oleObj>
              </mc:Choice>
              <mc:Fallback>
                <p:oleObj name="Equation" r:id="rId4" imgW="1295400" imgH="482600" progId="Equation.DSMT4">
                  <p:embed/>
                  <p:pic>
                    <p:nvPicPr>
                      <p:cNvPr id="0" name="Content Placeholder 7" descr="Equation"/>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681" y="2236550"/>
                        <a:ext cx="26590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5"/>
          <p:cNvGraphicFramePr>
            <a:graphicFrameLocks noGrp="1" noChangeAspect="1"/>
          </p:cNvGraphicFramePr>
          <p:nvPr>
            <p:extLst>
              <p:ext uri="{D42A27DB-BD31-4B8C-83A1-F6EECF244321}">
                <p14:modId xmlns:p14="http://schemas.microsoft.com/office/powerpoint/2010/main" val="1090565102"/>
              </p:ext>
            </p:extLst>
          </p:nvPr>
        </p:nvGraphicFramePr>
        <p:xfrm>
          <a:off x="5076825" y="2187666"/>
          <a:ext cx="2711450" cy="990600"/>
        </p:xfrm>
        <a:graphic>
          <a:graphicData uri="http://schemas.openxmlformats.org/presentationml/2006/ole">
            <mc:AlternateContent xmlns:mc="http://schemas.openxmlformats.org/markup-compatibility/2006">
              <mc:Choice xmlns:v="urn:schemas-microsoft-com:vml" Requires="v">
                <p:oleObj spid="_x0000_s2768" name="Equation" r:id="rId6" imgW="1320480" imgH="482400" progId="Equation.DSMT4">
                  <p:embed/>
                </p:oleObj>
              </mc:Choice>
              <mc:Fallback>
                <p:oleObj name="Equation" r:id="rId6" imgW="1320480" imgH="482400" progId="Equation.DSMT4">
                  <p:embed/>
                  <p:pic>
                    <p:nvPicPr>
                      <p:cNvPr id="0" name="Content Placeholder 7"/>
                      <p:cNvPicPr>
                        <a:picLocks noGrp="1" noChangeAspect="1" noChangeArrowheads="1"/>
                      </p:cNvPicPr>
                      <p:nvPr/>
                    </p:nvPicPr>
                    <p:blipFill>
                      <a:blip r:embed="rId7"/>
                      <a:srcRect/>
                      <a:stretch>
                        <a:fillRect/>
                      </a:stretch>
                    </p:blipFill>
                    <p:spPr bwMode="auto">
                      <a:xfrm>
                        <a:off x="5076825" y="2187666"/>
                        <a:ext cx="2711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Table 3">
            <a:extLst>
              <a:ext uri="{FF2B5EF4-FFF2-40B4-BE49-F238E27FC236}">
                <a16:creationId xmlns:a16="http://schemas.microsoft.com/office/drawing/2014/main" id="{BD85F732-83E4-4BF1-98F7-3FF499FF0458}"/>
              </a:ext>
            </a:extLst>
          </p:cNvPr>
          <p:cNvGraphicFramePr>
            <a:graphicFrameLocks noGrp="1"/>
          </p:cNvGraphicFramePr>
          <p:nvPr>
            <p:ph idx="10"/>
            <p:extLst>
              <p:ext uri="{D42A27DB-BD31-4B8C-83A1-F6EECF244321}">
                <p14:modId xmlns:p14="http://schemas.microsoft.com/office/powerpoint/2010/main" val="2979349969"/>
              </p:ext>
            </p:extLst>
          </p:nvPr>
        </p:nvGraphicFramePr>
        <p:xfrm>
          <a:off x="1005840" y="3962400"/>
          <a:ext cx="7132320" cy="1920240"/>
        </p:xfrm>
        <a:graphic>
          <a:graphicData uri="http://schemas.openxmlformats.org/drawingml/2006/table">
            <a:tbl>
              <a:tblPr firstRow="1" bandRow="1">
                <a:tableStyleId>{5C22544A-7EE6-4342-B048-85BDC9FD1C3A}</a:tableStyleId>
              </a:tblPr>
              <a:tblGrid>
                <a:gridCol w="7132320">
                  <a:extLst>
                    <a:ext uri="{9D8B030D-6E8A-4147-A177-3AD203B41FA5}">
                      <a16:colId xmlns:a16="http://schemas.microsoft.com/office/drawing/2014/main" val="4221433149"/>
                    </a:ext>
                  </a:extLst>
                </a:gridCol>
              </a:tblGrid>
              <a:tr h="1920240">
                <a:tc>
                  <a:txBody>
                    <a:bodyPr/>
                    <a:lstStyle/>
                    <a:p>
                      <a:endParaRPr lang="en-IN"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0445291"/>
                  </a:ext>
                </a:extLst>
              </a:tr>
            </a:tbl>
          </a:graphicData>
        </a:graphic>
      </p:graphicFrame>
      <p:graphicFrame>
        <p:nvGraphicFramePr>
          <p:cNvPr id="13" name="Object 6"/>
          <p:cNvGraphicFramePr>
            <a:graphicFrameLocks noGrp="1" noChangeAspect="1"/>
          </p:cNvGraphicFramePr>
          <p:nvPr>
            <p:extLst>
              <p:ext uri="{D42A27DB-BD31-4B8C-83A1-F6EECF244321}">
                <p14:modId xmlns:p14="http://schemas.microsoft.com/office/powerpoint/2010/main" val="1385426906"/>
              </p:ext>
            </p:extLst>
          </p:nvPr>
        </p:nvGraphicFramePr>
        <p:xfrm>
          <a:off x="1358901" y="4442301"/>
          <a:ext cx="2679700" cy="960437"/>
        </p:xfrm>
        <a:graphic>
          <a:graphicData uri="http://schemas.openxmlformats.org/presentationml/2006/ole">
            <mc:AlternateContent xmlns:mc="http://schemas.openxmlformats.org/markup-compatibility/2006">
              <mc:Choice xmlns:v="urn:schemas-microsoft-com:vml" Requires="v">
                <p:oleObj spid="_x0000_s2769" name="Equation" r:id="rId8" imgW="1346040" imgH="482400" progId="Equation.DSMT4">
                  <p:embed/>
                </p:oleObj>
              </mc:Choice>
              <mc:Fallback>
                <p:oleObj name="Equation" r:id="rId8" imgW="1346040" imgH="482400" progId="Equation.DSMT4">
                  <p:embed/>
                  <p:pic>
                    <p:nvPicPr>
                      <p:cNvPr id="0" name="Content Placeholder 9" descr="Equation"/>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901" y="4442301"/>
                        <a:ext cx="2679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7"/>
          <p:cNvGraphicFramePr>
            <a:graphicFrameLocks noGrp="1" noChangeAspect="1"/>
          </p:cNvGraphicFramePr>
          <p:nvPr>
            <p:extLst>
              <p:ext uri="{D42A27DB-BD31-4B8C-83A1-F6EECF244321}">
                <p14:modId xmlns:p14="http://schemas.microsoft.com/office/powerpoint/2010/main" val="2156830929"/>
              </p:ext>
            </p:extLst>
          </p:nvPr>
        </p:nvGraphicFramePr>
        <p:xfrm>
          <a:off x="5105400" y="4442300"/>
          <a:ext cx="2654300" cy="960438"/>
        </p:xfrm>
        <a:graphic>
          <a:graphicData uri="http://schemas.openxmlformats.org/presentationml/2006/ole">
            <mc:AlternateContent xmlns:mc="http://schemas.openxmlformats.org/markup-compatibility/2006">
              <mc:Choice xmlns:v="urn:schemas-microsoft-com:vml" Requires="v">
                <p:oleObj spid="_x0000_s2770" name="Equation" r:id="rId10" imgW="1333440" imgH="482400" progId="Equation.DSMT4">
                  <p:embed/>
                </p:oleObj>
              </mc:Choice>
              <mc:Fallback>
                <p:oleObj name="Equation" r:id="rId10" imgW="1333440" imgH="482400" progId="Equation.DSMT4">
                  <p:embed/>
                  <p:pic>
                    <p:nvPicPr>
                      <p:cNvPr id="0" name="Content Placeholder 9"/>
                      <p:cNvPicPr>
                        <a:picLocks noGrp="1" noChangeAspect="1" noChangeArrowheads="1"/>
                      </p:cNvPicPr>
                      <p:nvPr/>
                    </p:nvPicPr>
                    <p:blipFill>
                      <a:blip r:embed="rId11"/>
                      <a:srcRect/>
                      <a:stretch>
                        <a:fillRect/>
                      </a:stretch>
                    </p:blipFill>
                    <p:spPr bwMode="auto">
                      <a:xfrm>
                        <a:off x="5105400" y="4442300"/>
                        <a:ext cx="26543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1460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Non-Deliverable Forward Contracts</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534400" cy="4937760"/>
          </a:xfrm>
        </p:spPr>
        <p:txBody>
          <a:bodyPr/>
          <a:lstStyle/>
          <a:p>
            <a:pPr>
              <a:spcBef>
                <a:spcPts val="600"/>
              </a:spcBef>
            </a:pPr>
            <a:r>
              <a:rPr lang="en-US" sz="2400" noProof="0" dirty="0"/>
              <a:t>Due to government-instituted capital controls, currencies of some emerging market countries are not freely traded </a:t>
            </a:r>
          </a:p>
          <a:p>
            <a:pPr lvl="1">
              <a:spcBef>
                <a:spcPts val="600"/>
              </a:spcBef>
            </a:pPr>
            <a:r>
              <a:rPr lang="en-US" noProof="0" dirty="0"/>
              <a:t>Not possible to obtain these currencies offshore in the spot market to settle a forward position.</a:t>
            </a:r>
          </a:p>
          <a:p>
            <a:pPr lvl="1">
              <a:spcBef>
                <a:spcPts val="600"/>
              </a:spcBef>
            </a:pPr>
            <a:r>
              <a:rPr lang="en-US" noProof="0" dirty="0"/>
              <a:t>For many of these currencies, trading in </a:t>
            </a:r>
            <a:r>
              <a:rPr lang="en-US" i="1" noProof="0" dirty="0"/>
              <a:t>non-deliverable forward (N</a:t>
            </a:r>
            <a:r>
              <a:rPr lang="en-US" sz="100" i="1" noProof="0" dirty="0"/>
              <a:t> </a:t>
            </a:r>
            <a:r>
              <a:rPr lang="en-US" i="1" noProof="0" dirty="0"/>
              <a:t>D</a:t>
            </a:r>
            <a:r>
              <a:rPr lang="en-US" sz="100" i="1" noProof="0" dirty="0"/>
              <a:t> </a:t>
            </a:r>
            <a:r>
              <a:rPr lang="en-US" i="1" noProof="0" dirty="0"/>
              <a:t>F) </a:t>
            </a:r>
            <a:r>
              <a:rPr lang="en-US" noProof="0" dirty="0"/>
              <a:t>contracts exists.</a:t>
            </a:r>
          </a:p>
          <a:p>
            <a:pPr lvl="1">
              <a:spcBef>
                <a:spcPts val="600"/>
              </a:spcBef>
            </a:pPr>
            <a:r>
              <a:rPr lang="en-US" noProof="0" dirty="0"/>
              <a:t>An N</a:t>
            </a:r>
            <a:r>
              <a:rPr lang="en-US" sz="100" noProof="0" dirty="0"/>
              <a:t> </a:t>
            </a:r>
            <a:r>
              <a:rPr lang="en-US" noProof="0" dirty="0"/>
              <a:t>D</a:t>
            </a:r>
            <a:r>
              <a:rPr lang="en-US" sz="100" noProof="0" dirty="0"/>
              <a:t> </a:t>
            </a:r>
            <a:r>
              <a:rPr lang="en-US" noProof="0" dirty="0"/>
              <a:t>F contract, unlike a deliverable forward (D</a:t>
            </a:r>
            <a:r>
              <a:rPr lang="en-US" sz="100" noProof="0" dirty="0"/>
              <a:t> </a:t>
            </a:r>
            <a:r>
              <a:rPr lang="en-US" noProof="0" dirty="0"/>
              <a:t>F), is settled in cash at the difference between the spot exchange on the maturity date of the contract and the N</a:t>
            </a:r>
            <a:r>
              <a:rPr lang="en-US" sz="100" noProof="0" dirty="0"/>
              <a:t> </a:t>
            </a:r>
            <a:r>
              <a:rPr lang="en-US" noProof="0" dirty="0"/>
              <a:t>D</a:t>
            </a:r>
            <a:r>
              <a:rPr lang="en-US" sz="100" noProof="0" dirty="0"/>
              <a:t> </a:t>
            </a:r>
            <a:r>
              <a:rPr lang="en-US" noProof="0" dirty="0"/>
              <a:t>F rate times the notional amount of the contract.</a:t>
            </a:r>
          </a:p>
        </p:txBody>
      </p:sp>
    </p:spTree>
    <p:extLst>
      <p:ext uri="{BB962C8B-B14F-4D97-AF65-F5344CB8AC3E}">
        <p14:creationId xmlns:p14="http://schemas.microsoft.com/office/powerpoint/2010/main" val="862619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Swap Transactions</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600"/>
              </a:spcBef>
            </a:pPr>
            <a:r>
              <a:rPr lang="en-US" sz="2400" noProof="0" dirty="0"/>
              <a:t>Forward trades can be classified as outright or swap transactions</a:t>
            </a:r>
          </a:p>
          <a:p>
            <a:pPr lvl="1">
              <a:spcBef>
                <a:spcPts val="600"/>
              </a:spcBef>
            </a:pPr>
            <a:r>
              <a:rPr lang="en-US" noProof="0" dirty="0"/>
              <a:t>From the bank’s standpoint, an </a:t>
            </a:r>
            <a:r>
              <a:rPr lang="en-US" b="1" noProof="0" dirty="0"/>
              <a:t>outright forward transaction </a:t>
            </a:r>
            <a:r>
              <a:rPr lang="en-US" noProof="0" dirty="0"/>
              <a:t>is an uncovered speculative position in a currency, even though it might be part of a currency hedge to the bank customer on the other side of the transaction.</a:t>
            </a:r>
          </a:p>
          <a:p>
            <a:pPr lvl="1">
              <a:spcBef>
                <a:spcPts val="600"/>
              </a:spcBef>
            </a:pPr>
            <a:r>
              <a:rPr lang="en-US" b="1" noProof="0" dirty="0"/>
              <a:t>Swap transactions </a:t>
            </a:r>
            <a:r>
              <a:rPr lang="en-US" noProof="0" dirty="0"/>
              <a:t>provide a means for the bank to mitigate the currency exposure in a forward trade.</a:t>
            </a:r>
          </a:p>
        </p:txBody>
      </p:sp>
    </p:spTree>
    <p:extLst>
      <p:ext uri="{BB962C8B-B14F-4D97-AF65-F5344CB8AC3E}">
        <p14:creationId xmlns:p14="http://schemas.microsoft.com/office/powerpoint/2010/main" val="3288397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Exchange-Traded Currency Funds</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a:spcBef>
                <a:spcPts val="600"/>
              </a:spcBef>
            </a:pPr>
            <a:r>
              <a:rPr lang="en-US" altLang="en-US" sz="2400" b="1" noProof="0" dirty="0"/>
              <a:t>Exchange-traded fund (E</a:t>
            </a:r>
            <a:r>
              <a:rPr lang="en-US" altLang="en-US" sz="100" b="1" noProof="0" dirty="0"/>
              <a:t> </a:t>
            </a:r>
            <a:r>
              <a:rPr lang="en-US" altLang="en-US" sz="2400" b="1" noProof="0" dirty="0"/>
              <a:t>T</a:t>
            </a:r>
            <a:r>
              <a:rPr lang="en-US" altLang="en-US" sz="100" b="1" noProof="0" dirty="0"/>
              <a:t> </a:t>
            </a:r>
            <a:r>
              <a:rPr lang="en-US" altLang="en-US" sz="2400" b="1" noProof="0" dirty="0"/>
              <a:t>F) </a:t>
            </a:r>
            <a:r>
              <a:rPr lang="en-US" altLang="en-US" sz="2400" noProof="0" dirty="0"/>
              <a:t>is a portfolio of financial assets in which shares representing fractional ownership of the fund trade on an organized exchange</a:t>
            </a:r>
          </a:p>
          <a:p>
            <a:pPr lvl="1">
              <a:spcBef>
                <a:spcPts val="600"/>
              </a:spcBef>
            </a:pPr>
            <a:r>
              <a:rPr lang="en-US" altLang="en-US" noProof="0" dirty="0"/>
              <a:t>Allow small investors the opportunity to invest in portfolios of financial assets that they would find difficult to construct individually. </a:t>
            </a:r>
          </a:p>
          <a:p>
            <a:pPr lvl="1">
              <a:spcBef>
                <a:spcPts val="600"/>
              </a:spcBef>
            </a:pPr>
            <a:r>
              <a:rPr lang="en-US" altLang="en-US" noProof="0" dirty="0"/>
              <a:t>Assets invested in the global E</a:t>
            </a:r>
            <a:r>
              <a:rPr lang="en-US" altLang="en-US" sz="100" noProof="0" dirty="0"/>
              <a:t> </a:t>
            </a:r>
            <a:r>
              <a:rPr lang="en-US" altLang="en-US" noProof="0" dirty="0"/>
              <a:t>T</a:t>
            </a:r>
            <a:r>
              <a:rPr lang="en-US" altLang="en-US" sz="100" noProof="0" dirty="0"/>
              <a:t> </a:t>
            </a:r>
            <a:r>
              <a:rPr lang="en-US" altLang="en-US" noProof="0" dirty="0"/>
              <a:t>F industry reached a new record of $5.4 trillion at the end of March 2019.</a:t>
            </a:r>
          </a:p>
        </p:txBody>
      </p:sp>
    </p:spTree>
    <p:extLst>
      <p:ext uri="{BB962C8B-B14F-4D97-AF65-F5344CB8AC3E}">
        <p14:creationId xmlns:p14="http://schemas.microsoft.com/office/powerpoint/2010/main" val="330212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5" name="Content Placeholder 4">
            <a:extLst>
              <a:ext uri="{FF2B5EF4-FFF2-40B4-BE49-F238E27FC236}">
                <a16:creationId xmlns:a16="http://schemas.microsoft.com/office/drawing/2014/main" id="{423EA811-DA08-4AE9-AB6D-EF4EF46636CE}"/>
              </a:ext>
            </a:extLst>
          </p:cNvPr>
          <p:cNvSpPr>
            <a:spLocks noGrp="1"/>
          </p:cNvSpPr>
          <p:nvPr>
            <p:ph sz="quarter" idx="11"/>
          </p:nvPr>
        </p:nvSpPr>
        <p:spPr>
          <a:xfrm>
            <a:off x="0" y="6449377"/>
            <a:ext cx="9144000" cy="408623"/>
          </a:xfrm>
        </p:spPr>
        <p:txBody>
          <a:bodyPr/>
          <a:lstStyle/>
          <a:p>
            <a:pPr lvl="0">
              <a:spcBef>
                <a:spcPts val="0"/>
              </a:spcBef>
            </a:pPr>
            <a:r>
              <a:rPr lang="en-US" noProof="0" dirty="0"/>
              <a:t>© 2021 McGraw Hill. All rights reserved. Authorized only for instructor use in the classroom.</a:t>
            </a:r>
          </a:p>
          <a:p>
            <a:pPr lvl="0">
              <a:spcBef>
                <a:spcPts val="0"/>
              </a:spcBef>
            </a:pPr>
            <a:r>
              <a:rPr lang="en-US" noProof="0" dirty="0"/>
              <a:t>No reproduction or further distribution permitted without the prior written consent of McGraw Hill.</a:t>
            </a:r>
          </a:p>
        </p:txBody>
      </p:sp>
    </p:spTree>
    <p:extLst>
      <p:ext uri="{BB962C8B-B14F-4D97-AF65-F5344CB8AC3E}">
        <p14:creationId xmlns:p14="http://schemas.microsoft.com/office/powerpoint/2010/main" val="2240478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914400"/>
          </a:xfrm>
        </p:spPr>
        <p:txBody>
          <a:bodyPr>
            <a:normAutofit/>
          </a:bodyPr>
          <a:lstStyle/>
          <a:p>
            <a:r>
              <a:rPr lang="en-US" sz="2400" noProof="0" dirty="0">
                <a:solidFill>
                  <a:schemeClr val="tx1"/>
                </a:solidFill>
                <a:latin typeface="+mn-lt"/>
              </a:rPr>
              <a:t>Accessibility Content: Text Alternatives for Images</a:t>
            </a:r>
          </a:p>
        </p:txBody>
      </p:sp>
    </p:spTree>
    <p:extLst>
      <p:ext uri="{BB962C8B-B14F-4D97-AF65-F5344CB8AC3E}">
        <p14:creationId xmlns:p14="http://schemas.microsoft.com/office/powerpoint/2010/main" val="1669707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CD8A5FB-648C-B044-AA7C-C73018DD2E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38200"/>
            <a:ext cx="8566482" cy="5314335"/>
          </a:xfrm>
        </p:spPr>
      </p:pic>
      <p:sp>
        <p:nvSpPr>
          <p:cNvPr id="9" name="TextBox 8">
            <a:extLst>
              <a:ext uri="{FF2B5EF4-FFF2-40B4-BE49-F238E27FC236}">
                <a16:creationId xmlns:a16="http://schemas.microsoft.com/office/drawing/2014/main" id="{D2210F05-58ED-9E43-BCB1-F817E0AE50F2}"/>
              </a:ext>
            </a:extLst>
          </p:cNvPr>
          <p:cNvSpPr txBox="1"/>
          <p:nvPr/>
        </p:nvSpPr>
        <p:spPr>
          <a:xfrm>
            <a:off x="3429000" y="515034"/>
            <a:ext cx="1992853" cy="646331"/>
          </a:xfrm>
          <a:prstGeom prst="rect">
            <a:avLst/>
          </a:prstGeom>
          <a:noFill/>
        </p:spPr>
        <p:txBody>
          <a:bodyPr wrap="none" rtlCol="0">
            <a:spAutoFit/>
          </a:bodyPr>
          <a:lstStyle/>
          <a:p>
            <a:r>
              <a:rPr lang="en-US" b="1" dirty="0"/>
              <a:t>Currency Swaps</a:t>
            </a:r>
          </a:p>
          <a:p>
            <a:endParaRPr lang="en-US" dirty="0"/>
          </a:p>
        </p:txBody>
      </p:sp>
    </p:spTree>
    <p:extLst>
      <p:ext uri="{BB962C8B-B14F-4D97-AF65-F5344CB8AC3E}">
        <p14:creationId xmlns:p14="http://schemas.microsoft.com/office/powerpoint/2010/main" val="1344516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F9F7DA-AE8B-0C41-A39A-9BA00763EB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447800"/>
            <a:ext cx="8269955" cy="5029200"/>
          </a:xfrm>
        </p:spPr>
      </p:pic>
    </p:spTree>
    <p:extLst>
      <p:ext uri="{BB962C8B-B14F-4D97-AF65-F5344CB8AC3E}">
        <p14:creationId xmlns:p14="http://schemas.microsoft.com/office/powerpoint/2010/main" val="3799142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r>
              <a:rPr lang="en-US" noProof="0" dirty="0">
                <a:solidFill>
                  <a:srgbClr val="AC0000"/>
                </a:solidFill>
              </a:rPr>
              <a:t>Shares of Reported Global Foreign Exchange Turnover by Country - Text Alternative</a:t>
            </a:r>
          </a:p>
        </p:txBody>
      </p:sp>
      <p:sp>
        <p:nvSpPr>
          <p:cNvPr id="9"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2110299"/>
            <a:ext cx="2383823" cy="251901"/>
          </a:xfrm>
        </p:spPr>
        <p:txBody>
          <a:bodyPr/>
          <a:lstStyle/>
          <a:p>
            <a:r>
              <a:rPr lang="en-US" sz="900" noProof="0" dirty="0">
                <a:hlinkClick r:id="rId2" action="ppaction://hlinksldjump"/>
              </a:rPr>
              <a:t>Return to parent-slide containing images.</a:t>
            </a:r>
            <a:endParaRPr lang="en-US" sz="900" noProof="0" dirty="0"/>
          </a:p>
        </p:txBody>
      </p:sp>
      <p:sp>
        <p:nvSpPr>
          <p:cNvPr id="7" name="Content Placeholder 6"/>
          <p:cNvSpPr>
            <a:spLocks noGrp="1"/>
          </p:cNvSpPr>
          <p:nvPr>
            <p:ph idx="10"/>
          </p:nvPr>
        </p:nvSpPr>
        <p:spPr>
          <a:xfrm>
            <a:off x="457200" y="2438400"/>
            <a:ext cx="8229600" cy="2743200"/>
          </a:xfrm>
        </p:spPr>
        <p:txBody>
          <a:bodyPr/>
          <a:lstStyle/>
          <a:p>
            <a:pPr>
              <a:spcBef>
                <a:spcPts val="0"/>
              </a:spcBef>
              <a:spcAft>
                <a:spcPts val="0"/>
              </a:spcAft>
            </a:pPr>
            <a:r>
              <a:rPr lang="en-US" sz="2400" noProof="0" dirty="0"/>
              <a:t>The pie chart is broken down in sections for the following countries with their percentages as indicated. United Kingdom 43%, United States 17%, Singapore 8%, Hong Kong 8%, Japan 5%, Switzerland 3%, France 2%, China 2%, Germany 2%, Australia 1%, and Canada 1%. The chart notes that countries with shares of less than 1% are not included.</a:t>
            </a:r>
          </a:p>
        </p:txBody>
      </p:sp>
      <p:sp>
        <p:nvSpPr>
          <p:cNvPr id="8" name="Text Placeholder 7"/>
          <p:cNvSpPr>
            <a:spLocks noGrp="1"/>
          </p:cNvSpPr>
          <p:nvPr>
            <p:ph type="body" sz="quarter" idx="15"/>
          </p:nvPr>
        </p:nvSpPr>
        <p:spPr>
          <a:xfrm>
            <a:off x="3276600" y="6019800"/>
            <a:ext cx="2743200" cy="182880"/>
          </a:xfrm>
        </p:spPr>
        <p:txBody>
          <a:bodyPr/>
          <a:lstStyle/>
          <a:p>
            <a:r>
              <a:rPr lang="en-US" u="sng" noProof="0" dirty="0">
                <a:solidFill>
                  <a:srgbClr val="0000E1"/>
                </a:solidFill>
                <a:latin typeface="Arial Unicode MS" pitchFamily="34" charset="-128"/>
                <a:ea typeface="Arial Unicode MS" pitchFamily="34" charset="-128"/>
                <a:cs typeface="Arial Unicode MS" pitchFamily="34" charset="-128"/>
                <a:hlinkClick r:id="rId2" action="ppaction://hlinksldjump"/>
              </a:rPr>
              <a:t>Return to parent-slide containing images.</a:t>
            </a:r>
            <a:endParaRPr lang="en-US" u="sng" noProof="0" dirty="0">
              <a:solidFill>
                <a:srgbClr val="0000E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377341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noProof="0" dirty="0">
                <a:solidFill>
                  <a:srgbClr val="AC0000"/>
                </a:solidFill>
              </a:rPr>
              <a:t>Average Electronic Foreign Exchange Conversations per Hour (Monday to Friday, 2001) - Text Alternative</a:t>
            </a: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hlinkClick r:id="rId2" action="ppaction://hlinksldjump"/>
              </a:rPr>
              <a:t>Return to parent-slide containing images.</a:t>
            </a:r>
            <a:endParaRPr lang="en-US" sz="900" noProof="0" dirty="0"/>
          </a:p>
        </p:txBody>
      </p:sp>
      <p:sp>
        <p:nvSpPr>
          <p:cNvPr id="4" name="Content Placeholder 3"/>
          <p:cNvSpPr>
            <a:spLocks noGrp="1"/>
          </p:cNvSpPr>
          <p:nvPr>
            <p:ph idx="10"/>
          </p:nvPr>
        </p:nvSpPr>
        <p:spPr>
          <a:xfrm>
            <a:off x="457200" y="2057400"/>
            <a:ext cx="8229600" cy="3886200"/>
          </a:xfrm>
        </p:spPr>
        <p:txBody>
          <a:bodyPr>
            <a:normAutofit fontScale="92500" lnSpcReduction="20000"/>
          </a:bodyPr>
          <a:lstStyle/>
          <a:p>
            <a:pPr>
              <a:spcBef>
                <a:spcPts val="0"/>
              </a:spcBef>
              <a:spcAft>
                <a:spcPts val="0"/>
              </a:spcAft>
            </a:pPr>
            <a:r>
              <a:rPr lang="en-US" sz="2400" noProof="0" dirty="0"/>
              <a:t>This bar graph shows the number of conversations per hour on the y-axis starting at zero and increasing in 5,000 increments to reach 25,000. It shows Greenwich mean time on the x-axis from 1 to 24. Underneath the graph are times for individual companies pointing with upward arrows to the x-axis. 10 am in Tokyo is 1. Lunch in Tokyo is 3. Europe opening is 5. Asia closing is at 8. Americas open is at 12. London closing is at 14. Afternoon in America is at 18, 6 pm in NY is at 22, and Tokyo opens is at 24. The bar graph starts at 5,000 at 1, rises to 7,500, and then drops to 2,500 at 4. It rises to 24,000 at 8 and 25,000 at 9 and then drops to 19,000 at 10; 12,500 at 11; 10,000 at 12; 15,000 at 13; 19,000 at 14; 18,500 at 15; 11,000 at 16; 5,100 at 17; 4,900 at 18; 4,000 at 19; 2,200 at 20, and remains approximately there until 24.</a:t>
            </a:r>
          </a:p>
        </p:txBody>
      </p:sp>
      <p:sp>
        <p:nvSpPr>
          <p:cNvPr id="5" name="Text Placeholder 4"/>
          <p:cNvSpPr>
            <a:spLocks noGrp="1"/>
          </p:cNvSpPr>
          <p:nvPr>
            <p:ph type="body" sz="quarter" idx="15"/>
          </p:nvPr>
        </p:nvSpPr>
        <p:spPr>
          <a:xfrm>
            <a:off x="3352800" y="6141720"/>
            <a:ext cx="2743200" cy="182880"/>
          </a:xfrm>
        </p:spPr>
        <p:txBody>
          <a:bodyPr/>
          <a:lstStyle/>
          <a:p>
            <a:r>
              <a:rPr lang="en-US" u="sng" noProof="0" dirty="0">
                <a:solidFill>
                  <a:srgbClr val="0000E1"/>
                </a:solidFill>
                <a:latin typeface="Arial Unicode MS" pitchFamily="34" charset="-128"/>
                <a:ea typeface="Arial Unicode MS" pitchFamily="34" charset="-128"/>
                <a:cs typeface="Arial Unicode MS" pitchFamily="34" charset="-128"/>
                <a:hlinkClick r:id="rId2" action="ppaction://hlinksldjump"/>
              </a:rPr>
              <a:t>Return to parent-slide containing images.</a:t>
            </a:r>
            <a:endParaRPr lang="en-US" u="sng" noProof="0" dirty="0">
              <a:solidFill>
                <a:srgbClr val="0000E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4403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F</a:t>
            </a:r>
            <a:r>
              <a:rPr lang="en-US" altLang="en-US" sz="100" noProof="0" dirty="0">
                <a:solidFill>
                  <a:srgbClr val="AC0000"/>
                </a:solidFill>
              </a:rPr>
              <a:t> </a:t>
            </a:r>
            <a:r>
              <a:rPr lang="en-US" altLang="en-US" noProof="0" dirty="0">
                <a:solidFill>
                  <a:srgbClr val="AC0000"/>
                </a:solidFill>
              </a:rPr>
              <a:t>X Market Participants</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686800" cy="4937760"/>
          </a:xfrm>
        </p:spPr>
        <p:txBody>
          <a:bodyPr/>
          <a:lstStyle/>
          <a:p>
            <a:pPr>
              <a:spcBef>
                <a:spcPts val="400"/>
              </a:spcBef>
              <a:spcAft>
                <a:spcPts val="400"/>
              </a:spcAft>
            </a:pPr>
            <a:r>
              <a:rPr lang="en-US" altLang="en-US" sz="2200" noProof="0" dirty="0"/>
              <a:t>F X market is a two-tier market</a:t>
            </a:r>
          </a:p>
          <a:p>
            <a:pPr marL="457200" lvl="1" indent="-457200">
              <a:spcBef>
                <a:spcPts val="400"/>
              </a:spcBef>
              <a:spcAft>
                <a:spcPts val="400"/>
              </a:spcAft>
              <a:buFont typeface="+mj-lt"/>
              <a:buAutoNum type="arabicPeriod"/>
            </a:pPr>
            <a:r>
              <a:rPr lang="en-US" altLang="en-US" sz="2200" b="1" noProof="0" dirty="0"/>
              <a:t>Interbank (wholesale) market:</a:t>
            </a:r>
          </a:p>
          <a:p>
            <a:pPr marL="347472" lvl="2" indent="-347472">
              <a:spcBef>
                <a:spcPts val="400"/>
              </a:spcBef>
              <a:spcAft>
                <a:spcPts val="400"/>
              </a:spcAft>
            </a:pPr>
            <a:r>
              <a:rPr lang="en-US" altLang="en-US" noProof="0" dirty="0"/>
              <a:t>About 100 to 200 banks worldwide stand ready to “make a market” in foreign exchange in order to serve their retail customers in conducting commerce and international investments.. etc. </a:t>
            </a:r>
          </a:p>
          <a:p>
            <a:pPr marL="347472" lvl="2" indent="-347472">
              <a:spcBef>
                <a:spcPts val="400"/>
              </a:spcBef>
              <a:spcAft>
                <a:spcPts val="400"/>
              </a:spcAft>
            </a:pPr>
            <a:r>
              <a:rPr lang="en-US" altLang="en-US" noProof="0" dirty="0"/>
              <a:t>Nonbank dealers account for about 40% of the market.</a:t>
            </a:r>
          </a:p>
          <a:p>
            <a:pPr marL="347472" lvl="2" indent="-347472">
              <a:spcBef>
                <a:spcPts val="400"/>
              </a:spcBef>
              <a:spcAft>
                <a:spcPts val="400"/>
              </a:spcAft>
            </a:pPr>
            <a:r>
              <a:rPr lang="en-US" altLang="en-US" noProof="0" dirty="0"/>
              <a:t>There are F X brokers who match buy and sell orders but do not carry inventory and F X specialists.</a:t>
            </a:r>
          </a:p>
          <a:p>
            <a:pPr marL="347472" lvl="2" indent="-347472">
              <a:spcBef>
                <a:spcPts val="400"/>
              </a:spcBef>
              <a:spcAft>
                <a:spcPts val="400"/>
              </a:spcAft>
            </a:pPr>
            <a:r>
              <a:rPr lang="en-US" altLang="en-US" noProof="0" dirty="0"/>
              <a:t>Most of interbank trades are speculative or arbitrage transactions </a:t>
            </a:r>
          </a:p>
          <a:p>
            <a:pPr marL="457200" lvl="1" indent="-457200">
              <a:spcBef>
                <a:spcPts val="400"/>
              </a:spcBef>
              <a:spcAft>
                <a:spcPts val="400"/>
              </a:spcAft>
              <a:buFont typeface="+mj-lt"/>
              <a:buAutoNum type="arabicPeriod"/>
            </a:pPr>
            <a:r>
              <a:rPr lang="en-US" altLang="en-US" sz="2200" b="1" noProof="0" dirty="0"/>
              <a:t>Client (retail) market :</a:t>
            </a:r>
          </a:p>
          <a:p>
            <a:pPr>
              <a:spcBef>
                <a:spcPts val="400"/>
              </a:spcBef>
              <a:spcAft>
                <a:spcPts val="400"/>
              </a:spcAft>
            </a:pPr>
            <a:r>
              <a:rPr lang="en-US" altLang="en-US" sz="2200" noProof="0" dirty="0"/>
              <a:t>Market participants include international banks, their customers, nonbank dealers, F X brokers, and central banks.</a:t>
            </a:r>
          </a:p>
        </p:txBody>
      </p:sp>
    </p:spTree>
    <p:extLst>
      <p:ext uri="{BB962C8B-B14F-4D97-AF65-F5344CB8AC3E}">
        <p14:creationId xmlns:p14="http://schemas.microsoft.com/office/powerpoint/2010/main" val="123072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Autofit/>
          </a:bodyPr>
          <a:lstStyle/>
          <a:p>
            <a:r>
              <a:rPr lang="en-US" dirty="0"/>
              <a:t>Average Daily Foreign Exchange Turnover by Currency Pair</a:t>
            </a:r>
            <a:endParaRPr lang="en-US" sz="3200" noProof="0" dirty="0">
              <a:solidFill>
                <a:srgbClr val="AC0000"/>
              </a:solidFill>
            </a:endParaRPr>
          </a:p>
        </p:txBody>
      </p:sp>
      <p:sp>
        <p:nvSpPr>
          <p:cNvPr id="10" name="Content Placeholder 3">
            <a:extLst>
              <a:ext uri="{FF2B5EF4-FFF2-40B4-BE49-F238E27FC236}">
                <a16:creationId xmlns:a16="http://schemas.microsoft.com/office/drawing/2014/main" id="{B995B093-6D33-4D73-8490-D6856F12AE0B}"/>
              </a:ext>
            </a:extLst>
          </p:cNvPr>
          <p:cNvSpPr>
            <a:spLocks noGrp="1"/>
          </p:cNvSpPr>
          <p:nvPr>
            <p:ph idx="11"/>
          </p:nvPr>
        </p:nvSpPr>
        <p:spPr>
          <a:xfrm>
            <a:off x="457200" y="5242560"/>
            <a:ext cx="8229600" cy="548640"/>
          </a:xfrm>
        </p:spPr>
        <p:txBody>
          <a:bodyPr/>
          <a:lstStyle/>
          <a:p>
            <a:r>
              <a:rPr lang="en-US" sz="1600" b="1" noProof="0" dirty="0"/>
              <a:t>Note: </a:t>
            </a:r>
            <a:r>
              <a:rPr lang="en-US" sz="1600" noProof="0" dirty="0"/>
              <a:t>Turnover is net of local interdealer double-counting. Currency swaps and F</a:t>
            </a:r>
            <a:r>
              <a:rPr lang="en-US" sz="100" noProof="0" dirty="0"/>
              <a:t> </a:t>
            </a:r>
            <a:r>
              <a:rPr lang="en-US" sz="1600" noProof="0" dirty="0"/>
              <a:t>X options are not included. </a:t>
            </a:r>
          </a:p>
        </p:txBody>
      </p:sp>
      <p:sp>
        <p:nvSpPr>
          <p:cNvPr id="3" name="Content Placeholder 4">
            <a:extLst>
              <a:ext uri="{FF2B5EF4-FFF2-40B4-BE49-F238E27FC236}">
                <a16:creationId xmlns:a16="http://schemas.microsoft.com/office/drawing/2014/main" id="{06F32B44-93AF-4515-BC05-1FEE2D3BE923}"/>
              </a:ext>
            </a:extLst>
          </p:cNvPr>
          <p:cNvSpPr>
            <a:spLocks noGrp="1"/>
          </p:cNvSpPr>
          <p:nvPr>
            <p:ph idx="1"/>
          </p:nvPr>
        </p:nvSpPr>
        <p:spPr>
          <a:xfrm>
            <a:off x="2286000" y="5852160"/>
            <a:ext cx="6858000" cy="548640"/>
          </a:xfrm>
        </p:spPr>
        <p:txBody>
          <a:bodyPr/>
          <a:lstStyle/>
          <a:p>
            <a:r>
              <a:rPr lang="en-US" sz="1600" b="1" noProof="0" dirty="0"/>
              <a:t>Source: </a:t>
            </a:r>
            <a:r>
              <a:rPr lang="en-US" sz="1600" noProof="0" dirty="0"/>
              <a:t>Tabulated from data in </a:t>
            </a:r>
            <a:r>
              <a:rPr lang="en-US" sz="1600" i="1" noProof="0" dirty="0"/>
              <a:t>Triennial Central Bank Survey, Preliminary Results</a:t>
            </a:r>
            <a:r>
              <a:rPr lang="en-US" sz="1600" noProof="0" dirty="0"/>
              <a:t>, Bank for International Settlements, September 2019.</a:t>
            </a:r>
          </a:p>
        </p:txBody>
      </p:sp>
      <p:sp>
        <p:nvSpPr>
          <p:cNvPr id="16" name="Text Placeholder 5">
            <a:extLst>
              <a:ext uri="{FF2B5EF4-FFF2-40B4-BE49-F238E27FC236}">
                <a16:creationId xmlns:a16="http://schemas.microsoft.com/office/drawing/2014/main" id="{4B1C68B5-B14B-4E4F-9B38-FE0BAAC191BE}"/>
              </a:ext>
            </a:extLst>
          </p:cNvPr>
          <p:cNvSpPr txBox="1">
            <a:spLocks noGrp="1"/>
          </p:cNvSpPr>
          <p:nvPr>
            <p:ph type="body" sz="quarter" idx="15"/>
          </p:nvPr>
        </p:nvSpPr>
        <p:spPr>
          <a:xfrm>
            <a:off x="1905000" y="6567488"/>
            <a:ext cx="2743200" cy="1825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900" noProof="0" dirty="0">
                <a:latin typeface="Arial Unicode MS" pitchFamily="34" charset="-128"/>
                <a:ea typeface="Arial Unicode MS" pitchFamily="34" charset="-128"/>
                <a:cs typeface="Arial Unicode MS" pitchFamily="34" charset="-128"/>
                <a:hlinkClick r:id="rId3" action="ppaction://hlinksldjump"/>
              </a:rPr>
              <a:t>Access the text alternative for slide images.</a:t>
            </a:r>
          </a:p>
        </p:txBody>
      </p:sp>
      <p:pic>
        <p:nvPicPr>
          <p:cNvPr id="7" name="Content Placeholder 6">
            <a:extLst>
              <a:ext uri="{FF2B5EF4-FFF2-40B4-BE49-F238E27FC236}">
                <a16:creationId xmlns:a16="http://schemas.microsoft.com/office/drawing/2014/main" id="{714801E5-B534-4C47-8F66-44B696DD31D7}"/>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905000" y="1646872"/>
            <a:ext cx="4355030" cy="3429000"/>
          </a:xfrm>
        </p:spPr>
      </p:pic>
    </p:spTree>
    <p:extLst>
      <p:ext uri="{BB962C8B-B14F-4D97-AF65-F5344CB8AC3E}">
        <p14:creationId xmlns:p14="http://schemas.microsoft.com/office/powerpoint/2010/main" val="1172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23E4-B4A2-416E-853C-F408DF8A242E}"/>
              </a:ext>
            </a:extLst>
          </p:cNvPr>
          <p:cNvSpPr>
            <a:spLocks noGrp="1"/>
          </p:cNvSpPr>
          <p:nvPr>
            <p:ph type="title"/>
          </p:nvPr>
        </p:nvSpPr>
        <p:spPr/>
        <p:txBody>
          <a:bodyPr>
            <a:normAutofit fontScale="90000"/>
          </a:bodyPr>
          <a:lstStyle/>
          <a:p>
            <a:r>
              <a:rPr lang="en-US" noProof="0" dirty="0">
                <a:solidFill>
                  <a:srgbClr val="AC0000"/>
                </a:solidFill>
              </a:rPr>
              <a:t>Average Electronic Foreign Exchange Conversations per Hour (Monday to Friday, 2001)</a:t>
            </a:r>
            <a:endParaRPr lang="en-US" sz="1200" noProof="0" dirty="0">
              <a:solidFill>
                <a:srgbClr val="AC0000"/>
              </a:solidFill>
            </a:endParaRPr>
          </a:p>
        </p:txBody>
      </p:sp>
      <p:pic>
        <p:nvPicPr>
          <p:cNvPr id="6" name="Picture 2" descr="Bar graph for the average electronic FX conversations per hour for Monday-Friday of 2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13940" y="1524000"/>
            <a:ext cx="5716121"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3">
            <a:extLst>
              <a:ext uri="{FF2B5EF4-FFF2-40B4-BE49-F238E27FC236}">
                <a16:creationId xmlns:a16="http://schemas.microsoft.com/office/drawing/2014/main" id="{BA85D601-9821-4CA1-B468-15556203CC53}"/>
              </a:ext>
            </a:extLst>
          </p:cNvPr>
          <p:cNvSpPr>
            <a:spLocks noGrp="1"/>
          </p:cNvSpPr>
          <p:nvPr>
            <p:ph idx="10"/>
          </p:nvPr>
        </p:nvSpPr>
        <p:spPr>
          <a:xfrm>
            <a:off x="457200" y="5699760"/>
            <a:ext cx="8229600" cy="548640"/>
          </a:xfrm>
        </p:spPr>
        <p:txBody>
          <a:bodyPr>
            <a:noAutofit/>
          </a:bodyPr>
          <a:lstStyle/>
          <a:p>
            <a:pPr algn="l">
              <a:spcBef>
                <a:spcPts val="0"/>
              </a:spcBef>
            </a:pPr>
            <a:r>
              <a:rPr lang="en-US" sz="1600" b="1" noProof="0" dirty="0">
                <a:latin typeface="Arial Unicode MS" pitchFamily="34" charset="-128"/>
                <a:ea typeface="Arial Unicode MS" pitchFamily="34" charset="-128"/>
                <a:cs typeface="Arial Unicode MS" pitchFamily="34" charset="-128"/>
              </a:rPr>
              <a:t>Source: </a:t>
            </a:r>
            <a:r>
              <a:rPr lang="en-US" sz="1600" noProof="0" dirty="0">
                <a:latin typeface="Arial Unicode MS" pitchFamily="34" charset="-128"/>
                <a:ea typeface="Arial Unicode MS" pitchFamily="34" charset="-128"/>
                <a:cs typeface="Arial Unicode MS" pitchFamily="34" charset="-128"/>
              </a:rPr>
              <a:t>Federal Reserve Bank of New York, “The Foreign Exchange Market in the United States,” 2001, www.newyorkfed.org. </a:t>
            </a:r>
          </a:p>
        </p:txBody>
      </p:sp>
      <p:sp>
        <p:nvSpPr>
          <p:cNvPr id="10" name="Text Placeholder 4">
            <a:extLst>
              <a:ext uri="{FF2B5EF4-FFF2-40B4-BE49-F238E27FC236}">
                <a16:creationId xmlns:a16="http://schemas.microsoft.com/office/drawing/2014/main" id="{85F338D0-EDA4-4D3E-A0C3-F1F2B5D1B130}"/>
              </a:ext>
            </a:extLst>
          </p:cNvPr>
          <p:cNvSpPr txBox="1">
            <a:spLocks noGrp="1"/>
          </p:cNvSpPr>
          <p:nvPr>
            <p:ph type="body" sz="quarter" idx="15"/>
          </p:nvPr>
        </p:nvSpPr>
        <p:spPr>
          <a:xfrm>
            <a:off x="1905000" y="6567488"/>
            <a:ext cx="2743200" cy="1825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900" noProof="0" dirty="0">
                <a:latin typeface="Arial Unicode MS" pitchFamily="34" charset="-128"/>
                <a:ea typeface="Arial Unicode MS" pitchFamily="34" charset="-128"/>
                <a:cs typeface="Arial Unicode MS" pitchFamily="34" charset="-128"/>
                <a:hlinkClick r:id="rId4" action="ppaction://hlinksldjump"/>
              </a:rPr>
              <a:t>Access the text alternative for slide images.</a:t>
            </a:r>
          </a:p>
        </p:txBody>
      </p:sp>
    </p:spTree>
    <p:extLst>
      <p:ext uri="{BB962C8B-B14F-4D97-AF65-F5344CB8AC3E}">
        <p14:creationId xmlns:p14="http://schemas.microsoft.com/office/powerpoint/2010/main" val="118168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23E4-B4A2-416E-853C-F408DF8A242E}"/>
              </a:ext>
            </a:extLst>
          </p:cNvPr>
          <p:cNvSpPr>
            <a:spLocks noGrp="1"/>
          </p:cNvSpPr>
          <p:nvPr>
            <p:ph type="title"/>
          </p:nvPr>
        </p:nvSpPr>
        <p:spPr/>
        <p:txBody>
          <a:bodyPr>
            <a:noAutofit/>
          </a:bodyPr>
          <a:lstStyle/>
          <a:p>
            <a:r>
              <a:rPr lang="en-US" altLang="en-US" noProof="0" dirty="0">
                <a:solidFill>
                  <a:srgbClr val="AC0000"/>
                </a:solidFill>
              </a:rPr>
              <a:t>Correspondent Banking Relationships</a:t>
            </a:r>
            <a:endParaRPr lang="en-US" sz="1200" noProof="0" dirty="0">
              <a:solidFill>
                <a:srgbClr val="AC0000"/>
              </a:solidFill>
            </a:endParaRPr>
          </a:p>
        </p:txBody>
      </p:sp>
      <p:sp>
        <p:nvSpPr>
          <p:cNvPr id="4" name="Content Placeholder 2">
            <a:extLst>
              <a:ext uri="{FF2B5EF4-FFF2-40B4-BE49-F238E27FC236}">
                <a16:creationId xmlns:a16="http://schemas.microsoft.com/office/drawing/2014/main" id="{13664731-867E-4BCE-8BB6-9253F6D239F0}"/>
              </a:ext>
            </a:extLst>
          </p:cNvPr>
          <p:cNvSpPr>
            <a:spLocks noGrp="1"/>
          </p:cNvSpPr>
          <p:nvPr>
            <p:ph idx="1"/>
          </p:nvPr>
        </p:nvSpPr>
        <p:spPr/>
        <p:txBody>
          <a:bodyPr/>
          <a:lstStyle/>
          <a:p>
            <a:pPr>
              <a:spcBef>
                <a:spcPts val="1200"/>
              </a:spcBef>
              <a:spcAft>
                <a:spcPts val="1200"/>
              </a:spcAft>
            </a:pPr>
            <a:r>
              <a:rPr lang="en-US" altLang="en-US" sz="2400" noProof="0" dirty="0"/>
              <a:t>Interbank market</a:t>
            </a:r>
          </a:p>
          <a:p>
            <a:pPr lvl="1">
              <a:spcBef>
                <a:spcPts val="1200"/>
              </a:spcBef>
              <a:spcAft>
                <a:spcPts val="1200"/>
              </a:spcAft>
            </a:pPr>
            <a:r>
              <a:rPr lang="en-US" altLang="en-US" noProof="0" dirty="0"/>
              <a:t>Made up of a network of </a:t>
            </a:r>
            <a:r>
              <a:rPr lang="en-US" altLang="en-US" b="1" noProof="0" dirty="0"/>
              <a:t>correspondent banking relationships</a:t>
            </a:r>
            <a:r>
              <a:rPr lang="en-US" altLang="en-US" noProof="0" dirty="0"/>
              <a:t>, with large commercial banks maintaining demand deposit accounts (that is, correspondent banking accounts) with one another.</a:t>
            </a:r>
          </a:p>
          <a:p>
            <a:pPr lvl="1">
              <a:spcBef>
                <a:spcPts val="1200"/>
              </a:spcBef>
              <a:spcAft>
                <a:spcPts val="1200"/>
              </a:spcAft>
            </a:pPr>
            <a:r>
              <a:rPr lang="en-US" altLang="en-US" noProof="0" dirty="0"/>
              <a:t>Correspondent bank account network facilitates the efficient functioning of the F</a:t>
            </a:r>
            <a:r>
              <a:rPr lang="en-US" altLang="en-US" sz="100" noProof="0" dirty="0"/>
              <a:t> </a:t>
            </a:r>
            <a:r>
              <a:rPr lang="en-US" altLang="en-US" noProof="0" dirty="0"/>
              <a:t>X market.</a:t>
            </a:r>
          </a:p>
        </p:txBody>
      </p:sp>
    </p:spTree>
    <p:extLst>
      <p:ext uri="{BB962C8B-B14F-4D97-AF65-F5344CB8AC3E}">
        <p14:creationId xmlns:p14="http://schemas.microsoft.com/office/powerpoint/2010/main" val="102342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Correspondent Banking Communications</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a:spcBef>
                <a:spcPts val="1200"/>
              </a:spcBef>
              <a:spcAft>
                <a:spcPts val="1200"/>
              </a:spcAft>
            </a:pPr>
            <a:r>
              <a:rPr lang="en-US" altLang="en-US" sz="2400" noProof="0" dirty="0"/>
              <a:t>International commercial banks communicate with one another using:</a:t>
            </a:r>
          </a:p>
          <a:p>
            <a:pPr lvl="1">
              <a:spcBef>
                <a:spcPts val="800"/>
              </a:spcBef>
              <a:spcAft>
                <a:spcPts val="1200"/>
              </a:spcAft>
            </a:pPr>
            <a:r>
              <a:rPr lang="en-US" altLang="en-US" noProof="0" dirty="0"/>
              <a:t>SWIFT: </a:t>
            </a:r>
            <a:r>
              <a:rPr lang="en-US" altLang="en-US" b="1" noProof="0" dirty="0"/>
              <a:t>S</a:t>
            </a:r>
            <a:r>
              <a:rPr lang="en-US" altLang="en-US" noProof="0" dirty="0"/>
              <a:t>ociety for </a:t>
            </a:r>
            <a:r>
              <a:rPr lang="en-US" altLang="en-US" b="1" noProof="0" dirty="0"/>
              <a:t>W</a:t>
            </a:r>
            <a:r>
              <a:rPr lang="en-US" altLang="en-US" noProof="0" dirty="0"/>
              <a:t>orldwide </a:t>
            </a:r>
            <a:r>
              <a:rPr lang="en-US" altLang="en-US" b="1" noProof="0" dirty="0"/>
              <a:t>I</a:t>
            </a:r>
            <a:r>
              <a:rPr lang="en-US" altLang="en-US" noProof="0" dirty="0"/>
              <a:t>nterbank </a:t>
            </a:r>
            <a:r>
              <a:rPr lang="en-US" altLang="en-US" b="1" noProof="0" dirty="0"/>
              <a:t>F</a:t>
            </a:r>
            <a:r>
              <a:rPr lang="en-US" altLang="en-US" noProof="0" dirty="0"/>
              <a:t>inancial </a:t>
            </a:r>
            <a:r>
              <a:rPr lang="en-US" altLang="en-US" b="1" noProof="0" dirty="0"/>
              <a:t>T</a:t>
            </a:r>
            <a:r>
              <a:rPr lang="en-US" altLang="en-US" noProof="0" dirty="0"/>
              <a:t>elecommunications.</a:t>
            </a:r>
          </a:p>
          <a:p>
            <a:pPr lvl="1">
              <a:spcBef>
                <a:spcPts val="800"/>
              </a:spcBef>
              <a:spcAft>
                <a:spcPts val="1200"/>
              </a:spcAft>
            </a:pPr>
            <a:r>
              <a:rPr lang="en-US" altLang="en-US" noProof="0" dirty="0"/>
              <a:t>CHIPS: </a:t>
            </a:r>
            <a:r>
              <a:rPr lang="en-US" altLang="en-US" b="1" noProof="0" dirty="0"/>
              <a:t>C</a:t>
            </a:r>
            <a:r>
              <a:rPr lang="en-US" altLang="en-US" noProof="0" dirty="0"/>
              <a:t>learing </a:t>
            </a:r>
            <a:r>
              <a:rPr lang="en-US" altLang="en-US" b="1" noProof="0" dirty="0"/>
              <a:t>H</a:t>
            </a:r>
            <a:r>
              <a:rPr lang="en-US" altLang="en-US" noProof="0" dirty="0"/>
              <a:t>ouse </a:t>
            </a:r>
            <a:r>
              <a:rPr lang="en-US" altLang="en-US" b="1" noProof="0" dirty="0"/>
              <a:t>I</a:t>
            </a:r>
            <a:r>
              <a:rPr lang="en-US" altLang="en-US" noProof="0" dirty="0"/>
              <a:t>nterbank </a:t>
            </a:r>
            <a:r>
              <a:rPr lang="en-US" altLang="en-US" b="1" noProof="0" dirty="0"/>
              <a:t>P</a:t>
            </a:r>
            <a:r>
              <a:rPr lang="en-US" altLang="en-US" noProof="0" dirty="0"/>
              <a:t>ayments </a:t>
            </a:r>
            <a:r>
              <a:rPr lang="en-US" altLang="en-US" b="1" noProof="0" dirty="0"/>
              <a:t>S</a:t>
            </a:r>
            <a:r>
              <a:rPr lang="en-US" altLang="en-US" noProof="0" dirty="0"/>
              <a:t>ystem.</a:t>
            </a:r>
          </a:p>
          <a:p>
            <a:pPr lvl="1">
              <a:spcBef>
                <a:spcPts val="600"/>
              </a:spcBef>
              <a:spcAft>
                <a:spcPts val="1200"/>
              </a:spcAft>
            </a:pPr>
            <a:r>
              <a:rPr lang="en-US" altLang="en-US" noProof="0" dirty="0"/>
              <a:t>ECHO: </a:t>
            </a:r>
            <a:r>
              <a:rPr lang="en-US" altLang="en-US" b="1" noProof="0" dirty="0"/>
              <a:t>E</a:t>
            </a:r>
            <a:r>
              <a:rPr lang="en-US" altLang="en-US" noProof="0" dirty="0"/>
              <a:t>xchange </a:t>
            </a:r>
            <a:r>
              <a:rPr lang="en-US" altLang="en-US" b="1" noProof="0" dirty="0"/>
              <a:t>C</a:t>
            </a:r>
            <a:r>
              <a:rPr lang="en-US" altLang="en-US" noProof="0" dirty="0"/>
              <a:t>learing </a:t>
            </a:r>
            <a:r>
              <a:rPr lang="en-US" altLang="en-US" b="1" noProof="0" dirty="0"/>
              <a:t>Ho</a:t>
            </a:r>
            <a:r>
              <a:rPr lang="en-US" altLang="en-US" noProof="0" dirty="0"/>
              <a:t>use </a:t>
            </a:r>
            <a:r>
              <a:rPr lang="en-US" altLang="en-US" b="1" noProof="0" dirty="0"/>
              <a:t>L</a:t>
            </a:r>
            <a:r>
              <a:rPr lang="en-US" altLang="en-US" noProof="0" dirty="0"/>
              <a:t>imited.</a:t>
            </a:r>
          </a:p>
          <a:p>
            <a:pPr marL="640080" lvl="2">
              <a:spcBef>
                <a:spcPts val="600"/>
              </a:spcBef>
              <a:spcAft>
                <a:spcPts val="1200"/>
              </a:spcAft>
            </a:pPr>
            <a:r>
              <a:rPr lang="en-US" altLang="en-US" sz="2000" noProof="0" dirty="0"/>
              <a:t>First global clearinghouse for settling interbank F</a:t>
            </a:r>
            <a:r>
              <a:rPr lang="en-US" altLang="en-US" sz="100" noProof="0" dirty="0"/>
              <a:t> </a:t>
            </a:r>
            <a:r>
              <a:rPr lang="en-US" altLang="en-US" sz="2000" noProof="0" dirty="0"/>
              <a:t>X transactions</a:t>
            </a:r>
          </a:p>
        </p:txBody>
      </p:sp>
    </p:spTree>
    <p:extLst>
      <p:ext uri="{BB962C8B-B14F-4D97-AF65-F5344CB8AC3E}">
        <p14:creationId xmlns:p14="http://schemas.microsoft.com/office/powerpoint/2010/main" val="3028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Spot Market</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a:spcBef>
                <a:spcPts val="1200"/>
              </a:spcBef>
              <a:spcAft>
                <a:spcPts val="1200"/>
              </a:spcAft>
            </a:pPr>
            <a:r>
              <a:rPr lang="en-US" altLang="en-US" sz="2400" b="1" noProof="0" dirty="0"/>
              <a:t>Spot market </a:t>
            </a:r>
            <a:r>
              <a:rPr lang="en-US" altLang="en-US" sz="2400" noProof="0" dirty="0"/>
              <a:t>involves almost immediate purchase or sale of foreign exchange</a:t>
            </a:r>
          </a:p>
          <a:p>
            <a:pPr>
              <a:spcBef>
                <a:spcPts val="1200"/>
              </a:spcBef>
              <a:spcAft>
                <a:spcPts val="1200"/>
              </a:spcAft>
            </a:pPr>
            <a:r>
              <a:rPr lang="en-US" altLang="en-US" sz="2400" noProof="0" dirty="0"/>
              <a:t>One can buy (take a long position) or sell (take a short position) foreign exchange</a:t>
            </a:r>
          </a:p>
          <a:p>
            <a:pPr>
              <a:spcBef>
                <a:spcPts val="1200"/>
              </a:spcBef>
              <a:spcAft>
                <a:spcPts val="1200"/>
              </a:spcAft>
            </a:pPr>
            <a:r>
              <a:rPr lang="en-US" altLang="en-US" sz="2400" noProof="0" dirty="0"/>
              <a:t>Cash settlement is usually made in two business days after the transaction for trades between the U.S. dollar and a non-North American currency</a:t>
            </a:r>
          </a:p>
        </p:txBody>
      </p:sp>
    </p:spTree>
    <p:extLst>
      <p:ext uri="{BB962C8B-B14F-4D97-AF65-F5344CB8AC3E}">
        <p14:creationId xmlns:p14="http://schemas.microsoft.com/office/powerpoint/2010/main" val="2864157468"/>
      </p:ext>
    </p:extLst>
  </p:cSld>
  <p:clrMapOvr>
    <a:masterClrMapping/>
  </p:clrMapOvr>
</p:sld>
</file>

<file path=ppt/theme/theme1.xml><?xml version="1.0" encoding="utf-8"?>
<a:theme xmlns:a="http://schemas.openxmlformats.org/drawingml/2006/main" name="template">
  <a:themeElements>
    <a:clrScheme name="Custom 1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3915</TotalTime>
  <Words>4564</Words>
  <Application>Microsoft Macintosh PowerPoint</Application>
  <PresentationFormat>On-screen Show (4:3)</PresentationFormat>
  <Paragraphs>495</Paragraphs>
  <Slides>39</Slides>
  <Notes>30</Notes>
  <HiddenSlides>3</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 Unicode MS</vt:lpstr>
      <vt:lpstr>Arial</vt:lpstr>
      <vt:lpstr>Arial Narrow</vt:lpstr>
      <vt:lpstr>Calibri</vt:lpstr>
      <vt:lpstr>Symbol</vt:lpstr>
      <vt:lpstr>template</vt:lpstr>
      <vt:lpstr>1_template</vt:lpstr>
      <vt:lpstr>Equation</vt:lpstr>
      <vt:lpstr>The Market for Foreign Exchange</vt:lpstr>
      <vt:lpstr>Overview</vt:lpstr>
      <vt:lpstr>Function and Structure of F X Market</vt:lpstr>
      <vt:lpstr>F X Market Participants</vt:lpstr>
      <vt:lpstr>Average Daily Foreign Exchange Turnover by Currency Pair</vt:lpstr>
      <vt:lpstr>Average Electronic Foreign Exchange Conversations per Hour (Monday to Friday, 2001)</vt:lpstr>
      <vt:lpstr>Correspondent Banking Relationships</vt:lpstr>
      <vt:lpstr>Correspondent Banking Communications</vt:lpstr>
      <vt:lpstr>Spot Market</vt:lpstr>
      <vt:lpstr>Spot Rate Quotations 1</vt:lpstr>
      <vt:lpstr>Average Daily Foreign Exchange Turnover by Instrument and Counterparty</vt:lpstr>
      <vt:lpstr>Exchange Rates 1</vt:lpstr>
      <vt:lpstr>Exchange Rates 2</vt:lpstr>
      <vt:lpstr>Spot Rate Quotations 2</vt:lpstr>
      <vt:lpstr>PowerPoint Presentation</vt:lpstr>
      <vt:lpstr>The Bid-Ask Spread</vt:lpstr>
      <vt:lpstr>Spot F X Trading</vt:lpstr>
      <vt:lpstr>Cross-Rate Trading Desk</vt:lpstr>
      <vt:lpstr>Calculating Cross-Exchange Rate Bid-Ask Spread</vt:lpstr>
      <vt:lpstr>Cross-Rate Foreign Exchange Transactions</vt:lpstr>
      <vt:lpstr>Triangular Arbitrage</vt:lpstr>
      <vt:lpstr>PowerPoint Presentation</vt:lpstr>
      <vt:lpstr>PowerPoint Presentation</vt:lpstr>
      <vt:lpstr>PowerPoint Presentation</vt:lpstr>
      <vt:lpstr>Spot Foreign Exchange Market Microstructure</vt:lpstr>
      <vt:lpstr>The Forward Market</vt:lpstr>
      <vt:lpstr>Forward Rate Quotations 1</vt:lpstr>
      <vt:lpstr>Forward Rate Quotations 2</vt:lpstr>
      <vt:lpstr>Forward Premium</vt:lpstr>
      <vt:lpstr>Forward Cross-Exchange Rates</vt:lpstr>
      <vt:lpstr>Non-Deliverable Forward Contracts</vt:lpstr>
      <vt:lpstr>Swap Transactions</vt:lpstr>
      <vt:lpstr>Exchange-Traded Currency Funds</vt:lpstr>
      <vt:lpstr>End of Main Content</vt:lpstr>
      <vt:lpstr>Accessibility Content: Text Alternatives for Images</vt:lpstr>
      <vt:lpstr>PowerPoint Presentation</vt:lpstr>
      <vt:lpstr>PowerPoint Presentation</vt:lpstr>
      <vt:lpstr>Shares of Reported Global Foreign Exchange Turnover by Country - Text Alternative</vt:lpstr>
      <vt:lpstr>Average Electronic Foreign Exchange Conversations per Hour (Monday to Friday, 2001) - Text Alternative</vt:lpstr>
    </vt:vector>
  </TitlesOfParts>
  <Company>McGraw Hill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for Foreign Exchange</dc:title>
  <dc:creator/>
  <cp:lastModifiedBy>Dr. Saad S. Alzoba (ARCO)</cp:lastModifiedBy>
  <cp:revision>343</cp:revision>
  <dcterms:created xsi:type="dcterms:W3CDTF">2010-12-17T11:54:02Z</dcterms:created>
  <dcterms:modified xsi:type="dcterms:W3CDTF">2023-10-15T13:49:42Z</dcterms:modified>
</cp:coreProperties>
</file>