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0"/>
  </p:notesMasterIdLst>
  <p:handoutMasterIdLst>
    <p:handoutMasterId r:id="rId31"/>
  </p:handoutMasterIdLst>
  <p:sldIdLst>
    <p:sldId id="256" r:id="rId2"/>
    <p:sldId id="261" r:id="rId3"/>
    <p:sldId id="262" r:id="rId4"/>
    <p:sldId id="263" r:id="rId5"/>
    <p:sldId id="302" r:id="rId6"/>
    <p:sldId id="264" r:id="rId7"/>
    <p:sldId id="265" r:id="rId8"/>
    <p:sldId id="266" r:id="rId9"/>
    <p:sldId id="303" r:id="rId10"/>
    <p:sldId id="269" r:id="rId11"/>
    <p:sldId id="270" r:id="rId12"/>
    <p:sldId id="272" r:id="rId13"/>
    <p:sldId id="273" r:id="rId14"/>
    <p:sldId id="275" r:id="rId15"/>
    <p:sldId id="276" r:id="rId16"/>
    <p:sldId id="277" r:id="rId17"/>
    <p:sldId id="280" r:id="rId18"/>
    <p:sldId id="281" r:id="rId19"/>
    <p:sldId id="282" r:id="rId20"/>
    <p:sldId id="283" r:id="rId21"/>
    <p:sldId id="284" r:id="rId22"/>
    <p:sldId id="304" r:id="rId23"/>
    <p:sldId id="285" r:id="rId24"/>
    <p:sldId id="286" r:id="rId25"/>
    <p:sldId id="287" r:id="rId26"/>
    <p:sldId id="288" r:id="rId27"/>
    <p:sldId id="289" r:id="rId28"/>
    <p:sldId id="308" r:id="rId29"/>
  </p:sldIdLst>
  <p:sldSz cx="9144000" cy="6858000" type="screen4x3"/>
  <p:notesSz cx="6858000" cy="92471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96" userDrawn="1">
          <p15:clr>
            <a:srgbClr val="A4A3A4"/>
          </p15:clr>
        </p15:guide>
      </p15:sldGuideLst>
    </p:ext>
    <p:ext uri="{2D200454-40CA-4A62-9FC3-DE9A4176ACB9}">
      <p15:notesGuideLst xmlns:p15="http://schemas.microsoft.com/office/powerpoint/2012/main">
        <p15:guide id="1" orient="horz" pos="291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C"/>
    <a:srgbClr val="E3D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5" autoAdjust="0"/>
    <p:restoredTop sz="81644" autoAdjust="0"/>
  </p:normalViewPr>
  <p:slideViewPr>
    <p:cSldViewPr>
      <p:cViewPr varScale="1">
        <p:scale>
          <a:sx n="126" d="100"/>
          <a:sy n="126" d="100"/>
        </p:scale>
        <p:origin x="2352" y="200"/>
      </p:cViewPr>
      <p:guideLst>
        <p:guide orient="horz" pos="1632"/>
        <p:guide pos="96"/>
      </p:guideLst>
    </p:cSldViewPr>
  </p:slideViewPr>
  <p:outlineViewPr>
    <p:cViewPr>
      <p:scale>
        <a:sx n="33" d="100"/>
        <a:sy n="33" d="100"/>
      </p:scale>
      <p:origin x="26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22" y="-96"/>
      </p:cViewPr>
      <p:guideLst>
        <p:guide orient="horz" pos="291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pPr>
              <a:defRPr/>
            </a:pPr>
            <a:fld id="{03C44773-B09F-4CC9-A077-CB7C9423BA26}" type="datetimeFigureOut">
              <a:rPr lang="en-US"/>
              <a:pPr>
                <a:defRPr/>
              </a:pPr>
              <a:t>9/3/23</a:t>
            </a:fld>
            <a:endParaRPr lang="en-US"/>
          </a:p>
        </p:txBody>
      </p:sp>
      <p:sp>
        <p:nvSpPr>
          <p:cNvPr id="4" name="Footer Placeholder 3"/>
          <p:cNvSpPr>
            <a:spLocks noGrp="1"/>
          </p:cNvSpPr>
          <p:nvPr>
            <p:ph type="ftr" sz="quarter" idx="2"/>
          </p:nvPr>
        </p:nvSpPr>
        <p:spPr>
          <a:xfrm>
            <a:off x="0" y="8783638"/>
            <a:ext cx="2971800" cy="461962"/>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783638"/>
            <a:ext cx="2971800" cy="461962"/>
          </a:xfrm>
          <a:prstGeom prst="rect">
            <a:avLst/>
          </a:prstGeom>
        </p:spPr>
        <p:txBody>
          <a:bodyPr vert="horz" lIns="91440" tIns="45720" rIns="91440" bIns="45720" rtlCol="0" anchor="b"/>
          <a:lstStyle>
            <a:lvl1pPr algn="r">
              <a:defRPr sz="1200"/>
            </a:lvl1pPr>
          </a:lstStyle>
          <a:p>
            <a:pPr>
              <a:defRPr/>
            </a:pPr>
            <a:fld id="{74BCF688-8CAF-4026-AD8E-C426ECD8AECE}" type="slidenum">
              <a:rPr lang="en-US"/>
              <a:pPr>
                <a:defRPr/>
              </a:pPr>
              <a:t>‹#›</a:t>
            </a:fld>
            <a:endParaRPr lang="en-US"/>
          </a:p>
        </p:txBody>
      </p:sp>
    </p:spTree>
    <p:extLst>
      <p:ext uri="{BB962C8B-B14F-4D97-AF65-F5344CB8AC3E}">
        <p14:creationId xmlns:p14="http://schemas.microsoft.com/office/powerpoint/2010/main" val="3258327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pPr>
              <a:defRPr/>
            </a:pPr>
            <a:fld id="{E75E22EB-2129-4A56-889A-183FD4B27953}" type="datetimeFigureOut">
              <a:rPr lang="en-US"/>
              <a:pPr>
                <a:defRPr/>
              </a:pPr>
              <a:t>9/3/23</a:t>
            </a:fld>
            <a:endParaRPr lang="en-US"/>
          </a:p>
        </p:txBody>
      </p:sp>
      <p:sp>
        <p:nvSpPr>
          <p:cNvPr id="4" name="Slide Image Placeholder 3"/>
          <p:cNvSpPr>
            <a:spLocks noGrp="1" noRot="1" noChangeAspect="1"/>
          </p:cNvSpPr>
          <p:nvPr>
            <p:ph type="sldImg" idx="2"/>
          </p:nvPr>
        </p:nvSpPr>
        <p:spPr>
          <a:xfrm>
            <a:off x="1117600" y="693738"/>
            <a:ext cx="4622800" cy="3467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92613"/>
            <a:ext cx="5486400" cy="416083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83638"/>
            <a:ext cx="2971800" cy="46196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783638"/>
            <a:ext cx="2971800" cy="461962"/>
          </a:xfrm>
          <a:prstGeom prst="rect">
            <a:avLst/>
          </a:prstGeom>
        </p:spPr>
        <p:txBody>
          <a:bodyPr vert="horz" lIns="91440" tIns="45720" rIns="91440" bIns="45720" rtlCol="0" anchor="b"/>
          <a:lstStyle>
            <a:lvl1pPr algn="r">
              <a:defRPr sz="1200"/>
            </a:lvl1pPr>
          </a:lstStyle>
          <a:p>
            <a:pPr>
              <a:defRPr/>
            </a:pPr>
            <a:fld id="{4D433909-279E-4E4E-B9B8-72346F1DDF02}" type="slidenum">
              <a:rPr lang="en-US"/>
              <a:pPr>
                <a:defRPr/>
              </a:pPr>
              <a:t>‹#›</a:t>
            </a:fld>
            <a:endParaRPr lang="en-US"/>
          </a:p>
        </p:txBody>
      </p:sp>
    </p:spTree>
    <p:extLst>
      <p:ext uri="{BB962C8B-B14F-4D97-AF65-F5344CB8AC3E}">
        <p14:creationId xmlns:p14="http://schemas.microsoft.com/office/powerpoint/2010/main" val="2171766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AB4C38-C74C-45E9-A565-49C68D2AE110}" type="slidenum">
              <a:rPr lang="en-US" altLang="en-US" smtClean="0">
                <a:latin typeface="Arial" charset="0"/>
              </a:rPr>
              <a:pPr eaLnBrk="1" hangingPunct="1">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Ironically, Brexit occurred because globalization worked – London emerged as the capital of European finance as European integration was deepening, which tremendously benefitted London. But, the rest of the country did not share much of the fruit of this success.</a:t>
            </a:r>
          </a:p>
          <a:p>
            <a:endParaRPr lang="en-US" dirty="0"/>
          </a:p>
          <a:p>
            <a:endParaRPr lang="en-US" dirty="0"/>
          </a:p>
          <a:p>
            <a:r>
              <a:rPr lang="en-US" sz="1200" b="0" i="0" u="none" strike="noStrike" kern="1200" dirty="0">
                <a:solidFill>
                  <a:schemeClr val="tx1"/>
                </a:solidFill>
                <a:effectLst/>
                <a:latin typeface="+mn-lt"/>
                <a:ea typeface="+mn-ea"/>
                <a:cs typeface="+mn-cs"/>
              </a:rPr>
              <a:t>. </a:t>
            </a:r>
            <a:r>
              <a:rPr lang="en-US" dirty="0"/>
              <a:t>The key agreements with the EU reached after more than two years of protracted negotiation include: (</a:t>
            </a:r>
            <a:r>
              <a:rPr lang="en-US" dirty="0" err="1"/>
              <a:t>i</a:t>
            </a:r>
            <a:r>
              <a:rPr lang="en-US" dirty="0"/>
              <a:t>) a customs union between the United Kingdom and the EU until an alternative long-term relationship can be established; (ii) an end to free movement of people; and (iii) no hard border between Northern Ireland, a part of the (U.K.) and the Republic of Ireland</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a:defRPr/>
            </a:pPr>
            <a:fld id="{4D433909-279E-4E4E-B9B8-72346F1DDF02}" type="slidenum">
              <a:rPr lang="en-US" smtClean="0"/>
              <a:pPr>
                <a:defRPr/>
              </a:pPr>
              <a:t>27</a:t>
            </a:fld>
            <a:endParaRPr lang="en-US"/>
          </a:p>
        </p:txBody>
      </p:sp>
    </p:spTree>
    <p:extLst>
      <p:ext uri="{BB962C8B-B14F-4D97-AF65-F5344CB8AC3E}">
        <p14:creationId xmlns:p14="http://schemas.microsoft.com/office/powerpoint/2010/main" val="322256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18B77F-B7EC-400E-A809-DC342719A9D0}" type="slidenum">
              <a:rPr lang="en-US" altLang="en-US" smtClean="0">
                <a:latin typeface="Arial" charset="0"/>
              </a:rPr>
              <a:pPr eaLnBrk="1" hangingPunct="1">
                <a:spcBef>
                  <a:spcPct val="0"/>
                </a:spcBef>
              </a:pPr>
              <a:t>2</a:t>
            </a:fld>
            <a:endParaRPr lang="en-US" altLang="en-US">
              <a:latin typeface="Arial"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84BEC-013A-4903-AA21-E3C48F0A7202}" type="slidenum">
              <a:rPr lang="en-US" altLang="en-US" smtClean="0">
                <a:latin typeface="Arial" charset="0"/>
              </a:rPr>
              <a:pPr eaLnBrk="1" hangingPunct="1">
                <a:spcBef>
                  <a:spcPct val="0"/>
                </a:spcBef>
              </a:pPr>
              <a:t>4</a:t>
            </a:fld>
            <a:endParaRPr lang="en-US" altLang="en-US">
              <a:latin typeface="Arial"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Fixed exchange rates were abandoned in the early 1970s.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review several key trends and developments of the world economy.</a:t>
            </a:r>
          </a:p>
        </p:txBody>
      </p:sp>
      <p:sp>
        <p:nvSpPr>
          <p:cNvPr id="4" name="Slide Number Placeholder 3"/>
          <p:cNvSpPr>
            <a:spLocks noGrp="1"/>
          </p:cNvSpPr>
          <p:nvPr>
            <p:ph type="sldNum" sz="quarter" idx="5"/>
          </p:nvPr>
        </p:nvSpPr>
        <p:spPr/>
        <p:txBody>
          <a:bodyPr/>
          <a:lstStyle/>
          <a:p>
            <a:pPr>
              <a:defRPr/>
            </a:pPr>
            <a:fld id="{4D433909-279E-4E4E-B9B8-72346F1DDF02}" type="slidenum">
              <a:rPr lang="en-US" smtClean="0"/>
              <a:pPr>
                <a:defRPr/>
              </a:pPr>
              <a:t>14</a:t>
            </a:fld>
            <a:endParaRPr lang="en-US"/>
          </a:p>
        </p:txBody>
      </p:sp>
    </p:spTree>
    <p:extLst>
      <p:ext uri="{BB962C8B-B14F-4D97-AF65-F5344CB8AC3E}">
        <p14:creationId xmlns:p14="http://schemas.microsoft.com/office/powerpoint/2010/main" val="3557647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sz="1200" dirty="0"/>
              <a:t>Greece paid a minimal or practically nonexistent premium above the German interest rate until December 2009.</a:t>
            </a:r>
          </a:p>
          <a:p>
            <a:pPr marL="171450" indent="-171450" eaLnBrk="1" hangingPunct="1">
              <a:buFont typeface="Arial" panose="020B0604020202020204" pitchFamily="34" charset="0"/>
              <a:buChar char="•"/>
            </a:pPr>
            <a:r>
              <a:rPr lang="en-US" altLang="en-US" sz="1200" dirty="0"/>
              <a:t>The Greek interest rate rose sharply until the bailout package was announced on May 9.</a:t>
            </a:r>
          </a:p>
          <a:p>
            <a:endParaRPr lang="en-US" dirty="0"/>
          </a:p>
        </p:txBody>
      </p:sp>
      <p:sp>
        <p:nvSpPr>
          <p:cNvPr id="4" name="Slide Number Placeholder 3"/>
          <p:cNvSpPr>
            <a:spLocks noGrp="1"/>
          </p:cNvSpPr>
          <p:nvPr>
            <p:ph type="sldNum" sz="quarter" idx="5"/>
          </p:nvPr>
        </p:nvSpPr>
        <p:spPr/>
        <p:txBody>
          <a:bodyPr/>
          <a:lstStyle/>
          <a:p>
            <a:pPr>
              <a:defRPr/>
            </a:pPr>
            <a:fld id="{4D433909-279E-4E4E-B9B8-72346F1DDF02}" type="slidenum">
              <a:rPr lang="en-US" smtClean="0"/>
              <a:pPr>
                <a:defRPr/>
              </a:pPr>
              <a:t>18</a:t>
            </a:fld>
            <a:endParaRPr lang="en-US"/>
          </a:p>
        </p:txBody>
      </p:sp>
    </p:spTree>
    <p:extLst>
      <p:ext uri="{BB962C8B-B14F-4D97-AF65-F5344CB8AC3E}">
        <p14:creationId xmlns:p14="http://schemas.microsoft.com/office/powerpoint/2010/main" val="382660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433909-279E-4E4E-B9B8-72346F1DDF02}" type="slidenum">
              <a:rPr lang="en-US" smtClean="0"/>
              <a:pPr>
                <a:defRPr/>
              </a:pPr>
              <a:t>19</a:t>
            </a:fld>
            <a:endParaRPr lang="en-US"/>
          </a:p>
        </p:txBody>
      </p:sp>
    </p:spTree>
    <p:extLst>
      <p:ext uri="{BB962C8B-B14F-4D97-AF65-F5344CB8AC3E}">
        <p14:creationId xmlns:p14="http://schemas.microsoft.com/office/powerpoint/2010/main" val="26074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Trump</a:t>
            </a:r>
          </a:p>
          <a:p>
            <a:r>
              <a:rPr lang="en-US" sz="1200" b="1" i="0" u="none" strike="noStrike" kern="1200" dirty="0">
                <a:solidFill>
                  <a:schemeClr val="tx1"/>
                </a:solidFill>
                <a:effectLst/>
                <a:latin typeface="+mn-lt"/>
                <a:ea typeface="+mn-ea"/>
                <a:cs typeface="+mn-cs"/>
              </a:rPr>
              <a:t>1- “the number of jobs and amount of wealth and income the United States have given away in so short a time is staggering, likely unprecedented. And the situation is about to get drastically worse if the Trans-Pacific Partnership is not stopped.”</a:t>
            </a:r>
            <a:r>
              <a:rPr lang="en-US" sz="1200" b="0" i="0" u="none" strike="noStrike" kern="1200" dirty="0">
                <a:solidFill>
                  <a:schemeClr val="tx1"/>
                </a:solidFill>
                <a:effectLst/>
                <a:latin typeface="+mn-lt"/>
                <a:ea typeface="+mn-ea"/>
                <a:cs typeface="+mn-cs"/>
              </a:rPr>
              <a:t> —Donald Trump, “</a:t>
            </a:r>
          </a:p>
          <a:p>
            <a:endParaRPr lang="en-US" sz="1200" b="0" i="0" u="sng" strike="noStrike" kern="1200" dirty="0">
              <a:solidFill>
                <a:schemeClr val="tx1"/>
              </a:solidFill>
              <a:effectLst/>
              <a:latin typeface="+mn-lt"/>
              <a:ea typeface="+mn-ea"/>
              <a:cs typeface="+mn-cs"/>
            </a:endParaRPr>
          </a:p>
          <a:p>
            <a:r>
              <a:rPr lang="en-US" sz="1200" b="0" i="0" u="sng" strike="noStrike" kern="1200" dirty="0">
                <a:solidFill>
                  <a:schemeClr val="tx1"/>
                </a:solidFill>
                <a:effectLst/>
                <a:latin typeface="+mn-lt"/>
                <a:ea typeface="+mn-ea"/>
                <a:cs typeface="+mn-cs"/>
              </a:rPr>
              <a:t>2- </a:t>
            </a:r>
            <a:r>
              <a:rPr lang="en-US" sz="1200" b="1" i="0" u="none" strike="noStrike" kern="1200" dirty="0">
                <a:solidFill>
                  <a:schemeClr val="tx1"/>
                </a:solidFill>
                <a:effectLst/>
                <a:latin typeface="+mn-lt"/>
                <a:ea typeface="+mn-ea"/>
                <a:cs typeface="+mn-cs"/>
              </a:rPr>
              <a:t>would make it easier for our trading competitors to ship cheap subsidized goods into U.S. markets — while allowing foreign countries to continue putting barriers in front of our exports.</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3- ] a deal that was designed for China to come in, as they always do, through the back door and totally take advantage of everyone.</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4- “The Trans-Pacific Partnership is an attack on America’s business. It does not stop Japan’s currency manipulation. This is a bad deal.”</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5- It is the policy of my Administration … to begin pursuing, wherever possible, bilateral trade negotiations to promote American industry, protect American workers, and raise American wages.”</a:t>
            </a:r>
          </a:p>
        </p:txBody>
      </p:sp>
      <p:sp>
        <p:nvSpPr>
          <p:cNvPr id="4" name="Slide Number Placeholder 3"/>
          <p:cNvSpPr>
            <a:spLocks noGrp="1"/>
          </p:cNvSpPr>
          <p:nvPr>
            <p:ph type="sldNum" sz="quarter" idx="5"/>
          </p:nvPr>
        </p:nvSpPr>
        <p:spPr/>
        <p:txBody>
          <a:bodyPr/>
          <a:lstStyle/>
          <a:p>
            <a:pPr>
              <a:defRPr/>
            </a:pPr>
            <a:fld id="{4D433909-279E-4E4E-B9B8-72346F1DDF02}" type="slidenum">
              <a:rPr lang="en-US" smtClean="0"/>
              <a:pPr>
                <a:defRPr/>
              </a:pPr>
              <a:t>22</a:t>
            </a:fld>
            <a:endParaRPr lang="en-US"/>
          </a:p>
        </p:txBody>
      </p:sp>
    </p:spTree>
    <p:extLst>
      <p:ext uri="{BB962C8B-B14F-4D97-AF65-F5344CB8AC3E}">
        <p14:creationId xmlns:p14="http://schemas.microsoft.com/office/powerpoint/2010/main" val="75928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D433909-279E-4E4E-B9B8-72346F1DDF02}" type="slidenum">
              <a:rPr lang="en-US" smtClean="0"/>
              <a:pPr>
                <a:defRPr/>
              </a:pPr>
              <a:t>23</a:t>
            </a:fld>
            <a:endParaRPr lang="en-US"/>
          </a:p>
        </p:txBody>
      </p:sp>
    </p:spTree>
    <p:extLst>
      <p:ext uri="{BB962C8B-B14F-4D97-AF65-F5344CB8AC3E}">
        <p14:creationId xmlns:p14="http://schemas.microsoft.com/office/powerpoint/2010/main" val="331552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Securitization allows loan originators to avoid bearing the default risk, which leads to a compromised lending standard and increasing moral hazard.</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8BD6283-BD27-43E2-B7FF-83B269038E9C}" type="slidenum">
              <a:rPr lang="en-US" altLang="en-US" smtClean="0">
                <a:latin typeface="Arial" charset="0"/>
              </a:rPr>
              <a:pPr eaLnBrk="1" hangingPunct="1">
                <a:spcBef>
                  <a:spcPct val="0"/>
                </a:spcBef>
              </a:pPr>
              <a:t>25</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3" name="Subtitle 2"/>
          <p:cNvSpPr>
            <a:spLocks noGrp="1"/>
          </p:cNvSpPr>
          <p:nvPr>
            <p:ph type="subTitle" idx="1"/>
          </p:nvPr>
        </p:nvSpPr>
        <p:spPr>
          <a:xfrm>
            <a:off x="1447800" y="5791200"/>
            <a:ext cx="6400800" cy="876300"/>
          </a:xfrm>
          <a:prstGeom prst="rect">
            <a:avLst/>
          </a:prstGeom>
        </p:spPr>
        <p:txBody>
          <a:bodyPr/>
          <a:lstStyle>
            <a:lvl1pPr marL="0" indent="0" algn="ctr">
              <a:buNone/>
              <a:defRPr sz="4000">
                <a:solidFill>
                  <a:schemeClr val="tx1"/>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Placeholder 1"/>
          <p:cNvSpPr>
            <a:spLocks noGrp="1"/>
          </p:cNvSpPr>
          <p:nvPr>
            <p:ph type="title"/>
          </p:nvPr>
        </p:nvSpPr>
        <p:spPr>
          <a:xfrm>
            <a:off x="457200" y="5029200"/>
            <a:ext cx="8229600" cy="990600"/>
          </a:xfrm>
          <a:prstGeom prst="rect">
            <a:avLst/>
          </a:prstGeom>
        </p:spPr>
        <p:txBody>
          <a:bodyPr rtlCol="0">
            <a:noAutofit/>
          </a:bodyPr>
          <a:lstStyle>
            <a:lvl1pPr>
              <a:defRPr sz="5400" b="1">
                <a:solidFill>
                  <a:srgbClr val="C00000"/>
                </a:solidFill>
                <a:latin typeface="Arial Narrow" panose="020B0606020202030204" pitchFamily="34" charset="0"/>
              </a:defRPr>
            </a:lvl1pPr>
          </a:lstStyle>
          <a:p>
            <a:r>
              <a:rPr lang="en-US"/>
              <a:t>Click to edit Master title style</a:t>
            </a:r>
            <a:endParaRPr lang="en-US" dirty="0"/>
          </a:p>
        </p:txBody>
      </p:sp>
      <p:sp>
        <p:nvSpPr>
          <p:cNvPr id="6" name="Footer Placeholder 4"/>
          <p:cNvSpPr>
            <a:spLocks noGrp="1"/>
          </p:cNvSpPr>
          <p:nvPr>
            <p:ph type="ftr" sz="quarter" idx="10"/>
          </p:nvPr>
        </p:nvSpPr>
        <p:spPr>
          <a:xfrm>
            <a:off x="5867400" y="6477000"/>
            <a:ext cx="2895600" cy="514350"/>
          </a:xfrm>
        </p:spPr>
        <p:txBody>
          <a:bodyPr/>
          <a:lstStyle>
            <a:lvl1pPr>
              <a:defRPr>
                <a:solidFill>
                  <a:schemeClr val="tx1"/>
                </a:solidFill>
              </a:defRPr>
            </a:lvl1pPr>
          </a:lstStyle>
          <a:p>
            <a:pPr>
              <a:defRPr/>
            </a:pPr>
            <a:r>
              <a:rPr lang="en-US" dirty="0">
                <a:solidFill>
                  <a:srgbClr val="001F5C"/>
                </a:solidFill>
              </a:rPr>
              <a:t>Copyright © 2018 by the McGraw-Hill Companies, Inc. All rights reserved.</a:t>
            </a:r>
          </a:p>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26153BD3-8EA9-455E-876D-10C736ED249A}" type="slidenum">
              <a:rPr lang="en-US"/>
              <a:pPr>
                <a:defRPr/>
              </a:pPr>
              <a:t>‹#›</a:t>
            </a:fld>
            <a:endParaRPr lang="en-US" dirty="0"/>
          </a:p>
        </p:txBody>
      </p:sp>
      <p:pic>
        <p:nvPicPr>
          <p:cNvPr id="4" name="Picture 3">
            <a:extLst>
              <a:ext uri="{FF2B5EF4-FFF2-40B4-BE49-F238E27FC236}">
                <a16:creationId xmlns:a16="http://schemas.microsoft.com/office/drawing/2014/main" id="{48A3F182-0D19-422B-B048-D1447769D29C}"/>
              </a:ext>
            </a:extLst>
          </p:cNvPr>
          <p:cNvPicPr>
            <a:picLocks noChangeAspect="1"/>
          </p:cNvPicPr>
          <p:nvPr userDrawn="1"/>
        </p:nvPicPr>
        <p:blipFill>
          <a:blip r:embed="rId2"/>
          <a:stretch>
            <a:fillRect/>
          </a:stretch>
        </p:blipFill>
        <p:spPr>
          <a:xfrm>
            <a:off x="1828800" y="396875"/>
            <a:ext cx="5334000" cy="4648200"/>
          </a:xfrm>
          <a:prstGeom prst="rect">
            <a:avLst/>
          </a:prstGeom>
        </p:spPr>
      </p:pic>
    </p:spTree>
    <p:extLst>
      <p:ext uri="{BB962C8B-B14F-4D97-AF65-F5344CB8AC3E}">
        <p14:creationId xmlns:p14="http://schemas.microsoft.com/office/powerpoint/2010/main" val="213670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838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D40D164-1D5D-47B9-B244-0D16CAA6E24C}" type="datetimeFigureOut">
              <a:rPr lang="en-US"/>
              <a:pPr>
                <a:defRPr/>
              </a:pPr>
              <a:t>9/3/23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89DF0D06-F5CC-4F5E-808F-2A5C2F6A9BB8}" type="slidenum">
              <a:rPr lang="en-US"/>
              <a:pPr>
                <a:defRPr/>
              </a:pPr>
              <a:t>‹#›</a:t>
            </a:fld>
            <a:endParaRPr lang="en-US"/>
          </a:p>
        </p:txBody>
      </p:sp>
    </p:spTree>
    <p:extLst>
      <p:ext uri="{BB962C8B-B14F-4D97-AF65-F5344CB8AC3E}">
        <p14:creationId xmlns:p14="http://schemas.microsoft.com/office/powerpoint/2010/main" val="294650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29EA34D-E008-4243-9AB5-A9A5F0616AF0}" type="datetimeFigureOut">
              <a:rPr lang="en-US"/>
              <a:pPr>
                <a:defRPr/>
              </a:pPr>
              <a:t>9/3/23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9ACB7D3D-728E-4873-8E3A-A16F79E5B528}" type="slidenum">
              <a:rPr lang="en-US"/>
              <a:pPr>
                <a:defRPr/>
              </a:pPr>
              <a:t>‹#›</a:t>
            </a:fld>
            <a:endParaRPr lang="en-US"/>
          </a:p>
        </p:txBody>
      </p:sp>
    </p:spTree>
    <p:extLst>
      <p:ext uri="{BB962C8B-B14F-4D97-AF65-F5344CB8AC3E}">
        <p14:creationId xmlns:p14="http://schemas.microsoft.com/office/powerpoint/2010/main" val="2965328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6848" y="122727"/>
            <a:ext cx="8230306" cy="1295033"/>
          </a:xfrm>
        </p:spPr>
        <p:txBody>
          <a:bodyPr/>
          <a:lstStyle/>
          <a:p>
            <a:r>
              <a:rPr lang="en-US"/>
              <a:t>Click to edit Master title style</a:t>
            </a:r>
          </a:p>
        </p:txBody>
      </p:sp>
      <p:sp>
        <p:nvSpPr>
          <p:cNvPr id="3" name="Table Placeholder 2"/>
          <p:cNvSpPr>
            <a:spLocks noGrp="1"/>
          </p:cNvSpPr>
          <p:nvPr>
            <p:ph type="tbl" idx="1"/>
          </p:nvPr>
        </p:nvSpPr>
        <p:spPr>
          <a:xfrm>
            <a:off x="456848" y="1719996"/>
            <a:ext cx="8230306" cy="4410808"/>
          </a:xfrm>
          <a:prstGeom prst="rect">
            <a:avLst/>
          </a:prstGeom>
        </p:spPr>
        <p:txBody>
          <a:bodyPr/>
          <a:lstStyle/>
          <a:p>
            <a:pPr lvl="0"/>
            <a:endParaRPr lang="en-US" noProof="0"/>
          </a:p>
        </p:txBody>
      </p:sp>
      <p:sp>
        <p:nvSpPr>
          <p:cNvPr id="4" name="Rectangle 5"/>
          <p:cNvSpPr>
            <a:spLocks noGrp="1" noChangeArrowheads="1"/>
          </p:cNvSpPr>
          <p:nvPr>
            <p:ph type="dt" sz="half" idx="10"/>
          </p:nvPr>
        </p:nvSpPr>
        <p:spPr>
          <a:xfrm>
            <a:off x="66675" y="6248400"/>
            <a:ext cx="2135188" cy="457200"/>
          </a:xfrm>
          <a:prstGeom prst="rect">
            <a:avLst/>
          </a:prstGeom>
        </p:spPr>
        <p:txBody>
          <a:bodyPr lIns="103236" tIns="51618" rIns="103236" bIns="51618"/>
          <a:lstStyle>
            <a:lvl1pPr>
              <a:defRPr/>
            </a:lvl1pPr>
          </a:lstStyle>
          <a:p>
            <a:pPr>
              <a:defRPr/>
            </a:pPr>
            <a:endParaRPr lang="en-US" altLang="en-US"/>
          </a:p>
        </p:txBody>
      </p:sp>
    </p:spTree>
    <p:extLst>
      <p:ext uri="{BB962C8B-B14F-4D97-AF65-F5344CB8AC3E}">
        <p14:creationId xmlns:p14="http://schemas.microsoft.com/office/powerpoint/2010/main" val="15495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2" name="Title 1"/>
          <p:cNvSpPr>
            <a:spLocks noGrp="1"/>
          </p:cNvSpPr>
          <p:nvPr>
            <p:ph type="title"/>
          </p:nvPr>
        </p:nvSpPr>
        <p:spPr>
          <a:xfrm>
            <a:off x="0" y="914400"/>
            <a:ext cx="9144000" cy="990600"/>
          </a:xfrm>
        </p:spPr>
        <p:txBody>
          <a:bodyPr>
            <a:normAutofit/>
          </a:bodyPr>
          <a:lstStyle>
            <a:lvl1pPr>
              <a:defRPr sz="48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0" y="1905000"/>
            <a:ext cx="9144000" cy="4525963"/>
          </a:xfrm>
          <a:prstGeom prst="rect">
            <a:avLst/>
          </a:prstGeom>
        </p:spPr>
        <p:txBody>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vl2pPr>
              <a:defRPr>
                <a:latin typeface="Arial Unicode MS" panose="020B0604020202020204" pitchFamily="34" charset="-128"/>
                <a:ea typeface="Arial Unicode MS" panose="020B0604020202020204" pitchFamily="34" charset="-128"/>
                <a:cs typeface="Arial Unicode MS" panose="020B0604020202020204" pitchFamily="34" charset="-128"/>
              </a:defRPr>
            </a:lvl2pPr>
            <a:lvl3pPr>
              <a:defRPr>
                <a:latin typeface="Arial Unicode MS" panose="020B0604020202020204" pitchFamily="34" charset="-128"/>
                <a:ea typeface="Arial Unicode MS" panose="020B0604020202020204" pitchFamily="34" charset="-128"/>
                <a:cs typeface="Arial Unicode MS" panose="020B0604020202020204" pitchFamily="34" charset="-128"/>
              </a:defRPr>
            </a:lvl3pPr>
            <a:lvl4pP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a:xfrm>
            <a:off x="20053" y="6629400"/>
            <a:ext cx="4191000" cy="331787"/>
          </a:xfrm>
        </p:spPr>
        <p:txBody>
          <a:bodyPr/>
          <a:lstStyle>
            <a:lvl1pPr>
              <a:defRPr/>
            </a:lvl1pPr>
          </a:lstStyle>
          <a:p>
            <a:pPr>
              <a:defRPr/>
            </a:pPr>
            <a:r>
              <a:rPr lang="en-US" dirty="0"/>
              <a:t>Copyright © 2018 by the McGraw-Hill Companies, Inc. All rights reserved.</a:t>
            </a:r>
          </a:p>
          <a:p>
            <a:pPr>
              <a:defRPr/>
            </a:pPr>
            <a:endParaRPr lang="en-US" dirty="0"/>
          </a:p>
          <a:p>
            <a:pPr>
              <a:defRPr/>
            </a:pPr>
            <a:endParaRPr lang="en-US" dirty="0"/>
          </a:p>
        </p:txBody>
      </p:sp>
      <p:sp>
        <p:nvSpPr>
          <p:cNvPr id="7" name="Slide Number Placeholder 5"/>
          <p:cNvSpPr>
            <a:spLocks noGrp="1"/>
          </p:cNvSpPr>
          <p:nvPr>
            <p:ph type="sldNum" sz="quarter" idx="11"/>
          </p:nvPr>
        </p:nvSpPr>
        <p:spPr>
          <a:xfrm>
            <a:off x="7010400" y="6418263"/>
            <a:ext cx="2133600" cy="365125"/>
          </a:xfrm>
        </p:spPr>
        <p:txBody>
          <a:bodyPr/>
          <a:lstStyle>
            <a:lvl1pPr>
              <a:defRPr/>
            </a:lvl1pPr>
          </a:lstStyle>
          <a:p>
            <a:pPr>
              <a:defRPr/>
            </a:pPr>
            <a:r>
              <a:rPr lang="en-US" dirty="0"/>
              <a:t>#-</a:t>
            </a:r>
            <a:fld id="{F3248B06-4763-4245-B74A-9492697E4671}" type="slidenum">
              <a:rPr lang="en-US"/>
              <a:pPr>
                <a:defRPr/>
              </a:pPr>
              <a:t>‹#›</a:t>
            </a:fld>
            <a:endParaRPr lang="en-US" dirty="0"/>
          </a:p>
        </p:txBody>
      </p:sp>
      <p:sp>
        <p:nvSpPr>
          <p:cNvPr id="9" name="Rectangle 8">
            <a:extLst>
              <a:ext uri="{FF2B5EF4-FFF2-40B4-BE49-F238E27FC236}">
                <a16:creationId xmlns:a16="http://schemas.microsoft.com/office/drawing/2014/main" id="{5074BB38-698C-405A-B187-7DA383DE6BF4}"/>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286866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DF2BDDE-39FC-4E92-98D1-4B1B8235B5BC}" type="datetimeFigureOut">
              <a:rPr lang="en-US"/>
              <a:pPr>
                <a:defRPr/>
              </a:pPr>
              <a:t>9/3/23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a:t>
            </a:r>
            <a:fld id="{2DD6E755-0809-4C02-B925-7463A7C5E6F7}" type="slidenum">
              <a:rPr lang="en-US"/>
              <a:pPr>
                <a:defRPr/>
              </a:pPr>
              <a:t>‹#›</a:t>
            </a:fld>
            <a:endParaRPr lang="en-US"/>
          </a:p>
        </p:txBody>
      </p:sp>
    </p:spTree>
    <p:extLst>
      <p:ext uri="{BB962C8B-B14F-4D97-AF65-F5344CB8AC3E}">
        <p14:creationId xmlns:p14="http://schemas.microsoft.com/office/powerpoint/2010/main" val="1697697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88F67242-FD57-47C7-AAE8-A0ED37CB53F8}" type="datetimeFigureOut">
              <a:rPr lang="en-US"/>
              <a:pPr>
                <a:defRPr/>
              </a:pPr>
              <a:t>9/3/23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7B059DDA-3297-498E-B0A5-9734F90466D3}" type="slidenum">
              <a:rPr lang="en-US"/>
              <a:pPr>
                <a:defRPr/>
              </a:pPr>
              <a:t>‹#›</a:t>
            </a:fld>
            <a:endParaRPr lang="en-US"/>
          </a:p>
        </p:txBody>
      </p:sp>
    </p:spTree>
    <p:extLst>
      <p:ext uri="{BB962C8B-B14F-4D97-AF65-F5344CB8AC3E}">
        <p14:creationId xmlns:p14="http://schemas.microsoft.com/office/powerpoint/2010/main" val="48918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0F03BF7A-5345-4A30-9A38-EF86FE5D94D8}" type="datetimeFigureOut">
              <a:rPr lang="en-US"/>
              <a:pPr>
                <a:defRPr/>
              </a:pPr>
              <a:t>9/3/23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r>
              <a:rPr lang="en-US"/>
              <a:t>#-</a:t>
            </a:r>
            <a:fld id="{36F5297F-F1A3-4840-84E3-8B712E45D4F9}" type="slidenum">
              <a:rPr lang="en-US"/>
              <a:pPr>
                <a:defRPr/>
              </a:pPr>
              <a:t>‹#›</a:t>
            </a:fld>
            <a:endParaRPr lang="en-US"/>
          </a:p>
        </p:txBody>
      </p:sp>
    </p:spTree>
    <p:extLst>
      <p:ext uri="{BB962C8B-B14F-4D97-AF65-F5344CB8AC3E}">
        <p14:creationId xmlns:p14="http://schemas.microsoft.com/office/powerpoint/2010/main" val="160061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73732C6-CACF-4B1C-AD19-4582D8B3E021}" type="datetimeFigureOut">
              <a:rPr lang="en-US"/>
              <a:pPr>
                <a:defRPr/>
              </a:pPr>
              <a:t>9/3/23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r>
              <a:rPr lang="en-US"/>
              <a:t>#-</a:t>
            </a:r>
            <a:fld id="{9548105B-C8A3-46B6-845E-25FA9312F6B4}" type="slidenum">
              <a:rPr lang="en-US"/>
              <a:pPr>
                <a:defRPr/>
              </a:pPr>
              <a:t>‹#›</a:t>
            </a:fld>
            <a:endParaRPr lang="en-US"/>
          </a:p>
        </p:txBody>
      </p:sp>
    </p:spTree>
    <p:extLst>
      <p:ext uri="{BB962C8B-B14F-4D97-AF65-F5344CB8AC3E}">
        <p14:creationId xmlns:p14="http://schemas.microsoft.com/office/powerpoint/2010/main" val="35026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E196D6B1-83E3-4894-93FC-7C67112AEB0D}" type="datetimeFigureOut">
              <a:rPr lang="en-US"/>
              <a:pPr>
                <a:defRPr/>
              </a:pPr>
              <a:t>9/3/23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a:t>
            </a:r>
            <a:fld id="{57708692-BBE0-4179-8DE5-1BFC48742BB2}" type="slidenum">
              <a:rPr lang="en-US"/>
              <a:pPr>
                <a:defRPr/>
              </a:pPr>
              <a:t>‹#›</a:t>
            </a:fld>
            <a:endParaRPr lang="en-US"/>
          </a:p>
        </p:txBody>
      </p:sp>
    </p:spTree>
    <p:extLst>
      <p:ext uri="{BB962C8B-B14F-4D97-AF65-F5344CB8AC3E}">
        <p14:creationId xmlns:p14="http://schemas.microsoft.com/office/powerpoint/2010/main" val="236921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B6857F62-3E2A-4A11-8A3F-8CA9D7657704}" type="datetimeFigureOut">
              <a:rPr lang="en-US"/>
              <a:pPr>
                <a:defRPr/>
              </a:pPr>
              <a:t>9/3/23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7FEAFFBC-73AA-4A22-B793-20417B47E189}" type="slidenum">
              <a:rPr lang="en-US"/>
              <a:pPr>
                <a:defRPr/>
              </a:pPr>
              <a:t>‹#›</a:t>
            </a:fld>
            <a:endParaRPr lang="en-US"/>
          </a:p>
        </p:txBody>
      </p:sp>
    </p:spTree>
    <p:extLst>
      <p:ext uri="{BB962C8B-B14F-4D97-AF65-F5344CB8AC3E}">
        <p14:creationId xmlns:p14="http://schemas.microsoft.com/office/powerpoint/2010/main" val="364231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76962DC2-36BB-4F8A-8814-BEA03D95CB97}" type="datetimeFigureOut">
              <a:rPr lang="en-US"/>
              <a:pPr>
                <a:defRPr/>
              </a:pPr>
              <a:t>9/3/23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a:t>
            </a:r>
            <a:fld id="{CFC42D11-D6BE-4F07-A150-2FFF9EA51048}" type="slidenum">
              <a:rPr lang="en-US"/>
              <a:pPr>
                <a:defRPr/>
              </a:pPr>
              <a:t>‹#›</a:t>
            </a:fld>
            <a:endParaRPr lang="en-US"/>
          </a:p>
        </p:txBody>
      </p:sp>
    </p:spTree>
    <p:extLst>
      <p:ext uri="{BB962C8B-B14F-4D97-AF65-F5344CB8AC3E}">
        <p14:creationId xmlns:p14="http://schemas.microsoft.com/office/powerpoint/2010/main" val="123830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02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Chapter Title</a:t>
            </a:r>
          </a:p>
        </p:txBody>
      </p:sp>
      <p:sp>
        <p:nvSpPr>
          <p:cNvPr id="5" name="Footer Placeholder 4"/>
          <p:cNvSpPr>
            <a:spLocks noGrp="1"/>
          </p:cNvSpPr>
          <p:nvPr>
            <p:ph type="ftr" sz="quarter" idx="3"/>
          </p:nvPr>
        </p:nvSpPr>
        <p:spPr>
          <a:xfrm>
            <a:off x="5867400" y="6629400"/>
            <a:ext cx="2895600" cy="361950"/>
          </a:xfrm>
          <a:prstGeom prst="rect">
            <a:avLst/>
          </a:prstGeom>
        </p:spPr>
        <p:txBody>
          <a:bodyPr vert="horz" lIns="91440" tIns="45720" rIns="91440" bIns="45720" rtlCol="0" anchor="ctr"/>
          <a:lstStyle>
            <a:lvl1pPr algn="r">
              <a:defRPr sz="900">
                <a:solidFill>
                  <a:schemeClr val="tx1"/>
                </a:solidFill>
              </a:defRPr>
            </a:lvl1pPr>
          </a:lstStyle>
          <a:p>
            <a:pPr>
              <a:defRPr/>
            </a:pPr>
            <a:r>
              <a:rPr lang="en-US" dirty="0"/>
              <a:t>Copyright © 2018 by the McGraw-Hill Companies, Inc. All rights reserved.</a:t>
            </a:r>
          </a:p>
          <a:p>
            <a:pPr>
              <a:defRPr/>
            </a:pPr>
            <a:endParaRPr lang="en-US" dirty="0"/>
          </a:p>
          <a:p>
            <a:pPr>
              <a:defRPr/>
            </a:pPr>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solidFill>
              </a:defRPr>
            </a:lvl1pPr>
          </a:lstStyle>
          <a:p>
            <a:pPr>
              <a:defRPr/>
            </a:pPr>
            <a:r>
              <a:rPr lang="en-US"/>
              <a:t>#-</a:t>
            </a:r>
            <a:fld id="{5E6ADDC6-E138-4E00-8EB5-46BBFC9375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rtl="0" eaLnBrk="0" fontAlgn="base" hangingPunct="0">
        <a:spcBef>
          <a:spcPct val="0"/>
        </a:spcBef>
        <a:spcAft>
          <a:spcPct val="0"/>
        </a:spcAft>
        <a:defRPr sz="5400" b="1" kern="1200">
          <a:solidFill>
            <a:srgbClr val="C05533"/>
          </a:solidFill>
          <a:latin typeface="Arial Narrow" panose="020B0606020202030204" pitchFamily="34" charset="0"/>
          <a:ea typeface="+mj-ea"/>
          <a:cs typeface="+mj-cs"/>
        </a:defRPr>
      </a:lvl1pPr>
      <a:lvl2pPr algn="ctr" rtl="0" eaLnBrk="0" fontAlgn="base" hangingPunct="0">
        <a:spcBef>
          <a:spcPct val="0"/>
        </a:spcBef>
        <a:spcAft>
          <a:spcPct val="0"/>
        </a:spcAft>
        <a:defRPr sz="5400" b="1">
          <a:solidFill>
            <a:srgbClr val="C05533"/>
          </a:solidFill>
          <a:latin typeface="Arial Narrow" pitchFamily="34" charset="0"/>
        </a:defRPr>
      </a:lvl2pPr>
      <a:lvl3pPr algn="ctr" rtl="0" eaLnBrk="0" fontAlgn="base" hangingPunct="0">
        <a:spcBef>
          <a:spcPct val="0"/>
        </a:spcBef>
        <a:spcAft>
          <a:spcPct val="0"/>
        </a:spcAft>
        <a:defRPr sz="5400" b="1">
          <a:solidFill>
            <a:srgbClr val="C05533"/>
          </a:solidFill>
          <a:latin typeface="Arial Narrow" pitchFamily="34" charset="0"/>
        </a:defRPr>
      </a:lvl3pPr>
      <a:lvl4pPr algn="ctr" rtl="0" eaLnBrk="0" fontAlgn="base" hangingPunct="0">
        <a:spcBef>
          <a:spcPct val="0"/>
        </a:spcBef>
        <a:spcAft>
          <a:spcPct val="0"/>
        </a:spcAft>
        <a:defRPr sz="5400" b="1">
          <a:solidFill>
            <a:srgbClr val="C05533"/>
          </a:solidFill>
          <a:latin typeface="Arial Narrow" pitchFamily="34" charset="0"/>
        </a:defRPr>
      </a:lvl4pPr>
      <a:lvl5pPr algn="ctr" rtl="0" eaLnBrk="0" fontAlgn="base" hangingPunct="0">
        <a:spcBef>
          <a:spcPct val="0"/>
        </a:spcBef>
        <a:spcAft>
          <a:spcPct val="0"/>
        </a:spcAft>
        <a:defRPr sz="5400" b="1">
          <a:solidFill>
            <a:srgbClr val="C05533"/>
          </a:solidFill>
          <a:latin typeface="Arial Narrow" pitchFamily="34" charset="0"/>
        </a:defRPr>
      </a:lvl5pPr>
      <a:lvl6pPr marL="457200" algn="ctr" rtl="0" fontAlgn="base">
        <a:spcBef>
          <a:spcPct val="0"/>
        </a:spcBef>
        <a:spcAft>
          <a:spcPct val="0"/>
        </a:spcAft>
        <a:defRPr sz="5400" b="1">
          <a:solidFill>
            <a:srgbClr val="C05533"/>
          </a:solidFill>
          <a:latin typeface="Arial Narrow" pitchFamily="34" charset="0"/>
        </a:defRPr>
      </a:lvl6pPr>
      <a:lvl7pPr marL="914400" algn="ctr" rtl="0" fontAlgn="base">
        <a:spcBef>
          <a:spcPct val="0"/>
        </a:spcBef>
        <a:spcAft>
          <a:spcPct val="0"/>
        </a:spcAft>
        <a:defRPr sz="5400" b="1">
          <a:solidFill>
            <a:srgbClr val="C05533"/>
          </a:solidFill>
          <a:latin typeface="Arial Narrow" pitchFamily="34" charset="0"/>
        </a:defRPr>
      </a:lvl7pPr>
      <a:lvl8pPr marL="1371600" algn="ctr" rtl="0" fontAlgn="base">
        <a:spcBef>
          <a:spcPct val="0"/>
        </a:spcBef>
        <a:spcAft>
          <a:spcPct val="0"/>
        </a:spcAft>
        <a:defRPr sz="5400" b="1">
          <a:solidFill>
            <a:srgbClr val="C05533"/>
          </a:solidFill>
          <a:latin typeface="Arial Narrow" pitchFamily="34" charset="0"/>
        </a:defRPr>
      </a:lvl8pPr>
      <a:lvl9pPr marL="1828800" algn="ctr" rtl="0" fontAlgn="base">
        <a:spcBef>
          <a:spcPct val="0"/>
        </a:spcBef>
        <a:spcAft>
          <a:spcPct val="0"/>
        </a:spcAft>
        <a:defRPr sz="5400" b="1">
          <a:solidFill>
            <a:srgbClr val="C05533"/>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dirty="0"/>
              <a:t>Chapter One</a:t>
            </a:r>
          </a:p>
        </p:txBody>
      </p:sp>
      <p:sp>
        <p:nvSpPr>
          <p:cNvPr id="14339" name="Rectangle 20"/>
          <p:cNvSpPr>
            <a:spLocks noGrp="1" noChangeArrowheads="1"/>
          </p:cNvSpPr>
          <p:nvPr>
            <p:ph type="ftr" sz="quarter" idx="10"/>
          </p:nvPr>
        </p:nvSpPr>
        <p:spPr bwMode="auto">
          <a:xfrm>
            <a:off x="4267200" y="6477000"/>
            <a:ext cx="4897438"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p:txBody>
      </p:sp>
      <p:sp>
        <p:nvSpPr>
          <p:cNvPr id="14340" name="Title 1"/>
          <p:cNvSpPr>
            <a:spLocks noGrp="1"/>
          </p:cNvSpPr>
          <p:nvPr>
            <p:ph type="title"/>
          </p:nvPr>
        </p:nvSpPr>
        <p:spPr>
          <a:xfrm>
            <a:off x="0" y="5181600"/>
            <a:ext cx="9144000" cy="990600"/>
          </a:xfrm>
        </p:spPr>
        <p:txBody>
          <a:bodyPr/>
          <a:lstStyle/>
          <a:p>
            <a:pPr eaLnBrk="1" hangingPunct="1"/>
            <a:r>
              <a:rPr lang="en-US" altLang="en-US" sz="4500" dirty="0"/>
              <a:t>Globalization and the Multinational Firm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bwMode="auto">
          <a:xfrm>
            <a:off x="457200" y="2286000"/>
            <a:ext cx="8153400" cy="42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1" tIns="46036" rIns="92071" bIns="46036" numCol="1" anchor="t" anchorCtr="0" compatLnSpc="1">
            <a:prstTxWarp prst="textNoShape">
              <a:avLst/>
            </a:prstTxWarp>
          </a:bodyPr>
          <a:lstStyle/>
          <a:p>
            <a:pPr eaLnBrk="1" hangingPunct="1"/>
            <a:r>
              <a:rPr lang="en-US" altLang="en-US" sz="2800" dirty="0"/>
              <a:t>Firms may benefit from an </a:t>
            </a:r>
            <a:r>
              <a:rPr lang="en-US" altLang="en-US" sz="2800" b="1" dirty="0"/>
              <a:t>expanded opportunity set </a:t>
            </a:r>
            <a:r>
              <a:rPr lang="en-US" altLang="en-US" sz="2800" dirty="0"/>
              <a:t>when they venture into the arena of global markets</a:t>
            </a:r>
          </a:p>
          <a:p>
            <a:pPr lvl="1" eaLnBrk="1" hangingPunct="1"/>
            <a:r>
              <a:rPr lang="en-US" altLang="en-US" sz="2400" dirty="0"/>
              <a:t>Firms can gain from greater economies of scale when their tangible and intangible assets are deployed on a global basis</a:t>
            </a:r>
          </a:p>
          <a:p>
            <a:pPr lvl="1" eaLnBrk="1" hangingPunct="1"/>
            <a:r>
              <a:rPr lang="en-US" altLang="en-US" sz="2400" dirty="0"/>
              <a:t>True for corporations, as well as individual investors</a:t>
            </a:r>
          </a:p>
          <a:p>
            <a:pPr lvl="1" eaLnBrk="1" hangingPunct="1"/>
            <a:r>
              <a:rPr lang="en-US" altLang="en-US" sz="2400" dirty="0"/>
              <a:t>“It just doesn’t make sense to play in only one corner of the sandbox.”</a:t>
            </a:r>
          </a:p>
          <a:p>
            <a:pPr lvl="1" eaLnBrk="1" hangingPunct="1"/>
            <a:endParaRPr lang="en-US" altLang="en-US" sz="2400" dirty="0"/>
          </a:p>
        </p:txBody>
      </p:sp>
      <p:sp>
        <p:nvSpPr>
          <p:cNvPr id="24580"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03B66052-2807-489E-926B-D00DEA297B36}" type="slidenum">
              <a:rPr lang="en-US" altLang="en-US" sz="900">
                <a:cs typeface="Arial" charset="0"/>
              </a:rPr>
              <a:pPr algn="r" eaLnBrk="1" hangingPunct="1"/>
              <a:t>10</a:t>
            </a:fld>
            <a:endParaRPr lang="en-US" altLang="en-US" sz="1000">
              <a:cs typeface="Arial" charset="0"/>
            </a:endParaRPr>
          </a:p>
        </p:txBody>
      </p:sp>
      <p:sp>
        <p:nvSpPr>
          <p:cNvPr id="9" name="Rectangle 2"/>
          <p:cNvSpPr>
            <a:spLocks noGrp="1" noChangeArrowheads="1"/>
          </p:cNvSpPr>
          <p:nvPr>
            <p:ph type="title"/>
          </p:nvPr>
        </p:nvSpPr>
        <p:spPr/>
        <p:txBody>
          <a:bodyPr lIns="92071" tIns="46036" rIns="92071" bIns="46036" rtlCol="0">
            <a:noAutofit/>
          </a:bodyPr>
          <a:lstStyle/>
          <a:p>
            <a:pPr eaLnBrk="1" fontAlgn="auto" hangingPunct="1">
              <a:spcAft>
                <a:spcPts val="0"/>
              </a:spcAft>
              <a:defRPr/>
            </a:pPr>
            <a:r>
              <a:rPr lang="en-US" altLang="en-US" sz="3600" dirty="0"/>
              <a:t>What’s Special about “International” Finance: Expanded Opportunity Set</a:t>
            </a:r>
          </a:p>
        </p:txBody>
      </p:sp>
      <p:sp>
        <p:nvSpPr>
          <p:cNvPr id="6" name="Rectangle 20">
            <a:extLst>
              <a:ext uri="{FF2B5EF4-FFF2-40B4-BE49-F238E27FC236}">
                <a16:creationId xmlns:a16="http://schemas.microsoft.com/office/drawing/2014/main" id="{9D42E4EB-D3D5-4D40-9319-232C90F86D7A}"/>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190500" y="914400"/>
            <a:ext cx="8763000" cy="990600"/>
          </a:xfrm>
        </p:spPr>
        <p:txBody>
          <a:bodyPr rtlCol="0">
            <a:noAutofit/>
          </a:bodyPr>
          <a:lstStyle/>
          <a:p>
            <a:pPr eaLnBrk="1" fontAlgn="auto" hangingPunct="1">
              <a:spcAft>
                <a:spcPts val="0"/>
              </a:spcAft>
              <a:defRPr/>
            </a:pPr>
            <a:r>
              <a:rPr lang="en-US" altLang="en-US" sz="3600" dirty="0"/>
              <a:t>Goals for International Financial Management</a:t>
            </a:r>
          </a:p>
        </p:txBody>
      </p:sp>
      <p:sp>
        <p:nvSpPr>
          <p:cNvPr id="25603" name="Rectangle 2"/>
          <p:cNvSpPr>
            <a:spLocks noGrp="1" noChangeArrowheads="1"/>
          </p:cNvSpPr>
          <p:nvPr>
            <p:ph idx="1"/>
          </p:nvPr>
        </p:nvSpPr>
        <p:spPr bwMode="auto">
          <a:xfrm>
            <a:off x="381000" y="1752600"/>
            <a:ext cx="83058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1" tIns="46036" rIns="92071" bIns="46036" numCol="1" anchor="t" anchorCtr="0" compatLnSpc="1">
            <a:prstTxWarp prst="textNoShape">
              <a:avLst/>
            </a:prstTxWarp>
          </a:bodyPr>
          <a:lstStyle/>
          <a:p>
            <a:pPr marL="385763" indent="-385763" defTabSz="1031875" eaLnBrk="1" hangingPunct="1"/>
            <a:r>
              <a:rPr lang="en-US" altLang="en-US" sz="2800" dirty="0"/>
              <a:t>The focus of the text is to provide today’s financial managers with an understanding of the fundamental concepts and the tools necessary to be effective global managers</a:t>
            </a:r>
          </a:p>
          <a:p>
            <a:pPr marL="785813" lvl="1" indent="-385763" defTabSz="1031875" eaLnBrk="1" hangingPunct="1"/>
            <a:r>
              <a:rPr lang="en-US" altLang="en-US" sz="2400" dirty="0"/>
              <a:t>Fundamental goal of sound financial management is </a:t>
            </a:r>
            <a:r>
              <a:rPr lang="en-US" altLang="en-US" sz="2400" b="1" dirty="0"/>
              <a:t>shareholder wealth maximization, </a:t>
            </a:r>
            <a:r>
              <a:rPr lang="en-US" altLang="en-US" sz="2400" dirty="0"/>
              <a:t>which means the firm makes all business decisions and investments with an eye toward making the owners of the firm (i.e., shareholders) better off financially</a:t>
            </a:r>
          </a:p>
          <a:p>
            <a:pPr marL="785813" lvl="1" indent="-385763" defTabSz="1031875" eaLnBrk="1" hangingPunct="1"/>
            <a:r>
              <a:rPr lang="en-US" altLang="en-US" sz="2400" dirty="0"/>
              <a:t>Generally accepted in Anglo-Saxon countries, but not as widely embraced in other parts of the world </a:t>
            </a:r>
          </a:p>
          <a:p>
            <a:pPr marL="785813" lvl="1" indent="-385763" defTabSz="1031875" eaLnBrk="1" hangingPunct="1"/>
            <a:endParaRPr lang="en-US" altLang="en-US" sz="2400" dirty="0"/>
          </a:p>
        </p:txBody>
      </p:sp>
      <p:sp>
        <p:nvSpPr>
          <p:cNvPr id="25605"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5402C679-57A5-48AC-9324-44FE278E7581}" type="slidenum">
              <a:rPr lang="en-US" altLang="en-US" sz="900">
                <a:cs typeface="Arial" charset="0"/>
              </a:rPr>
              <a:pPr algn="r" eaLnBrk="1" hangingPunct="1"/>
              <a:t>11</a:t>
            </a:fld>
            <a:endParaRPr lang="en-US" altLang="en-US" sz="1000">
              <a:cs typeface="Arial" charset="0"/>
            </a:endParaRPr>
          </a:p>
        </p:txBody>
      </p:sp>
      <p:sp>
        <p:nvSpPr>
          <p:cNvPr id="6" name="Rectangle 20">
            <a:extLst>
              <a:ext uri="{FF2B5EF4-FFF2-40B4-BE49-F238E27FC236}">
                <a16:creationId xmlns:a16="http://schemas.microsoft.com/office/drawing/2014/main" id="{069B9A6D-F903-4A1B-9776-351BD70B3F46}"/>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altLang="en-US" sz="3600" dirty="0"/>
              <a:t>Other Stakeholders</a:t>
            </a:r>
          </a:p>
        </p:txBody>
      </p:sp>
      <p:sp>
        <p:nvSpPr>
          <p:cNvPr id="27651" name="Rectangle 3"/>
          <p:cNvSpPr>
            <a:spLocks noGrp="1" noChangeArrowheads="1"/>
          </p:cNvSpPr>
          <p:nvPr>
            <p:ph idx="1"/>
          </p:nvPr>
        </p:nvSpPr>
        <p:spPr bwMode="auto">
          <a:xfrm>
            <a:off x="304800" y="1752600"/>
            <a:ext cx="85344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5763" indent="-385763" defTabSz="1031875" eaLnBrk="1" hangingPunct="1"/>
            <a:r>
              <a:rPr lang="en-US" altLang="en-US" sz="2800" dirty="0"/>
              <a:t>In other countries shareholders are viewed as merely one among many “stakeholders” of the firm, others being:</a:t>
            </a:r>
          </a:p>
          <a:p>
            <a:pPr marL="838200" lvl="1" indent="-322263" defTabSz="1031875" eaLnBrk="1" hangingPunct="1"/>
            <a:r>
              <a:rPr lang="en-US" altLang="en-US" sz="2400" dirty="0"/>
              <a:t>Employees</a:t>
            </a:r>
          </a:p>
          <a:p>
            <a:pPr marL="838200" lvl="1" indent="-322263" defTabSz="1031875" eaLnBrk="1" hangingPunct="1"/>
            <a:r>
              <a:rPr lang="en-US" altLang="en-US" sz="2400" dirty="0"/>
              <a:t>Suppliers</a:t>
            </a:r>
          </a:p>
          <a:p>
            <a:pPr marL="838200" lvl="1" indent="-322263" defTabSz="1031875" eaLnBrk="1" hangingPunct="1"/>
            <a:r>
              <a:rPr lang="en-US" altLang="en-US" sz="2400" dirty="0"/>
              <a:t>Customers</a:t>
            </a:r>
          </a:p>
          <a:p>
            <a:pPr marL="838200" lvl="1" indent="-322263" defTabSz="1031875" eaLnBrk="1" hangingPunct="1"/>
            <a:r>
              <a:rPr lang="en-US" altLang="en-US" sz="2400" dirty="0"/>
              <a:t>Banks</a:t>
            </a:r>
          </a:p>
          <a:p>
            <a:pPr marL="385763" indent="-385763" defTabSz="1031875" eaLnBrk="1" hangingPunct="1"/>
            <a:r>
              <a:rPr lang="en-US" altLang="en-US" sz="2800" dirty="0"/>
              <a:t>In Japan, managers have typically sought to maximize the value of the </a:t>
            </a:r>
            <a:r>
              <a:rPr lang="en-US" altLang="en-US" sz="2800" i="1" dirty="0"/>
              <a:t>keiretsu</a:t>
            </a:r>
            <a:r>
              <a:rPr lang="en-US" altLang="en-US" sz="2800" dirty="0"/>
              <a:t>—a family of firms to which the individual firms belongs</a:t>
            </a:r>
          </a:p>
        </p:txBody>
      </p:sp>
      <p:sp>
        <p:nvSpPr>
          <p:cNvPr id="27653"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52FDCC03-B6F9-481C-8DDB-2E6C3401D061}" type="slidenum">
              <a:rPr lang="en-US" altLang="en-US" sz="900">
                <a:cs typeface="Arial" charset="0"/>
              </a:rPr>
              <a:pPr algn="r" eaLnBrk="1" hangingPunct="1"/>
              <a:t>12</a:t>
            </a:fld>
            <a:endParaRPr lang="en-US" altLang="en-US" sz="1000">
              <a:cs typeface="Arial" charset="0"/>
            </a:endParaRPr>
          </a:p>
        </p:txBody>
      </p:sp>
      <p:sp>
        <p:nvSpPr>
          <p:cNvPr id="6" name="Rectangle 20">
            <a:extLst>
              <a:ext uri="{FF2B5EF4-FFF2-40B4-BE49-F238E27FC236}">
                <a16:creationId xmlns:a16="http://schemas.microsoft.com/office/drawing/2014/main" id="{64A2D50A-763C-4DB4-B364-5B5851E93E55}"/>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altLang="en-US" sz="3600" dirty="0"/>
              <a:t>Corporate Governance</a:t>
            </a:r>
          </a:p>
        </p:txBody>
      </p:sp>
      <p:sp>
        <p:nvSpPr>
          <p:cNvPr id="28675" name="Rectangle 3"/>
          <p:cNvSpPr>
            <a:spLocks noGrp="1" noChangeArrowheads="1"/>
          </p:cNvSpPr>
          <p:nvPr>
            <p:ph idx="1"/>
          </p:nvPr>
        </p:nvSpPr>
        <p:spPr bwMode="auto">
          <a:xfrm>
            <a:off x="228600" y="1817688"/>
            <a:ext cx="8686800" cy="4676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sz="2800" dirty="0"/>
              <a:t>As shown by a series of recent corporate scandals at companies like Enron, WorldCom, Parmalat, and Global Crossing, managers may pursue their own private interests at the expense of shareholders when they are not closely monitored</a:t>
            </a:r>
          </a:p>
          <a:p>
            <a:pPr lvl="1" eaLnBrk="1" hangingPunct="1">
              <a:lnSpc>
                <a:spcPct val="90000"/>
              </a:lnSpc>
            </a:pPr>
            <a:r>
              <a:rPr lang="en-US" altLang="en-US" sz="2400" dirty="0"/>
              <a:t>This “agency problem” is a major weakness of the public corporation</a:t>
            </a:r>
          </a:p>
          <a:p>
            <a:pPr eaLnBrk="1" hangingPunct="1">
              <a:lnSpc>
                <a:spcPct val="90000"/>
              </a:lnSpc>
            </a:pPr>
            <a:r>
              <a:rPr lang="en-US" altLang="en-US" sz="2800" dirty="0"/>
              <a:t>Reinforces the importance of </a:t>
            </a:r>
            <a:r>
              <a:rPr lang="en-US" altLang="en-US" sz="2800" b="1" dirty="0"/>
              <a:t>corporate governance</a:t>
            </a:r>
            <a:r>
              <a:rPr lang="en-US" altLang="en-US" sz="2800" dirty="0"/>
              <a:t>, the financial and legal framework for regulating the relationship between a firm’s management and its shareholders</a:t>
            </a:r>
          </a:p>
        </p:txBody>
      </p:sp>
      <p:sp>
        <p:nvSpPr>
          <p:cNvPr id="28677"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5D04232C-00D5-4836-BDF4-9B5DE605FDD1}" type="slidenum">
              <a:rPr lang="en-US" altLang="en-US" sz="900">
                <a:cs typeface="Arial" charset="0"/>
              </a:rPr>
              <a:pPr algn="r" eaLnBrk="1" hangingPunct="1"/>
              <a:t>13</a:t>
            </a:fld>
            <a:endParaRPr lang="en-US" altLang="en-US" sz="1000">
              <a:cs typeface="Arial" charset="0"/>
            </a:endParaRPr>
          </a:p>
        </p:txBody>
      </p:sp>
      <p:sp>
        <p:nvSpPr>
          <p:cNvPr id="6" name="Rectangle 20">
            <a:extLst>
              <a:ext uri="{FF2B5EF4-FFF2-40B4-BE49-F238E27FC236}">
                <a16:creationId xmlns:a16="http://schemas.microsoft.com/office/drawing/2014/main" id="{3EABA85D-9C64-4E98-9B7C-B644EE75C9B9}"/>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381000" y="2347641"/>
            <a:ext cx="8458200" cy="43571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1" tIns="46036" rIns="92071" bIns="46036" numCol="1" anchor="t" anchorCtr="0" compatLnSpc="1">
            <a:prstTxWarp prst="textNoShape">
              <a:avLst/>
            </a:prstTxWarp>
          </a:bodyPr>
          <a:lstStyle/>
          <a:p>
            <a:pPr marL="571500" indent="-571500" eaLnBrk="1" hangingPunct="1">
              <a:buFont typeface="+mj-lt"/>
              <a:buAutoNum type="romanUcPeriod"/>
            </a:pPr>
            <a:r>
              <a:rPr lang="en-US" altLang="en-US" sz="2800" dirty="0"/>
              <a:t>Emergence of Globalized Financial Markets</a:t>
            </a:r>
          </a:p>
          <a:p>
            <a:pPr marL="571500" indent="-571500" eaLnBrk="1" hangingPunct="1">
              <a:buFont typeface="+mj-lt"/>
              <a:buAutoNum type="romanUcPeriod"/>
            </a:pPr>
            <a:r>
              <a:rPr lang="en-US" altLang="en-US" sz="2800" dirty="0"/>
              <a:t>Emergence of the Euro as a Global Currency</a:t>
            </a:r>
          </a:p>
          <a:p>
            <a:pPr marL="571500" indent="-571500" eaLnBrk="1" hangingPunct="1">
              <a:buFont typeface="+mj-lt"/>
              <a:buAutoNum type="romanUcPeriod"/>
            </a:pPr>
            <a:r>
              <a:rPr lang="en-US" altLang="en-US" sz="2800" dirty="0"/>
              <a:t>Europe’s Sovereign Debt Crisis of 2010</a:t>
            </a:r>
          </a:p>
          <a:p>
            <a:pPr marL="571500" indent="-571500" eaLnBrk="1" hangingPunct="1">
              <a:buFont typeface="+mj-lt"/>
              <a:buAutoNum type="romanUcPeriod"/>
            </a:pPr>
            <a:r>
              <a:rPr lang="en-US" altLang="en-US" sz="2800" dirty="0"/>
              <a:t>Trade Liberalization and Economic Integration </a:t>
            </a:r>
          </a:p>
          <a:p>
            <a:pPr marL="571500" indent="-571500" eaLnBrk="1" hangingPunct="1">
              <a:buFont typeface="+mj-lt"/>
              <a:buAutoNum type="romanUcPeriod"/>
            </a:pPr>
            <a:r>
              <a:rPr lang="en-US" altLang="en-US" sz="2800" dirty="0"/>
              <a:t>Privatization </a:t>
            </a:r>
          </a:p>
          <a:p>
            <a:pPr marL="571500" indent="-571500" eaLnBrk="1" hangingPunct="1">
              <a:buFont typeface="+mj-lt"/>
              <a:buAutoNum type="romanUcPeriod"/>
            </a:pPr>
            <a:r>
              <a:rPr lang="en-US" altLang="en-US" sz="2800" dirty="0"/>
              <a:t>Global Financial Crisis of 2008-2009</a:t>
            </a:r>
          </a:p>
          <a:p>
            <a:pPr marL="571500" indent="-571500" eaLnBrk="1" hangingPunct="1">
              <a:buFont typeface="+mj-lt"/>
              <a:buAutoNum type="romanUcPeriod"/>
            </a:pPr>
            <a:r>
              <a:rPr lang="en-US" altLang="en-US" sz="2800" dirty="0"/>
              <a:t>Brexit</a:t>
            </a:r>
          </a:p>
          <a:p>
            <a:pPr eaLnBrk="1" hangingPunct="1">
              <a:buFont typeface="Wingdings" pitchFamily="2" charset="2"/>
              <a:buNone/>
            </a:pPr>
            <a:endParaRPr lang="en-US" altLang="en-US" dirty="0"/>
          </a:p>
        </p:txBody>
      </p:sp>
      <p:sp>
        <p:nvSpPr>
          <p:cNvPr id="30724"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85F5B474-8F8B-42AD-B884-1204A683F08E}" type="slidenum">
              <a:rPr lang="en-US" altLang="en-US" sz="900">
                <a:cs typeface="Arial" charset="0"/>
              </a:rPr>
              <a:pPr algn="r" eaLnBrk="1" hangingPunct="1"/>
              <a:t>14</a:t>
            </a:fld>
            <a:endParaRPr lang="en-US" altLang="en-US" sz="1000">
              <a:cs typeface="Arial" charset="0"/>
            </a:endParaRPr>
          </a:p>
        </p:txBody>
      </p:sp>
      <p:sp>
        <p:nvSpPr>
          <p:cNvPr id="2" name="Title 1"/>
          <p:cNvSpPr>
            <a:spLocks noGrp="1"/>
          </p:cNvSpPr>
          <p:nvPr>
            <p:ph type="title"/>
          </p:nvPr>
        </p:nvSpPr>
        <p:spPr/>
        <p:txBody>
          <a:bodyPr>
            <a:noAutofit/>
          </a:bodyPr>
          <a:lstStyle/>
          <a:p>
            <a:pPr eaLnBrk="1" hangingPunct="1">
              <a:defRPr/>
            </a:pPr>
            <a:r>
              <a:rPr lang="en-US" altLang="en-US" sz="3600" dirty="0"/>
              <a:t>Globalization of the World Economy: Major Trends and Developments</a:t>
            </a:r>
            <a:endParaRPr lang="en-US" sz="3600" dirty="0"/>
          </a:p>
        </p:txBody>
      </p:sp>
      <p:sp>
        <p:nvSpPr>
          <p:cNvPr id="6" name="Rectangle 20">
            <a:extLst>
              <a:ext uri="{FF2B5EF4-FFF2-40B4-BE49-F238E27FC236}">
                <a16:creationId xmlns:a16="http://schemas.microsoft.com/office/drawing/2014/main" id="{D8315C21-F66C-4EAC-B743-98132C3F07B8}"/>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bwMode="auto">
          <a:xfrm>
            <a:off x="304800" y="1676400"/>
            <a:ext cx="8305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5763" indent="-385763" defTabSz="1031875" eaLnBrk="1" hangingPunct="1">
              <a:lnSpc>
                <a:spcPct val="90000"/>
              </a:lnSpc>
            </a:pPr>
            <a:r>
              <a:rPr lang="en-US" altLang="en-US" sz="2800" dirty="0"/>
              <a:t>Deregulation of foreign exchange and capital markets</a:t>
            </a:r>
          </a:p>
          <a:p>
            <a:pPr marL="385763" indent="-385763" defTabSz="1031875" eaLnBrk="1" hangingPunct="1">
              <a:lnSpc>
                <a:spcPct val="90000"/>
              </a:lnSpc>
            </a:pPr>
            <a:r>
              <a:rPr lang="en-US" altLang="en-US" sz="2800" dirty="0"/>
              <a:t>Financial innovations resulted in the introduction of various instruments:</a:t>
            </a:r>
          </a:p>
          <a:p>
            <a:pPr marL="785813" lvl="1" indent="-385763" defTabSz="1031875" eaLnBrk="1" hangingPunct="1">
              <a:lnSpc>
                <a:spcPct val="90000"/>
              </a:lnSpc>
            </a:pPr>
            <a:r>
              <a:rPr lang="en-US" altLang="en-US" sz="2400" dirty="0"/>
              <a:t>Currency futures and options</a:t>
            </a:r>
          </a:p>
          <a:p>
            <a:pPr marL="785813" lvl="1" indent="-385763" defTabSz="1031875" eaLnBrk="1" hangingPunct="1">
              <a:lnSpc>
                <a:spcPct val="90000"/>
              </a:lnSpc>
            </a:pPr>
            <a:r>
              <a:rPr lang="en-US" altLang="en-US" sz="2400" dirty="0"/>
              <a:t>Multicurrency bonds</a:t>
            </a:r>
          </a:p>
          <a:p>
            <a:pPr marL="785813" lvl="1" indent="-385763" defTabSz="1031875" eaLnBrk="1" hangingPunct="1">
              <a:lnSpc>
                <a:spcPct val="90000"/>
              </a:lnSpc>
            </a:pPr>
            <a:r>
              <a:rPr lang="en-US" altLang="en-US" sz="2400" dirty="0"/>
              <a:t>International mutual funds</a:t>
            </a:r>
          </a:p>
          <a:p>
            <a:pPr marL="785813" lvl="1" indent="-385763" defTabSz="1031875" eaLnBrk="1" hangingPunct="1">
              <a:lnSpc>
                <a:spcPct val="90000"/>
              </a:lnSpc>
            </a:pPr>
            <a:r>
              <a:rPr lang="en-US" altLang="en-US" sz="2400" dirty="0"/>
              <a:t>Country funds</a:t>
            </a:r>
          </a:p>
          <a:p>
            <a:pPr marL="785813" lvl="1" indent="-385763" defTabSz="1031875" eaLnBrk="1" hangingPunct="1">
              <a:lnSpc>
                <a:spcPct val="90000"/>
              </a:lnSpc>
            </a:pPr>
            <a:r>
              <a:rPr lang="en-US" altLang="en-US" sz="2400" dirty="0"/>
              <a:t>Exchange-traded funds (ETFs)</a:t>
            </a:r>
          </a:p>
          <a:p>
            <a:pPr marL="785813" lvl="1" indent="-385763" defTabSz="1031875" eaLnBrk="1" hangingPunct="1">
              <a:lnSpc>
                <a:spcPct val="90000"/>
              </a:lnSpc>
            </a:pPr>
            <a:r>
              <a:rPr lang="en-US" altLang="en-US" sz="2400" dirty="0"/>
              <a:t>Foreign stock index futures and options</a:t>
            </a:r>
          </a:p>
          <a:p>
            <a:pPr marL="385763" indent="-385763" defTabSz="1031875" eaLnBrk="1" hangingPunct="1">
              <a:lnSpc>
                <a:spcPct val="90000"/>
              </a:lnSpc>
            </a:pPr>
            <a:r>
              <a:rPr lang="en-US" altLang="en-US" sz="2800" dirty="0"/>
              <a:t>Advances in computer and telecommunications technology</a:t>
            </a:r>
          </a:p>
        </p:txBody>
      </p:sp>
      <p:sp>
        <p:nvSpPr>
          <p:cNvPr id="31748"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16320FEB-0554-45F4-9843-861E85C7A306}" type="slidenum">
              <a:rPr lang="en-US" altLang="en-US" sz="900">
                <a:cs typeface="Arial" charset="0"/>
              </a:rPr>
              <a:pPr algn="r" eaLnBrk="1" hangingPunct="1"/>
              <a:t>15</a:t>
            </a:fld>
            <a:endParaRPr lang="en-US" altLang="en-US" sz="1000">
              <a:cs typeface="Arial" charset="0"/>
            </a:endParaRPr>
          </a:p>
        </p:txBody>
      </p:sp>
      <p:sp>
        <p:nvSpPr>
          <p:cNvPr id="2" name="Title 1"/>
          <p:cNvSpPr>
            <a:spLocks noGrp="1"/>
          </p:cNvSpPr>
          <p:nvPr>
            <p:ph type="title"/>
          </p:nvPr>
        </p:nvSpPr>
        <p:spPr/>
        <p:txBody>
          <a:bodyPr>
            <a:normAutofit/>
          </a:bodyPr>
          <a:lstStyle/>
          <a:p>
            <a:pPr eaLnBrk="1" hangingPunct="1">
              <a:defRPr/>
            </a:pPr>
            <a:r>
              <a:rPr lang="en-US" altLang="en-US" sz="3600" dirty="0"/>
              <a:t>Emergence of Globalized Financial Markets</a:t>
            </a:r>
            <a:endParaRPr lang="en-US" sz="3600" dirty="0"/>
          </a:p>
        </p:txBody>
      </p:sp>
      <p:sp>
        <p:nvSpPr>
          <p:cNvPr id="6" name="Rectangle 20">
            <a:extLst>
              <a:ext uri="{FF2B5EF4-FFF2-40B4-BE49-F238E27FC236}">
                <a16:creationId xmlns:a16="http://schemas.microsoft.com/office/drawing/2014/main" id="{5365A2BF-6D11-4DD2-A73A-2A0170FD87D3}"/>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altLang="en-US" sz="3600" dirty="0"/>
              <a:t>Emergence of the Euro as a Global Currency</a:t>
            </a:r>
          </a:p>
        </p:txBody>
      </p:sp>
      <p:sp>
        <p:nvSpPr>
          <p:cNvPr id="32771" name="Rectangle 3"/>
          <p:cNvSpPr>
            <a:spLocks noGrp="1" noChangeArrowheads="1"/>
          </p:cNvSpPr>
          <p:nvPr>
            <p:ph idx="1"/>
          </p:nvPr>
        </p:nvSpPr>
        <p:spPr bwMode="auto">
          <a:xfrm>
            <a:off x="381000" y="1752600"/>
            <a:ext cx="8382000" cy="4741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t>Momentous event in history of world financial system</a:t>
            </a:r>
          </a:p>
          <a:p>
            <a:pPr eaLnBrk="1" hangingPunct="1"/>
            <a:r>
              <a:rPr lang="en-US" altLang="en-US" sz="2800" dirty="0"/>
              <a:t>Currently more than 300 million Europeans in 19 countries are using the common currency on a daily basis</a:t>
            </a:r>
          </a:p>
          <a:p>
            <a:pPr lvl="1" eaLnBrk="1" hangingPunct="1"/>
            <a:r>
              <a:rPr lang="en-US" altLang="en-US" sz="2400" dirty="0"/>
              <a:t>Austria, Belgium, Cyprus, Estonia, Finland, France, Germany, Greece, Ireland, Italy, Latvia, Lithuania, Luxembourg, Malta, the Netherlands, Portugal, Slovakia, Slovenia, and Spain</a:t>
            </a:r>
          </a:p>
          <a:p>
            <a:pPr eaLnBrk="1" hangingPunct="1"/>
            <a:r>
              <a:rPr lang="en-US" altLang="en-US" sz="2800" b="1" dirty="0"/>
              <a:t>Transaction domain </a:t>
            </a:r>
            <a:r>
              <a:rPr lang="en-US" altLang="en-US" sz="2800" dirty="0"/>
              <a:t>of the euro may become larger than that of the U.S. dollar in the future</a:t>
            </a:r>
          </a:p>
        </p:txBody>
      </p:sp>
      <p:sp>
        <p:nvSpPr>
          <p:cNvPr id="32773"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1CC2F628-9A96-4A29-8396-246B1ABA7391}" type="slidenum">
              <a:rPr lang="en-US" altLang="en-US" sz="900">
                <a:cs typeface="Arial" charset="0"/>
              </a:rPr>
              <a:pPr algn="r" eaLnBrk="1" hangingPunct="1"/>
              <a:t>16</a:t>
            </a:fld>
            <a:endParaRPr lang="en-US" altLang="en-US" sz="1000">
              <a:cs typeface="Arial" charset="0"/>
            </a:endParaRPr>
          </a:p>
        </p:txBody>
      </p:sp>
      <p:sp>
        <p:nvSpPr>
          <p:cNvPr id="6" name="Rectangle 20">
            <a:extLst>
              <a:ext uri="{FF2B5EF4-FFF2-40B4-BE49-F238E27FC236}">
                <a16:creationId xmlns:a16="http://schemas.microsoft.com/office/drawing/2014/main" id="{1DD85C04-9315-4B0E-B9B5-B672A31B0788}"/>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rtlCol="0">
            <a:normAutofit/>
          </a:bodyPr>
          <a:lstStyle/>
          <a:p>
            <a:pPr eaLnBrk="1" fontAlgn="auto" hangingPunct="1">
              <a:spcAft>
                <a:spcPts val="0"/>
              </a:spcAft>
              <a:defRPr/>
            </a:pPr>
            <a:r>
              <a:rPr lang="en-US" altLang="en-US" sz="3600" dirty="0"/>
              <a:t>Europe’s Sovereign-Debt Crisis of 2010</a:t>
            </a:r>
          </a:p>
        </p:txBody>
      </p:sp>
      <p:sp>
        <p:nvSpPr>
          <p:cNvPr id="34819" name="Content Placeholder 2"/>
          <p:cNvSpPr>
            <a:spLocks noGrp="1"/>
          </p:cNvSpPr>
          <p:nvPr>
            <p:ph idx="1"/>
          </p:nvPr>
        </p:nvSpPr>
        <p:spPr bwMode="auto">
          <a:xfrm>
            <a:off x="228600" y="1828800"/>
            <a:ext cx="8610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t>In December 2009, the new Greek government revealed that its budget deficit for the year would be 12.7% of GDP, not the 3.7% previously forecast</a:t>
            </a:r>
          </a:p>
          <a:p>
            <a:pPr lvl="1" eaLnBrk="1" hangingPunct="1"/>
            <a:r>
              <a:rPr lang="en-US" altLang="en-US" sz="2400" dirty="0"/>
              <a:t>Investors sold off Greek government bonds and the ratings agencies downgraded them to “junk”</a:t>
            </a:r>
          </a:p>
          <a:p>
            <a:pPr lvl="1" eaLnBrk="1" hangingPunct="1"/>
            <a:r>
              <a:rPr lang="en-US" altLang="en-US" sz="2400" dirty="0"/>
              <a:t>Panic spread to other weak European countries (especially Ireland, Portugal, and Spain) and quickly escalated to a Europe-wide debt crisis</a:t>
            </a:r>
          </a:p>
          <a:p>
            <a:pPr lvl="1" eaLnBrk="1" hangingPunct="1"/>
            <a:r>
              <a:rPr lang="en-US" altLang="en-US" sz="2400" dirty="0"/>
              <a:t>Revealed a profound weakness of the euro as the common currency; Lack of fiscal discipline in a euro-zone country can always become a Europe-wide crisis</a:t>
            </a:r>
          </a:p>
        </p:txBody>
      </p:sp>
      <p:sp>
        <p:nvSpPr>
          <p:cNvPr id="34821"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633E0316-181E-49F9-B53F-A2F415FF089E}" type="slidenum">
              <a:rPr lang="en-US" altLang="en-US" sz="900">
                <a:cs typeface="Arial" charset="0"/>
              </a:rPr>
              <a:pPr algn="r" eaLnBrk="1" hangingPunct="1"/>
              <a:t>17</a:t>
            </a:fld>
            <a:endParaRPr lang="en-US" altLang="en-US" sz="1000">
              <a:cs typeface="Arial" charset="0"/>
            </a:endParaRPr>
          </a:p>
        </p:txBody>
      </p:sp>
      <p:sp>
        <p:nvSpPr>
          <p:cNvPr id="6" name="Rectangle 20">
            <a:extLst>
              <a:ext uri="{FF2B5EF4-FFF2-40B4-BE49-F238E27FC236}">
                <a16:creationId xmlns:a16="http://schemas.microsoft.com/office/drawing/2014/main" id="{20150A0C-46C8-4883-A27F-5F58E9342A7A}"/>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eaLnBrk="1" hangingPunct="1"/>
            <a:r>
              <a:rPr lang="en-US" altLang="en-US" sz="3600"/>
              <a:t>The Greek Drama</a:t>
            </a:r>
            <a:endParaRPr lang="en-US" altLang="en-US" sz="3600" dirty="0"/>
          </a:p>
        </p:txBody>
      </p:sp>
      <p:sp>
        <p:nvSpPr>
          <p:cNvPr id="35846"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6E62F0F0-1F36-4DA4-8E80-E821C8EC66C3}" type="slidenum">
              <a:rPr lang="en-US" altLang="en-US" sz="900" smtClean="0">
                <a:cs typeface="Arial" charset="0"/>
              </a:rPr>
              <a:pPr algn="r" eaLnBrk="1" hangingPunct="1"/>
              <a:t>18</a:t>
            </a:fld>
            <a:endParaRPr lang="en-US" altLang="en-US" sz="1000">
              <a:cs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66" y="1934198"/>
            <a:ext cx="7512468" cy="4390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0">
            <a:extLst>
              <a:ext uri="{FF2B5EF4-FFF2-40B4-BE49-F238E27FC236}">
                <a16:creationId xmlns:a16="http://schemas.microsoft.com/office/drawing/2014/main" id="{DA8C5439-6EC6-4CC6-A664-6E5668864EAD}"/>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Copyright © 2021 by the McGraw-Hill Companies, Inc. All rights reserved.</a:t>
            </a:r>
          </a:p>
          <a:p>
            <a:pPr eaLnBrk="1" hangingPunct="1"/>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Autofit/>
          </a:bodyPr>
          <a:lstStyle/>
          <a:p>
            <a:pPr eaLnBrk="1" hangingPunct="1"/>
            <a:r>
              <a:rPr lang="en-US" altLang="en-US" sz="3600" dirty="0"/>
              <a:t>Trade Liberalization and Economic Integration</a:t>
            </a:r>
          </a:p>
        </p:txBody>
      </p:sp>
      <p:sp>
        <p:nvSpPr>
          <p:cNvPr id="36867" name="Rectangle 3"/>
          <p:cNvSpPr>
            <a:spLocks noGrp="1" noChangeArrowheads="1"/>
          </p:cNvSpPr>
          <p:nvPr>
            <p:ph idx="1"/>
          </p:nvPr>
        </p:nvSpPr>
        <p:spPr bwMode="auto">
          <a:xfrm>
            <a:off x="152400" y="1981200"/>
            <a:ext cx="88392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5763" indent="-385763" defTabSz="1031875" eaLnBrk="1" hangingPunct="1"/>
            <a:r>
              <a:rPr lang="en-US" altLang="en-US" sz="2800" dirty="0"/>
              <a:t>Principal argument for international trade is based on the </a:t>
            </a:r>
            <a:r>
              <a:rPr lang="en-US" altLang="en-US" sz="2800" b="1" dirty="0"/>
              <a:t>theory of comparative advantage</a:t>
            </a:r>
          </a:p>
          <a:p>
            <a:pPr marL="785813" lvl="1" indent="-385763" defTabSz="1031875" eaLnBrk="1" hangingPunct="1"/>
            <a:r>
              <a:rPr lang="en-US" altLang="en-US" sz="2400" dirty="0"/>
              <a:t>It is mutually beneficial for countries if they specialize in the production of those goods they can produce most efficiently and trade those goods among them</a:t>
            </a:r>
          </a:p>
          <a:p>
            <a:pPr marL="785813" lvl="1" indent="-385763" defTabSz="1031875" eaLnBrk="1" hangingPunct="1"/>
            <a:r>
              <a:rPr lang="en-US" altLang="en-US" sz="2400" dirty="0"/>
              <a:t>Policy implication is that liberalization of international trade will enhance the welfare of the world’s citizens</a:t>
            </a:r>
          </a:p>
          <a:p>
            <a:pPr marL="385763" indent="-385763" defTabSz="1031875" eaLnBrk="1" hangingPunct="1"/>
            <a:r>
              <a:rPr lang="en-US" altLang="en-US" sz="2800" dirty="0"/>
              <a:t>Over the years, international trade has been liberalized at both the global and regional levels</a:t>
            </a:r>
          </a:p>
        </p:txBody>
      </p:sp>
      <p:sp>
        <p:nvSpPr>
          <p:cNvPr id="36869"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21964C1F-4A22-4EEB-84CB-B12FDAE98ED0}" type="slidenum">
              <a:rPr lang="en-US" altLang="en-US" sz="900">
                <a:cs typeface="Arial" charset="0"/>
              </a:rPr>
              <a:pPr algn="r" eaLnBrk="1" hangingPunct="1"/>
              <a:t>19</a:t>
            </a:fld>
            <a:endParaRPr lang="en-US" altLang="en-US" sz="1000">
              <a:cs typeface="Arial" charset="0"/>
            </a:endParaRPr>
          </a:p>
        </p:txBody>
      </p:sp>
      <p:sp>
        <p:nvSpPr>
          <p:cNvPr id="7" name="Rectangle 20">
            <a:extLst>
              <a:ext uri="{FF2B5EF4-FFF2-40B4-BE49-F238E27FC236}">
                <a16:creationId xmlns:a16="http://schemas.microsoft.com/office/drawing/2014/main" id="{77DC4DEE-1463-4DE1-8381-044B1F2A627B}"/>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533400" y="914400"/>
            <a:ext cx="8229600" cy="1295400"/>
          </a:xfrm>
        </p:spPr>
        <p:txBody>
          <a:bodyPr lIns="91435" tIns="45718" rIns="91435" bIns="45718"/>
          <a:lstStyle/>
          <a:p>
            <a:pPr eaLnBrk="1" hangingPunct="1"/>
            <a:r>
              <a:rPr lang="en-US" altLang="en-US" dirty="0"/>
              <a:t>Overview</a:t>
            </a:r>
          </a:p>
        </p:txBody>
      </p:sp>
      <p:sp>
        <p:nvSpPr>
          <p:cNvPr id="15363" name="Rectangle 2"/>
          <p:cNvSpPr>
            <a:spLocks noGrp="1" noChangeArrowheads="1"/>
          </p:cNvSpPr>
          <p:nvPr>
            <p:ph idx="1"/>
          </p:nvPr>
        </p:nvSpPr>
        <p:spPr bwMode="auto">
          <a:xfrm>
            <a:off x="254000" y="1846263"/>
            <a:ext cx="8551863" cy="424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1" tIns="46036" rIns="92071" bIns="46036" numCol="1" anchor="t" anchorCtr="0" compatLnSpc="1">
            <a:prstTxWarp prst="textNoShape">
              <a:avLst/>
            </a:prstTxWarp>
          </a:bodyPr>
          <a:lstStyle/>
          <a:p>
            <a:pPr marL="385763" indent="-385763" defTabSz="1031875" eaLnBrk="1" hangingPunct="1"/>
            <a:r>
              <a:rPr lang="en-US" altLang="en-US" sz="2800" dirty="0"/>
              <a:t>What’s special about “international” finance?</a:t>
            </a:r>
          </a:p>
          <a:p>
            <a:pPr marL="385763" indent="-385763" defTabSz="1031875" eaLnBrk="1" hangingPunct="1"/>
            <a:r>
              <a:rPr lang="en-US" altLang="en-US" sz="2800" dirty="0"/>
              <a:t>Goals for international financial management</a:t>
            </a:r>
          </a:p>
          <a:p>
            <a:pPr marL="385763" indent="-385763" defTabSz="1031875" eaLnBrk="1" hangingPunct="1"/>
            <a:r>
              <a:rPr lang="en-US" altLang="en-US" sz="2800" dirty="0"/>
              <a:t>Globalization of the world economy</a:t>
            </a:r>
          </a:p>
          <a:p>
            <a:pPr marL="385763" indent="-385763" defTabSz="1031875" eaLnBrk="1" hangingPunct="1"/>
            <a:r>
              <a:rPr lang="en-US" altLang="en-US" sz="2800" dirty="0"/>
              <a:t>Multinational corporations</a:t>
            </a:r>
          </a:p>
        </p:txBody>
      </p:sp>
      <p:sp>
        <p:nvSpPr>
          <p:cNvPr id="15364" name="Rectangle 20"/>
          <p:cNvSpPr>
            <a:spLocks noGrp="1" noChangeArrowheads="1"/>
          </p:cNvSpPr>
          <p:nvPr>
            <p:ph type="ftr" sz="quarter" idx="10"/>
          </p:nvPr>
        </p:nvSpPr>
        <p:spPr bwMode="auto">
          <a:xfrm>
            <a:off x="4800600" y="6523038"/>
            <a:ext cx="40386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
        <p:nvSpPr>
          <p:cNvPr id="15365"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1-</a:t>
            </a:r>
            <a:fld id="{2F7192D0-E742-48DA-88B7-093C6CB40A7E}" type="slidenum">
              <a:rPr lang="en-US" altLang="en-US" sz="900">
                <a:cs typeface="Arial" charset="0"/>
              </a:rPr>
              <a:pPr algn="r" eaLnBrk="1" hangingPunct="1"/>
              <a:t>2</a:t>
            </a:fld>
            <a:endParaRPr lang="en-US" altLang="en-US" sz="1000" dirty="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bwMode="auto">
          <a:xfrm>
            <a:off x="266700" y="2133600"/>
            <a:ext cx="8610600" cy="45712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5763" indent="-385763" defTabSz="1031875" eaLnBrk="1" hangingPunct="1"/>
            <a:r>
              <a:rPr lang="en-US" altLang="en-US" sz="2800" b="1" dirty="0"/>
              <a:t>General Agreement on Tariffs and Trade (GATT) </a:t>
            </a:r>
            <a:r>
              <a:rPr lang="en-US" altLang="en-US" sz="2800" dirty="0"/>
              <a:t>is a multilateral agreement among member countries that has reduced many barriers to trade</a:t>
            </a:r>
          </a:p>
          <a:p>
            <a:pPr marL="385763" indent="-385763" defTabSz="1031875" eaLnBrk="1" hangingPunct="1"/>
            <a:r>
              <a:rPr lang="en-US" altLang="en-US" sz="2800" dirty="0"/>
              <a:t>The </a:t>
            </a:r>
            <a:r>
              <a:rPr lang="en-US" altLang="en-US" sz="2800" b="1" dirty="0"/>
              <a:t>World Trade Organization (WTO) </a:t>
            </a:r>
            <a:r>
              <a:rPr lang="en-US" altLang="en-US" sz="2800" dirty="0"/>
              <a:t>has the power to enforce the rules of international trade</a:t>
            </a:r>
          </a:p>
          <a:p>
            <a:pPr marL="385763" indent="-385763" defTabSz="1031875" eaLnBrk="1" hangingPunct="1"/>
            <a:r>
              <a:rPr lang="en-US" altLang="en-US" sz="2800" dirty="0"/>
              <a:t>Regional arrangements have also been instituted to promote economic integration</a:t>
            </a:r>
          </a:p>
          <a:p>
            <a:pPr marL="785813" lvl="1" indent="-385763" defTabSz="1031875" eaLnBrk="1" hangingPunct="1"/>
            <a:r>
              <a:rPr lang="en-US" altLang="en-US" sz="2400" dirty="0"/>
              <a:t>The </a:t>
            </a:r>
            <a:r>
              <a:rPr lang="en-US" altLang="en-US" sz="2400" b="1" dirty="0"/>
              <a:t>European Union (EU)</a:t>
            </a:r>
            <a:r>
              <a:rPr lang="en-US" altLang="en-US" sz="2400" dirty="0"/>
              <a:t>,</a:t>
            </a:r>
            <a:r>
              <a:rPr lang="en-US" altLang="en-US" sz="2400" b="1" dirty="0"/>
              <a:t> </a:t>
            </a:r>
            <a:r>
              <a:rPr lang="en-US" altLang="en-US" sz="2400" dirty="0"/>
              <a:t>for example, includes 28 member states that have eliminated barriers to the free flow of goods, capital, and people</a:t>
            </a:r>
          </a:p>
        </p:txBody>
      </p:sp>
      <p:sp>
        <p:nvSpPr>
          <p:cNvPr id="37892"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5E1C5595-CABE-4178-AD3E-5A8E7104F033}" type="slidenum">
              <a:rPr lang="en-US" altLang="en-US" sz="900">
                <a:cs typeface="Arial" charset="0"/>
              </a:rPr>
              <a:pPr algn="r" eaLnBrk="1" hangingPunct="1"/>
              <a:t>20</a:t>
            </a:fld>
            <a:endParaRPr lang="en-US" altLang="en-US" sz="1000">
              <a:cs typeface="Arial" charset="0"/>
            </a:endParaRPr>
          </a:p>
        </p:txBody>
      </p:sp>
      <p:sp>
        <p:nvSpPr>
          <p:cNvPr id="2" name="Title 1"/>
          <p:cNvSpPr>
            <a:spLocks noGrp="1"/>
          </p:cNvSpPr>
          <p:nvPr>
            <p:ph type="title"/>
          </p:nvPr>
        </p:nvSpPr>
        <p:spPr/>
        <p:txBody>
          <a:bodyPr>
            <a:noAutofit/>
          </a:bodyPr>
          <a:lstStyle/>
          <a:p>
            <a:pPr eaLnBrk="1" hangingPunct="1">
              <a:defRPr/>
            </a:pPr>
            <a:r>
              <a:rPr lang="en-US" altLang="en-US" sz="3600" dirty="0"/>
              <a:t>Trade Liberalization and Economic Integration Continued</a:t>
            </a:r>
            <a:endParaRPr lang="en-US" sz="3600" dirty="0"/>
          </a:p>
        </p:txBody>
      </p:sp>
      <p:sp>
        <p:nvSpPr>
          <p:cNvPr id="6" name="Rectangle 20">
            <a:extLst>
              <a:ext uri="{FF2B5EF4-FFF2-40B4-BE49-F238E27FC236}">
                <a16:creationId xmlns:a16="http://schemas.microsoft.com/office/drawing/2014/main" id="{59C7284A-FA09-4AE3-89C3-40E5CDBA9CC2}"/>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3600" dirty="0"/>
              <a:t>North American Free Trade Agreement (NAFTA)</a:t>
            </a:r>
            <a:endParaRPr lang="en-US" altLang="en-US" dirty="0"/>
          </a:p>
        </p:txBody>
      </p:sp>
      <p:sp>
        <p:nvSpPr>
          <p:cNvPr id="38915" name="Rectangle 3"/>
          <p:cNvSpPr>
            <a:spLocks noGrp="1" noChangeArrowheads="1"/>
          </p:cNvSpPr>
          <p:nvPr>
            <p:ph idx="1"/>
          </p:nvPr>
        </p:nvSpPr>
        <p:spPr bwMode="auto">
          <a:xfrm>
            <a:off x="381000" y="1836738"/>
            <a:ext cx="838200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sz="2800" b="1" dirty="0"/>
              <a:t>North American Free Trade Agreement (NAFTA) </a:t>
            </a:r>
            <a:r>
              <a:rPr lang="en-US" altLang="en-US" sz="2800" dirty="0"/>
              <a:t>called for phasing out impediments to trade between Canada, Mexico, and the United States over a 15-year period beginning in 1994</a:t>
            </a:r>
          </a:p>
          <a:p>
            <a:pPr lvl="1" eaLnBrk="1" hangingPunct="1">
              <a:lnSpc>
                <a:spcPct val="90000"/>
              </a:lnSpc>
            </a:pPr>
            <a:r>
              <a:rPr lang="en-US" altLang="en-US" sz="2400" dirty="0"/>
              <a:t>In November 2018, the three countries signed a new accord, the U.S.-Mexico-Canada-Agreement (USMCA), but the new accord needs to be ratified in three countries. In Mexico, the ratio of export to GDP has increased dramatically from 2.2% in 1973 to 35.6% in 2017</a:t>
            </a:r>
          </a:p>
          <a:p>
            <a:pPr lvl="1" eaLnBrk="1" hangingPunct="1">
              <a:lnSpc>
                <a:spcPct val="90000"/>
              </a:lnSpc>
            </a:pPr>
            <a:endParaRPr lang="en-US" altLang="en-US" sz="2400" dirty="0"/>
          </a:p>
        </p:txBody>
      </p:sp>
      <p:sp>
        <p:nvSpPr>
          <p:cNvPr id="38917"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AA367866-B54E-4D16-A8FF-EFB6913E6EDD}" type="slidenum">
              <a:rPr lang="en-US" altLang="en-US" sz="900">
                <a:cs typeface="Arial" charset="0"/>
              </a:rPr>
              <a:pPr algn="r" eaLnBrk="1" hangingPunct="1"/>
              <a:t>21</a:t>
            </a:fld>
            <a:endParaRPr lang="en-US" altLang="en-US" sz="1000">
              <a:cs typeface="Arial" charset="0"/>
            </a:endParaRPr>
          </a:p>
        </p:txBody>
      </p:sp>
      <p:sp>
        <p:nvSpPr>
          <p:cNvPr id="6" name="Rectangle 20">
            <a:extLst>
              <a:ext uri="{FF2B5EF4-FFF2-40B4-BE49-F238E27FC236}">
                <a16:creationId xmlns:a16="http://schemas.microsoft.com/office/drawing/2014/main" id="{29324F76-FE40-4595-8A65-B7042B6BF381}"/>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Recent Free Trade Agreements</a:t>
            </a:r>
          </a:p>
        </p:txBody>
      </p:sp>
      <p:sp>
        <p:nvSpPr>
          <p:cNvPr id="3" name="Content Placeholder 2"/>
          <p:cNvSpPr>
            <a:spLocks noGrp="1"/>
          </p:cNvSpPr>
          <p:nvPr>
            <p:ph idx="1"/>
          </p:nvPr>
        </p:nvSpPr>
        <p:spPr>
          <a:xfrm>
            <a:off x="114300" y="1600200"/>
            <a:ext cx="8915400" cy="4800600"/>
          </a:xfrm>
        </p:spPr>
        <p:txBody>
          <a:bodyPr/>
          <a:lstStyle/>
          <a:p>
            <a:r>
              <a:rPr lang="en-US" sz="2800" dirty="0"/>
              <a:t>Trans-Pacific Partnership (TPP) designed to slash tariffs and facilitate trade among 11 Pacific Rim member countries</a:t>
            </a:r>
          </a:p>
          <a:p>
            <a:pPr lvl="1"/>
            <a:r>
              <a:rPr lang="en-US" sz="2400" dirty="0"/>
              <a:t>Signed March 2018</a:t>
            </a:r>
          </a:p>
          <a:p>
            <a:pPr lvl="1"/>
            <a:r>
              <a:rPr lang="en-US" sz="2400" dirty="0"/>
              <a:t>U.S. withdrew from the pact citing President Trump’s “America first” philosophy</a:t>
            </a:r>
          </a:p>
          <a:p>
            <a:r>
              <a:rPr lang="en-US" sz="2800" dirty="0"/>
              <a:t>African Continental Free Trade Agreement (</a:t>
            </a:r>
            <a:r>
              <a:rPr lang="en-US" sz="2800" dirty="0" err="1"/>
              <a:t>AfCFTA</a:t>
            </a:r>
            <a:r>
              <a:rPr lang="en-US" sz="2800" dirty="0"/>
              <a:t>)</a:t>
            </a:r>
          </a:p>
          <a:p>
            <a:pPr lvl="1"/>
            <a:r>
              <a:rPr lang="en-US" sz="2400" dirty="0"/>
              <a:t>Signed by 49 African countries</a:t>
            </a:r>
          </a:p>
          <a:p>
            <a:pPr lvl="1"/>
            <a:r>
              <a:rPr lang="en-US" sz="2400" dirty="0"/>
              <a:t>Aims to stimulate intra-African trade and investment by reducing tariffs, protecting intellectual property rights, and lowering barriers to migration</a:t>
            </a:r>
          </a:p>
        </p:txBody>
      </p:sp>
      <p:sp>
        <p:nvSpPr>
          <p:cNvPr id="5"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1-</a:t>
            </a:r>
            <a:fld id="{8C3ADABD-FD37-42A3-953E-12E3690691FC}" type="slidenum">
              <a:rPr lang="en-US" altLang="en-US" sz="900" smtClean="0">
                <a:cs typeface="Arial" charset="0"/>
              </a:rPr>
              <a:t>22</a:t>
            </a:fld>
            <a:endParaRPr lang="en-US" altLang="en-US" sz="1000" dirty="0">
              <a:cs typeface="Arial" charset="0"/>
            </a:endParaRPr>
          </a:p>
        </p:txBody>
      </p:sp>
      <p:sp>
        <p:nvSpPr>
          <p:cNvPr id="6" name="Rectangle 20">
            <a:extLst>
              <a:ext uri="{FF2B5EF4-FFF2-40B4-BE49-F238E27FC236}">
                <a16:creationId xmlns:a16="http://schemas.microsoft.com/office/drawing/2014/main" id="{97BE94A0-BEA1-4AA0-8A09-717B7B010C63}"/>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extLst>
      <p:ext uri="{BB962C8B-B14F-4D97-AF65-F5344CB8AC3E}">
        <p14:creationId xmlns:p14="http://schemas.microsoft.com/office/powerpoint/2010/main" val="1596960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lIns="92071" tIns="46036" rIns="92071" bIns="46036">
            <a:normAutofit fontScale="90000"/>
          </a:bodyPr>
          <a:lstStyle/>
          <a:p>
            <a:pPr eaLnBrk="1" hangingPunct="1">
              <a:defRPr/>
            </a:pPr>
            <a:r>
              <a:rPr lang="en-US" altLang="en-US" sz="4000" dirty="0"/>
              <a:t>Privatization</a:t>
            </a:r>
            <a:br>
              <a:rPr lang="en-US" altLang="en-US" sz="2300" dirty="0"/>
            </a:br>
            <a:endParaRPr lang="en-US" altLang="en-US" sz="2300" dirty="0"/>
          </a:p>
        </p:txBody>
      </p:sp>
      <p:sp>
        <p:nvSpPr>
          <p:cNvPr id="39939" name="Rectangle 3"/>
          <p:cNvSpPr>
            <a:spLocks noGrp="1" noChangeArrowheads="1"/>
          </p:cNvSpPr>
          <p:nvPr>
            <p:ph idx="1"/>
          </p:nvPr>
        </p:nvSpPr>
        <p:spPr bwMode="auto">
          <a:xfrm>
            <a:off x="228600" y="1600200"/>
            <a:ext cx="85344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1" tIns="46036" rIns="92071" bIns="46036" numCol="1" anchor="t" anchorCtr="0" compatLnSpc="1">
            <a:prstTxWarp prst="textNoShape">
              <a:avLst/>
            </a:prstTxWarp>
          </a:bodyPr>
          <a:lstStyle/>
          <a:p>
            <a:pPr marL="385763" indent="-385763" defTabSz="1031875" eaLnBrk="1" hangingPunct="1"/>
            <a:r>
              <a:rPr lang="en-US" altLang="en-US" sz="2800" b="1" dirty="0"/>
              <a:t>Privatization</a:t>
            </a:r>
            <a:r>
              <a:rPr lang="en-US" altLang="en-US" sz="2800" dirty="0"/>
              <a:t> is the act of a country divesting itself of ownership and operation of business ventures by turning them over to the free market system</a:t>
            </a:r>
          </a:p>
          <a:p>
            <a:pPr marL="785813" lvl="1" indent="-385763" defTabSz="1031875" eaLnBrk="1" hangingPunct="1"/>
            <a:r>
              <a:rPr lang="en-US" altLang="en-US" sz="2400" dirty="0"/>
              <a:t>May be described as a denationalization process and often viewed as a means to an end</a:t>
            </a:r>
          </a:p>
          <a:p>
            <a:pPr marL="785813" lvl="1" indent="-385763" defTabSz="1031875" eaLnBrk="1" hangingPunct="1"/>
            <a:r>
              <a:rPr lang="en-US" altLang="en-US" sz="2400" dirty="0"/>
              <a:t>Selling state-owned businesses brings in hard-currency foreign reserves to the national treasury</a:t>
            </a:r>
          </a:p>
          <a:p>
            <a:pPr marL="785813" lvl="1" indent="-385763" defTabSz="1031875" eaLnBrk="1" hangingPunct="1"/>
            <a:r>
              <a:rPr lang="en-US" altLang="en-US" sz="2400" dirty="0"/>
              <a:t>Often seen as a cure for bureaucratic inefficiency and waste</a:t>
            </a:r>
          </a:p>
          <a:p>
            <a:pPr marL="785813" lvl="1" indent="-385763" defTabSz="1031875" eaLnBrk="1" hangingPunct="1"/>
            <a:r>
              <a:rPr lang="en-US" altLang="en-US" sz="2400" dirty="0"/>
              <a:t>Some economists estimate privatization improves efficiency and reduces operating costs by as much as 20%</a:t>
            </a:r>
          </a:p>
          <a:p>
            <a:pPr marL="838200" lvl="1" indent="-322263" defTabSz="1031875" eaLnBrk="1" hangingPunct="1"/>
            <a:endParaRPr lang="en-US" altLang="en-US" sz="2400" dirty="0"/>
          </a:p>
        </p:txBody>
      </p:sp>
      <p:sp>
        <p:nvSpPr>
          <p:cNvPr id="39941"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AF356B9A-A038-47A1-A45F-FE9819C78D9D}" type="slidenum">
              <a:rPr lang="en-US" altLang="en-US" sz="900">
                <a:cs typeface="Arial" charset="0"/>
              </a:rPr>
              <a:pPr algn="r" eaLnBrk="1" hangingPunct="1"/>
              <a:t>23</a:t>
            </a:fld>
            <a:endParaRPr lang="en-US" altLang="en-US" sz="1000">
              <a:cs typeface="Arial" charset="0"/>
            </a:endParaRPr>
          </a:p>
        </p:txBody>
      </p:sp>
      <p:sp>
        <p:nvSpPr>
          <p:cNvPr id="6" name="Rectangle 20">
            <a:extLst>
              <a:ext uri="{FF2B5EF4-FFF2-40B4-BE49-F238E27FC236}">
                <a16:creationId xmlns:a16="http://schemas.microsoft.com/office/drawing/2014/main" id="{58EF9F48-768A-4C54-827F-0643AEE9AE73}"/>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eaLnBrk="1" hangingPunct="1"/>
            <a:r>
              <a:rPr lang="en-US" altLang="en-US" sz="3600" dirty="0"/>
              <a:t>Chinese Privatization</a:t>
            </a:r>
          </a:p>
        </p:txBody>
      </p:sp>
      <p:sp>
        <p:nvSpPr>
          <p:cNvPr id="40963" name="Content Placeholder 2"/>
          <p:cNvSpPr>
            <a:spLocks noGrp="1"/>
          </p:cNvSpPr>
          <p:nvPr>
            <p:ph idx="1"/>
          </p:nvPr>
        </p:nvSpPr>
        <p:spPr bwMode="auto">
          <a:xfrm>
            <a:off x="228600" y="1600200"/>
            <a:ext cx="845820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t>State-owned enterprises (SOEs) have been listed on organized stock exchanges, making them eligible for private ownership</a:t>
            </a:r>
          </a:p>
          <a:p>
            <a:pPr eaLnBrk="1" hangingPunct="1"/>
            <a:r>
              <a:rPr lang="en-US" altLang="en-US" sz="2800" dirty="0"/>
              <a:t>China launches two stock exchanges in the early 1980s</a:t>
            </a:r>
          </a:p>
          <a:p>
            <a:pPr lvl="1" eaLnBrk="1" hangingPunct="1"/>
            <a:r>
              <a:rPr lang="en-US" altLang="en-US" sz="2400" dirty="0"/>
              <a:t>As of 2018, approximately 3,600 companies are currently listed on China’s stock exchanges</a:t>
            </a:r>
          </a:p>
          <a:p>
            <a:pPr lvl="1" eaLnBrk="1" hangingPunct="1"/>
            <a:r>
              <a:rPr lang="en-US" altLang="en-US" sz="2400" dirty="0"/>
              <a:t>“A-shares” are primarily reserved for Chinese citizens, while foreigners may invest in “B-shares” or “H-shares”</a:t>
            </a:r>
          </a:p>
          <a:p>
            <a:pPr eaLnBrk="1" hangingPunct="1"/>
            <a:r>
              <a:rPr lang="en-US" altLang="en-US" sz="2800" dirty="0"/>
              <a:t>Chinese government still retains the majority stakes in most public firms</a:t>
            </a:r>
          </a:p>
          <a:p>
            <a:pPr marL="0" indent="0" eaLnBrk="1" hangingPunct="1">
              <a:buNone/>
            </a:pPr>
            <a:endParaRPr lang="en-US" altLang="en-US" sz="2800" dirty="0"/>
          </a:p>
        </p:txBody>
      </p:sp>
      <p:sp>
        <p:nvSpPr>
          <p:cNvPr id="40965"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6D8A6519-E484-4D87-9479-1051765883F7}" type="slidenum">
              <a:rPr lang="en-US" altLang="en-US" sz="900">
                <a:cs typeface="Arial" charset="0"/>
              </a:rPr>
              <a:pPr algn="r" eaLnBrk="1" hangingPunct="1"/>
              <a:t>24</a:t>
            </a:fld>
            <a:endParaRPr lang="en-US" altLang="en-US" sz="1000">
              <a:cs typeface="Arial" charset="0"/>
            </a:endParaRPr>
          </a:p>
        </p:txBody>
      </p:sp>
      <p:sp>
        <p:nvSpPr>
          <p:cNvPr id="6" name="Rectangle 20">
            <a:extLst>
              <a:ext uri="{FF2B5EF4-FFF2-40B4-BE49-F238E27FC236}">
                <a16:creationId xmlns:a16="http://schemas.microsoft.com/office/drawing/2014/main" id="{6A477BAD-FAA8-400A-A0BD-91A0505235F4}"/>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bwMode="auto">
          <a:xfrm>
            <a:off x="224742" y="1600201"/>
            <a:ext cx="8614458"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t>Factors that drove the financial crisis:</a:t>
            </a:r>
          </a:p>
          <a:p>
            <a:pPr lvl="1" eaLnBrk="1" hangingPunct="1"/>
            <a:r>
              <a:rPr lang="en-US" altLang="en-US" sz="2400" dirty="0"/>
              <a:t>Households and financial institutions borrowed too much and took too much risk</a:t>
            </a:r>
          </a:p>
          <a:p>
            <a:pPr lvl="1" eaLnBrk="1" hangingPunct="1"/>
            <a:r>
              <a:rPr lang="en-US" altLang="en-US" sz="2400" dirty="0"/>
              <a:t>Crisis was amplified and transmitted globally by securitization; financial engineers designed opaque and complex mortgage-based securities that could be used for excessive risk-taking</a:t>
            </a:r>
          </a:p>
          <a:p>
            <a:pPr lvl="1" eaLnBrk="1" hangingPunct="1"/>
            <a:r>
              <a:rPr lang="en-US" altLang="en-US" sz="2400" dirty="0"/>
              <a:t>“Invisible hands” of free markets apparently failed to self-regulate excesses, contributing to the banking crisis</a:t>
            </a:r>
          </a:p>
          <a:p>
            <a:pPr lvl="1" eaLnBrk="1" hangingPunct="1"/>
            <a:r>
              <a:rPr lang="en-US" altLang="en-US" sz="2400" dirty="0"/>
              <a:t>International financial markets are highly interconnected and integrated</a:t>
            </a:r>
          </a:p>
        </p:txBody>
      </p:sp>
      <p:sp>
        <p:nvSpPr>
          <p:cNvPr id="41988"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1A950F71-0A4B-4BF6-9CFC-122B54E2F78E}" type="slidenum">
              <a:rPr lang="en-US" altLang="en-US" sz="900">
                <a:cs typeface="Arial" charset="0"/>
              </a:rPr>
              <a:pPr algn="r" eaLnBrk="1" hangingPunct="1"/>
              <a:t>25</a:t>
            </a:fld>
            <a:endParaRPr lang="en-US" altLang="en-US" sz="1000">
              <a:cs typeface="Arial" charset="0"/>
            </a:endParaRPr>
          </a:p>
        </p:txBody>
      </p:sp>
      <p:sp>
        <p:nvSpPr>
          <p:cNvPr id="2" name="Title 1"/>
          <p:cNvSpPr>
            <a:spLocks noGrp="1"/>
          </p:cNvSpPr>
          <p:nvPr>
            <p:ph type="title"/>
          </p:nvPr>
        </p:nvSpPr>
        <p:spPr/>
        <p:txBody>
          <a:bodyPr>
            <a:normAutofit/>
          </a:bodyPr>
          <a:lstStyle/>
          <a:p>
            <a:pPr eaLnBrk="1" hangingPunct="1">
              <a:defRPr/>
            </a:pPr>
            <a:r>
              <a:rPr lang="en-US" altLang="en-US" sz="3600" dirty="0"/>
              <a:t>Global Financial Crisis of 2008—2009 </a:t>
            </a:r>
            <a:endParaRPr lang="en-US" sz="3600" dirty="0"/>
          </a:p>
        </p:txBody>
      </p:sp>
      <p:sp>
        <p:nvSpPr>
          <p:cNvPr id="6" name="Rectangle 20">
            <a:extLst>
              <a:ext uri="{FF2B5EF4-FFF2-40B4-BE49-F238E27FC236}">
                <a16:creationId xmlns:a16="http://schemas.microsoft.com/office/drawing/2014/main" id="{FEE2A048-10F3-43F3-B2E9-88DD280429E2}"/>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B410C186-6A16-4FF2-9083-C6F2B57EDD80}" type="slidenum">
              <a:rPr lang="en-US" altLang="en-US" sz="900">
                <a:cs typeface="Arial" charset="0"/>
              </a:rPr>
              <a:pPr algn="r" eaLnBrk="1" hangingPunct="1"/>
              <a:t>26</a:t>
            </a:fld>
            <a:endParaRPr lang="en-US" altLang="en-US" sz="1000">
              <a:cs typeface="Arial" charset="0"/>
            </a:endParaRPr>
          </a:p>
        </p:txBody>
      </p:sp>
      <p:sp>
        <p:nvSpPr>
          <p:cNvPr id="11" name="Title 1"/>
          <p:cNvSpPr>
            <a:spLocks noGrp="1"/>
          </p:cNvSpPr>
          <p:nvPr>
            <p:ph type="title"/>
          </p:nvPr>
        </p:nvSpPr>
        <p:spPr/>
        <p:txBody>
          <a:bodyPr>
            <a:noAutofit/>
          </a:bodyPr>
          <a:lstStyle/>
          <a:p>
            <a:pPr eaLnBrk="1" hangingPunct="1">
              <a:defRPr/>
            </a:pPr>
            <a:r>
              <a:rPr lang="en-US" altLang="en-US" sz="3600" dirty="0"/>
              <a:t>U.S. Unemployment Rate and Dow Jones Industrial Average (DJIA)</a:t>
            </a:r>
            <a:endParaRPr lang="en-US"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153" y="2384284"/>
            <a:ext cx="6979693"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0">
            <a:extLst>
              <a:ext uri="{FF2B5EF4-FFF2-40B4-BE49-F238E27FC236}">
                <a16:creationId xmlns:a16="http://schemas.microsoft.com/office/drawing/2014/main" id="{D1E15964-E569-4CE6-9386-06372FCF062E}"/>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lIns="92071" tIns="46036" rIns="92071" bIns="46036">
            <a:noAutofit/>
          </a:bodyPr>
          <a:lstStyle/>
          <a:p>
            <a:pPr eaLnBrk="1" hangingPunct="1">
              <a:defRPr/>
            </a:pPr>
            <a:r>
              <a:rPr lang="en-US" altLang="en-US" sz="4000" dirty="0"/>
              <a:t>Brexit</a:t>
            </a:r>
            <a:endParaRPr lang="en-US" altLang="en-US" sz="2000" dirty="0"/>
          </a:p>
        </p:txBody>
      </p:sp>
      <p:sp>
        <p:nvSpPr>
          <p:cNvPr id="44035" name="Rectangle 3"/>
          <p:cNvSpPr>
            <a:spLocks noGrp="1" noChangeArrowheads="1"/>
          </p:cNvSpPr>
          <p:nvPr>
            <p:ph idx="1"/>
          </p:nvPr>
        </p:nvSpPr>
        <p:spPr bwMode="auto">
          <a:xfrm>
            <a:off x="457200" y="1600200"/>
            <a:ext cx="82296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1" tIns="46036" rIns="92071" bIns="46036" numCol="1" anchor="t" anchorCtr="0" compatLnSpc="1">
            <a:prstTxWarp prst="textNoShape">
              <a:avLst/>
            </a:prstTxWarp>
          </a:bodyPr>
          <a:lstStyle/>
          <a:p>
            <a:pPr marL="385763" indent="-385763" defTabSz="1031875" eaLnBrk="1" hangingPunct="1">
              <a:lnSpc>
                <a:spcPct val="90000"/>
              </a:lnSpc>
            </a:pPr>
            <a:r>
              <a:rPr lang="en-US" altLang="en-US" sz="2800" dirty="0"/>
              <a:t>“Brexit” describes the voting decision of a majority of Britons to leave the EU</a:t>
            </a:r>
          </a:p>
          <a:p>
            <a:pPr marL="785813" lvl="1" indent="-385763" defTabSz="1031875" eaLnBrk="1" hangingPunct="1">
              <a:lnSpc>
                <a:spcPct val="90000"/>
              </a:lnSpc>
            </a:pPr>
            <a:r>
              <a:rPr lang="en-US" altLang="en-US" sz="2400" dirty="0"/>
              <a:t>Likely to weaken the United Kingdom and the EU, both economically and politically</a:t>
            </a:r>
          </a:p>
          <a:p>
            <a:pPr marL="785813" lvl="1" indent="-385763" defTabSz="1031875" eaLnBrk="1" hangingPunct="1">
              <a:lnSpc>
                <a:spcPct val="90000"/>
              </a:lnSpc>
            </a:pPr>
            <a:r>
              <a:rPr lang="en-US" altLang="en-US" sz="2400" dirty="0"/>
              <a:t>London’s position as the dominant center of European finance may deteriorate if the UK loses unrestricted access to Europe’s single market</a:t>
            </a:r>
          </a:p>
          <a:p>
            <a:pPr marL="385763" indent="-385763" defTabSz="1031875" eaLnBrk="1" hangingPunct="1">
              <a:lnSpc>
                <a:spcPct val="90000"/>
              </a:lnSpc>
            </a:pPr>
            <a:r>
              <a:rPr lang="en-US" altLang="en-US" sz="2800" dirty="0"/>
              <a:t>How did this happen?</a:t>
            </a:r>
          </a:p>
          <a:p>
            <a:pPr marL="785813" lvl="1" indent="-385763" defTabSz="1031875" eaLnBrk="1" hangingPunct="1">
              <a:lnSpc>
                <a:spcPct val="90000"/>
              </a:lnSpc>
            </a:pPr>
            <a:r>
              <a:rPr lang="en-US" altLang="en-US" sz="2400" dirty="0"/>
              <a:t>Majority of voters outside of London felt alienated from the globalized economy and were worried about competition for jobs from immigrants</a:t>
            </a:r>
          </a:p>
          <a:p>
            <a:pPr marL="785813" lvl="1" indent="-385763" defTabSz="1031875" eaLnBrk="1" hangingPunct="1">
              <a:lnSpc>
                <a:spcPct val="90000"/>
              </a:lnSpc>
            </a:pPr>
            <a:r>
              <a:rPr lang="en-US" altLang="en-US" sz="2400" dirty="0"/>
              <a:t>60% of Londoners voted to remain in the EU; 45% of voters in the rest of England voted the same way</a:t>
            </a:r>
          </a:p>
        </p:txBody>
      </p:sp>
      <p:sp>
        <p:nvSpPr>
          <p:cNvPr id="44037"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147581B3-84EC-4B17-A0C0-59CD38C6CCE4}" type="slidenum">
              <a:rPr lang="en-US" altLang="en-US" sz="900">
                <a:cs typeface="Arial" charset="0"/>
              </a:rPr>
              <a:pPr algn="r" eaLnBrk="1" hangingPunct="1"/>
              <a:t>27</a:t>
            </a:fld>
            <a:endParaRPr lang="en-US" altLang="en-US" sz="1000">
              <a:cs typeface="Arial" charset="0"/>
            </a:endParaRPr>
          </a:p>
        </p:txBody>
      </p:sp>
      <p:sp>
        <p:nvSpPr>
          <p:cNvPr id="6" name="Rectangle 20">
            <a:extLst>
              <a:ext uri="{FF2B5EF4-FFF2-40B4-BE49-F238E27FC236}">
                <a16:creationId xmlns:a16="http://schemas.microsoft.com/office/drawing/2014/main" id="{762EDC80-C308-4D0F-8C28-92F86F078D9E}"/>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lIns="92071" tIns="46036" rIns="92071" bIns="46036">
            <a:noAutofit/>
          </a:bodyPr>
          <a:lstStyle/>
          <a:p>
            <a:pPr eaLnBrk="1" hangingPunct="1">
              <a:defRPr/>
            </a:pPr>
            <a:r>
              <a:rPr lang="en-US" altLang="en-US" sz="4000" dirty="0"/>
              <a:t>Multinational Corporations </a:t>
            </a:r>
            <a:br>
              <a:rPr lang="en-US" altLang="en-US" sz="2000" dirty="0"/>
            </a:br>
            <a:endParaRPr lang="en-US" altLang="en-US" sz="2000" dirty="0"/>
          </a:p>
        </p:txBody>
      </p:sp>
      <p:sp>
        <p:nvSpPr>
          <p:cNvPr id="44035" name="Rectangle 3"/>
          <p:cNvSpPr>
            <a:spLocks noGrp="1" noChangeArrowheads="1"/>
          </p:cNvSpPr>
          <p:nvPr>
            <p:ph idx="1"/>
          </p:nvPr>
        </p:nvSpPr>
        <p:spPr bwMode="auto">
          <a:xfrm>
            <a:off x="457200" y="1676400"/>
            <a:ext cx="838200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1" tIns="46036" rIns="92071" bIns="46036" numCol="1" anchor="t" anchorCtr="0" compatLnSpc="1">
            <a:prstTxWarp prst="textNoShape">
              <a:avLst/>
            </a:prstTxWarp>
          </a:bodyPr>
          <a:lstStyle/>
          <a:p>
            <a:pPr marL="385763" indent="-385763" defTabSz="1031875" eaLnBrk="1" hangingPunct="1">
              <a:lnSpc>
                <a:spcPct val="90000"/>
              </a:lnSpc>
            </a:pPr>
            <a:r>
              <a:rPr lang="en-US" altLang="en-US" sz="2800" dirty="0"/>
              <a:t>A </a:t>
            </a:r>
            <a:r>
              <a:rPr lang="en-US" altLang="en-US" sz="2800" b="1" dirty="0"/>
              <a:t>multinational corporation (MNC) </a:t>
            </a:r>
            <a:r>
              <a:rPr lang="en-US" altLang="en-US" sz="2800" dirty="0"/>
              <a:t>is a firm that has been incorporated in one country and has production and sales operations in other countries</a:t>
            </a:r>
          </a:p>
          <a:p>
            <a:pPr marL="785813" lvl="1" indent="-385763" defTabSz="1031875" eaLnBrk="1" hangingPunct="1">
              <a:lnSpc>
                <a:spcPct val="90000"/>
              </a:lnSpc>
            </a:pPr>
            <a:r>
              <a:rPr lang="en-US" altLang="en-US" sz="2400" dirty="0"/>
              <a:t>Approximately 60,000 MNCs in the world with over 500,000 foreign affiliates</a:t>
            </a:r>
          </a:p>
          <a:p>
            <a:pPr marL="385763" indent="-385763" defTabSz="1031875" eaLnBrk="1" hangingPunct="1">
              <a:lnSpc>
                <a:spcPct val="90000"/>
              </a:lnSpc>
            </a:pPr>
            <a:r>
              <a:rPr lang="en-US" altLang="en-US" sz="2800" dirty="0"/>
              <a:t>Benefit from the economy of scale in many ways:</a:t>
            </a:r>
          </a:p>
          <a:p>
            <a:pPr marL="785813" lvl="1" indent="-385763" defTabSz="1031875" eaLnBrk="1" hangingPunct="1">
              <a:lnSpc>
                <a:spcPct val="90000"/>
              </a:lnSpc>
            </a:pPr>
            <a:r>
              <a:rPr lang="en-US" altLang="en-US" sz="2400" dirty="0"/>
              <a:t>Spreading R&amp;D expenditures and advertising costs over their global sales</a:t>
            </a:r>
          </a:p>
          <a:p>
            <a:pPr marL="785813" lvl="1" indent="-385763" defTabSz="1031875" eaLnBrk="1" hangingPunct="1">
              <a:lnSpc>
                <a:spcPct val="90000"/>
              </a:lnSpc>
            </a:pPr>
            <a:r>
              <a:rPr lang="en-US" altLang="en-US" sz="2400" dirty="0"/>
              <a:t>Pooling global purchasing power over suppliers</a:t>
            </a:r>
          </a:p>
          <a:p>
            <a:pPr marL="785813" lvl="1" indent="-385763" defTabSz="1031875" eaLnBrk="1" hangingPunct="1">
              <a:lnSpc>
                <a:spcPct val="90000"/>
              </a:lnSpc>
            </a:pPr>
            <a:r>
              <a:rPr lang="en-US" altLang="en-US" sz="2400" dirty="0"/>
              <a:t>Utilizing their technological and managerial know-how globally with minimum additional costs</a:t>
            </a:r>
          </a:p>
        </p:txBody>
      </p:sp>
      <p:sp>
        <p:nvSpPr>
          <p:cNvPr id="44037"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147581B3-84EC-4B17-A0C0-59CD38C6CCE4}" type="slidenum">
              <a:rPr lang="en-US" altLang="en-US" sz="900">
                <a:cs typeface="Arial" charset="0"/>
              </a:rPr>
              <a:pPr algn="r" eaLnBrk="1" hangingPunct="1"/>
              <a:t>28</a:t>
            </a:fld>
            <a:endParaRPr lang="en-US" altLang="en-US" sz="1000">
              <a:cs typeface="Arial" charset="0"/>
            </a:endParaRPr>
          </a:p>
        </p:txBody>
      </p:sp>
      <p:sp>
        <p:nvSpPr>
          <p:cNvPr id="6" name="Rectangle 20">
            <a:extLst>
              <a:ext uri="{FF2B5EF4-FFF2-40B4-BE49-F238E27FC236}">
                <a16:creationId xmlns:a16="http://schemas.microsoft.com/office/drawing/2014/main" id="{45BEAE14-5BA2-4641-B757-920594F7D026}"/>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extLst>
      <p:ext uri="{BB962C8B-B14F-4D97-AF65-F5344CB8AC3E}">
        <p14:creationId xmlns:p14="http://schemas.microsoft.com/office/powerpoint/2010/main" val="126066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914400"/>
            <a:ext cx="9144000" cy="990600"/>
          </a:xfrm>
        </p:spPr>
        <p:txBody>
          <a:bodyPr lIns="92071" tIns="46036" rIns="92071" bIns="46036" rtlCol="0">
            <a:noAutofit/>
          </a:bodyPr>
          <a:lstStyle/>
          <a:p>
            <a:pPr eaLnBrk="1" fontAlgn="auto" hangingPunct="1">
              <a:spcAft>
                <a:spcPts val="0"/>
              </a:spcAft>
              <a:defRPr/>
            </a:pPr>
            <a:r>
              <a:rPr lang="en-US" altLang="en-US" sz="3600" dirty="0"/>
              <a:t>What’s Special about “International” Finance?</a:t>
            </a:r>
          </a:p>
        </p:txBody>
      </p:sp>
      <p:sp>
        <p:nvSpPr>
          <p:cNvPr id="16387" name="Rectangle 3"/>
          <p:cNvSpPr>
            <a:spLocks noGrp="1" noChangeArrowheads="1"/>
          </p:cNvSpPr>
          <p:nvPr>
            <p:ph idx="1"/>
          </p:nvPr>
        </p:nvSpPr>
        <p:spPr bwMode="auto">
          <a:xfrm>
            <a:off x="228600" y="1752600"/>
            <a:ext cx="8458200" cy="437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1" tIns="46036" rIns="92071" bIns="46036" numCol="1" anchor="t" anchorCtr="0" compatLnSpc="1">
            <a:prstTxWarp prst="textNoShape">
              <a:avLst/>
            </a:prstTxWarp>
          </a:bodyPr>
          <a:lstStyle/>
          <a:p>
            <a:pPr eaLnBrk="1" hangingPunct="1"/>
            <a:r>
              <a:rPr lang="en-US" altLang="en-US" sz="2800" dirty="0"/>
              <a:t>Three major dimensions set international finance apart from domestic finance</a:t>
            </a:r>
          </a:p>
          <a:p>
            <a:pPr marL="914400" lvl="1" indent="-514350" eaLnBrk="1" hangingPunct="1">
              <a:buFont typeface="+mj-lt"/>
              <a:buAutoNum type="arabicPeriod"/>
            </a:pPr>
            <a:r>
              <a:rPr lang="en-US" altLang="en-US" sz="2400" dirty="0"/>
              <a:t>Foreign exchange risk and political risks</a:t>
            </a:r>
          </a:p>
          <a:p>
            <a:pPr marL="914400" lvl="1" indent="-514350" eaLnBrk="1" hangingPunct="1">
              <a:buFont typeface="+mj-lt"/>
              <a:buAutoNum type="arabicPeriod"/>
            </a:pPr>
            <a:r>
              <a:rPr lang="en-US" altLang="en-US" sz="2400" dirty="0"/>
              <a:t>Market imperfections</a:t>
            </a:r>
          </a:p>
          <a:p>
            <a:pPr marL="914400" lvl="1" indent="-514350" eaLnBrk="1" hangingPunct="1">
              <a:buFont typeface="+mj-lt"/>
              <a:buAutoNum type="arabicPeriod"/>
            </a:pPr>
            <a:r>
              <a:rPr lang="en-US" altLang="en-US" sz="2400" dirty="0"/>
              <a:t>Expanded opportunity set</a:t>
            </a:r>
          </a:p>
          <a:p>
            <a:pPr marL="914400" lvl="1" indent="-514350" eaLnBrk="1" hangingPunct="1">
              <a:buFont typeface="+mj-lt"/>
              <a:buAutoNum type="arabicPeriod"/>
            </a:pPr>
            <a:endParaRPr lang="en-US" altLang="en-US" sz="2400" dirty="0"/>
          </a:p>
          <a:p>
            <a:pPr eaLnBrk="1" hangingPunct="1"/>
            <a:r>
              <a:rPr lang="en-US" altLang="en-US" sz="2800" dirty="0"/>
              <a:t>Largely stem from the fact that sovereign nations have the right to issue currencies, formulate their own economic policies, impose taxes, and regulate movements of people, goods and capital across their borders</a:t>
            </a:r>
          </a:p>
        </p:txBody>
      </p:sp>
      <p:sp>
        <p:nvSpPr>
          <p:cNvPr id="16388" name="Rectangle 20"/>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
        <p:nvSpPr>
          <p:cNvPr id="16389"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1470271F-B8C3-4E8F-B19E-EB859E8F5752}" type="slidenum">
              <a:rPr lang="en-US" altLang="en-US" sz="900">
                <a:cs typeface="Arial" charset="0"/>
              </a:rPr>
              <a:pPr algn="r" eaLnBrk="1" hangingPunct="1"/>
              <a:t>3</a:t>
            </a:fld>
            <a:endParaRPr lang="en-US" altLang="en-US" sz="100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14300" y="2234406"/>
            <a:ext cx="8915400" cy="4303713"/>
          </a:xfrm>
        </p:spPr>
        <p:txBody>
          <a:bodyPr lIns="92071" tIns="46036" rIns="92071" bIns="46036"/>
          <a:lstStyle/>
          <a:p>
            <a:pPr defTabSz="1031875" eaLnBrk="1" fontAlgn="auto" hangingPunct="1">
              <a:spcAft>
                <a:spcPts val="0"/>
              </a:spcAft>
              <a:defRPr/>
            </a:pPr>
            <a:r>
              <a:rPr lang="en-US" altLang="en-US" sz="2800" b="1" dirty="0"/>
              <a:t>Foreign exchange risk </a:t>
            </a:r>
            <a:r>
              <a:rPr lang="en-US" altLang="en-US" sz="2800" dirty="0"/>
              <a:t>is the risk of facing uncertain future exchange rates</a:t>
            </a:r>
            <a:endParaRPr lang="en-US" altLang="en-US" sz="2800" b="1" dirty="0"/>
          </a:p>
          <a:p>
            <a:pPr marL="838200" lvl="1" indent="-322263" defTabSz="1031875" eaLnBrk="1" fontAlgn="auto" hangingPunct="1">
              <a:spcAft>
                <a:spcPts val="0"/>
              </a:spcAft>
              <a:buFont typeface="Arial" panose="020B0604020202020204" pitchFamily="34" charset="0"/>
              <a:buChar char="–"/>
              <a:defRPr/>
            </a:pPr>
            <a:r>
              <a:rPr lang="en-US" altLang="en-US" sz="2400" dirty="0"/>
              <a:t>In addition to businesses, individuals and households may also be seriously exposed to uncertain exchange rates</a:t>
            </a:r>
          </a:p>
          <a:p>
            <a:pPr marL="838200" lvl="1" indent="-322263" defTabSz="1031875" eaLnBrk="1" fontAlgn="auto" hangingPunct="1">
              <a:spcAft>
                <a:spcPts val="0"/>
              </a:spcAft>
              <a:buFont typeface="Arial" panose="020B0604020202020204" pitchFamily="34" charset="0"/>
              <a:buChar char="–"/>
              <a:defRPr/>
            </a:pPr>
            <a:r>
              <a:rPr lang="en-US" altLang="en-US" sz="2400" dirty="0"/>
              <a:t>Exchange rates among major currencies (e.g., U.S. dollar, Japanese yen, British pound, and euro) fluctuate continuously in an unpredictable manner</a:t>
            </a:r>
          </a:p>
          <a:p>
            <a:pPr marL="838200" lvl="1" indent="-322263" defTabSz="1031875" eaLnBrk="1" fontAlgn="auto" hangingPunct="1">
              <a:spcAft>
                <a:spcPts val="0"/>
              </a:spcAft>
              <a:buFont typeface="Arial" panose="020B0604020202020204" pitchFamily="34" charset="0"/>
              <a:buChar char="–"/>
              <a:defRPr/>
            </a:pPr>
            <a:r>
              <a:rPr lang="en-US" altLang="en-US" sz="2400" dirty="0"/>
              <a:t>Exchange rate uncertainty influences all major economic functions, including consumption, production, and investment</a:t>
            </a:r>
          </a:p>
        </p:txBody>
      </p:sp>
      <p:sp>
        <p:nvSpPr>
          <p:cNvPr id="8" name="Rectangle 2"/>
          <p:cNvSpPr>
            <a:spLocks noGrp="1" noChangeArrowheads="1"/>
          </p:cNvSpPr>
          <p:nvPr>
            <p:ph type="title"/>
          </p:nvPr>
        </p:nvSpPr>
        <p:spPr/>
        <p:txBody>
          <a:bodyPr lIns="92071" tIns="46036" rIns="92071" bIns="46036" rtlCol="0">
            <a:noAutofit/>
          </a:bodyPr>
          <a:lstStyle/>
          <a:p>
            <a:pPr eaLnBrk="1" fontAlgn="auto" hangingPunct="1">
              <a:spcAft>
                <a:spcPts val="0"/>
              </a:spcAft>
              <a:defRPr/>
            </a:pPr>
            <a:r>
              <a:rPr lang="en-US" altLang="en-US" sz="3600" dirty="0"/>
              <a:t>What’s Special about “International” Finance: Foreign Exchange Risk</a:t>
            </a:r>
          </a:p>
        </p:txBody>
      </p:sp>
      <p:sp>
        <p:nvSpPr>
          <p:cNvPr id="17413"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7C214597-E14C-4637-9EE8-6D2A717E2AC6}" type="slidenum">
              <a:rPr lang="en-US" altLang="en-US" sz="900">
                <a:cs typeface="Arial" charset="0"/>
              </a:rPr>
              <a:pPr algn="r" eaLnBrk="1" hangingPunct="1"/>
              <a:t>4</a:t>
            </a:fld>
            <a:endParaRPr lang="en-US" altLang="en-US" sz="1000">
              <a:cs typeface="Arial" charset="0"/>
            </a:endParaRPr>
          </a:p>
        </p:txBody>
      </p:sp>
      <p:sp>
        <p:nvSpPr>
          <p:cNvPr id="12" name="Rectangle 20">
            <a:extLst>
              <a:ext uri="{FF2B5EF4-FFF2-40B4-BE49-F238E27FC236}">
                <a16:creationId xmlns:a16="http://schemas.microsoft.com/office/drawing/2014/main" id="{72B4145C-AD93-4F03-B102-70CF1AE568DA}"/>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1000"/>
                                        <p:tgtEl>
                                          <p:spTgt spid="7171">
                                            <p:txEl>
                                              <p:pRg st="1" end="1"/>
                                            </p:txEl>
                                          </p:spTgt>
                                        </p:tgtEl>
                                      </p:cBhvr>
                                    </p:animEffect>
                                    <p:anim calcmode="lin" valueType="num">
                                      <p:cBhvr>
                                        <p:cTn id="13"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1000"/>
                                        <p:tgtEl>
                                          <p:spTgt spid="7171">
                                            <p:txEl>
                                              <p:pRg st="2" end="2"/>
                                            </p:txEl>
                                          </p:spTgt>
                                        </p:tgtEl>
                                      </p:cBhvr>
                                    </p:animEffect>
                                    <p:anim calcmode="lin" valueType="num">
                                      <p:cBhvr>
                                        <p:cTn id="1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1000"/>
                                        <p:tgtEl>
                                          <p:spTgt spid="7171">
                                            <p:txEl>
                                              <p:pRg st="3" end="3"/>
                                            </p:txEl>
                                          </p:spTgt>
                                        </p:tgtEl>
                                      </p:cBhvr>
                                    </p:animEffect>
                                    <p:anim calcmode="lin" valueType="num">
                                      <p:cBhvr>
                                        <p:cTn id="23"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t>Monthly Percentage Change in Japanese Yen—U.S. Dollar Exchange Rate</a:t>
            </a:r>
            <a:endParaRPr lang="en-US" sz="3600" dirty="0"/>
          </a:p>
        </p:txBody>
      </p:sp>
      <p:pic>
        <p:nvPicPr>
          <p:cNvPr id="4" name="Content Placeholder 3">
            <a:extLst>
              <a:ext uri="{FF2B5EF4-FFF2-40B4-BE49-F238E27FC236}">
                <a16:creationId xmlns:a16="http://schemas.microsoft.com/office/drawing/2014/main" id="{311AE06E-AC89-4485-AD24-08906A5951DF}"/>
              </a:ext>
            </a:extLst>
          </p:cNvPr>
          <p:cNvPicPr>
            <a:picLocks noGrp="1" noChangeAspect="1"/>
          </p:cNvPicPr>
          <p:nvPr>
            <p:ph idx="1"/>
          </p:nvPr>
        </p:nvPicPr>
        <p:blipFill>
          <a:blip r:embed="rId2"/>
          <a:stretch>
            <a:fillRect/>
          </a:stretch>
        </p:blipFill>
        <p:spPr>
          <a:xfrm>
            <a:off x="533400" y="2673447"/>
            <a:ext cx="8077200" cy="3217669"/>
          </a:xfrm>
          <a:prstGeom prst="rect">
            <a:avLst/>
          </a:prstGeom>
        </p:spPr>
      </p:pic>
      <p:sp>
        <p:nvSpPr>
          <p:cNvPr id="5"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1-</a:t>
            </a:r>
            <a:fld id="{7187584C-B050-4DC4-A962-692590A90A79}" type="slidenum">
              <a:rPr lang="en-US" altLang="en-US" sz="900" smtClean="0">
                <a:cs typeface="Arial" charset="0"/>
              </a:rPr>
              <a:t>5</a:t>
            </a:fld>
            <a:endParaRPr lang="en-US" altLang="en-US" sz="1000" dirty="0">
              <a:cs typeface="Arial" charset="0"/>
            </a:endParaRPr>
          </a:p>
        </p:txBody>
      </p:sp>
      <p:sp>
        <p:nvSpPr>
          <p:cNvPr id="8" name="Rectangle 20">
            <a:extLst>
              <a:ext uri="{FF2B5EF4-FFF2-40B4-BE49-F238E27FC236}">
                <a16:creationId xmlns:a16="http://schemas.microsoft.com/office/drawing/2014/main" id="{77007506-7DE3-43C4-942B-A0C9EC8B2E7A}"/>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extLst>
      <p:ext uri="{BB962C8B-B14F-4D97-AF65-F5344CB8AC3E}">
        <p14:creationId xmlns:p14="http://schemas.microsoft.com/office/powerpoint/2010/main" val="193069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bwMode="auto">
          <a:xfrm>
            <a:off x="319268" y="2209800"/>
            <a:ext cx="85344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1" tIns="46036" rIns="92071" bIns="46036" numCol="1" anchor="t" anchorCtr="0" compatLnSpc="1">
            <a:prstTxWarp prst="textNoShape">
              <a:avLst/>
            </a:prstTxWarp>
          </a:bodyPr>
          <a:lstStyle/>
          <a:p>
            <a:pPr marL="385763" indent="-385763" defTabSz="1031875" eaLnBrk="1" hangingPunct="1"/>
            <a:r>
              <a:rPr lang="en-US" altLang="en-US" sz="2800" b="1" dirty="0"/>
              <a:t>Political risk </a:t>
            </a:r>
            <a:r>
              <a:rPr lang="en-US" altLang="en-US" sz="2800" dirty="0"/>
              <a:t>arises from potential losses to the parent firm resulting from adverse political developments in the host country</a:t>
            </a:r>
          </a:p>
          <a:p>
            <a:pPr marL="838200" lvl="1" indent="-322263" defTabSz="1031875" eaLnBrk="1" hangingPunct="1"/>
            <a:r>
              <a:rPr lang="en-US" altLang="en-US" sz="2400" dirty="0"/>
              <a:t>Ranges from unexpected changes in tax rules to outright expropriation of assets held by foreigners</a:t>
            </a:r>
          </a:p>
          <a:p>
            <a:pPr marL="838200" lvl="1" indent="-322263" defTabSz="1031875" eaLnBrk="1" hangingPunct="1"/>
            <a:r>
              <a:rPr lang="en-US" altLang="en-US" sz="2400" dirty="0"/>
              <a:t>Arises from the fact that a sovereign country can change the “rules of the game” and the affected parties may not have effective recourse</a:t>
            </a:r>
          </a:p>
          <a:p>
            <a:pPr marL="838200" lvl="1" indent="-322263" defTabSz="1031875" eaLnBrk="1" hangingPunct="1"/>
            <a:r>
              <a:rPr lang="en-US" altLang="en-US" sz="2400" dirty="0"/>
              <a:t>Especially relevant in those countries without a traditional rule of law</a:t>
            </a:r>
          </a:p>
          <a:p>
            <a:pPr marL="838200" lvl="1" indent="-322263" defTabSz="1031875" eaLnBrk="1" hangingPunct="1"/>
            <a:endParaRPr lang="en-US" altLang="en-US" sz="2400" dirty="0"/>
          </a:p>
          <a:p>
            <a:pPr marL="838200" lvl="1" indent="-322263" defTabSz="1031875" eaLnBrk="1" hangingPunct="1"/>
            <a:endParaRPr lang="en-US" altLang="en-US" sz="2400" dirty="0"/>
          </a:p>
        </p:txBody>
      </p:sp>
      <p:sp>
        <p:nvSpPr>
          <p:cNvPr id="19460"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1-</a:t>
            </a:r>
            <a:fld id="{27DCCA41-127B-4AAD-8D2F-5F2E23CFD7C2}" type="slidenum">
              <a:rPr lang="en-US" altLang="en-US" sz="900">
                <a:cs typeface="Arial" charset="0"/>
              </a:rPr>
              <a:pPr algn="r" eaLnBrk="1" hangingPunct="1"/>
              <a:t>6</a:t>
            </a:fld>
            <a:endParaRPr lang="en-US" altLang="en-US" sz="1000" dirty="0">
              <a:cs typeface="Arial" charset="0"/>
            </a:endParaRPr>
          </a:p>
        </p:txBody>
      </p:sp>
      <p:sp>
        <p:nvSpPr>
          <p:cNvPr id="9" name="Rectangle 2"/>
          <p:cNvSpPr>
            <a:spLocks noGrp="1" noChangeArrowheads="1"/>
          </p:cNvSpPr>
          <p:nvPr>
            <p:ph type="title"/>
          </p:nvPr>
        </p:nvSpPr>
        <p:spPr/>
        <p:txBody>
          <a:bodyPr lIns="92071" tIns="46036" rIns="92071" bIns="46036" rtlCol="0">
            <a:noAutofit/>
          </a:bodyPr>
          <a:lstStyle/>
          <a:p>
            <a:pPr eaLnBrk="1" fontAlgn="auto" hangingPunct="1">
              <a:spcAft>
                <a:spcPts val="0"/>
              </a:spcAft>
              <a:defRPr/>
            </a:pPr>
            <a:r>
              <a:rPr lang="en-US" altLang="en-US" sz="3600" dirty="0"/>
              <a:t>What’s Special about “International” Finance: Political Risk</a:t>
            </a:r>
          </a:p>
        </p:txBody>
      </p:sp>
      <p:sp>
        <p:nvSpPr>
          <p:cNvPr id="6" name="Rectangle 20">
            <a:extLst>
              <a:ext uri="{FF2B5EF4-FFF2-40B4-BE49-F238E27FC236}">
                <a16:creationId xmlns:a16="http://schemas.microsoft.com/office/drawing/2014/main" id="{12544B3F-9605-450F-99A1-0254A38157CC}"/>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bwMode="auto">
          <a:xfrm>
            <a:off x="228600" y="2362994"/>
            <a:ext cx="8686800" cy="414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1" tIns="46036" rIns="92071" bIns="46036" numCol="1" anchor="t" anchorCtr="0" compatLnSpc="1">
            <a:prstTxWarp prst="textNoShape">
              <a:avLst/>
            </a:prstTxWarp>
          </a:bodyPr>
          <a:lstStyle/>
          <a:p>
            <a:pPr eaLnBrk="1" hangingPunct="1"/>
            <a:r>
              <a:rPr lang="en-US" altLang="en-US" sz="2800" b="1" dirty="0"/>
              <a:t>Market imperfections </a:t>
            </a:r>
            <a:r>
              <a:rPr lang="en-US" altLang="en-US" sz="2800" dirty="0"/>
              <a:t>may be described as various frictions, such as transaction costs and legal restrictions, that prevent the markets from functioning perfectly</a:t>
            </a:r>
          </a:p>
          <a:p>
            <a:pPr lvl="1" eaLnBrk="1" hangingPunct="1"/>
            <a:r>
              <a:rPr lang="en-US" altLang="en-US" sz="2400" dirty="0"/>
              <a:t>World markets are highly imperfect</a:t>
            </a:r>
          </a:p>
          <a:p>
            <a:pPr lvl="2" eaLnBrk="1" hangingPunct="1"/>
            <a:r>
              <a:rPr lang="en-US" altLang="en-US" sz="2000" dirty="0"/>
              <a:t>Numerous barriers hamper the free movement of people, goods, services, and capital across national boundaries (e.g., legal restrictions, excessive transaction and transportation costs, information asymmetry, and discriminatory taxation)</a:t>
            </a:r>
          </a:p>
          <a:p>
            <a:pPr lvl="1" eaLnBrk="1" hangingPunct="1"/>
            <a:r>
              <a:rPr lang="en-US" altLang="en-US" sz="2400" dirty="0"/>
              <a:t>Restrict the extent to which investors can diversify their portfolios</a:t>
            </a:r>
          </a:p>
          <a:p>
            <a:pPr marL="457200" lvl="1" indent="0" eaLnBrk="1" hangingPunct="1">
              <a:buNone/>
            </a:pPr>
            <a:endParaRPr lang="en-US" altLang="en-US" sz="2400" dirty="0"/>
          </a:p>
        </p:txBody>
      </p:sp>
      <p:sp>
        <p:nvSpPr>
          <p:cNvPr id="20484"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116F071B-F3AC-4916-9C9D-2AD69790081F}" type="slidenum">
              <a:rPr lang="en-US" altLang="en-US" sz="900">
                <a:cs typeface="Arial" charset="0"/>
              </a:rPr>
              <a:pPr algn="r" eaLnBrk="1" hangingPunct="1"/>
              <a:t>7</a:t>
            </a:fld>
            <a:endParaRPr lang="en-US" altLang="en-US" sz="1000">
              <a:cs typeface="Arial" charset="0"/>
            </a:endParaRPr>
          </a:p>
        </p:txBody>
      </p:sp>
      <p:sp>
        <p:nvSpPr>
          <p:cNvPr id="9" name="Rectangle 2"/>
          <p:cNvSpPr>
            <a:spLocks noGrp="1" noChangeArrowheads="1"/>
          </p:cNvSpPr>
          <p:nvPr>
            <p:ph type="title"/>
          </p:nvPr>
        </p:nvSpPr>
        <p:spPr/>
        <p:txBody>
          <a:bodyPr lIns="92071" tIns="46036" rIns="92071" bIns="46036" rtlCol="0">
            <a:noAutofit/>
          </a:bodyPr>
          <a:lstStyle/>
          <a:p>
            <a:pPr eaLnBrk="1" fontAlgn="auto" hangingPunct="1">
              <a:spcAft>
                <a:spcPts val="0"/>
              </a:spcAft>
              <a:defRPr/>
            </a:pPr>
            <a:r>
              <a:rPr lang="en-US" altLang="en-US" sz="3600" dirty="0"/>
              <a:t>What’s Special about “International” Finance: Market Imperfections</a:t>
            </a:r>
          </a:p>
        </p:txBody>
      </p:sp>
      <p:sp>
        <p:nvSpPr>
          <p:cNvPr id="6" name="Rectangle 20">
            <a:extLst>
              <a:ext uri="{FF2B5EF4-FFF2-40B4-BE49-F238E27FC236}">
                <a16:creationId xmlns:a16="http://schemas.microsoft.com/office/drawing/2014/main" id="{0C9DD452-8632-46FA-B28A-7E3D7A5D84B6}"/>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66700" y="914400"/>
            <a:ext cx="8610600" cy="990600"/>
          </a:xfrm>
        </p:spPr>
        <p:txBody>
          <a:bodyPr/>
          <a:lstStyle/>
          <a:p>
            <a:pPr eaLnBrk="1" hangingPunct="1"/>
            <a:r>
              <a:rPr lang="en-US" altLang="en-US" sz="3600" dirty="0"/>
              <a:t>The Example of Nestl</a:t>
            </a:r>
            <a:r>
              <a:rPr lang="en-US" altLang="en-US" sz="3600" dirty="0">
                <a:cs typeface="Times New Roman" pitchFamily="18" charset="0"/>
              </a:rPr>
              <a:t>é’s Market Imperfection</a:t>
            </a:r>
          </a:p>
        </p:txBody>
      </p:sp>
      <p:sp>
        <p:nvSpPr>
          <p:cNvPr id="21507" name="Rectangle 3"/>
          <p:cNvSpPr>
            <a:spLocks noGrp="1" noChangeArrowheads="1"/>
          </p:cNvSpPr>
          <p:nvPr>
            <p:ph idx="1"/>
          </p:nvPr>
        </p:nvSpPr>
        <p:spPr bwMode="auto">
          <a:xfrm>
            <a:off x="266700" y="1842304"/>
            <a:ext cx="8610600"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t>Nestl</a:t>
            </a:r>
            <a:r>
              <a:rPr lang="en-US" altLang="en-US" sz="2800" dirty="0">
                <a:cs typeface="Times New Roman" pitchFamily="18" charset="0"/>
              </a:rPr>
              <a:t>é</a:t>
            </a:r>
            <a:r>
              <a:rPr lang="en-US" altLang="en-US" sz="2800" dirty="0"/>
              <a:t> used to issue two different classes of common stock, bearer shares and registered shares</a:t>
            </a:r>
          </a:p>
          <a:p>
            <a:pPr lvl="1" eaLnBrk="1" hangingPunct="1"/>
            <a:r>
              <a:rPr lang="en-US" altLang="en-US" sz="2400" dirty="0"/>
              <a:t>Foreigners were only allowed to hold bearer shares</a:t>
            </a:r>
          </a:p>
          <a:p>
            <a:pPr lvl="1" eaLnBrk="1" hangingPunct="1"/>
            <a:r>
              <a:rPr lang="en-US" altLang="en-US" sz="2400" dirty="0"/>
              <a:t>Swiss residents could buy registered shares</a:t>
            </a:r>
          </a:p>
          <a:p>
            <a:pPr lvl="1" eaLnBrk="1" hangingPunct="1"/>
            <a:r>
              <a:rPr lang="en-US" altLang="en-US" sz="2400" dirty="0"/>
              <a:t>The bearer stock was more expensive</a:t>
            </a:r>
          </a:p>
          <a:p>
            <a:pPr eaLnBrk="1" hangingPunct="1"/>
            <a:r>
              <a:rPr lang="en-US" altLang="en-US" sz="2800" dirty="0"/>
              <a:t>On November 18, 1988, Nestlé lifted restrictions imposed on foreigners, allowing them to hold registered shares as well as bearer shares</a:t>
            </a:r>
          </a:p>
          <a:p>
            <a:pPr lvl="1" eaLnBrk="1" hangingPunct="1"/>
            <a:r>
              <a:rPr lang="en-US" altLang="en-US" sz="2400" dirty="0"/>
              <a:t>Price spread between the two types narrowed drastically</a:t>
            </a:r>
          </a:p>
        </p:txBody>
      </p:sp>
      <p:sp>
        <p:nvSpPr>
          <p:cNvPr id="21509"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a:cs typeface="Arial" charset="0"/>
              </a:rPr>
              <a:t>1-</a:t>
            </a:r>
            <a:fld id="{1E4867C8-3D3C-4D3C-A33A-0427BB2EE1C5}" type="slidenum">
              <a:rPr lang="en-US" altLang="en-US" sz="900">
                <a:cs typeface="Arial" charset="0"/>
              </a:rPr>
              <a:pPr algn="r" eaLnBrk="1" hangingPunct="1"/>
              <a:t>8</a:t>
            </a:fld>
            <a:endParaRPr lang="en-US" altLang="en-US" sz="1000">
              <a:cs typeface="Arial" charset="0"/>
            </a:endParaRPr>
          </a:p>
        </p:txBody>
      </p:sp>
      <p:sp>
        <p:nvSpPr>
          <p:cNvPr id="6" name="Rectangle 20">
            <a:extLst>
              <a:ext uri="{FF2B5EF4-FFF2-40B4-BE49-F238E27FC236}">
                <a16:creationId xmlns:a16="http://schemas.microsoft.com/office/drawing/2014/main" id="{BBCE4321-B05C-4B5C-B769-F4BA842230D9}"/>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t>Daily Prices of Nestl</a:t>
            </a:r>
            <a:r>
              <a:rPr lang="en-US" altLang="en-US" sz="3600" dirty="0">
                <a:cs typeface="Times New Roman" pitchFamily="18" charset="0"/>
              </a:rPr>
              <a:t>é’s </a:t>
            </a:r>
            <a:r>
              <a:rPr lang="en-US" altLang="en-US" sz="3600" dirty="0"/>
              <a:t>Bearer and Registered Shares</a:t>
            </a:r>
            <a:endParaRPr lang="en-US" sz="4000" dirty="0"/>
          </a:p>
        </p:txBody>
      </p:sp>
      <p:sp>
        <p:nvSpPr>
          <p:cNvPr id="6" name="Rectangle 6"/>
          <p:cNvSpPr>
            <a:spLocks noChangeArrowheads="1"/>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1-</a:t>
            </a:r>
            <a:fld id="{71C75E9F-EEF6-4FFA-B72B-C539963C90DB}" type="slidenum">
              <a:rPr lang="en-US" altLang="en-US" sz="900" smtClean="0">
                <a:cs typeface="Arial" charset="0"/>
              </a:rPr>
              <a:t>9</a:t>
            </a:fld>
            <a:endParaRPr lang="en-US" altLang="en-US" sz="1000" dirty="0">
              <a:cs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600" y="2286000"/>
            <a:ext cx="711517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0">
            <a:extLst>
              <a:ext uri="{FF2B5EF4-FFF2-40B4-BE49-F238E27FC236}">
                <a16:creationId xmlns:a16="http://schemas.microsoft.com/office/drawing/2014/main" id="{0680D807-7C7C-43B3-B072-DB4C84217490}"/>
              </a:ext>
            </a:extLst>
          </p:cNvPr>
          <p:cNvSpPr>
            <a:spLocks noGrp="1" noChangeArrowheads="1"/>
          </p:cNvSpPr>
          <p:nvPr>
            <p:ph type="ftr" sz="quarter" idx="10"/>
          </p:nvPr>
        </p:nvSpPr>
        <p:spPr bwMode="auto">
          <a:xfrm>
            <a:off x="4724400" y="6523038"/>
            <a:ext cx="4114800" cy="36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Copyright © 2021 by the McGraw-Hill Companies, Inc. All rights reserved.</a:t>
            </a:r>
          </a:p>
          <a:p>
            <a:pPr eaLnBrk="1" hangingPunct="1"/>
            <a:endParaRPr lang="en-US" altLang="en-US" dirty="0"/>
          </a:p>
        </p:txBody>
      </p:sp>
    </p:spTree>
    <p:extLst>
      <p:ext uri="{BB962C8B-B14F-4D97-AF65-F5344CB8AC3E}">
        <p14:creationId xmlns:p14="http://schemas.microsoft.com/office/powerpoint/2010/main" val="3242353011"/>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2420</TotalTime>
  <Words>2592</Words>
  <Application>Microsoft Macintosh PowerPoint</Application>
  <PresentationFormat>On-screen Show (4:3)</PresentationFormat>
  <Paragraphs>224</Paragraphs>
  <Slides>28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 Unicode MS</vt:lpstr>
      <vt:lpstr>Arial</vt:lpstr>
      <vt:lpstr>Arial Narrow</vt:lpstr>
      <vt:lpstr>Calibri</vt:lpstr>
      <vt:lpstr>Times New Roman</vt:lpstr>
      <vt:lpstr>Wingdings</vt:lpstr>
      <vt:lpstr>template</vt:lpstr>
      <vt:lpstr>Globalization and the Multinational Firm</vt:lpstr>
      <vt:lpstr>Overview</vt:lpstr>
      <vt:lpstr>What’s Special about “International” Finance?</vt:lpstr>
      <vt:lpstr>What’s Special about “International” Finance: Foreign Exchange Risk</vt:lpstr>
      <vt:lpstr>Monthly Percentage Change in Japanese Yen—U.S. Dollar Exchange Rate</vt:lpstr>
      <vt:lpstr>What’s Special about “International” Finance: Political Risk</vt:lpstr>
      <vt:lpstr>What’s Special about “International” Finance: Market Imperfections</vt:lpstr>
      <vt:lpstr>The Example of Nestlé’s Market Imperfection</vt:lpstr>
      <vt:lpstr>Daily Prices of Nestlé’s Bearer and Registered Shares</vt:lpstr>
      <vt:lpstr>What’s Special about “International” Finance: Expanded Opportunity Set</vt:lpstr>
      <vt:lpstr>Goals for International Financial Management</vt:lpstr>
      <vt:lpstr>Other Stakeholders</vt:lpstr>
      <vt:lpstr>Corporate Governance</vt:lpstr>
      <vt:lpstr>Globalization of the World Economy: Major Trends and Developments</vt:lpstr>
      <vt:lpstr>Emergence of Globalized Financial Markets</vt:lpstr>
      <vt:lpstr>Emergence of the Euro as a Global Currency</vt:lpstr>
      <vt:lpstr>Europe’s Sovereign-Debt Crisis of 2010</vt:lpstr>
      <vt:lpstr>The Greek Drama</vt:lpstr>
      <vt:lpstr>Trade Liberalization and Economic Integration</vt:lpstr>
      <vt:lpstr>Trade Liberalization and Economic Integration Continued</vt:lpstr>
      <vt:lpstr>North American Free Trade Agreement (NAFTA)</vt:lpstr>
      <vt:lpstr>Recent Free Trade Agreements</vt:lpstr>
      <vt:lpstr>Privatization </vt:lpstr>
      <vt:lpstr>Chinese Privatization</vt:lpstr>
      <vt:lpstr>Global Financial Crisis of 2008—2009 </vt:lpstr>
      <vt:lpstr>U.S. Unemployment Rate and Dow Jones Industrial Average (DJIA)</vt:lpstr>
      <vt:lpstr>Brexit</vt:lpstr>
      <vt:lpstr>Multinational Corporations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tsonly</dc:creator>
  <cp:lastModifiedBy>Dr. Saad S. Alzoba (ARCO)</cp:lastModifiedBy>
  <cp:revision>156</cp:revision>
  <cp:lastPrinted>2013-10-29T21:45:09Z</cp:lastPrinted>
  <dcterms:created xsi:type="dcterms:W3CDTF">2010-12-17T11:54:02Z</dcterms:created>
  <dcterms:modified xsi:type="dcterms:W3CDTF">2023-09-03T09:08:35Z</dcterms:modified>
</cp:coreProperties>
</file>