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1"/>
    <p:sldMasterId id="2147483691" r:id="rId2"/>
    <p:sldMasterId id="2147483684" r:id="rId3"/>
    <p:sldMasterId id="2147483686" r:id="rId4"/>
    <p:sldMasterId id="2147483701" r:id="rId5"/>
  </p:sldMasterIdLst>
  <p:notesMasterIdLst>
    <p:notesMasterId r:id="rId27"/>
  </p:notesMasterIdLst>
  <p:sldIdLst>
    <p:sldId id="888" r:id="rId6"/>
    <p:sldId id="1019" r:id="rId7"/>
    <p:sldId id="1055" r:id="rId8"/>
    <p:sldId id="1057" r:id="rId9"/>
    <p:sldId id="1056" r:id="rId10"/>
    <p:sldId id="1058" r:id="rId11"/>
    <p:sldId id="1060" r:id="rId12"/>
    <p:sldId id="1059" r:id="rId13"/>
    <p:sldId id="1062" r:id="rId14"/>
    <p:sldId id="1063" r:id="rId15"/>
    <p:sldId id="1061" r:id="rId16"/>
    <p:sldId id="1064" r:id="rId17"/>
    <p:sldId id="1066" r:id="rId18"/>
    <p:sldId id="1067" r:id="rId19"/>
    <p:sldId id="1068" r:id="rId20"/>
    <p:sldId id="308" r:id="rId21"/>
    <p:sldId id="1069" r:id="rId22"/>
    <p:sldId id="1070" r:id="rId23"/>
    <p:sldId id="1071" r:id="rId24"/>
    <p:sldId id="1072" r:id="rId25"/>
    <p:sldId id="44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in Content" id="{5973D931-3BAC-4F30-9C16-B7461F574E40}">
          <p14:sldIdLst>
            <p14:sldId id="888"/>
            <p14:sldId id="1019"/>
            <p14:sldId id="1055"/>
            <p14:sldId id="1057"/>
            <p14:sldId id="1056"/>
            <p14:sldId id="1058"/>
            <p14:sldId id="1060"/>
            <p14:sldId id="1059"/>
            <p14:sldId id="1062"/>
            <p14:sldId id="1063"/>
            <p14:sldId id="1061"/>
            <p14:sldId id="1064"/>
            <p14:sldId id="1066"/>
            <p14:sldId id="1067"/>
            <p14:sldId id="1068"/>
            <p14:sldId id="308"/>
            <p14:sldId id="1069"/>
            <p14:sldId id="1070"/>
            <p14:sldId id="1071"/>
            <p14:sldId id="1072"/>
            <p14:sldId id="442"/>
          </p14:sldIdLst>
        </p14:section>
      </p14:sectionLst>
    </p:ext>
    <p:ext uri="{EFAFB233-063F-42B5-8137-9DF3F51BA10A}">
      <p15:sldGuideLst xmlns:p15="http://schemas.microsoft.com/office/powerpoint/2012/main">
        <p15:guide id="2" pos="2880" userDrawn="1">
          <p15:clr>
            <a:srgbClr val="A4A3A4"/>
          </p15:clr>
        </p15:guide>
        <p15:guide id="3" orient="horz" pos="2208" userDrawn="1">
          <p15:clr>
            <a:srgbClr val="A4A3A4"/>
          </p15:clr>
        </p15:guide>
        <p15:guide id="4" pos="5664" userDrawn="1">
          <p15:clr>
            <a:srgbClr val="A4A3A4"/>
          </p15:clr>
        </p15:guide>
        <p15:guide id="5" pos="504" userDrawn="1">
          <p15:clr>
            <a:srgbClr val="A4A3A4"/>
          </p15:clr>
        </p15:guide>
        <p15:guide id="6" orient="horz" pos="79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iporen, Laura" initials="CL" lastIdx="4" clrIdx="0">
    <p:extLst/>
  </p:cmAuthor>
  <p:cmAuthor id="2" name="Ciporen, Laura" initials="CL [2]" lastIdx="2" clrIdx="1">
    <p:extLst/>
  </p:cmAuthor>
  <p:cmAuthor id="3" name="1769" initials="1" lastIdx="2"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A9131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532" autoAdjust="0"/>
    <p:restoredTop sz="88950" autoAdjust="0"/>
  </p:normalViewPr>
  <p:slideViewPr>
    <p:cSldViewPr snapToGrid="0" showGuides="1">
      <p:cViewPr varScale="1">
        <p:scale>
          <a:sx n="82" d="100"/>
          <a:sy n="82" d="100"/>
        </p:scale>
        <p:origin x="882" y="90"/>
      </p:cViewPr>
      <p:guideLst>
        <p:guide pos="2880"/>
        <p:guide orient="horz" pos="2208"/>
        <p:guide pos="5664"/>
        <p:guide pos="504"/>
        <p:guide orient="horz" pos="794"/>
      </p:guideLst>
    </p:cSldViewPr>
  </p:slideViewPr>
  <p:outlineViewPr>
    <p:cViewPr>
      <p:scale>
        <a:sx n="33" d="100"/>
        <a:sy n="33" d="100"/>
      </p:scale>
      <p:origin x="0" y="-18468"/>
    </p:cViewPr>
  </p:outlin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0C1A02-B94D-44D6-8AA3-0DD14C84C13F}" type="datetimeFigureOut">
              <a:rPr lang="en-US" smtClean="0"/>
              <a:t>9/16/2024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E8D09-9492-4554-9C8F-456CB81F32A8}" type="slidenum">
              <a:rPr lang="en-US" smtClean="0"/>
              <a:t>‹#›</a:t>
            </a:fld>
            <a:endParaRPr lang="en-US"/>
          </a:p>
        </p:txBody>
      </p:sp>
    </p:spTree>
    <p:extLst>
      <p:ext uri="{BB962C8B-B14F-4D97-AF65-F5344CB8AC3E}">
        <p14:creationId xmlns:p14="http://schemas.microsoft.com/office/powerpoint/2010/main" val="3020171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2DAC94-9F0F-40D5-A23E-FE7174680F07}" type="slidenum">
              <a:rPr lang="en-US" smtClean="0"/>
              <a:t>1</a:t>
            </a:fld>
            <a:endParaRPr lang="en-US"/>
          </a:p>
        </p:txBody>
      </p:sp>
    </p:spTree>
    <p:extLst>
      <p:ext uri="{BB962C8B-B14F-4D97-AF65-F5344CB8AC3E}">
        <p14:creationId xmlns:p14="http://schemas.microsoft.com/office/powerpoint/2010/main" val="801767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D9A7A27-C7DA-4E20-8877-F9D8D7F61956}" type="slidenum">
              <a:rPr lang="en-US" smtClean="0"/>
              <a:t>21</a:t>
            </a:fld>
            <a:endParaRPr lang="en-US"/>
          </a:p>
        </p:txBody>
      </p:sp>
    </p:spTree>
    <p:extLst>
      <p:ext uri="{BB962C8B-B14F-4D97-AF65-F5344CB8AC3E}">
        <p14:creationId xmlns:p14="http://schemas.microsoft.com/office/powerpoint/2010/main" val="4005741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Examples of international transactions include import and export of goods and services and cross-border investments in businesses, bank accounts, bonds, stocks, and real estate.</a:t>
            </a:r>
          </a:p>
          <a:p>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Second, a country's balance of payment data may signal its potential as a business partner for the rest of the world. If a country is grappling </a:t>
            </a:r>
            <a:r>
              <a:rPr lang="en-US" dirty="0" err="1"/>
              <a:t>gith</a:t>
            </a:r>
            <a:r>
              <a:rPr lang="en-US" dirty="0"/>
              <a:t> a major balance of payment difficulty, it may not be able to expand imports from the outside world. Instead, the country may be tempted to impose measures to restrict imports and discourage capital outflows in order to improve the balance of payment situation. On the other hand, a country experiencing a significant balance of payment surplus would be more likely to expand imports, offering marketing opportunities for foreign enterprises, and less likely to impose foreign exchange restrictions.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Third, balance of payments data can be used to evaluate the performance of the country in international economic competition. Suppose a country is experiencing trade deficits year after year. This trade data may then signal that the country's domestic industries lack international competitiveness.</a:t>
            </a:r>
          </a:p>
          <a:p>
            <a:r>
              <a:rPr lang="en-US" sz="1200" b="0" i="0" u="none" strike="noStrike" kern="1200" baseline="0" dirty="0">
                <a:solidFill>
                  <a:schemeClr val="tx1"/>
                </a:solidFill>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3</a:t>
            </a:fld>
            <a:endParaRPr lang="en-US"/>
          </a:p>
        </p:txBody>
      </p:sp>
    </p:spTree>
    <p:extLst>
      <p:ext uri="{BB962C8B-B14F-4D97-AF65-F5344CB8AC3E}">
        <p14:creationId xmlns:p14="http://schemas.microsoft.com/office/powerpoint/2010/main" val="1815700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kern="1200" noProof="0" dirty="0" err="1">
                <a:solidFill>
                  <a:schemeClr val="tx1"/>
                </a:solidFill>
                <a:latin typeface="+mn-lt"/>
                <a:ea typeface="+mn-ea"/>
                <a:cs typeface="+mn-cs"/>
              </a:rPr>
              <a:t>nonproduced</a:t>
            </a:r>
            <a:r>
              <a:rPr lang="en-US" altLang="en-US" sz="1200" kern="1200" noProof="0" dirty="0">
                <a:solidFill>
                  <a:schemeClr val="tx1"/>
                </a:solidFill>
                <a:latin typeface="+mn-lt"/>
                <a:ea typeface="+mn-ea"/>
                <a:cs typeface="+mn-cs"/>
              </a:rPr>
              <a:t> nonfinancial assets: e.g. mineral rights , land , air space.</a:t>
            </a:r>
          </a:p>
          <a:p>
            <a:r>
              <a:rPr lang="en-US" altLang="en-US" sz="1200" b="0" kern="1200" noProof="0" dirty="0">
                <a:solidFill>
                  <a:schemeClr val="tx1"/>
                </a:solidFill>
                <a:latin typeface="+mn-lt"/>
                <a:ea typeface="+mn-ea"/>
                <a:cs typeface="+mn-cs"/>
              </a:rPr>
              <a:t>Official reserve account : e.g. gold , foreign exchange, borrow from </a:t>
            </a:r>
            <a:r>
              <a:rPr lang="en-US" altLang="en-US" sz="1200" b="0" kern="1200" noProof="0" dirty="0" err="1">
                <a:solidFill>
                  <a:schemeClr val="tx1"/>
                </a:solidFill>
                <a:latin typeface="+mn-lt"/>
                <a:ea typeface="+mn-ea"/>
                <a:cs typeface="+mn-cs"/>
              </a:rPr>
              <a:t>anthor</a:t>
            </a:r>
            <a:r>
              <a:rPr lang="en-US" altLang="en-US" sz="1200" b="0" kern="1200" noProof="0" dirty="0">
                <a:solidFill>
                  <a:schemeClr val="tx1"/>
                </a:solidFill>
                <a:latin typeface="+mn-lt"/>
                <a:ea typeface="+mn-ea"/>
                <a:cs typeface="+mn-cs"/>
              </a:rPr>
              <a:t> foreign central bank</a:t>
            </a:r>
            <a:endParaRPr lang="en-US" altLang="en-US" b="0" dirty="0"/>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5</a:t>
            </a:fld>
            <a:endParaRPr lang="en-US"/>
          </a:p>
        </p:txBody>
      </p:sp>
    </p:spTree>
    <p:extLst>
      <p:ext uri="{BB962C8B-B14F-4D97-AF65-F5344CB8AC3E}">
        <p14:creationId xmlns:p14="http://schemas.microsoft.com/office/powerpoint/2010/main" val="35284345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1" noProof="0" dirty="0">
                <a:latin typeface="Arial" panose="020B0604020202020204" pitchFamily="34" charset="0"/>
                <a:cs typeface="Arial" panose="020B0604020202020204" pitchFamily="34" charset="0"/>
              </a:rPr>
              <a:t>Secondary income  : </a:t>
            </a:r>
            <a:r>
              <a:rPr lang="en-US" altLang="en-US" dirty="0"/>
              <a:t>e.g. reparations, foreign aids, gifts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8</a:t>
            </a:fld>
            <a:endParaRPr lang="en-US"/>
          </a:p>
        </p:txBody>
      </p:sp>
    </p:spTree>
    <p:extLst>
      <p:ext uri="{BB962C8B-B14F-4D97-AF65-F5344CB8AC3E}">
        <p14:creationId xmlns:p14="http://schemas.microsoft.com/office/powerpoint/2010/main" val="1001124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J-curve effect is often cited in economics to describe, for instance, the way that a country’s balance of trade initially worsens following a devaluation of its currency, then quickly recovers and finally surpasses its previous performance.</a:t>
            </a:r>
          </a:p>
          <a:p>
            <a:endParaRPr lang="en-US" altLang="en-US" dirty="0"/>
          </a:p>
          <a:p>
            <a:r>
              <a:rPr lang="en-US" altLang="en-US" dirty="0"/>
              <a:t>Immediately after a nation's currency is devalued, imports get more expensive and exports get cheaper, creating a worsening trade deficit (or at least a smaller trade surplus).</a:t>
            </a:r>
          </a:p>
          <a:p>
            <a:r>
              <a:rPr lang="en-US" altLang="en-US" dirty="0"/>
              <a:t>Shortly thereafter, the sales volume of the nation's exports begins to rise steadily, thanks to their relatively cheap prices.</a:t>
            </a:r>
          </a:p>
          <a:p>
            <a:r>
              <a:rPr lang="en-US" altLang="en-US" dirty="0"/>
              <a:t>At the same time, consumers at home begin to buy more locally-produced goods because they are relatively affordable compared to imports.</a:t>
            </a:r>
          </a:p>
          <a:p>
            <a:r>
              <a:rPr lang="en-US" altLang="en-US" dirty="0"/>
              <a:t>Over time, the trade balance between the nation and its partners bounces back and even exceeds pre-devaluation times.</a:t>
            </a:r>
          </a:p>
          <a:p>
            <a:endParaRPr lang="en-US" altLang="en-US" dirty="0"/>
          </a:p>
          <a:p>
            <a:endParaRPr lang="en-US" altLang="en-US" dirty="0"/>
          </a:p>
          <a:p>
            <a:r>
              <a:rPr lang="en-US" b="1" dirty="0"/>
              <a:t>Currency depreciation</a:t>
            </a:r>
            <a:r>
              <a:rPr lang="en-US" dirty="0"/>
              <a:t> or </a:t>
            </a:r>
            <a:r>
              <a:rPr lang="en-US" b="1" dirty="0"/>
              <a:t>devaluation</a:t>
            </a:r>
            <a:r>
              <a:rPr lang="en-US" dirty="0"/>
              <a:t> can improve the trade balance if:</a:t>
            </a:r>
          </a:p>
          <a:p>
            <a:r>
              <a:rPr lang="en-US" b="1" dirty="0"/>
              <a:t>Exports are responsive</a:t>
            </a:r>
            <a:r>
              <a:rPr lang="en-US" dirty="0"/>
              <a:t>: Lower prices boost demand.</a:t>
            </a:r>
          </a:p>
          <a:p>
            <a:r>
              <a:rPr lang="en-US" b="1" dirty="0"/>
              <a:t>Imports are responsive</a:t>
            </a:r>
            <a:r>
              <a:rPr lang="en-US" dirty="0"/>
              <a:t>: Higher prices reduce demand.</a:t>
            </a:r>
          </a:p>
          <a:p>
            <a:r>
              <a:rPr lang="en-US" dirty="0"/>
              <a:t>If both are </a:t>
            </a:r>
            <a:r>
              <a:rPr lang="en-US" b="1" dirty="0"/>
              <a:t>inelastic</a:t>
            </a:r>
            <a:r>
              <a:rPr lang="en-US" dirty="0"/>
              <a:t>, the trade balance might not improve or could worsen.</a:t>
            </a:r>
          </a:p>
          <a:p>
            <a:endParaRPr lang="en-US" altLang="en-US" dirty="0"/>
          </a:p>
          <a:p>
            <a:r>
              <a:rPr lang="en-US" dirty="0"/>
              <a:t>If both exports and imports are inelastic:</a:t>
            </a:r>
          </a:p>
          <a:p>
            <a:r>
              <a:rPr lang="en-US" b="1" dirty="0"/>
              <a:t>Exports:</a:t>
            </a:r>
            <a:r>
              <a:rPr lang="en-US" dirty="0"/>
              <a:t> Lower prices might not significantly boost foreign demand.</a:t>
            </a:r>
          </a:p>
          <a:p>
            <a:r>
              <a:rPr lang="en-US" b="1" dirty="0"/>
              <a:t>Imports:</a:t>
            </a:r>
            <a:r>
              <a:rPr lang="en-US" dirty="0"/>
              <a:t> Higher prices might not significantly reduce domestic demand.</a:t>
            </a:r>
          </a:p>
          <a:p>
            <a:r>
              <a:rPr lang="en-US" dirty="0"/>
              <a:t>As a result, higher import costs could outweigh any increase in export revenue, worsening the trade balance</a:t>
            </a:r>
          </a:p>
          <a:p>
            <a:endParaRPr lang="en-US" altLang="en-US" dirty="0"/>
          </a:p>
          <a:p>
            <a:r>
              <a:rPr lang="en-US" dirty="0"/>
              <a:t>Here’s a simple example:</a:t>
            </a:r>
          </a:p>
          <a:p>
            <a:r>
              <a:rPr lang="en-US" b="1" dirty="0"/>
              <a:t>Country X</a:t>
            </a:r>
            <a:r>
              <a:rPr lang="en-US" dirty="0"/>
              <a:t> experiences a </a:t>
            </a:r>
            <a:r>
              <a:rPr lang="en-US" b="1" dirty="0"/>
              <a:t>currency depreciation</a:t>
            </a:r>
            <a:r>
              <a:rPr lang="en-US" dirty="0"/>
              <a:t>.</a:t>
            </a:r>
          </a:p>
          <a:p>
            <a:r>
              <a:rPr lang="en-US" b="1" dirty="0"/>
              <a:t>Exports:</a:t>
            </a:r>
            <a:r>
              <a:rPr lang="en-US" dirty="0"/>
              <a:t> Country X's goods become cheaper for foreign buyers. However, if foreign buyers have a low sensitivity to price changes (inelastic demand), they don’t buy much more.</a:t>
            </a:r>
          </a:p>
          <a:p>
            <a:r>
              <a:rPr lang="en-US" b="1" dirty="0"/>
              <a:t>Imports:</a:t>
            </a:r>
            <a:r>
              <a:rPr lang="en-US" dirty="0"/>
              <a:t> The cost of goods imported into Country X rises. If domestic consumers and businesses have few alternatives or strong needs (inelastic demand), they continue buying the same amount.</a:t>
            </a:r>
          </a:p>
          <a:p>
            <a:r>
              <a:rPr lang="en-US" b="1" dirty="0"/>
              <a:t>Outcome:</a:t>
            </a:r>
            <a:r>
              <a:rPr lang="en-US" dirty="0"/>
              <a:t> Country X faces higher import costs but minimal gains in export revenue. As a result, the trade balance worsens because the increased cost of imports outweighs any minor increase in export earnings.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9</a:t>
            </a:fld>
            <a:endParaRPr lang="en-US"/>
          </a:p>
        </p:txBody>
      </p:sp>
    </p:spTree>
    <p:extLst>
      <p:ext uri="{BB962C8B-B14F-4D97-AF65-F5344CB8AC3E}">
        <p14:creationId xmlns:p14="http://schemas.microsoft.com/office/powerpoint/2010/main" val="2301673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Exhibit 3.1 is shown on Slide 6.</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While goods trade can be recorded with a certain degree of accuracy at the customs houses, provisions of invisible services like consulting can escape detection. Cross-border financial transactions, a bulk of which might have been conducted electronically, are far more difficult to keep track of. For this reason, the balance of payments always presents a “balancing” debit or credit as a statistical discrepancy</a:t>
            </a: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a:solidFill>
                  <a:schemeClr val="tx1"/>
                </a:solidFill>
                <a:effectLst/>
                <a:latin typeface="+mn-lt"/>
                <a:ea typeface="+mn-ea"/>
                <a:cs typeface="+mn-cs"/>
              </a:rPr>
              <a:t>It is also indicative of the pressure that a country’s currency faces for depreciation or appreciation. If, for example, a country continuously realizes deficits on the overall balance, the country will eventually run out of reserve holdings and its currency may have to depreciate against foreign currencies. In 2018, the United States had a $4.9 ­billion surplus on the overall balance. This means that the United States received a net payment equal to that amount from the rest of the world. If the United States had realized a deficit on the overall balance, the United States would have made a net payment to the rest of the world.</a:t>
            </a:r>
            <a:endParaRPr lang="en-US" dirty="0"/>
          </a:p>
          <a:p>
            <a:endParaRPr lang="en-US" dirty="0"/>
          </a:p>
          <a:p>
            <a:endParaRPr lang="en-US" dirty="0"/>
          </a:p>
          <a:p>
            <a:r>
              <a:rPr lang="en-US" b="1" dirty="0"/>
              <a:t>Example: Trade Balance Discrepancy</a:t>
            </a:r>
          </a:p>
          <a:p>
            <a:r>
              <a:rPr lang="en-US" b="1" dirty="0"/>
              <a:t>Country A</a:t>
            </a:r>
            <a:r>
              <a:rPr lang="en-US" dirty="0"/>
              <a:t> exports goods to </a:t>
            </a:r>
            <a:r>
              <a:rPr lang="en-US" b="1" dirty="0"/>
              <a:t>Country B</a:t>
            </a:r>
            <a:r>
              <a:rPr lang="en-US" dirty="0"/>
              <a:t> and receives a payment of $1 million.</a:t>
            </a:r>
          </a:p>
          <a:p>
            <a:r>
              <a:rPr lang="en-US" b="1" dirty="0"/>
              <a:t>Export Recording (Country A):</a:t>
            </a:r>
            <a:endParaRPr lang="en-US" dirty="0"/>
          </a:p>
          <a:p>
            <a:pPr lvl="1"/>
            <a:r>
              <a:rPr lang="en-US" b="1" dirty="0"/>
              <a:t>Export Value:</a:t>
            </a:r>
            <a:r>
              <a:rPr lang="en-US" dirty="0"/>
              <a:t> $1 million</a:t>
            </a:r>
          </a:p>
          <a:p>
            <a:pPr lvl="1"/>
            <a:r>
              <a:rPr lang="en-US" b="1" dirty="0"/>
              <a:t>Recorded in:</a:t>
            </a:r>
            <a:r>
              <a:rPr lang="en-US" dirty="0"/>
              <a:t> Country A's balance of payments as an export credit (entry under "exports").</a:t>
            </a:r>
          </a:p>
          <a:p>
            <a:r>
              <a:rPr lang="en-US" b="1" dirty="0"/>
              <a:t>Import Recording (Country B):</a:t>
            </a:r>
            <a:endParaRPr lang="en-US" dirty="0"/>
          </a:p>
          <a:p>
            <a:pPr lvl="1"/>
            <a:r>
              <a:rPr lang="en-US" b="1" dirty="0"/>
              <a:t>Import Value:</a:t>
            </a:r>
            <a:r>
              <a:rPr lang="en-US" dirty="0"/>
              <a:t> $1 million</a:t>
            </a:r>
          </a:p>
          <a:p>
            <a:pPr lvl="1"/>
            <a:r>
              <a:rPr lang="en-US" b="1" dirty="0"/>
              <a:t>Recorded in:</a:t>
            </a:r>
            <a:r>
              <a:rPr lang="en-US" dirty="0"/>
              <a:t> Country B's balance of payments as an import debit (entry under "imports").</a:t>
            </a:r>
          </a:p>
          <a:p>
            <a:r>
              <a:rPr lang="en-US" dirty="0"/>
              <a:t>However, due to differences in recording practices, time zones, or financial transaction methods, </a:t>
            </a:r>
            <a:r>
              <a:rPr lang="en-US" b="1" dirty="0"/>
              <a:t>Country B</a:t>
            </a:r>
            <a:r>
              <a:rPr lang="en-US" dirty="0"/>
              <a:t> actually sends $1.02 million to </a:t>
            </a:r>
            <a:r>
              <a:rPr lang="en-US" b="1" dirty="0"/>
              <a:t>Country A</a:t>
            </a:r>
            <a:r>
              <a:rPr lang="en-US" dirty="0"/>
              <a:t> (including a $20,000 fee for bank services).</a:t>
            </a:r>
          </a:p>
          <a:p>
            <a:r>
              <a:rPr lang="en-US" b="1" dirty="0"/>
              <a:t>Discrepancy:</a:t>
            </a:r>
            <a:endParaRPr lang="en-US" dirty="0"/>
          </a:p>
          <a:p>
            <a:pPr lvl="1"/>
            <a:r>
              <a:rPr lang="en-US" b="1" dirty="0"/>
              <a:t>Country A</a:t>
            </a:r>
            <a:r>
              <a:rPr lang="en-US" dirty="0"/>
              <a:t> records a payment of $1 million as income from exports.</a:t>
            </a:r>
          </a:p>
          <a:p>
            <a:pPr lvl="1"/>
            <a:r>
              <a:rPr lang="en-US" b="1" dirty="0"/>
              <a:t>Country B</a:t>
            </a:r>
            <a:r>
              <a:rPr lang="en-US" dirty="0"/>
              <a:t> records $1.02 million as an expense for imports (including the fee).</a:t>
            </a:r>
          </a:p>
          <a:p>
            <a:r>
              <a:rPr lang="en-US" b="1" dirty="0"/>
              <a:t>Statistical Discrepancy:</a:t>
            </a:r>
          </a:p>
          <a:p>
            <a:r>
              <a:rPr lang="en-US" dirty="0"/>
              <a:t>The discrepancy arises because the $20,000 fee was not recorded in the trade data but is reflected in financial records. Therefore, there is a mismatch between the recorded payments and receipts due to this fee, creating a statistical discrepancy in the balance of payments.</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13</a:t>
            </a:fld>
            <a:endParaRPr lang="en-US"/>
          </a:p>
        </p:txBody>
      </p:sp>
    </p:spTree>
    <p:extLst>
      <p:ext uri="{BB962C8B-B14F-4D97-AF65-F5344CB8AC3E}">
        <p14:creationId xmlns:p14="http://schemas.microsoft.com/office/powerpoint/2010/main" val="3477665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Special drawing rights (SDR) are an artificial currency instrument created by the International Monetary Fund, which uses them for internal accounting purposes.</a:t>
            </a:r>
          </a:p>
          <a:p>
            <a:r>
              <a:rPr lang="en-US" altLang="en-US" dirty="0"/>
              <a:t>The value of the SDR is calculated from a weighted basket of major currencies, including the U.S. dollar, the euro, Japanese yen, Chinese yuan, and British pound.﻿</a:t>
            </a:r>
          </a:p>
          <a:p>
            <a:r>
              <a:rPr lang="en-US" altLang="en-US" dirty="0"/>
              <a:t>The SDR interest rate (</a:t>
            </a:r>
            <a:r>
              <a:rPr lang="en-US" altLang="en-US" dirty="0" err="1"/>
              <a:t>SDRi</a:t>
            </a:r>
            <a:r>
              <a:rPr lang="en-US" altLang="en-US" dirty="0"/>
              <a:t>) provides the basis for calculating the interest rate charged to member countries when they borrow from the IMF and paid to members for their remunerated creditor positions in the IMF.</a:t>
            </a:r>
          </a:p>
          <a:p>
            <a:endParaRPr lang="en-US" dirty="0"/>
          </a:p>
        </p:txBody>
      </p:sp>
      <p:sp>
        <p:nvSpPr>
          <p:cNvPr id="4" name="Slide Number Placeholder 3"/>
          <p:cNvSpPr>
            <a:spLocks noGrp="1"/>
          </p:cNvSpPr>
          <p:nvPr>
            <p:ph type="sldNum" sz="quarter" idx="5"/>
          </p:nvPr>
        </p:nvSpPr>
        <p:spPr/>
        <p:txBody>
          <a:bodyPr/>
          <a:lstStyle/>
          <a:p>
            <a:fld id="{969E8D09-9492-4554-9C8F-456CB81F32A8}" type="slidenum">
              <a:rPr lang="en-US" smtClean="0"/>
              <a:t>14</a:t>
            </a:fld>
            <a:endParaRPr lang="en-US"/>
          </a:p>
        </p:txBody>
      </p:sp>
    </p:spTree>
    <p:extLst>
      <p:ext uri="{BB962C8B-B14F-4D97-AF65-F5344CB8AC3E}">
        <p14:creationId xmlns:p14="http://schemas.microsoft.com/office/powerpoint/2010/main" val="191245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a </a:t>
            </a:r>
            <a:r>
              <a:rPr lang="en-US" b="1" dirty="0"/>
              <a:t>fixed exchange rate</a:t>
            </a:r>
            <a:r>
              <a:rPr lang="en-US" dirty="0"/>
              <a:t> system, countries use official reserves to manage balance of payments imbalances. Under a </a:t>
            </a:r>
            <a:r>
              <a:rPr lang="en-US" b="1" dirty="0"/>
              <a:t>flexible exchange rate</a:t>
            </a:r>
            <a:r>
              <a:rPr lang="en-US" dirty="0"/>
              <a:t> system, the exchange rate adjusts automatically to balance payments, so no need for official reserves to manage imbalances.</a:t>
            </a:r>
          </a:p>
        </p:txBody>
      </p:sp>
      <p:sp>
        <p:nvSpPr>
          <p:cNvPr id="4" name="Slide Number Placeholder 3"/>
          <p:cNvSpPr>
            <a:spLocks noGrp="1"/>
          </p:cNvSpPr>
          <p:nvPr>
            <p:ph type="sldNum" sz="quarter" idx="5"/>
          </p:nvPr>
        </p:nvSpPr>
        <p:spPr/>
        <p:txBody>
          <a:bodyPr/>
          <a:lstStyle/>
          <a:p>
            <a:fld id="{969E8D09-9492-4554-9C8F-456CB81F32A8}" type="slidenum">
              <a:rPr lang="en-US" smtClean="0"/>
              <a:t>15</a:t>
            </a:fld>
            <a:endParaRPr lang="en-US"/>
          </a:p>
        </p:txBody>
      </p:sp>
    </p:spTree>
    <p:extLst>
      <p:ext uri="{BB962C8B-B14F-4D97-AF65-F5344CB8AC3E}">
        <p14:creationId xmlns:p14="http://schemas.microsoft.com/office/powerpoint/2010/main" val="3949823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B5B510D-39D5-4909-8D59-8E33186A50E4}" type="slidenum">
              <a:rPr lang="en-US" altLang="en-US" smtClean="0">
                <a:latin typeface="Arial" charset="0"/>
              </a:rPr>
              <a:pPr eaLnBrk="1" hangingPunct="1">
                <a:spcBef>
                  <a:spcPct val="0"/>
                </a:spcBef>
              </a:pPr>
              <a:t>16</a:t>
            </a:fld>
            <a:endParaRPr lang="en-US" altLang="en-US">
              <a:latin typeface="Arial" charset="0"/>
            </a:endParaRPr>
          </a:p>
        </p:txBody>
      </p:sp>
    </p:spTree>
    <p:extLst>
      <p:ext uri="{BB962C8B-B14F-4D97-AF65-F5344CB8AC3E}">
        <p14:creationId xmlns:p14="http://schemas.microsoft.com/office/powerpoint/2010/main" val="554368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52AD1ADE-6D88-5C48-9EEF-7E081C733011}"/>
                </a:ext>
              </a:extLst>
            </p:cNvPr>
            <p:cNvSpPr/>
            <p:nvPr userDrawn="1"/>
          </p:nvSpPr>
          <p:spPr>
            <a:xfrm>
              <a:off x="467612" y="2368353"/>
              <a:ext cx="3457621" cy="3457621"/>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00165591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1" y="304800"/>
            <a:ext cx="2344882"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a:extLst>
              <a:ext uri="{FF2B5EF4-FFF2-40B4-BE49-F238E27FC236}">
                <a16:creationId xmlns:a16="http://schemas.microsoft.com/office/drawing/2014/main" id="{23A00108-6ED3-416D-B7AC-3A9D6F2EF0AF}"/>
              </a:ext>
            </a:extLst>
          </p:cNvPr>
          <p:cNvPicPr>
            <a:picLocks noChangeAspect="1"/>
          </p:cNvPicPr>
          <p:nvPr userDrawn="1"/>
        </p:nvPicPr>
        <p:blipFill>
          <a:blip r:embed="rId2"/>
          <a:stretch>
            <a:fillRect/>
          </a:stretch>
        </p:blipFill>
        <p:spPr>
          <a:xfrm>
            <a:off x="4448193" y="489743"/>
            <a:ext cx="4352906" cy="239714"/>
          </a:xfrm>
          <a:prstGeom prst="rect">
            <a:avLst/>
          </a:prstGeom>
        </p:spPr>
      </p:pic>
    </p:spTree>
    <p:extLst>
      <p:ext uri="{BB962C8B-B14F-4D97-AF65-F5344CB8AC3E}">
        <p14:creationId xmlns:p14="http://schemas.microsoft.com/office/powerpoint/2010/main" val="43045211"/>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62479310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8621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8" name="Content Placeholder 1">
            <a:extLst>
              <a:ext uri="{FF2B5EF4-FFF2-40B4-BE49-F238E27FC236}">
                <a16:creationId xmlns:a16="http://schemas.microsoft.com/office/drawing/2014/main" id="{DFC2A6F8-97FC-43BF-92B6-FFCCF20D98D7}"/>
              </a:ext>
            </a:extLst>
          </p:cNvPr>
          <p:cNvSpPr>
            <a:spLocks noGrp="1"/>
          </p:cNvSpPr>
          <p:nvPr>
            <p:ph sz="quarter" idx="14" hasCustomPrompt="1"/>
          </p:nvPr>
        </p:nvSpPr>
        <p:spPr>
          <a:xfrm>
            <a:off x="342900" y="4275652"/>
            <a:ext cx="8458200" cy="1971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Adapting to Change logo.">
            <a:extLst>
              <a:ext uri="{FF2B5EF4-FFF2-40B4-BE49-F238E27FC236}">
                <a16:creationId xmlns:a16="http://schemas.microsoft.com/office/drawing/2014/main" id="{A0A183BC-7319-45B8-B0D2-D92CDB14409F}"/>
              </a:ext>
            </a:extLst>
          </p:cNvPr>
          <p:cNvPicPr>
            <a:picLocks noChangeAspect="1"/>
          </p:cNvPicPr>
          <p:nvPr userDrawn="1"/>
        </p:nvPicPr>
        <p:blipFill>
          <a:blip r:embed="rId2"/>
          <a:stretch>
            <a:fillRect/>
          </a:stretch>
        </p:blipFill>
        <p:spPr>
          <a:xfrm>
            <a:off x="55420" y="207110"/>
            <a:ext cx="2472744" cy="824248"/>
          </a:xfrm>
          <a:prstGeom prst="rect">
            <a:avLst/>
          </a:prstGeom>
        </p:spPr>
      </p:pic>
    </p:spTree>
    <p:extLst>
      <p:ext uri="{BB962C8B-B14F-4D97-AF65-F5344CB8AC3E}">
        <p14:creationId xmlns:p14="http://schemas.microsoft.com/office/powerpoint/2010/main" val="7652229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2" name="Picture 11" descr="Reaching beyond our borders icon.">
            <a:extLst>
              <a:ext uri="{FF2B5EF4-FFF2-40B4-BE49-F238E27FC236}">
                <a16:creationId xmlns:a16="http://schemas.microsoft.com/office/drawing/2014/main" id="{6B5ACA4D-D63F-4493-A4F0-FFA2A5827540}"/>
              </a:ext>
            </a:extLst>
          </p:cNvPr>
          <p:cNvPicPr>
            <a:picLocks noChangeAspect="1"/>
          </p:cNvPicPr>
          <p:nvPr userDrawn="1"/>
        </p:nvPicPr>
        <p:blipFill>
          <a:blip r:embed="rId2"/>
          <a:stretch>
            <a:fillRect/>
          </a:stretch>
        </p:blipFill>
        <p:spPr>
          <a:xfrm>
            <a:off x="28124" y="217261"/>
            <a:ext cx="2514600" cy="803946"/>
          </a:xfrm>
          <a:prstGeom prst="rect">
            <a:avLst/>
          </a:prstGeom>
        </p:spPr>
      </p:pic>
    </p:spTree>
    <p:extLst>
      <p:ext uri="{BB962C8B-B14F-4D97-AF65-F5344CB8AC3E}">
        <p14:creationId xmlns:p14="http://schemas.microsoft.com/office/powerpoint/2010/main" val="2367333426"/>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400"/>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400"/>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422933013"/>
      </p:ext>
    </p:extLst>
  </p:cSld>
  <p:clrMapOvr>
    <a:masterClrMapping/>
  </p:clrMapOvr>
  <p:extLst>
    <p:ext uri="{DCECCB84-F9BA-43D5-87BE-67443E8EF086}">
      <p15:sldGuideLst xmlns:p15="http://schemas.microsoft.com/office/powerpoint/2012/main">
        <p15:guide id="1" orient="horz" pos="2592" userDrawn="1">
          <p15:clr>
            <a:srgbClr val="FBAE40"/>
          </p15:clr>
        </p15:guide>
        <p15:guide id="2" orient="horz" pos="2736"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5915890" y="1276709"/>
            <a:ext cx="2885209" cy="4971691"/>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1">
            <a:extLst>
              <a:ext uri="{FF2B5EF4-FFF2-40B4-BE49-F238E27FC236}">
                <a16:creationId xmlns:a16="http://schemas.microsoft.com/office/drawing/2014/main" id="{AFC6CBC7-BAAC-424A-9874-C0A2733A2711}"/>
              </a:ext>
            </a:extLst>
          </p:cNvPr>
          <p:cNvSpPr>
            <a:spLocks noGrp="1"/>
          </p:cNvSpPr>
          <p:nvPr>
            <p:ph sz="quarter" idx="15" hasCustomPrompt="1"/>
          </p:nvPr>
        </p:nvSpPr>
        <p:spPr>
          <a:xfrm>
            <a:off x="2961419" y="1290559"/>
            <a:ext cx="2885209"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Tree>
    <p:extLst>
      <p:ext uri="{BB962C8B-B14F-4D97-AF65-F5344CB8AC3E}">
        <p14:creationId xmlns:p14="http://schemas.microsoft.com/office/powerpoint/2010/main" val="37412154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1577327"/>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916383"/>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
        <p:nvSpPr>
          <p:cNvPr id="8" name="Content Placeholder 2">
            <a:extLst>
              <a:ext uri="{FF2B5EF4-FFF2-40B4-BE49-F238E27FC236}">
                <a16:creationId xmlns:a16="http://schemas.microsoft.com/office/drawing/2014/main" id="{7C02FDC4-9007-47FA-8867-BFB4513F337E}"/>
              </a:ext>
            </a:extLst>
          </p:cNvPr>
          <p:cNvSpPr>
            <a:spLocks noGrp="1"/>
          </p:cNvSpPr>
          <p:nvPr>
            <p:ph sz="quarter" idx="15" hasCustomPrompt="1"/>
          </p:nvPr>
        </p:nvSpPr>
        <p:spPr>
          <a:xfrm>
            <a:off x="356750" y="4648197"/>
            <a:ext cx="8458200" cy="1577327"/>
          </a:xfrm>
        </p:spPr>
        <p:txBody>
          <a:bodyPr/>
          <a:lstStyle>
            <a:lvl1pPr>
              <a:defRPr/>
            </a:lvl1pPr>
            <a:lvl2pPr marL="292608" indent="-292608">
              <a:spcBef>
                <a:spcPts val="1000"/>
              </a:spcBef>
              <a:spcAft>
                <a:spcPts val="0"/>
              </a:spcAft>
              <a:defRPr/>
            </a:lvl2pPr>
            <a:lvl4pPr marL="455613" indent="0">
              <a:buNone/>
              <a:defRPr/>
            </a:lvl4pPr>
          </a:lstStyle>
          <a:p>
            <a:pPr lvl="0"/>
            <a:r>
              <a:rPr lang="en-US" dirty="0"/>
              <a:t>Slide Content 2</a:t>
            </a:r>
          </a:p>
          <a:p>
            <a:pPr lvl="1"/>
            <a:r>
              <a:rPr lang="en-US" dirty="0"/>
              <a:t>Second level</a:t>
            </a:r>
          </a:p>
          <a:p>
            <a:pPr lvl="2"/>
            <a:r>
              <a:rPr lang="en-US" dirty="0"/>
              <a:t>Third level</a:t>
            </a:r>
          </a:p>
        </p:txBody>
      </p:sp>
    </p:spTree>
    <p:extLst>
      <p:ext uri="{BB962C8B-B14F-4D97-AF65-F5344CB8AC3E}">
        <p14:creationId xmlns:p14="http://schemas.microsoft.com/office/powerpoint/2010/main" val="262017699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73051"/>
            <a:ext cx="4076700"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7881570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022764" y="192490"/>
            <a:ext cx="6778335"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4" name="Picture 3">
            <a:extLst>
              <a:ext uri="{FF2B5EF4-FFF2-40B4-BE49-F238E27FC236}">
                <a16:creationId xmlns:a16="http://schemas.microsoft.com/office/drawing/2014/main" id="{15A7E40D-2A6B-4B43-8474-A1C9EAF1D337}"/>
              </a:ext>
            </a:extLst>
          </p:cNvPr>
          <p:cNvPicPr>
            <a:picLocks noChangeAspect="1"/>
          </p:cNvPicPr>
          <p:nvPr userDrawn="1"/>
        </p:nvPicPr>
        <p:blipFill>
          <a:blip r:embed="rId2"/>
          <a:stretch>
            <a:fillRect/>
          </a:stretch>
        </p:blipFill>
        <p:spPr>
          <a:xfrm>
            <a:off x="342900" y="399540"/>
            <a:ext cx="1531522" cy="420120"/>
          </a:xfrm>
          <a:prstGeom prst="rect">
            <a:avLst/>
          </a:prstGeom>
        </p:spPr>
      </p:pic>
    </p:spTree>
    <p:extLst>
      <p:ext uri="{BB962C8B-B14F-4D97-AF65-F5344CB8AC3E}">
        <p14:creationId xmlns:p14="http://schemas.microsoft.com/office/powerpoint/2010/main" val="48298191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446962700"/>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userDrawn="1">
          <p15:clr>
            <a:srgbClr val="FBAE40"/>
          </p15:clr>
        </p15:guide>
        <p15:guide id="5" pos="3864"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489068921"/>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410000558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spcBef>
                <a:spcPts val="1000"/>
              </a:spcBef>
              <a:spcAft>
                <a:spcPts val="0"/>
              </a:spcAft>
              <a:defRPr/>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407061431"/>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40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3915201" cy="612476"/>
          </a:xfrm>
          <a:prstGeom prst="rect">
            <a:avLst/>
          </a:prstGeom>
        </p:spPr>
        <p:txBody>
          <a:bodyPr/>
          <a:lstStyle>
            <a:lvl1pPr>
              <a:spcBef>
                <a:spcPts val="1000"/>
              </a:spcBef>
              <a:spcAft>
                <a:spcPts val="0"/>
              </a:spcAft>
              <a:defRPr/>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3915201" cy="649138"/>
          </a:xfrm>
        </p:spPr>
        <p:txBody>
          <a:bodyPr/>
          <a:lstStyle>
            <a:lvl1pPr>
              <a:spcBef>
                <a:spcPts val="1000"/>
              </a:spcBef>
              <a:spcAft>
                <a:spcPts val="0"/>
              </a:spcAft>
              <a:defRPr/>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3915201" cy="673100"/>
          </a:xfrm>
        </p:spPr>
        <p:txBody>
          <a:bodyPr/>
          <a:lstStyle>
            <a:lvl1pPr>
              <a:spcBef>
                <a:spcPts val="1000"/>
              </a:spcBef>
              <a:spcAft>
                <a:spcPts val="0"/>
              </a:spcAft>
              <a:defRPr/>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3915201" cy="698500"/>
          </a:xfrm>
        </p:spPr>
        <p:txBody>
          <a:bodyPr/>
          <a:lstStyle>
            <a:lvl1pPr>
              <a:spcBef>
                <a:spcPts val="1000"/>
              </a:spcBef>
              <a:spcAft>
                <a:spcPts val="0"/>
              </a:spcAft>
              <a:defRPr/>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3915201" cy="698500"/>
          </a:xfrm>
        </p:spPr>
        <p:txBody>
          <a:bodyPr/>
          <a:lstStyle>
            <a:lvl1pPr>
              <a:spcBef>
                <a:spcPts val="1000"/>
              </a:spcBef>
              <a:spcAft>
                <a:spcPts val="0"/>
              </a:spcAft>
              <a:defRPr/>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3915201" cy="733425"/>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2" name="Content Placeholder 6">
            <a:extLst>
              <a:ext uri="{FF2B5EF4-FFF2-40B4-BE49-F238E27FC236}">
                <a16:creationId xmlns:a16="http://schemas.microsoft.com/office/drawing/2014/main" id="{DB5446E9-DDFC-4F9F-AEF5-5E6061E5BD1A}"/>
              </a:ext>
            </a:extLst>
          </p:cNvPr>
          <p:cNvSpPr>
            <a:spLocks noGrp="1"/>
          </p:cNvSpPr>
          <p:nvPr>
            <p:ph sz="quarter" idx="19" hasCustomPrompt="1"/>
          </p:nvPr>
        </p:nvSpPr>
        <p:spPr>
          <a:xfrm>
            <a:off x="4619199" y="125549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4" name="Content Placeholder 6">
            <a:extLst>
              <a:ext uri="{FF2B5EF4-FFF2-40B4-BE49-F238E27FC236}">
                <a16:creationId xmlns:a16="http://schemas.microsoft.com/office/drawing/2014/main" id="{9BC59DB4-A285-4104-8DAD-21B49267AAD3}"/>
              </a:ext>
            </a:extLst>
          </p:cNvPr>
          <p:cNvSpPr>
            <a:spLocks noGrp="1"/>
          </p:cNvSpPr>
          <p:nvPr>
            <p:ph sz="quarter" idx="20" hasCustomPrompt="1"/>
          </p:nvPr>
        </p:nvSpPr>
        <p:spPr>
          <a:xfrm>
            <a:off x="4619199" y="1998291"/>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6" name="Content Placeholder 6">
            <a:extLst>
              <a:ext uri="{FF2B5EF4-FFF2-40B4-BE49-F238E27FC236}">
                <a16:creationId xmlns:a16="http://schemas.microsoft.com/office/drawing/2014/main" id="{FF319E46-D027-404B-8292-60A07B8E3C98}"/>
              </a:ext>
            </a:extLst>
          </p:cNvPr>
          <p:cNvSpPr>
            <a:spLocks noGrp="1"/>
          </p:cNvSpPr>
          <p:nvPr>
            <p:ph sz="quarter" idx="21" hasCustomPrompt="1"/>
          </p:nvPr>
        </p:nvSpPr>
        <p:spPr>
          <a:xfrm>
            <a:off x="4619198" y="2723530"/>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7" name="Content Placeholder 6">
            <a:extLst>
              <a:ext uri="{FF2B5EF4-FFF2-40B4-BE49-F238E27FC236}">
                <a16:creationId xmlns:a16="http://schemas.microsoft.com/office/drawing/2014/main" id="{E1FA65FE-4DFA-484E-A01C-9BF08B32C20A}"/>
              </a:ext>
            </a:extLst>
          </p:cNvPr>
          <p:cNvSpPr>
            <a:spLocks noGrp="1"/>
          </p:cNvSpPr>
          <p:nvPr>
            <p:ph sz="quarter" idx="22" hasCustomPrompt="1"/>
          </p:nvPr>
        </p:nvSpPr>
        <p:spPr>
          <a:xfrm>
            <a:off x="4619197" y="3528194"/>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8" name="Content Placeholder 6">
            <a:extLst>
              <a:ext uri="{FF2B5EF4-FFF2-40B4-BE49-F238E27FC236}">
                <a16:creationId xmlns:a16="http://schemas.microsoft.com/office/drawing/2014/main" id="{6FE7E90B-1DE9-4A55-9F1D-9EF5F50C09A3}"/>
              </a:ext>
            </a:extLst>
          </p:cNvPr>
          <p:cNvSpPr>
            <a:spLocks noGrp="1"/>
          </p:cNvSpPr>
          <p:nvPr>
            <p:ph sz="quarter" idx="23" hasCustomPrompt="1"/>
          </p:nvPr>
        </p:nvSpPr>
        <p:spPr>
          <a:xfrm>
            <a:off x="4619199" y="4351336"/>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19" name="Content Placeholder 6">
            <a:extLst>
              <a:ext uri="{FF2B5EF4-FFF2-40B4-BE49-F238E27FC236}">
                <a16:creationId xmlns:a16="http://schemas.microsoft.com/office/drawing/2014/main" id="{78067368-CA9E-4B15-AE6A-F50A1D1FEE7F}"/>
              </a:ext>
            </a:extLst>
          </p:cNvPr>
          <p:cNvSpPr>
            <a:spLocks noGrp="1"/>
          </p:cNvSpPr>
          <p:nvPr>
            <p:ph sz="quarter" idx="24" hasCustomPrompt="1"/>
          </p:nvPr>
        </p:nvSpPr>
        <p:spPr>
          <a:xfrm>
            <a:off x="4619199" y="5142672"/>
            <a:ext cx="3915201" cy="612477"/>
          </a:xfrm>
        </p:spPr>
        <p:txBody>
          <a:bodyPr/>
          <a:lstStyle>
            <a:lvl1pPr>
              <a:spcBef>
                <a:spcPts val="1000"/>
              </a:spcBef>
              <a:spcAft>
                <a:spcPts val="0"/>
              </a:spcAft>
              <a:defRPr/>
            </a:lvl1pPr>
          </a:lstStyle>
          <a:p>
            <a:pPr lvl="0"/>
            <a:r>
              <a:rPr lang="en-US"/>
              <a:t>Slide Content 6</a:t>
            </a:r>
          </a:p>
          <a:p>
            <a:pPr lvl="1"/>
            <a:r>
              <a:rPr lang="en-US"/>
              <a:t>Second level</a:t>
            </a:r>
          </a:p>
          <a:p>
            <a:pPr lvl="2"/>
            <a:r>
              <a:rPr lang="en-US"/>
              <a:t>Third level</a:t>
            </a:r>
            <a:endParaRPr lang="en-US" dirty="0"/>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90875865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chor="ctr">
            <a:normAutofit/>
          </a:bodyPr>
          <a:lstStyle>
            <a:lvl1pPr>
              <a:defRPr sz="3600">
                <a:solidFill>
                  <a:srgbClr val="C00000"/>
                </a:solidFill>
              </a:defRPr>
            </a:lvl1pPr>
          </a:lstStyle>
          <a:p>
            <a:r>
              <a:rPr lang="en-US" dirty="0"/>
              <a:t>Click to edit Master title style</a:t>
            </a:r>
          </a:p>
        </p:txBody>
      </p:sp>
      <p:sp>
        <p:nvSpPr>
          <p:cNvPr id="3" name="Content Placeholder 2"/>
          <p:cNvSpPr>
            <a:spLocks noGrp="1"/>
          </p:cNvSpPr>
          <p:nvPr>
            <p:ph idx="1"/>
          </p:nvPr>
        </p:nvSpPr>
        <p:spPr>
          <a:xfrm>
            <a:off x="457200" y="1524000"/>
            <a:ext cx="8229600" cy="4846320"/>
          </a:xfrm>
          <a:prstGeom prst="rect">
            <a:avLst/>
          </a:prstGeom>
        </p:spPr>
        <p:txBody>
          <a:bodyPr/>
          <a:lstStyle>
            <a:lvl1pPr marL="0" indent="0">
              <a:spcAft>
                <a:spcPts val="600"/>
              </a:spcAft>
              <a:buFont typeface="Arial" panose="020B0604020202020204" pitchFamily="34" charset="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marL="347472" indent="-347472">
              <a:spcAft>
                <a:spcPts val="600"/>
              </a:spcAft>
              <a:buFont typeface="Arial" panose="020B0604020202020204" pitchFamily="34" charset="0"/>
              <a:buChar char="•"/>
              <a:defRPr sz="2400">
                <a:latin typeface="Arial Unicode MS" panose="020B0604020202020204" pitchFamily="34" charset="-128"/>
                <a:ea typeface="Arial Unicode MS" panose="020B0604020202020204" pitchFamily="34" charset="-128"/>
                <a:cs typeface="Arial Unicode MS" panose="020B0604020202020204" pitchFamily="34" charset="-128"/>
              </a:defRPr>
            </a:lvl2pPr>
            <a:lvl3pPr marL="740664" indent="-283464">
              <a:spcAft>
                <a:spcPts val="600"/>
              </a:spcAft>
              <a:buFont typeface="Arial" panose="020B0604020202020204" pitchFamily="34" charset="0"/>
              <a:buChar char="•"/>
              <a:defRPr sz="2200">
                <a:latin typeface="Arial Unicode MS" panose="020B0604020202020204" pitchFamily="34" charset="-128"/>
                <a:ea typeface="Arial Unicode MS" panose="020B0604020202020204" pitchFamily="34" charset="-128"/>
                <a:cs typeface="Arial Unicode MS" panose="020B0604020202020204" pitchFamily="34" charset="-128"/>
              </a:defRPr>
            </a:lvl3pPr>
            <a:lvl4pPr marL="11430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4pPr>
            <a:lvl5pPr marL="1600200" indent="-228600">
              <a:spcAft>
                <a:spcPts val="600"/>
              </a:spcAft>
              <a:buFont typeface="Arial" panose="020B0604020202020204" pitchFamily="34" charset="0"/>
              <a:buChar char="•"/>
              <a:defRPr>
                <a:latin typeface="Arial Unicode MS" panose="020B0604020202020204" pitchFamily="34" charset="-128"/>
                <a:ea typeface="Arial Unicode MS" panose="020B0604020202020204" pitchFamily="34" charset="-128"/>
                <a:cs typeface="Arial Unicode MS" panose="020B0604020202020204" pitchFamily="34" charset="-128"/>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p:nvSpPr>
        <p:spPr>
          <a:xfrm>
            <a:off x="0" y="6781800"/>
            <a:ext cx="9144000" cy="92075"/>
          </a:xfrm>
          <a:prstGeom prst="rect">
            <a:avLst/>
          </a:prstGeom>
          <a:solidFill>
            <a:schemeClr val="tx2">
              <a:lumMod val="50000"/>
            </a:schemeClr>
          </a:solidFill>
        </p:spPr>
        <p:txBody>
          <a:bodyPr>
            <a:spAutoFit/>
          </a:bodyPr>
          <a:lstStyle/>
          <a:p>
            <a:pPr>
              <a:defRPr/>
            </a:pPr>
            <a:endParaRPr lang="en-US" dirty="0"/>
          </a:p>
        </p:txBody>
      </p:sp>
      <p:sp>
        <p:nvSpPr>
          <p:cNvPr id="9" name="Rectangle 8">
            <a:extLst>
              <a:ext uri="{FF2B5EF4-FFF2-40B4-BE49-F238E27FC236}">
                <a16:creationId xmlns:a16="http://schemas.microsoft.com/office/drawing/2014/main" id="{1F08D964-4CB2-45F9-9608-7484C4F545D9}"/>
              </a:ext>
            </a:extLst>
          </p:cNvPr>
          <p:cNvSpPr/>
          <p:nvPr userDrawn="1"/>
        </p:nvSpPr>
        <p:spPr>
          <a:xfrm>
            <a:off x="0" y="0"/>
            <a:ext cx="9144000" cy="381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TextBox 7">
            <a:extLst>
              <a:ext uri="{FF2B5EF4-FFF2-40B4-BE49-F238E27FC236}">
                <a16:creationId xmlns:a16="http://schemas.microsoft.com/office/drawing/2014/main" id="{1E319C67-F275-4B5D-BCA1-D4AC50F5FFC8}"/>
              </a:ext>
            </a:extLst>
          </p:cNvPr>
          <p:cNvSpPr txBox="1"/>
          <p:nvPr userDrawn="1"/>
        </p:nvSpPr>
        <p:spPr>
          <a:xfrm>
            <a:off x="8412480" y="6535579"/>
            <a:ext cx="731520" cy="246221"/>
          </a:xfrm>
          <a:prstGeom prst="rect">
            <a:avLst/>
          </a:prstGeom>
          <a:noFill/>
        </p:spPr>
        <p:txBody>
          <a:bodyPr wrap="none" rtlCol="0">
            <a:spAutoFit/>
          </a:bodyPr>
          <a:lstStyle/>
          <a:p>
            <a:pPr algn="r"/>
            <a:r>
              <a:rPr lang="en-IN" sz="1000" dirty="0"/>
              <a:t>3-</a:t>
            </a:r>
            <a:fld id="{EFD399AB-E4BC-4B9E-A47B-2B2010E81802}" type="slidenum">
              <a:rPr lang="en-IN" sz="1000" smtClean="0"/>
              <a:pPr algn="r"/>
              <a:t>‹#›</a:t>
            </a:fld>
            <a:endParaRPr lang="en-IN" sz="1000" dirty="0"/>
          </a:p>
        </p:txBody>
      </p:sp>
      <p:sp>
        <p:nvSpPr>
          <p:cNvPr id="10" name="Text Placeholder 6">
            <a:extLst>
              <a:ext uri="{FF2B5EF4-FFF2-40B4-BE49-F238E27FC236}">
                <a16:creationId xmlns:a16="http://schemas.microsoft.com/office/drawing/2014/main" id="{2AB06694-AEB3-427B-8513-6B3B7FD2A1B4}"/>
              </a:ext>
            </a:extLst>
          </p:cNvPr>
          <p:cNvSpPr>
            <a:spLocks noGrp="1"/>
          </p:cNvSpPr>
          <p:nvPr>
            <p:ph type="body" sz="quarter" idx="15" hasCustomPrompt="1"/>
          </p:nvPr>
        </p:nvSpPr>
        <p:spPr>
          <a:xfrm>
            <a:off x="1905000" y="6567249"/>
            <a:ext cx="2743200" cy="182880"/>
          </a:xfrm>
          <a:prstGeom prst="rect">
            <a:avLst/>
          </a:prstGeom>
        </p:spPr>
        <p:txBody>
          <a:bodyPr/>
          <a:lstStyle>
            <a:lvl1pPr marL="0" indent="0" algn="ctr">
              <a:buNone/>
              <a:defRPr sz="900"/>
            </a:lvl1pPr>
          </a:lstStyle>
          <a:p>
            <a:pPr lvl="0"/>
            <a:r>
              <a:rPr lang="en-US" dirty="0"/>
              <a:t>Add text alternative link, if needed.</a:t>
            </a:r>
          </a:p>
        </p:txBody>
      </p:sp>
      <p:sp>
        <p:nvSpPr>
          <p:cNvPr id="11" name="TextBox 10">
            <a:extLst>
              <a:ext uri="{FF2B5EF4-FFF2-40B4-BE49-F238E27FC236}">
                <a16:creationId xmlns:a16="http://schemas.microsoft.com/office/drawing/2014/main" id="{02D9E5DF-E872-4EC2-8D2F-B960E78B06EB}"/>
              </a:ext>
            </a:extLst>
          </p:cNvPr>
          <p:cNvSpPr txBox="1"/>
          <p:nvPr userDrawn="1"/>
        </p:nvSpPr>
        <p:spPr>
          <a:xfrm>
            <a:off x="7820657" y="6535579"/>
            <a:ext cx="923651" cy="230832"/>
          </a:xfrm>
          <a:prstGeom prst="rect">
            <a:avLst/>
          </a:prstGeom>
          <a:noFill/>
        </p:spPr>
        <p:txBody>
          <a:bodyPr wrap="none" rtlCol="0">
            <a:spAutoFit/>
          </a:bodyPr>
          <a:lstStyle/>
          <a:p>
            <a:pPr algn="r" eaLnBrk="1" hangingPunct="1"/>
            <a:r>
              <a:rPr lang="en-US" altLang="en-US" sz="900" b="0" dirty="0"/>
              <a:t>© McGraw Hill</a:t>
            </a:r>
          </a:p>
        </p:txBody>
      </p:sp>
    </p:spTree>
    <p:extLst>
      <p:ext uri="{BB962C8B-B14F-4D97-AF65-F5344CB8AC3E}">
        <p14:creationId xmlns:p14="http://schemas.microsoft.com/office/powerpoint/2010/main" val="4120673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Tree>
    <p:extLst>
      <p:ext uri="{BB962C8B-B14F-4D97-AF65-F5344CB8AC3E}">
        <p14:creationId xmlns:p14="http://schemas.microsoft.com/office/powerpoint/2010/main" val="7443668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a:solidFill>
                  <a:schemeClr val="tx1"/>
                </a:solidFill>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90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mn-lt"/>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mn-lt"/>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mn-lt"/>
              <a:ea typeface="+mn-ea"/>
              <a:cs typeface="+mn-cs"/>
            </a:endParaRPr>
          </a:p>
        </p:txBody>
      </p:sp>
      <p:sp>
        <p:nvSpPr>
          <p:cNvPr id="5" name="Content Placeholder 4">
            <a:extLst>
              <a:ext uri="{FF2B5EF4-FFF2-40B4-BE49-F238E27FC236}">
                <a16:creationId xmlns:a16="http://schemas.microsoft.com/office/drawing/2014/main" id="{8352138A-1304-465B-AE03-541BDE0CCB45}"/>
              </a:ext>
            </a:extLst>
          </p:cNvPr>
          <p:cNvSpPr>
            <a:spLocks noGrp="1"/>
          </p:cNvSpPr>
          <p:nvPr>
            <p:ph sz="quarter" idx="10"/>
          </p:nvPr>
        </p:nvSpPr>
        <p:spPr>
          <a:xfrm>
            <a:off x="228600" y="6543675"/>
            <a:ext cx="8715375" cy="1873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38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369257103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a:xfrm>
            <a:off x="8637202" y="6682314"/>
            <a:ext cx="342900" cy="143831"/>
          </a:xfrm>
          <a:prstGeom prst="rect">
            <a:avLst/>
          </a:prstGeom>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44541601"/>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842702864"/>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25059332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5255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38064347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1">
                <a:solidFill>
                  <a:schemeClr val="bg1"/>
                </a:solidFill>
              </a:defRPr>
            </a:lvl1pPr>
          </a:lstStyle>
          <a:p>
            <a:r>
              <a:rPr lang="en-US"/>
              <a:t>Click to edit Master title style</a:t>
            </a:r>
            <a:endParaRPr lang="en-US" dirty="0"/>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1233895555"/>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9F224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E21A2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1">
                <a:solidFill>
                  <a:schemeClr val="bg1"/>
                </a:solidFill>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a:lvl1pPr>
          </a:lstStyle>
          <a:p>
            <a:r>
              <a:rPr lang="en-US" dirty="0"/>
              <a:t>Optional: Include Cover Here</a:t>
            </a:r>
          </a:p>
        </p:txBody>
      </p:sp>
      <p:sp>
        <p:nvSpPr>
          <p:cNvPr id="11" name="Content Placeholder 6">
            <a:extLst>
              <a:ext uri="{FF2B5EF4-FFF2-40B4-BE49-F238E27FC236}">
                <a16:creationId xmlns:a16="http://schemas.microsoft.com/office/drawing/2014/main" id="{CCC5E4C5-DE5F-4519-B471-65A9978A0651}"/>
              </a:ext>
            </a:extLst>
          </p:cNvPr>
          <p:cNvSpPr>
            <a:spLocks noGrp="1"/>
          </p:cNvSpPr>
          <p:nvPr>
            <p:ph sz="quarter" idx="12"/>
          </p:nvPr>
        </p:nvSpPr>
        <p:spPr>
          <a:xfrm>
            <a:off x="38037" y="6518711"/>
            <a:ext cx="9108774" cy="242455"/>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629126"/>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8458200" cy="903231"/>
          </a:xfrm>
          <a:prstGeom prst="rect">
            <a:avLst/>
          </a:prstGeom>
        </p:spPr>
        <p:txBody>
          <a:bodyPr anchor="ctr">
            <a:normAutofit/>
          </a:bodyPr>
          <a:lstStyle>
            <a:lvl1pPr>
              <a:defRPr sz="3600"/>
            </a:lvl1pPr>
          </a:lstStyle>
          <a:p>
            <a:r>
              <a:rPr lang="en-US" dirty="0"/>
              <a:t>Slide Title</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8" name="Slide Number Placeholder">
            <a:extLst>
              <a:ext uri="{FF2B5EF4-FFF2-40B4-BE49-F238E27FC236}">
                <a16:creationId xmlns:a16="http://schemas.microsoft.com/office/drawing/2014/main" id="{EF8D8291-5BF4-41AC-87CE-ED5DE4CB1B61}"/>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745085821"/>
      </p:ext>
    </p:extLst>
  </p:cSld>
  <p:clrMapOvr>
    <a:masterClrMapping/>
  </p:clrMapOvr>
  <p:extLst>
    <p:ext uri="{DCECCB84-F9BA-43D5-87BE-67443E8EF086}">
      <p15:sldGuideLst xmlns:p15="http://schemas.microsoft.com/office/powerpoint/2012/main">
        <p15:guide id="1" pos="2880" userDrawn="1">
          <p15:clr>
            <a:srgbClr val="FBAE40"/>
          </p15:clr>
        </p15:guide>
        <p15:guide id="2" orient="horz" pos="360" userDrawn="1">
          <p15:clr>
            <a:srgbClr val="FBAE40"/>
          </p15:clr>
        </p15:guide>
        <p15:guide id="3" pos="264" userDrawn="1">
          <p15:clr>
            <a:srgbClr val="FBAE40"/>
          </p15:clr>
        </p15:guide>
        <p15:guide id="4"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One Main Placeholder">
    <p:spTree>
      <p:nvGrpSpPr>
        <p:cNvPr id="1" name=""/>
        <p:cNvGrpSpPr/>
        <p:nvPr/>
      </p:nvGrpSpPr>
      <p:grpSpPr>
        <a:xfrm>
          <a:off x="0" y="0"/>
          <a:ext cx="0" cy="0"/>
          <a:chOff x="0" y="0"/>
          <a:chExt cx="0" cy="0"/>
        </a:xfrm>
      </p:grpSpPr>
      <p:sp>
        <p:nvSpPr>
          <p:cNvPr id="2" name="Slide Title 1">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192490"/>
            <a:ext cx="4229100" cy="903231"/>
          </a:xfrm>
          <a:prstGeom prst="rect">
            <a:avLst/>
          </a:prstGeom>
        </p:spPr>
        <p:txBody>
          <a:bodyPr anchor="ctr">
            <a:normAutofit/>
          </a:bodyPr>
          <a:lstStyle>
            <a:lvl1pPr>
              <a:defRPr sz="4000"/>
            </a:lvl1pPr>
          </a:lstStyle>
          <a:p>
            <a:r>
              <a:rPr lang="en-US" dirty="0"/>
              <a:t>Slide Title</a:t>
            </a:r>
          </a:p>
        </p:txBody>
      </p:sp>
      <p:sp>
        <p:nvSpPr>
          <p:cNvPr id="15" name="Slide Title 2">
            <a:extLst>
              <a:ext uri="{FF2B5EF4-FFF2-40B4-BE49-F238E27FC236}">
                <a16:creationId xmlns:a16="http://schemas.microsoft.com/office/drawing/2014/main" id="{B5BB26E5-AE57-4ED5-B8A8-BEE1BD13AD34}"/>
              </a:ext>
            </a:extLst>
          </p:cNvPr>
          <p:cNvSpPr>
            <a:spLocks noGrp="1"/>
          </p:cNvSpPr>
          <p:nvPr>
            <p:ph type="body" sz="quarter" idx="14" hasCustomPrompt="1"/>
          </p:nvPr>
        </p:nvSpPr>
        <p:spPr>
          <a:xfrm>
            <a:off x="4749800" y="192088"/>
            <a:ext cx="4051300" cy="903287"/>
          </a:xfrm>
        </p:spPr>
        <p:txBody>
          <a:bodyPr vert="horz" lIns="91440" tIns="45720" rIns="91440" bIns="45720" rtlCol="0" anchor="ctr">
            <a:normAutofit/>
          </a:bodyPr>
          <a:lstStyle>
            <a:lvl1pPr>
              <a:defRPr lang="en-IN" sz="4000" b="1" dirty="0">
                <a:latin typeface="+mj-lt"/>
                <a:ea typeface="+mj-ea"/>
                <a:cs typeface="+mj-cs"/>
              </a:defRPr>
            </a:lvl1pPr>
          </a:lstStyle>
          <a:p>
            <a:pPr lvl="0">
              <a:lnSpc>
                <a:spcPct val="90000"/>
              </a:lnSpc>
              <a:spcBef>
                <a:spcPct val="0"/>
              </a:spcBef>
            </a:pPr>
            <a:r>
              <a:rPr kumimoji="0" lang="en-US" sz="4000" b="1" i="0" u="none" strike="noStrike" kern="1200" cap="none" spc="0" normalizeH="0" baseline="0" noProof="0" dirty="0">
                <a:ln>
                  <a:noFill/>
                </a:ln>
                <a:solidFill>
                  <a:srgbClr val="000000"/>
                </a:solidFill>
                <a:effectLst/>
                <a:uLnTx/>
                <a:uFillTx/>
                <a:latin typeface="+mn-lt"/>
                <a:ea typeface="+mj-ea"/>
                <a:cs typeface="+mj-cs"/>
              </a:rPr>
              <a:t>Slide Title</a:t>
            </a:r>
            <a:endParaRPr lang="en-IN"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spcBef>
                <a:spcPts val="1000"/>
              </a:spcBef>
              <a:spcAft>
                <a:spcPts val="0"/>
              </a:spcAft>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spTree>
    <p:extLst>
      <p:ext uri="{BB962C8B-B14F-4D97-AF65-F5344CB8AC3E}">
        <p14:creationId xmlns:p14="http://schemas.microsoft.com/office/powerpoint/2010/main" val="1296839023"/>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8" name="Picture 7" descr="Connecting through social media icon.">
            <a:extLst>
              <a:ext uri="{FF2B5EF4-FFF2-40B4-BE49-F238E27FC236}">
                <a16:creationId xmlns:a16="http://schemas.microsoft.com/office/drawing/2014/main" id="{48BB348F-12C6-489F-958D-1FDE88A9246E}"/>
              </a:ext>
            </a:extLst>
          </p:cNvPr>
          <p:cNvPicPr>
            <a:picLocks noChangeAspect="1"/>
          </p:cNvPicPr>
          <p:nvPr userDrawn="1"/>
        </p:nvPicPr>
        <p:blipFill>
          <a:blip r:embed="rId2"/>
          <a:stretch>
            <a:fillRect/>
          </a:stretch>
        </p:blipFill>
        <p:spPr>
          <a:xfrm>
            <a:off x="124695" y="298541"/>
            <a:ext cx="2438400" cy="669365"/>
          </a:xfrm>
          <a:prstGeom prst="rect">
            <a:avLst/>
          </a:prstGeom>
        </p:spPr>
      </p:pic>
    </p:spTree>
    <p:extLst>
      <p:ext uri="{BB962C8B-B14F-4D97-AF65-F5344CB8AC3E}">
        <p14:creationId xmlns:p14="http://schemas.microsoft.com/office/powerpoint/2010/main" val="1816512595"/>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2632364" y="304800"/>
            <a:ext cx="6168736" cy="678611"/>
          </a:xfrm>
          <a:prstGeom prst="rect">
            <a:avLst/>
          </a:prstGeom>
        </p:spPr>
        <p:txBody>
          <a:bodyPr anchor="ctr"/>
          <a:lstStyle>
            <a:lvl1pPr>
              <a:defRPr sz="2400"/>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lstStyle>
            <a:lvl1pPr>
              <a:defRPr/>
            </a:lvl1pPr>
            <a:lvl2pPr marL="292608" indent="-292608">
              <a:spcBef>
                <a:spcPts val="1000"/>
              </a:spcBef>
              <a:spcAft>
                <a:spcPts val="0"/>
              </a:spcAft>
              <a:defRPr/>
            </a:lvl2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a:xfrm>
            <a:off x="8626412" y="6673531"/>
            <a:ext cx="355840" cy="161396"/>
          </a:xfrm>
          <a:prstGeom prst="rect">
            <a:avLst/>
          </a:prstGeom>
        </p:spPr>
        <p:txBody>
          <a:bodyPr/>
          <a:lstStyle/>
          <a:p>
            <a:fld id="{68151E55-6873-49E2-B8D5-2F265E6F1973}" type="slidenum">
              <a:rPr lang="en-US" smtClean="0"/>
              <a:t>‹#›</a:t>
            </a:fld>
            <a:endParaRPr lang="en-US"/>
          </a:p>
        </p:txBody>
      </p:sp>
      <p:pic>
        <p:nvPicPr>
          <p:cNvPr id="10" name="Picture 9" descr="Making Ethical Decisions icon.">
            <a:extLst>
              <a:ext uri="{FF2B5EF4-FFF2-40B4-BE49-F238E27FC236}">
                <a16:creationId xmlns:a16="http://schemas.microsoft.com/office/drawing/2014/main" id="{35AB3571-1B64-4E5D-ADAB-A22232BBBD05}"/>
              </a:ext>
            </a:extLst>
          </p:cNvPr>
          <p:cNvPicPr>
            <a:picLocks noChangeAspect="1"/>
          </p:cNvPicPr>
          <p:nvPr userDrawn="1"/>
        </p:nvPicPr>
        <p:blipFill>
          <a:blip r:embed="rId2"/>
          <a:stretch>
            <a:fillRect/>
          </a:stretch>
        </p:blipFill>
        <p:spPr>
          <a:xfrm>
            <a:off x="0" y="312475"/>
            <a:ext cx="2498501" cy="663262"/>
          </a:xfrm>
          <a:prstGeom prst="rect">
            <a:avLst/>
          </a:prstGeom>
        </p:spPr>
      </p:pic>
    </p:spTree>
    <p:extLst>
      <p:ext uri="{BB962C8B-B14F-4D97-AF65-F5344CB8AC3E}">
        <p14:creationId xmlns:p14="http://schemas.microsoft.com/office/powerpoint/2010/main" val="24143233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slideLayout" Target="../slideLayouts/slideLayout18.xml"/><Relationship Id="rId18" Type="http://schemas.openxmlformats.org/officeDocument/2006/relationships/slideLayout" Target="../slideLayouts/slideLayout2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slideLayout" Target="../slideLayouts/slideLayout17.xml"/><Relationship Id="rId17" Type="http://schemas.openxmlformats.org/officeDocument/2006/relationships/slideLayout" Target="../slideLayouts/slideLayout22.xml"/><Relationship Id="rId2" Type="http://schemas.openxmlformats.org/officeDocument/2006/relationships/slideLayout" Target="../slideLayouts/slideLayout7.xml"/><Relationship Id="rId16" Type="http://schemas.openxmlformats.org/officeDocument/2006/relationships/slideLayout" Target="../slideLayouts/slideLayout21.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slideLayout" Target="../slideLayouts/slideLayout20.xml"/><Relationship Id="rId10" Type="http://schemas.openxmlformats.org/officeDocument/2006/relationships/slideLayout" Target="../slideLayouts/slideLayout15.xml"/><Relationship Id="rId19"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spc="40" dirty="0">
                <a:effectLst/>
                <a:latin typeface="Arial" panose="020B0604020202020204" pitchFamily="34" charset="0"/>
                <a:ea typeface="Calibri" panose="020F0502020204030204" pitchFamily="34" charset="0"/>
              </a:rPr>
              <a:t>Because learning changes everything.</a:t>
            </a:r>
            <a:r>
              <a:rPr lang="en-US" sz="1050" spc="40" baseline="60000" dirty="0">
                <a:effectLst/>
                <a:latin typeface="Arial" panose="020B0604020202020204" pitchFamily="34" charset="0"/>
                <a:ea typeface="Calibri" panose="020F0502020204030204" pitchFamily="34" charset="0"/>
              </a:rPr>
              <a:t>®</a:t>
            </a:r>
            <a:endParaRPr lang="en-US" sz="1600" spc="40" baseline="60000" dirty="0"/>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545871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23"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a:solidFill>
                  <a:schemeClr val="tx1">
                    <a:lumMod val="65000"/>
                    <a:lumOff val="35000"/>
                  </a:schemeClr>
                </a:solidFill>
              </a:rPr>
              <a:t>© McGraw Hill LLC</a:t>
            </a:r>
          </a:p>
        </p:txBody>
      </p:sp>
      <p:sp>
        <p:nvSpPr>
          <p:cNvPr id="10" name="Slide Number Placeholder">
            <a:extLst>
              <a:ext uri="{FF2B5EF4-FFF2-40B4-BE49-F238E27FC236}">
                <a16:creationId xmlns:a16="http://schemas.microsoft.com/office/drawing/2014/main" id="{A9994BA6-A29E-44A0-A7B3-164E7D8FE393}"/>
              </a:ext>
            </a:extLst>
          </p:cNvPr>
          <p:cNvSpPr>
            <a:spLocks noGrp="1"/>
          </p:cNvSpPr>
          <p:nvPr>
            <p:ph type="sldNum" sz="quarter" idx="4"/>
          </p:nvPr>
        </p:nvSpPr>
        <p:spPr>
          <a:xfrm>
            <a:off x="8626412" y="6673531"/>
            <a:ext cx="355840" cy="161396"/>
          </a:xfrm>
          <a:prstGeom prst="rect">
            <a:avLst/>
          </a:prstGeom>
        </p:spPr>
        <p:txBody>
          <a:bodyPr/>
          <a:lstStyle>
            <a:lvl1pPr>
              <a:defRPr sz="800"/>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881564708"/>
      </p:ext>
    </p:extLst>
  </p:cSld>
  <p:clrMap bg1="lt1" tx1="dk1" bg2="lt2" tx2="dk2" accent1="accent1" accent2="accent2" accent3="accent3" accent4="accent4" accent5="accent5" accent6="accent6" hlink="hlink" folHlink="folHlink"/>
  <p:sldLayoutIdLst>
    <p:sldLayoutId id="2147483692" r:id="rId1"/>
    <p:sldLayoutId id="2147483717" r:id="rId2"/>
    <p:sldLayoutId id="2147483706" r:id="rId3"/>
    <p:sldLayoutId id="2147483709" r:id="rId4"/>
    <p:sldLayoutId id="2147483707" r:id="rId5"/>
    <p:sldLayoutId id="2147483708" r:id="rId6"/>
    <p:sldLayoutId id="2147483711" r:id="rId7"/>
    <p:sldLayoutId id="2147483716" r:id="rId8"/>
    <p:sldLayoutId id="2147483693" r:id="rId9"/>
    <p:sldLayoutId id="2147483719" r:id="rId10"/>
    <p:sldLayoutId id="2147483718" r:id="rId11"/>
    <p:sldLayoutId id="2147483699" r:id="rId12"/>
    <p:sldLayoutId id="2147483720" r:id="rId13"/>
    <p:sldLayoutId id="2147483695" r:id="rId14"/>
    <p:sldLayoutId id="2147483696" r:id="rId15"/>
    <p:sldLayoutId id="2147483697" r:id="rId16"/>
    <p:sldLayoutId id="2147483721" r:id="rId17"/>
    <p:sldLayoutId id="2147483724" r:id="rId18"/>
  </p:sldLayoutIdLst>
  <p:hf hd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2400" kern="1200">
          <a:solidFill>
            <a:schemeClr val="tx2"/>
          </a:solidFill>
          <a:latin typeface="+mn-lt"/>
          <a:ea typeface="+mn-ea"/>
          <a:cs typeface="+mn-cs"/>
        </a:defRPr>
      </a:lvl1pPr>
      <a:lvl2pPr marL="292608" indent="-292608" algn="l" defTabSz="914400" rtl="0" eaLnBrk="1" latinLnBrk="0" hangingPunct="1">
        <a:lnSpc>
          <a:spcPct val="100000"/>
        </a:lnSpc>
        <a:spcBef>
          <a:spcPts val="1000"/>
        </a:spcBef>
        <a:spcAft>
          <a:spcPts val="0"/>
        </a:spcAft>
        <a:buClrTx/>
        <a:buFont typeface="Arial" panose="020B0604020202020204" pitchFamily="34" charset="0"/>
        <a:buChar char="•"/>
        <a:defRPr sz="2400" kern="1200">
          <a:solidFill>
            <a:schemeClr val="tx2"/>
          </a:solidFill>
          <a:latin typeface="+mn-lt"/>
          <a:ea typeface="+mn-ea"/>
          <a:cs typeface="+mn-cs"/>
        </a:defRPr>
      </a:lvl2pPr>
      <a:lvl3pPr marL="622800" indent="-292608" algn="l" defTabSz="914400" rtl="0" eaLnBrk="1" latinLnBrk="0" hangingPunct="1">
        <a:lnSpc>
          <a:spcPct val="100000"/>
        </a:lnSpc>
        <a:spcBef>
          <a:spcPts val="1000"/>
        </a:spcBef>
        <a:spcAft>
          <a:spcPts val="0"/>
        </a:spcAft>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864" userDrawn="1">
          <p15:clr>
            <a:srgbClr val="F26B43"/>
          </p15:clr>
        </p15:guide>
        <p15:guide id="13" orient="horz" pos="360" userDrawn="1">
          <p15:clr>
            <a:srgbClr val="F26B43"/>
          </p15:clr>
        </p15:guide>
        <p15:guide id="14" orient="horz" pos="3936" userDrawn="1">
          <p15:clr>
            <a:srgbClr val="F26B43"/>
          </p15:clr>
        </p15:guide>
        <p15:guide id="15" pos="984" userDrawn="1">
          <p15:clr>
            <a:srgbClr val="F26B43"/>
          </p15:clr>
        </p15:guide>
        <p15:guide id="16" pos="5376" userDrawn="1">
          <p15:clr>
            <a:srgbClr val="F26B43"/>
          </p15:clr>
        </p15:guide>
        <p15:guide id="17" pos="26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a:solidFill>
                  <a:schemeClr val="tx1">
                    <a:lumMod val="50000"/>
                    <a:lumOff val="50000"/>
                  </a:schemeClr>
                </a:solidFill>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7998185"/>
      </p:ext>
    </p:extLst>
  </p:cSld>
  <p:clrMap bg1="lt1" tx1="dk1" bg2="lt2" tx2="dk2" accent1="accent1" accent2="accent2" accent3="accent3" accent4="accent4" accent5="accent5" accent6="accent6" hlink="hlink" folHlink="folHlink"/>
  <p:sldLayoutIdLst>
    <p:sldLayoutId id="2147483685" r:id="rId1"/>
    <p:sldLayoutId id="2147483705" r:id="rId2"/>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userDrawn="1">
          <p15:clr>
            <a:srgbClr val="F26B43"/>
          </p15:clr>
        </p15:guide>
        <p15:guide id="6" pos="216">
          <p15:clr>
            <a:srgbClr val="F26B43"/>
          </p15:clr>
        </p15:guide>
        <p15:guide id="7" pos="5544">
          <p15:clr>
            <a:srgbClr val="F26B43"/>
          </p15:clr>
        </p15:guide>
        <p15:guide id="9" orient="horz" pos="4211">
          <p15:clr>
            <a:srgbClr val="F26B43"/>
          </p15:clr>
        </p15:guide>
        <p15:guide id="10" orient="horz" pos="624" userDrawn="1">
          <p15:clr>
            <a:srgbClr val="F26B43"/>
          </p15:clr>
        </p15:guide>
        <p15:guide id="11" orient="horz" pos="4104">
          <p15:clr>
            <a:srgbClr val="F26B43"/>
          </p15:clr>
        </p15:guide>
        <p15:guide id="12" orient="horz" pos="2160" userDrawn="1">
          <p15:clr>
            <a:srgbClr val="F26B43"/>
          </p15:clr>
        </p15:guide>
        <p15:guide id="13" pos="36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a:solidFill>
                  <a:schemeClr val="tx1">
                    <a:lumMod val="65000"/>
                    <a:lumOff val="35000"/>
                  </a:schemeClr>
                </a:solidFill>
              </a:rPr>
              <a:t>© McGraw Hill LLC</a:t>
            </a:r>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
        <p:nvSpPr>
          <p:cNvPr id="14" name="TextBox 13">
            <a:extLst>
              <a:ext uri="{FF2B5EF4-FFF2-40B4-BE49-F238E27FC236}">
                <a16:creationId xmlns:a16="http://schemas.microsoft.com/office/drawing/2014/main" id="{B793A33B-9A2F-496C-BEF7-225A79202E46}"/>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3690558099"/>
      </p:ext>
    </p:extLst>
  </p:cSld>
  <p:clrMap bg1="lt1" tx1="dk1" bg2="lt2" tx2="dk2" accent1="accent1" accent2="accent2" accent3="accent3" accent4="accent4" accent5="accent5" accent6="accent6" hlink="hlink" folHlink="folHlink"/>
  <p:sldLayoutIdLst>
    <p:sldLayoutId id="2147483690" r:id="rId1"/>
    <p:sldLayoutId id="2147483698"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kern="1200">
          <a:solidFill>
            <a:schemeClr val="tx2"/>
          </a:solidFill>
          <a:latin typeface="+mn-lt"/>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userDrawn="1">
          <p15:clr>
            <a:srgbClr val="F26B43"/>
          </p15:clr>
        </p15:guide>
        <p15:guide id="6" pos="216">
          <p15:clr>
            <a:srgbClr val="F26B43"/>
          </p15:clr>
        </p15:guide>
        <p15:guide id="7" pos="4296" userDrawn="1">
          <p15:clr>
            <a:srgbClr val="F26B43"/>
          </p15:clr>
        </p15:guide>
        <p15:guide id="9" orient="horz" pos="4211">
          <p15:clr>
            <a:srgbClr val="F26B43"/>
          </p15:clr>
        </p15:guide>
        <p15:guide id="10" orient="horz" pos="1248" userDrawn="1">
          <p15:clr>
            <a:srgbClr val="F26B43"/>
          </p15:clr>
        </p15:guide>
        <p15:guide id="11" orient="horz" pos="3984" userDrawn="1">
          <p15:clr>
            <a:srgbClr val="F26B43"/>
          </p15:clr>
        </p15:guide>
        <p15:guide id="12" orient="horz" pos="1656" userDrawn="1">
          <p15:clr>
            <a:srgbClr val="F26B43"/>
          </p15:clr>
        </p15:guide>
        <p15:guide id="13" pos="2980">
          <p15:clr>
            <a:srgbClr val="F26B43"/>
          </p15:clr>
        </p15:guide>
        <p15:guide id="14" orient="horz" pos="2260" userDrawn="1">
          <p15:clr>
            <a:srgbClr val="F26B43"/>
          </p15:clr>
        </p15:guide>
        <p15:guide id="15" pos="26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a:solidFill>
                  <a:schemeClr val="tx1">
                    <a:lumMod val="65000"/>
                    <a:lumOff val="35000"/>
                  </a:schemeClr>
                </a:solidFill>
              </a:rPr>
              <a:t>© McGraw Hill LLC</a:t>
            </a:r>
          </a:p>
        </p:txBody>
      </p:sp>
      <p:sp>
        <p:nvSpPr>
          <p:cNvPr id="7" name="TextBox 6">
            <a:extLst>
              <a:ext uri="{FF2B5EF4-FFF2-40B4-BE49-F238E27FC236}">
                <a16:creationId xmlns:a16="http://schemas.microsoft.com/office/drawing/2014/main" id="{B2A49AB0-1403-4109-A2DB-94B4A3BEE282}"/>
              </a:ext>
            </a:extLst>
          </p:cNvPr>
          <p:cNvSpPr txBox="1"/>
          <p:nvPr userDrawn="1"/>
        </p:nvSpPr>
        <p:spPr>
          <a:xfrm>
            <a:off x="8631382" y="6648883"/>
            <a:ext cx="360218" cy="215444"/>
          </a:xfrm>
          <a:prstGeom prst="rect">
            <a:avLst/>
          </a:prstGeom>
          <a:noFill/>
        </p:spPr>
        <p:txBody>
          <a:bodyPr wrap="square">
            <a:spAutoFit/>
          </a:bodyPr>
          <a:lstStyle/>
          <a:p>
            <a:pPr algn="r" fontAlgn="base">
              <a:spcBef>
                <a:spcPct val="0"/>
              </a:spcBef>
              <a:spcAft>
                <a:spcPct val="0"/>
              </a:spcAft>
              <a:defRPr/>
            </a:pPr>
            <a:fld id="{53864CA9-ADCA-4554-9432-EA4A2FB55A34}" type="slidenum">
              <a:rPr lang="en-US" sz="800" smtClean="0">
                <a:solidFill>
                  <a:schemeClr val="tx1"/>
                </a:solidFill>
                <a:latin typeface="+mn-lt"/>
                <a:ea typeface="MS PGothic" pitchFamily="34" charset="-128"/>
              </a:rPr>
              <a:pPr algn="r" fontAlgn="base">
                <a:spcBef>
                  <a:spcPct val="0"/>
                </a:spcBef>
                <a:spcAft>
                  <a:spcPct val="0"/>
                </a:spcAft>
                <a:defRPr/>
              </a:pPr>
              <a:t>‹#›</a:t>
            </a:fld>
            <a:endParaRPr lang="en-US" sz="800" dirty="0">
              <a:solidFill>
                <a:schemeClr val="tx1"/>
              </a:solidFill>
              <a:latin typeface="+mn-lt"/>
              <a:ea typeface="MS PGothic" pitchFamily="34" charset="-128"/>
            </a:endParaRPr>
          </a:p>
        </p:txBody>
      </p:sp>
    </p:spTree>
    <p:extLst>
      <p:ext uri="{BB962C8B-B14F-4D97-AF65-F5344CB8AC3E}">
        <p14:creationId xmlns:p14="http://schemas.microsoft.com/office/powerpoint/2010/main" val="2924093042"/>
      </p:ext>
    </p:extLst>
  </p:cSld>
  <p:clrMap bg1="lt1" tx1="dk1" bg2="lt2" tx2="dk2" accent1="accent1" accent2="accent2" accent3="accent3" accent4="accent4" accent5="accent5" accent6="accent6" hlink="hlink" folHlink="folHlink"/>
  <p:sldLayoutIdLst>
    <p:sldLayoutId id="2147483702" r:id="rId1"/>
    <p:sldLayoutId id="2147483703"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kern="1200">
          <a:solidFill>
            <a:schemeClr val="tx2"/>
          </a:solidFill>
          <a:latin typeface="+mn-lt"/>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kern="1200">
          <a:solidFill>
            <a:schemeClr val="tx2"/>
          </a:solidFill>
          <a:latin typeface="+mn-lt"/>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5518FC6-2C5F-473B-9FEF-619029DB3A8A}"/>
              </a:ext>
            </a:extLst>
          </p:cNvPr>
          <p:cNvSpPr>
            <a:spLocks noGrp="1"/>
          </p:cNvSpPr>
          <p:nvPr>
            <p:ph type="ctrTitle"/>
          </p:nvPr>
        </p:nvSpPr>
        <p:spPr/>
        <p:txBody>
          <a:bodyPr/>
          <a:lstStyle/>
          <a:p>
            <a:r>
              <a:rPr lang="en-US"/>
              <a:t>Chapter Three</a:t>
            </a:r>
            <a:endParaRPr lang="en-US" dirty="0"/>
          </a:p>
        </p:txBody>
      </p:sp>
      <p:sp>
        <p:nvSpPr>
          <p:cNvPr id="7" name="Subtitle 6">
            <a:extLst>
              <a:ext uri="{FF2B5EF4-FFF2-40B4-BE49-F238E27FC236}">
                <a16:creationId xmlns:a16="http://schemas.microsoft.com/office/drawing/2014/main" id="{C5386377-27C0-4F28-862D-650C186528D3}"/>
              </a:ext>
            </a:extLst>
          </p:cNvPr>
          <p:cNvSpPr>
            <a:spLocks noGrp="1"/>
          </p:cNvSpPr>
          <p:nvPr>
            <p:ph type="subTitle" idx="1"/>
          </p:nvPr>
        </p:nvSpPr>
        <p:spPr/>
        <p:txBody>
          <a:bodyPr/>
          <a:lstStyle/>
          <a:p>
            <a:r>
              <a:rPr lang="en-US" dirty="0"/>
              <a:t>Balance of Payments</a:t>
            </a:r>
          </a:p>
        </p:txBody>
      </p:sp>
      <p:sp>
        <p:nvSpPr>
          <p:cNvPr id="12" name="Content Placeholder 11">
            <a:extLst>
              <a:ext uri="{FF2B5EF4-FFF2-40B4-BE49-F238E27FC236}">
                <a16:creationId xmlns:a16="http://schemas.microsoft.com/office/drawing/2014/main" id="{CC8925A9-407A-4B8E-8BF9-068217BDDBFD}"/>
              </a:ext>
            </a:extLst>
          </p:cNvPr>
          <p:cNvSpPr>
            <a:spLocks noGrp="1"/>
          </p:cNvSpPr>
          <p:nvPr>
            <p:ph sz="quarter" idx="12"/>
          </p:nvPr>
        </p:nvSpPr>
        <p:spPr/>
        <p:txBody>
          <a:bodyPr/>
          <a:lstStyle/>
          <a:p>
            <a:pPr algn="ctr"/>
            <a:r>
              <a:rPr lang="en-US" sz="1200" noProof="0" dirty="0"/>
              <a:t>© McGraw Hill LLC. All rights reserved. No reproduction or distribution without the prior written consent of McGraw Hill LLC.</a:t>
            </a:r>
          </a:p>
        </p:txBody>
      </p:sp>
      <p:pic>
        <p:nvPicPr>
          <p:cNvPr id="3" name="Picture 2" descr="International Financial management, tenth edition. By, Cheol S Eun, Bruce G Resnick, Tuugi Chulum.">
            <a:extLst>
              <a:ext uri="{FF2B5EF4-FFF2-40B4-BE49-F238E27FC236}">
                <a16:creationId xmlns:a16="http://schemas.microsoft.com/office/drawing/2014/main" id="{F8381A91-A47C-4C0F-99E1-004DC1030438}"/>
              </a:ext>
            </a:extLst>
          </p:cNvPr>
          <p:cNvPicPr>
            <a:picLocks noChangeAspect="1"/>
          </p:cNvPicPr>
          <p:nvPr/>
        </p:nvPicPr>
        <p:blipFill>
          <a:blip r:embed="rId3"/>
          <a:stretch>
            <a:fillRect/>
          </a:stretch>
        </p:blipFill>
        <p:spPr>
          <a:xfrm>
            <a:off x="4587553" y="847234"/>
            <a:ext cx="4225567" cy="5384257"/>
          </a:xfrm>
          <a:prstGeom prst="rect">
            <a:avLst/>
          </a:prstGeom>
        </p:spPr>
      </p:pic>
    </p:spTree>
    <p:extLst>
      <p:ext uri="{BB962C8B-B14F-4D97-AF65-F5344CB8AC3E}">
        <p14:creationId xmlns:p14="http://schemas.microsoft.com/office/powerpoint/2010/main" val="38730305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The Capital Account</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0"/>
            <a:ext cx="8458200" cy="2065580"/>
          </a:xfrm>
        </p:spPr>
        <p:txBody>
          <a:bodyPr/>
          <a:lstStyle/>
          <a:p>
            <a:r>
              <a:rPr lang="en-US" dirty="0"/>
              <a:t>Includes capital transfers and acquisitions and disposals of </a:t>
            </a:r>
            <a:r>
              <a:rPr lang="en-US" dirty="0" err="1"/>
              <a:t>nonproduced</a:t>
            </a:r>
            <a:r>
              <a:rPr lang="en-US" dirty="0"/>
              <a:t>, nonfinancial assets between domestic residents and foreigners.</a:t>
            </a:r>
          </a:p>
          <a:p>
            <a:pPr marL="292608" indent="-292608">
              <a:buFont typeface="Arial" panose="020B0604020202020204" pitchFamily="34" charset="0"/>
              <a:buChar char="•"/>
            </a:pPr>
            <a:r>
              <a:rPr lang="en-US" dirty="0"/>
              <a:t>For example, land, mineral rights, and air space, brand and domain names; and contracts, leases, and licenses.</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3515708"/>
            <a:ext cx="8458200" cy="2999392"/>
          </a:xfrm>
        </p:spPr>
        <p:txBody>
          <a:bodyPr/>
          <a:lstStyle/>
          <a:p>
            <a:r>
              <a:rPr lang="en-US" dirty="0"/>
              <a:t>Capital transfers, unlike current transfers, involve change of ownership, acquisition, or disposal of an asset and tend to be large and infrequent.</a:t>
            </a:r>
          </a:p>
          <a:p>
            <a:r>
              <a:rPr lang="en-US" dirty="0"/>
              <a:t>The amount of the capital account is often negligible.</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10</a:t>
            </a:fld>
            <a:endParaRPr lang="en-US"/>
          </a:p>
        </p:txBody>
      </p:sp>
    </p:spTree>
    <p:extLst>
      <p:ext uri="{BB962C8B-B14F-4D97-AF65-F5344CB8AC3E}">
        <p14:creationId xmlns:p14="http://schemas.microsoft.com/office/powerpoint/2010/main" val="2146978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6D9-DB45-48AF-8DD7-5B6763D2504D}"/>
              </a:ext>
            </a:extLst>
          </p:cNvPr>
          <p:cNvSpPr>
            <a:spLocks noGrp="1"/>
          </p:cNvSpPr>
          <p:nvPr>
            <p:ph type="title"/>
          </p:nvPr>
        </p:nvSpPr>
        <p:spPr/>
        <p:txBody>
          <a:bodyPr/>
          <a:lstStyle/>
          <a:p>
            <a:r>
              <a:rPr lang="en-US" dirty="0"/>
              <a:t>The Financial Account </a:t>
            </a:r>
            <a:r>
              <a:rPr lang="en-US" sz="1000" b="0" dirty="0"/>
              <a:t>1</a:t>
            </a:r>
          </a:p>
        </p:txBody>
      </p:sp>
      <p:sp>
        <p:nvSpPr>
          <p:cNvPr id="3" name="Content Placeholder 2">
            <a:extLst>
              <a:ext uri="{FF2B5EF4-FFF2-40B4-BE49-F238E27FC236}">
                <a16:creationId xmlns:a16="http://schemas.microsoft.com/office/drawing/2014/main" id="{0C6F6DF7-9272-480B-8259-1267362F09E5}"/>
              </a:ext>
            </a:extLst>
          </p:cNvPr>
          <p:cNvSpPr>
            <a:spLocks noGrp="1"/>
          </p:cNvSpPr>
          <p:nvPr>
            <p:ph sz="quarter" idx="11"/>
          </p:nvPr>
        </p:nvSpPr>
        <p:spPr/>
        <p:txBody>
          <a:bodyPr/>
          <a:lstStyle/>
          <a:p>
            <a:r>
              <a:rPr lang="en-US" dirty="0"/>
              <a:t>Measures the difference between U.S. sales of assets to foreigners and U.S. purchases of foreign assets.</a:t>
            </a:r>
          </a:p>
          <a:p>
            <a:r>
              <a:rPr lang="en-US" dirty="0"/>
              <a:t>Trades in financial assets affect future payments and receipts of primary income.</a:t>
            </a:r>
          </a:p>
          <a:p>
            <a:pPr marL="292608" indent="-292608">
              <a:buFont typeface="Arial" panose="020B0604020202020204" pitchFamily="34" charset="0"/>
              <a:buChar char="•"/>
            </a:pPr>
            <a:r>
              <a:rPr lang="en-US" dirty="0"/>
              <a:t>Although U.S. sales of assets to foreigners are recorded as </a:t>
            </a:r>
            <a:r>
              <a:rPr lang="en-US" i="1" dirty="0"/>
              <a:t>credits</a:t>
            </a:r>
            <a:r>
              <a:rPr lang="en-US" dirty="0"/>
              <a:t> and result in </a:t>
            </a:r>
            <a:r>
              <a:rPr lang="en-US" i="1" dirty="0"/>
              <a:t>capital inflow</a:t>
            </a:r>
            <a:r>
              <a:rPr lang="en-US" dirty="0"/>
              <a:t>, they create future liabilities.</a:t>
            </a:r>
          </a:p>
          <a:p>
            <a:pPr marL="292608" indent="-292608">
              <a:buFont typeface="Arial" panose="020B0604020202020204" pitchFamily="34" charset="0"/>
              <a:buChar char="•"/>
            </a:pPr>
            <a:r>
              <a:rPr lang="en-US" dirty="0"/>
              <a:t>Although U.S. purchases of foreign assets are recorded as </a:t>
            </a:r>
            <a:r>
              <a:rPr lang="en-US" i="1" dirty="0"/>
              <a:t>debits</a:t>
            </a:r>
            <a:r>
              <a:rPr lang="en-US" dirty="0"/>
              <a:t> and lead to </a:t>
            </a:r>
            <a:r>
              <a:rPr lang="en-US" i="1" dirty="0"/>
              <a:t>capital outflow</a:t>
            </a:r>
            <a:r>
              <a:rPr lang="en-US" dirty="0"/>
              <a:t>, they will result in future payments from foreigners.</a:t>
            </a:r>
          </a:p>
        </p:txBody>
      </p:sp>
      <p:sp>
        <p:nvSpPr>
          <p:cNvPr id="6" name="Slide Number Placeholder 5">
            <a:extLst>
              <a:ext uri="{FF2B5EF4-FFF2-40B4-BE49-F238E27FC236}">
                <a16:creationId xmlns:a16="http://schemas.microsoft.com/office/drawing/2014/main" id="{60B543C2-70A7-4E7B-B5B7-11A4C71BB26D}"/>
              </a:ext>
            </a:extLst>
          </p:cNvPr>
          <p:cNvSpPr>
            <a:spLocks noGrp="1"/>
          </p:cNvSpPr>
          <p:nvPr>
            <p:ph type="sldNum" sz="quarter" idx="4"/>
          </p:nvPr>
        </p:nvSpPr>
        <p:spPr/>
        <p:txBody>
          <a:bodyPr/>
          <a:lstStyle/>
          <a:p>
            <a:fld id="{68151E55-6873-49E2-B8D5-2F265E6F1973}" type="slidenum">
              <a:rPr lang="en-US" smtClean="0"/>
              <a:pPr/>
              <a:t>11</a:t>
            </a:fld>
            <a:endParaRPr lang="en-US" dirty="0"/>
          </a:p>
        </p:txBody>
      </p:sp>
    </p:spTree>
    <p:extLst>
      <p:ext uri="{BB962C8B-B14F-4D97-AF65-F5344CB8AC3E}">
        <p14:creationId xmlns:p14="http://schemas.microsoft.com/office/powerpoint/2010/main" val="3557231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6D9-DB45-48AF-8DD7-5B6763D2504D}"/>
              </a:ext>
            </a:extLst>
          </p:cNvPr>
          <p:cNvSpPr>
            <a:spLocks noGrp="1"/>
          </p:cNvSpPr>
          <p:nvPr>
            <p:ph type="title"/>
          </p:nvPr>
        </p:nvSpPr>
        <p:spPr/>
        <p:txBody>
          <a:bodyPr/>
          <a:lstStyle/>
          <a:p>
            <a:r>
              <a:rPr lang="en-US" dirty="0"/>
              <a:t>The Financial Account </a:t>
            </a:r>
            <a:r>
              <a:rPr lang="en-US" sz="1000" b="0" dirty="0"/>
              <a:t>2</a:t>
            </a:r>
          </a:p>
        </p:txBody>
      </p:sp>
      <p:sp>
        <p:nvSpPr>
          <p:cNvPr id="3" name="Content Placeholder 2">
            <a:extLst>
              <a:ext uri="{FF2B5EF4-FFF2-40B4-BE49-F238E27FC236}">
                <a16:creationId xmlns:a16="http://schemas.microsoft.com/office/drawing/2014/main" id="{0C6F6DF7-9272-480B-8259-1267362F09E5}"/>
              </a:ext>
            </a:extLst>
          </p:cNvPr>
          <p:cNvSpPr>
            <a:spLocks noGrp="1"/>
          </p:cNvSpPr>
          <p:nvPr>
            <p:ph sz="quarter" idx="11"/>
          </p:nvPr>
        </p:nvSpPr>
        <p:spPr/>
        <p:txBody>
          <a:bodyPr/>
          <a:lstStyle/>
          <a:p>
            <a:r>
              <a:rPr lang="en-US" dirty="0"/>
              <a:t>Can be divided into three categories:</a:t>
            </a:r>
          </a:p>
          <a:p>
            <a:pPr marL="402336" indent="-402336">
              <a:buFont typeface="+mj-lt"/>
              <a:buAutoNum type="arabicPeriod"/>
            </a:pPr>
            <a:r>
              <a:rPr lang="en-US" b="1" dirty="0"/>
              <a:t>Foreign direct investment (F</a:t>
            </a:r>
            <a:r>
              <a:rPr lang="en-US" sz="100" b="1" dirty="0"/>
              <a:t> </a:t>
            </a:r>
            <a:r>
              <a:rPr lang="en-US" b="1" dirty="0"/>
              <a:t>D</a:t>
            </a:r>
            <a:r>
              <a:rPr lang="en-US" sz="100" b="1" dirty="0"/>
              <a:t> </a:t>
            </a:r>
            <a:r>
              <a:rPr lang="en-US" b="1" dirty="0"/>
              <a:t>I)</a:t>
            </a:r>
            <a:r>
              <a:rPr lang="en-US" dirty="0"/>
              <a:t> occurs when the investor acquires a measure of control of the foreign business.</a:t>
            </a:r>
          </a:p>
          <a:p>
            <a:pPr marL="402336" indent="-402336">
              <a:buFont typeface="+mj-lt"/>
              <a:buAutoNum type="arabicPeriod"/>
            </a:pPr>
            <a:r>
              <a:rPr lang="en-US" b="1" dirty="0"/>
              <a:t>Portfolio investment</a:t>
            </a:r>
            <a:r>
              <a:rPr lang="en-US" dirty="0"/>
              <a:t> mostly represents sales and purchases of foreign financial assets, such as stocks and bonds, that do not involve a transfer of control.</a:t>
            </a:r>
          </a:p>
          <a:p>
            <a:pPr marL="402336" indent="-402336">
              <a:buFont typeface="+mj-lt"/>
              <a:buAutoNum type="arabicPeriod"/>
            </a:pPr>
            <a:r>
              <a:rPr lang="en-US" b="1" dirty="0"/>
              <a:t>Other investment</a:t>
            </a:r>
            <a:r>
              <a:rPr lang="en-US" dirty="0"/>
              <a:t> includes transactions in currency, bank deposits, trade credits, etc.</a:t>
            </a:r>
          </a:p>
        </p:txBody>
      </p:sp>
      <p:sp>
        <p:nvSpPr>
          <p:cNvPr id="6" name="Slide Number Placeholder 5">
            <a:extLst>
              <a:ext uri="{FF2B5EF4-FFF2-40B4-BE49-F238E27FC236}">
                <a16:creationId xmlns:a16="http://schemas.microsoft.com/office/drawing/2014/main" id="{60B543C2-70A7-4E7B-B5B7-11A4C71BB26D}"/>
              </a:ext>
            </a:extLst>
          </p:cNvPr>
          <p:cNvSpPr>
            <a:spLocks noGrp="1"/>
          </p:cNvSpPr>
          <p:nvPr>
            <p:ph type="sldNum" sz="quarter" idx="4"/>
          </p:nvPr>
        </p:nvSpPr>
        <p:spPr/>
        <p:txBody>
          <a:bodyPr/>
          <a:lstStyle/>
          <a:p>
            <a:fld id="{68151E55-6873-49E2-B8D5-2F265E6F1973}" type="slidenum">
              <a:rPr lang="en-US" smtClean="0"/>
              <a:pPr/>
              <a:t>12</a:t>
            </a:fld>
            <a:endParaRPr lang="en-US" dirty="0"/>
          </a:p>
        </p:txBody>
      </p:sp>
    </p:spTree>
    <p:extLst>
      <p:ext uri="{BB962C8B-B14F-4D97-AF65-F5344CB8AC3E}">
        <p14:creationId xmlns:p14="http://schemas.microsoft.com/office/powerpoint/2010/main" val="13662238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Statistical Discrepancy</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0"/>
            <a:ext cx="8458200" cy="2443952"/>
          </a:xfrm>
        </p:spPr>
        <p:txBody>
          <a:bodyPr/>
          <a:lstStyle/>
          <a:p>
            <a:r>
              <a:rPr lang="en-US" dirty="0"/>
              <a:t>Recordings of payments and receipts arising from international transactions are done at different times and places, possibly using different methods. Thus, the recordings are imperfect.</a:t>
            </a:r>
          </a:p>
          <a:p>
            <a:pPr marL="292608" indent="-292608">
              <a:buFont typeface="Arial" panose="020B0604020202020204" pitchFamily="34" charset="0"/>
              <a:buChar char="•"/>
            </a:pPr>
            <a:r>
              <a:rPr lang="en-US" dirty="0"/>
              <a:t>Financial transactions may be mainly responsible for the discrepancy.</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3815256"/>
            <a:ext cx="8458200" cy="2433144"/>
          </a:xfrm>
        </p:spPr>
        <p:txBody>
          <a:bodyPr/>
          <a:lstStyle/>
          <a:p>
            <a:r>
              <a:rPr lang="en-US" b="1" dirty="0"/>
              <a:t>Overall balance</a:t>
            </a:r>
            <a:r>
              <a:rPr lang="en-US" dirty="0"/>
              <a:t> is the cumulative balance of payments including the current account, capital account, financial account, and the statistical discrepancies.</a:t>
            </a:r>
          </a:p>
          <a:p>
            <a:pPr marL="292608" indent="-292608">
              <a:buFont typeface="Arial" panose="020B0604020202020204" pitchFamily="34" charset="0"/>
              <a:buChar char="•"/>
            </a:pPr>
            <a:r>
              <a:rPr lang="en-US" dirty="0"/>
              <a:t>A country’s international payment gap that must be accommodated with official reserves.</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13</a:t>
            </a:fld>
            <a:endParaRPr lang="en-US"/>
          </a:p>
        </p:txBody>
      </p:sp>
    </p:spTree>
    <p:extLst>
      <p:ext uri="{BB962C8B-B14F-4D97-AF65-F5344CB8AC3E}">
        <p14:creationId xmlns:p14="http://schemas.microsoft.com/office/powerpoint/2010/main" val="1105648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The Official Reserves Account</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0"/>
            <a:ext cx="8458200" cy="3642132"/>
          </a:xfrm>
        </p:spPr>
        <p:txBody>
          <a:bodyPr/>
          <a:lstStyle/>
          <a:p>
            <a:r>
              <a:rPr lang="en-US" dirty="0"/>
              <a:t>Official reserve account includes transactions undertaken by the central bank to finance the overall balance and intervene in the foreign exchange market.</a:t>
            </a:r>
          </a:p>
          <a:p>
            <a:r>
              <a:rPr lang="en-US" dirty="0"/>
              <a:t>International reserve assets comprise:</a:t>
            </a:r>
          </a:p>
          <a:p>
            <a:pPr marL="402336" indent="-402336">
              <a:buFont typeface="+mj-lt"/>
              <a:buAutoNum type="arabicPeriod"/>
            </a:pPr>
            <a:r>
              <a:rPr lang="en-US" dirty="0"/>
              <a:t>Gold.</a:t>
            </a:r>
          </a:p>
          <a:p>
            <a:pPr marL="402336" indent="-402336">
              <a:buFont typeface="+mj-lt"/>
              <a:buAutoNum type="arabicPeriod"/>
            </a:pPr>
            <a:r>
              <a:rPr lang="en-US" dirty="0"/>
              <a:t>Foreign exchange.</a:t>
            </a:r>
          </a:p>
          <a:p>
            <a:pPr marL="402336" indent="-402336">
              <a:buFont typeface="+mj-lt"/>
              <a:buAutoNum type="arabicPeriod"/>
            </a:pPr>
            <a:r>
              <a:rPr lang="en-US" dirty="0"/>
              <a:t>Special drawing rights (S</a:t>
            </a:r>
            <a:r>
              <a:rPr lang="en-US" sz="100" dirty="0"/>
              <a:t> </a:t>
            </a:r>
            <a:r>
              <a:rPr lang="en-US" dirty="0"/>
              <a:t>D</a:t>
            </a:r>
            <a:r>
              <a:rPr lang="en-US" sz="100" dirty="0"/>
              <a:t> </a:t>
            </a:r>
            <a:r>
              <a:rPr lang="en-US" dirty="0"/>
              <a:t>Rs).</a:t>
            </a:r>
          </a:p>
          <a:p>
            <a:pPr marL="402336" indent="-402336">
              <a:buFont typeface="+mj-lt"/>
              <a:buAutoNum type="arabicPeriod"/>
            </a:pPr>
            <a:r>
              <a:rPr lang="en-US" dirty="0"/>
              <a:t>Reserve positions in the I</a:t>
            </a:r>
            <a:r>
              <a:rPr lang="en-US" sz="100" dirty="0"/>
              <a:t> </a:t>
            </a:r>
            <a:r>
              <a:rPr lang="en-US" dirty="0"/>
              <a:t>M</a:t>
            </a:r>
            <a:r>
              <a:rPr lang="en-US" sz="100" dirty="0"/>
              <a:t> </a:t>
            </a:r>
            <a:r>
              <a:rPr lang="en-US" dirty="0"/>
              <a:t>F.</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5108023"/>
            <a:ext cx="8458200" cy="998483"/>
          </a:xfrm>
        </p:spPr>
        <p:txBody>
          <a:bodyPr/>
          <a:lstStyle/>
          <a:p>
            <a:r>
              <a:rPr lang="en-US" dirty="0"/>
              <a:t>Foreign exchange accounts for about 96 percent of the total reserve assets held by I</a:t>
            </a:r>
            <a:r>
              <a:rPr lang="en-US" sz="100" dirty="0"/>
              <a:t> </a:t>
            </a:r>
            <a:r>
              <a:rPr lang="en-US" dirty="0"/>
              <a:t>M</a:t>
            </a:r>
            <a:r>
              <a:rPr lang="en-US" sz="100" dirty="0"/>
              <a:t> </a:t>
            </a:r>
            <a:r>
              <a:rPr lang="en-US" dirty="0"/>
              <a:t>F member countries.</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14</a:t>
            </a:fld>
            <a:endParaRPr lang="en-US"/>
          </a:p>
        </p:txBody>
      </p:sp>
    </p:spTree>
    <p:extLst>
      <p:ext uri="{BB962C8B-B14F-4D97-AF65-F5344CB8AC3E}">
        <p14:creationId xmlns:p14="http://schemas.microsoft.com/office/powerpoint/2010/main" val="2820063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fontScale="90000"/>
          </a:bodyPr>
          <a:lstStyle/>
          <a:p>
            <a:r>
              <a:rPr lang="en-US" sz="3600" dirty="0"/>
              <a:t>The Balance of Payments Identity (B</a:t>
            </a:r>
            <a:r>
              <a:rPr lang="en-US" sz="100" dirty="0"/>
              <a:t> </a:t>
            </a:r>
            <a:r>
              <a:rPr lang="en-US" sz="3600" dirty="0"/>
              <a:t>O</a:t>
            </a:r>
            <a:r>
              <a:rPr lang="en-US" sz="100" dirty="0"/>
              <a:t> </a:t>
            </a:r>
            <a:r>
              <a:rPr lang="en-US" sz="3600" dirty="0"/>
              <a:t>P</a:t>
            </a:r>
            <a:r>
              <a:rPr lang="en-US" sz="100" dirty="0"/>
              <a:t> </a:t>
            </a:r>
            <a:r>
              <a:rPr lang="en-US" sz="3600" dirty="0"/>
              <a:t>I)</a:t>
            </a:r>
          </a:p>
        </p:txBody>
      </p:sp>
      <p:graphicFrame>
        <p:nvGraphicFramePr>
          <p:cNvPr id="5" name="Object 4">
            <a:extLst>
              <a:ext uri="{FF2B5EF4-FFF2-40B4-BE49-F238E27FC236}">
                <a16:creationId xmlns:a16="http://schemas.microsoft.com/office/drawing/2014/main" id="{AEEF9BB0-7A03-4BCE-8B42-729CC13F00E1}"/>
              </a:ext>
            </a:extLst>
          </p:cNvPr>
          <p:cNvGraphicFramePr>
            <a:graphicFrameLocks noChangeAspect="1"/>
          </p:cNvGraphicFramePr>
          <p:nvPr>
            <p:extLst>
              <p:ext uri="{D42A27DB-BD31-4B8C-83A1-F6EECF244321}">
                <p14:modId xmlns:p14="http://schemas.microsoft.com/office/powerpoint/2010/main" val="1471662152"/>
              </p:ext>
            </p:extLst>
          </p:nvPr>
        </p:nvGraphicFramePr>
        <p:xfrm>
          <a:off x="2786332" y="1367491"/>
          <a:ext cx="3594100" cy="279400"/>
        </p:xfrm>
        <a:graphic>
          <a:graphicData uri="http://schemas.openxmlformats.org/presentationml/2006/ole">
            <mc:AlternateContent xmlns:mc="http://schemas.openxmlformats.org/markup-compatibility/2006">
              <mc:Choice xmlns:v="urn:schemas-microsoft-com:vml" Requires="v">
                <p:oleObj spid="_x0000_s3110" name="Equation" r:id="rId4" imgW="3593880" imgH="279360" progId="Equation.DSMT4">
                  <p:embed/>
                </p:oleObj>
              </mc:Choice>
              <mc:Fallback>
                <p:oleObj name="Equation" r:id="rId4" imgW="3593880" imgH="279360" progId="Equation.DSMT4">
                  <p:embed/>
                  <p:pic>
                    <p:nvPicPr>
                      <p:cNvPr id="0" name=""/>
                      <p:cNvPicPr/>
                      <p:nvPr/>
                    </p:nvPicPr>
                    <p:blipFill>
                      <a:blip r:embed="rId5"/>
                      <a:stretch>
                        <a:fillRect/>
                      </a:stretch>
                    </p:blipFill>
                    <p:spPr>
                      <a:xfrm>
                        <a:off x="2786332" y="1367491"/>
                        <a:ext cx="3594100" cy="279400"/>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844563"/>
            <a:ext cx="8458200" cy="2427889"/>
          </a:xfrm>
        </p:spPr>
        <p:txBody>
          <a:bodyPr/>
          <a:lstStyle/>
          <a:p>
            <a:r>
              <a:rPr lang="en-US" dirty="0"/>
              <a:t>where</a:t>
            </a:r>
          </a:p>
          <a:p>
            <a:pPr marL="520700"/>
            <a:r>
              <a:rPr lang="en-US" dirty="0"/>
              <a:t>B</a:t>
            </a:r>
            <a:r>
              <a:rPr lang="en-US" sz="100" dirty="0"/>
              <a:t> </a:t>
            </a:r>
            <a:r>
              <a:rPr lang="en-US" dirty="0"/>
              <a:t>C</a:t>
            </a:r>
            <a:r>
              <a:rPr lang="en-US" sz="100" dirty="0"/>
              <a:t> </a:t>
            </a:r>
            <a:r>
              <a:rPr lang="en-US" dirty="0"/>
              <a:t>A = balance on current account</a:t>
            </a:r>
          </a:p>
          <a:p>
            <a:pPr marL="520700"/>
            <a:r>
              <a:rPr lang="en-US" dirty="0"/>
              <a:t>B</a:t>
            </a:r>
            <a:r>
              <a:rPr lang="en-US" sz="100" dirty="0"/>
              <a:t> </a:t>
            </a:r>
            <a:r>
              <a:rPr lang="en-US" dirty="0"/>
              <a:t>K</a:t>
            </a:r>
            <a:r>
              <a:rPr lang="en-US" sz="100" dirty="0"/>
              <a:t> </a:t>
            </a:r>
            <a:r>
              <a:rPr lang="en-US" dirty="0"/>
              <a:t>A = balance on capital account</a:t>
            </a:r>
          </a:p>
          <a:p>
            <a:pPr marL="520700"/>
            <a:r>
              <a:rPr lang="en-US" dirty="0"/>
              <a:t>B</a:t>
            </a:r>
            <a:r>
              <a:rPr lang="en-US" sz="100" dirty="0"/>
              <a:t> </a:t>
            </a:r>
            <a:r>
              <a:rPr lang="en-US" dirty="0"/>
              <a:t>F</a:t>
            </a:r>
            <a:r>
              <a:rPr lang="en-US" sz="100" dirty="0"/>
              <a:t> </a:t>
            </a:r>
            <a:r>
              <a:rPr lang="en-US" dirty="0"/>
              <a:t>A = balance on financial account</a:t>
            </a:r>
          </a:p>
          <a:p>
            <a:pPr marL="520700"/>
            <a:r>
              <a:rPr lang="en-US" dirty="0"/>
              <a:t>B</a:t>
            </a:r>
            <a:r>
              <a:rPr lang="en-US" sz="100" dirty="0"/>
              <a:t> </a:t>
            </a:r>
            <a:r>
              <a:rPr lang="en-US" dirty="0"/>
              <a:t>R</a:t>
            </a:r>
            <a:r>
              <a:rPr lang="en-US" sz="100" dirty="0"/>
              <a:t> </a:t>
            </a:r>
            <a:r>
              <a:rPr lang="en-US" dirty="0"/>
              <a:t>A = balance on the reserves account</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4367045"/>
            <a:ext cx="8458200" cy="2096817"/>
          </a:xfrm>
        </p:spPr>
        <p:txBody>
          <a:bodyPr/>
          <a:lstStyle/>
          <a:p>
            <a:r>
              <a:rPr lang="en-US" dirty="0"/>
              <a:t>Under the </a:t>
            </a:r>
            <a:r>
              <a:rPr lang="en-US" i="1" dirty="0"/>
              <a:t>fixed</a:t>
            </a:r>
            <a:r>
              <a:rPr lang="en-US" dirty="0"/>
              <a:t> exchange regime, countries maintain official reserves that allow them to have B</a:t>
            </a:r>
            <a:r>
              <a:rPr lang="en-US" sz="100" dirty="0"/>
              <a:t> </a:t>
            </a:r>
            <a:r>
              <a:rPr lang="en-US" dirty="0"/>
              <a:t>O</a:t>
            </a:r>
            <a:r>
              <a:rPr lang="en-US" sz="100" dirty="0"/>
              <a:t> </a:t>
            </a:r>
            <a:r>
              <a:rPr lang="en-US" dirty="0"/>
              <a:t>P disequilibrium.</a:t>
            </a:r>
          </a:p>
          <a:p>
            <a:r>
              <a:rPr lang="en-US" dirty="0"/>
              <a:t>Under the </a:t>
            </a:r>
            <a:r>
              <a:rPr lang="en-US" i="1" dirty="0"/>
              <a:t>pure flexible</a:t>
            </a:r>
            <a:r>
              <a:rPr lang="en-US" dirty="0"/>
              <a:t> exchange regime, overall balance must balance, and central banks do not need to maintain official reserves.</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15</a:t>
            </a:fld>
            <a:endParaRPr lang="en-US"/>
          </a:p>
        </p:txBody>
      </p:sp>
    </p:spTree>
    <p:extLst>
      <p:ext uri="{BB962C8B-B14F-4D97-AF65-F5344CB8AC3E}">
        <p14:creationId xmlns:p14="http://schemas.microsoft.com/office/powerpoint/2010/main" val="37308332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E0720EE-7089-473A-97C1-8E128BA3C146}"/>
              </a:ext>
            </a:extLst>
          </p:cNvPr>
          <p:cNvSpPr>
            <a:spLocks noGrp="1"/>
          </p:cNvSpPr>
          <p:nvPr>
            <p:ph type="title"/>
          </p:nvPr>
        </p:nvSpPr>
        <p:spPr/>
        <p:txBody>
          <a:bodyPr>
            <a:normAutofit fontScale="90000"/>
          </a:bodyPr>
          <a:lstStyle/>
          <a:p>
            <a:r>
              <a:rPr lang="en-US" altLang="en-US" noProof="0" dirty="0">
                <a:solidFill>
                  <a:srgbClr val="AC0000"/>
                </a:solidFill>
              </a:rPr>
              <a:t>The Balance of Payments Identity (B</a:t>
            </a:r>
            <a:r>
              <a:rPr lang="en-US" altLang="en-US" sz="100" noProof="0" dirty="0">
                <a:solidFill>
                  <a:srgbClr val="AC0000"/>
                </a:solidFill>
              </a:rPr>
              <a:t> </a:t>
            </a:r>
            <a:r>
              <a:rPr lang="en-US" altLang="en-US" noProof="0" dirty="0">
                <a:solidFill>
                  <a:srgbClr val="AC0000"/>
                </a:solidFill>
              </a:rPr>
              <a:t>O</a:t>
            </a:r>
            <a:r>
              <a:rPr lang="en-US" altLang="en-US" sz="100" noProof="0" dirty="0">
                <a:solidFill>
                  <a:srgbClr val="AC0000"/>
                </a:solidFill>
              </a:rPr>
              <a:t> </a:t>
            </a:r>
            <a:r>
              <a:rPr lang="en-US" altLang="en-US" noProof="0" dirty="0">
                <a:solidFill>
                  <a:srgbClr val="AC0000"/>
                </a:solidFill>
              </a:rPr>
              <a:t>P</a:t>
            </a:r>
            <a:r>
              <a:rPr lang="en-US" altLang="en-US" sz="100" noProof="0" dirty="0">
                <a:solidFill>
                  <a:srgbClr val="AC0000"/>
                </a:solidFill>
              </a:rPr>
              <a:t> </a:t>
            </a:r>
            <a:r>
              <a:rPr lang="en-US" altLang="en-US" noProof="0" dirty="0">
                <a:solidFill>
                  <a:srgbClr val="AC0000"/>
                </a:solidFill>
              </a:rPr>
              <a:t>I)</a:t>
            </a:r>
            <a:endParaRPr lang="en-US" sz="1200" noProof="0" dirty="0">
              <a:solidFill>
                <a:srgbClr val="AC0000"/>
              </a:solidFill>
            </a:endParaRPr>
          </a:p>
        </p:txBody>
      </p:sp>
      <p:pic>
        <p:nvPicPr>
          <p:cNvPr id="6" name="Content Placeholder 5">
            <a:extLst>
              <a:ext uri="{FF2B5EF4-FFF2-40B4-BE49-F238E27FC236}">
                <a16:creationId xmlns:a16="http://schemas.microsoft.com/office/drawing/2014/main" id="{49AFF49A-81D0-BA45-AF95-9D3E5EB742D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629" y="1905000"/>
            <a:ext cx="8911371" cy="4323968"/>
          </a:xfrm>
        </p:spPr>
      </p:pic>
    </p:spTree>
    <p:extLst>
      <p:ext uri="{BB962C8B-B14F-4D97-AF65-F5344CB8AC3E}">
        <p14:creationId xmlns:p14="http://schemas.microsoft.com/office/powerpoint/2010/main" val="3290971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B</a:t>
            </a:r>
            <a:r>
              <a:rPr lang="en-US" sz="100" dirty="0"/>
              <a:t> </a:t>
            </a:r>
            <a:r>
              <a:rPr lang="en-US" sz="3600" dirty="0"/>
              <a:t>O</a:t>
            </a:r>
            <a:r>
              <a:rPr lang="en-US" sz="100" dirty="0"/>
              <a:t> </a:t>
            </a:r>
            <a:r>
              <a:rPr lang="en-US" sz="3600" dirty="0"/>
              <a:t>P Trends in Major Countries </a:t>
            </a:r>
            <a:r>
              <a:rPr lang="en-US" sz="1000" b="0" dirty="0"/>
              <a:t>1</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0"/>
            <a:ext cx="8458200" cy="1813332"/>
          </a:xfrm>
        </p:spPr>
        <p:txBody>
          <a:bodyPr/>
          <a:lstStyle/>
          <a:p>
            <a:r>
              <a:rPr lang="en-US" dirty="0"/>
              <a:t>U.S. has experienced</a:t>
            </a:r>
          </a:p>
          <a:p>
            <a:pPr marL="292608" indent="-292608">
              <a:buFont typeface="Arial" panose="020B0604020202020204" pitchFamily="34" charset="0"/>
              <a:buChar char="•"/>
            </a:pPr>
            <a:r>
              <a:rPr lang="en-US" dirty="0"/>
              <a:t>continuous deficits on the current accounts since 19</a:t>
            </a:r>
            <a:r>
              <a:rPr lang="en-US" sz="100" dirty="0"/>
              <a:t> </a:t>
            </a:r>
            <a:r>
              <a:rPr lang="en-US" dirty="0"/>
              <a:t>82.</a:t>
            </a:r>
          </a:p>
          <a:p>
            <a:pPr marL="292608" indent="-292608">
              <a:buFont typeface="Arial" panose="020B0604020202020204" pitchFamily="34" charset="0"/>
              <a:buChar char="•"/>
            </a:pPr>
            <a:r>
              <a:rPr lang="en-US" dirty="0"/>
              <a:t>continuous surpluses on the financial account, with the sole exception of 19</a:t>
            </a:r>
            <a:r>
              <a:rPr lang="en-US" sz="100" dirty="0"/>
              <a:t> </a:t>
            </a:r>
            <a:r>
              <a:rPr lang="en-US" dirty="0"/>
              <a:t>91.</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3271031"/>
            <a:ext cx="8458200" cy="2977369"/>
          </a:xfrm>
        </p:spPr>
        <p:txBody>
          <a:bodyPr/>
          <a:lstStyle/>
          <a:p>
            <a:r>
              <a:rPr lang="en-US" dirty="0"/>
              <a:t>Magnitude of U.S. current account deficits is far greater than any that other countries experienced over 19</a:t>
            </a:r>
            <a:r>
              <a:rPr lang="en-US" sz="100" dirty="0"/>
              <a:t> </a:t>
            </a:r>
            <a:r>
              <a:rPr lang="en-US" dirty="0"/>
              <a:t>82-2020.</a:t>
            </a:r>
          </a:p>
          <a:p>
            <a:r>
              <a:rPr lang="en-US" dirty="0"/>
              <a:t>U.K. also experienced continuous current account deficits, coupled with financial account surpluses</a:t>
            </a:r>
          </a:p>
          <a:p>
            <a:pPr marL="292608" indent="-292608">
              <a:buFont typeface="Arial" panose="020B0604020202020204" pitchFamily="34" charset="0"/>
              <a:buChar char="•"/>
            </a:pPr>
            <a:r>
              <a:rPr lang="en-US" dirty="0"/>
              <a:t>Magnitude is far less than that of the U.S.</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17</a:t>
            </a:fld>
            <a:endParaRPr lang="en-US"/>
          </a:p>
        </p:txBody>
      </p:sp>
    </p:spTree>
    <p:extLst>
      <p:ext uri="{BB962C8B-B14F-4D97-AF65-F5344CB8AC3E}">
        <p14:creationId xmlns:p14="http://schemas.microsoft.com/office/powerpoint/2010/main" val="3420853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B</a:t>
            </a:r>
            <a:r>
              <a:rPr lang="en-US" sz="100" dirty="0"/>
              <a:t> </a:t>
            </a:r>
            <a:r>
              <a:rPr lang="en-US" sz="3600" dirty="0"/>
              <a:t>O</a:t>
            </a:r>
            <a:r>
              <a:rPr lang="en-US" sz="100" dirty="0"/>
              <a:t> </a:t>
            </a:r>
            <a:r>
              <a:rPr lang="en-US" sz="3600" dirty="0"/>
              <a:t>P Trends in Major Countries </a:t>
            </a:r>
            <a:r>
              <a:rPr lang="en-US" sz="1000" b="0" dirty="0"/>
              <a:t>2</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0"/>
            <a:ext cx="8458200" cy="2538545"/>
          </a:xfrm>
        </p:spPr>
        <p:txBody>
          <a:bodyPr/>
          <a:lstStyle/>
          <a:p>
            <a:r>
              <a:rPr lang="en-US" dirty="0"/>
              <a:t>Germany traditionally had current account surpluses</a:t>
            </a:r>
          </a:p>
          <a:p>
            <a:pPr marL="292608" indent="-292608">
              <a:buFont typeface="Arial" panose="020B0604020202020204" pitchFamily="34" charset="0"/>
              <a:buChar char="•"/>
            </a:pPr>
            <a:r>
              <a:rPr lang="en-US" dirty="0"/>
              <a:t>Experienced current account deficits between 19</a:t>
            </a:r>
            <a:r>
              <a:rPr lang="en-US" sz="100" dirty="0"/>
              <a:t> </a:t>
            </a:r>
            <a:r>
              <a:rPr lang="en-US" dirty="0"/>
              <a:t>91 and 2001 due to German reunification and the resultant need to absorb more output domestically to rebuild the East German region.</a:t>
            </a:r>
          </a:p>
          <a:p>
            <a:pPr marL="292608" indent="-292608">
              <a:buFont typeface="Arial" panose="020B0604020202020204" pitchFamily="34" charset="0"/>
              <a:buChar char="•"/>
            </a:pPr>
            <a:r>
              <a:rPr lang="en-US" dirty="0"/>
              <a:t>Since 2002, Germany has returned to its earlier pattern.</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4099034"/>
            <a:ext cx="8458200" cy="2380878"/>
          </a:xfrm>
        </p:spPr>
        <p:txBody>
          <a:bodyPr/>
          <a:lstStyle/>
          <a:p>
            <a:r>
              <a:rPr lang="en-US" dirty="0"/>
              <a:t>Japan has had an unbroken string of current account surpluses since 19</a:t>
            </a:r>
            <a:r>
              <a:rPr lang="en-US" sz="100" dirty="0"/>
              <a:t> </a:t>
            </a:r>
            <a:r>
              <a:rPr lang="en-US" dirty="0"/>
              <a:t>82 and financial account deficits in most years.</a:t>
            </a:r>
          </a:p>
          <a:p>
            <a:pPr marL="292608" indent="-292608">
              <a:buFont typeface="Arial" panose="020B0604020202020204" pitchFamily="34" charset="0"/>
              <a:buChar char="•"/>
            </a:pPr>
            <a:r>
              <a:rPr lang="en-US" dirty="0"/>
              <a:t>A major creditor nation.</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18</a:t>
            </a:fld>
            <a:endParaRPr lang="en-US"/>
          </a:p>
        </p:txBody>
      </p:sp>
    </p:spTree>
    <p:extLst>
      <p:ext uri="{BB962C8B-B14F-4D97-AF65-F5344CB8AC3E}">
        <p14:creationId xmlns:p14="http://schemas.microsoft.com/office/powerpoint/2010/main" val="428890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B</a:t>
            </a:r>
            <a:r>
              <a:rPr lang="en-US" sz="100" dirty="0"/>
              <a:t> </a:t>
            </a:r>
            <a:r>
              <a:rPr lang="en-US" sz="3600" dirty="0"/>
              <a:t>O</a:t>
            </a:r>
            <a:r>
              <a:rPr lang="en-US" sz="100" dirty="0"/>
              <a:t> </a:t>
            </a:r>
            <a:r>
              <a:rPr lang="en-US" sz="3600" dirty="0"/>
              <a:t>P Trends in Major Countries </a:t>
            </a:r>
            <a:r>
              <a:rPr lang="en-US" sz="1000" b="0" dirty="0"/>
              <a:t>3</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1"/>
            <a:ext cx="8458200" cy="1687206"/>
          </a:xfrm>
        </p:spPr>
        <p:txBody>
          <a:bodyPr/>
          <a:lstStyle/>
          <a:p>
            <a:r>
              <a:rPr lang="en-US" dirty="0"/>
              <a:t>China tends to have a surplus on the current account, as well as the financial account (until recently).</a:t>
            </a:r>
          </a:p>
          <a:p>
            <a:pPr marL="292608" indent="-292608">
              <a:buFont typeface="Arial" panose="020B0604020202020204" pitchFamily="34" charset="0"/>
              <a:buChar char="•"/>
            </a:pPr>
            <a:r>
              <a:rPr lang="en-US" dirty="0"/>
              <a:t>Consequently, China’s official reserves have increased sharply.</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3105800"/>
            <a:ext cx="8458200" cy="2380878"/>
          </a:xfrm>
        </p:spPr>
        <p:txBody>
          <a:bodyPr/>
          <a:lstStyle/>
          <a:p>
            <a:r>
              <a:rPr lang="en-US" dirty="0"/>
              <a:t>“Global imbalance”</a:t>
            </a:r>
          </a:p>
          <a:p>
            <a:pPr marL="292608" indent="-292608">
              <a:buFont typeface="Arial" panose="020B0604020202020204" pitchFamily="34" charset="0"/>
              <a:buChar char="•"/>
            </a:pPr>
            <a:r>
              <a:rPr lang="en-US" dirty="0"/>
              <a:t>Overall, the U.S. and the U.K. generally use up more outputs than they produce, whereas the opposite holds for China, Japan, and Germany.</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19</a:t>
            </a:fld>
            <a:endParaRPr lang="en-US"/>
          </a:p>
        </p:txBody>
      </p:sp>
    </p:spTree>
    <p:extLst>
      <p:ext uri="{BB962C8B-B14F-4D97-AF65-F5344CB8AC3E}">
        <p14:creationId xmlns:p14="http://schemas.microsoft.com/office/powerpoint/2010/main" val="20906305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Overview</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0"/>
            <a:ext cx="8458200" cy="3421414"/>
          </a:xfrm>
        </p:spPr>
        <p:txBody>
          <a:bodyPr/>
          <a:lstStyle/>
          <a:p>
            <a:r>
              <a:rPr lang="en-US" dirty="0"/>
              <a:t>Balance of Payments Accounting.</a:t>
            </a:r>
          </a:p>
          <a:p>
            <a:r>
              <a:rPr lang="en-US" dirty="0"/>
              <a:t>Balance of Payments Accounts.</a:t>
            </a:r>
          </a:p>
          <a:p>
            <a:pPr marL="292608" indent="-292608">
              <a:buFont typeface="Arial" panose="020B0604020202020204" pitchFamily="34" charset="0"/>
              <a:buChar char="•"/>
            </a:pPr>
            <a:r>
              <a:rPr lang="en-US" dirty="0"/>
              <a:t>The Current Account.</a:t>
            </a:r>
          </a:p>
          <a:p>
            <a:pPr marL="292608" indent="-292608">
              <a:buFont typeface="Arial" panose="020B0604020202020204" pitchFamily="34" charset="0"/>
              <a:buChar char="•"/>
            </a:pPr>
            <a:r>
              <a:rPr lang="en-US" dirty="0"/>
              <a:t>The Capital Account.</a:t>
            </a:r>
          </a:p>
          <a:p>
            <a:pPr marL="292608" indent="-292608">
              <a:buFont typeface="Arial" panose="020B0604020202020204" pitchFamily="34" charset="0"/>
              <a:buChar char="•"/>
            </a:pPr>
            <a:r>
              <a:rPr lang="en-US" dirty="0"/>
              <a:t>The Financial Account.</a:t>
            </a:r>
          </a:p>
          <a:p>
            <a:pPr marL="292608" indent="-292608">
              <a:buFont typeface="Arial" panose="020B0604020202020204" pitchFamily="34" charset="0"/>
              <a:buChar char="•"/>
            </a:pPr>
            <a:r>
              <a:rPr lang="en-US" dirty="0"/>
              <a:t>Statistical Discrepancy.</a:t>
            </a:r>
          </a:p>
          <a:p>
            <a:pPr marL="292608" indent="-292608">
              <a:buFont typeface="Arial" panose="020B0604020202020204" pitchFamily="34" charset="0"/>
              <a:buChar char="•"/>
            </a:pPr>
            <a:r>
              <a:rPr lang="en-US" dirty="0"/>
              <a:t>Official Reserves Account.</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4840009"/>
            <a:ext cx="8458200" cy="1166653"/>
          </a:xfrm>
        </p:spPr>
        <p:txBody>
          <a:bodyPr/>
          <a:lstStyle/>
          <a:p>
            <a:r>
              <a:rPr lang="en-US" dirty="0"/>
              <a:t>The Balance of Payments Identity.</a:t>
            </a:r>
          </a:p>
          <a:p>
            <a:r>
              <a:rPr lang="en-US" dirty="0"/>
              <a:t>Balance of Payments Trends in Major Countries.</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2</a:t>
            </a:fld>
            <a:endParaRPr lang="en-US"/>
          </a:p>
        </p:txBody>
      </p:sp>
    </p:spTree>
    <p:extLst>
      <p:ext uri="{BB962C8B-B14F-4D97-AF65-F5344CB8AC3E}">
        <p14:creationId xmlns:p14="http://schemas.microsoft.com/office/powerpoint/2010/main" val="4903319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6D9-DB45-48AF-8DD7-5B6763D2504D}"/>
              </a:ext>
            </a:extLst>
          </p:cNvPr>
          <p:cNvSpPr>
            <a:spLocks noGrp="1"/>
          </p:cNvSpPr>
          <p:nvPr>
            <p:ph type="title"/>
          </p:nvPr>
        </p:nvSpPr>
        <p:spPr/>
        <p:txBody>
          <a:bodyPr>
            <a:normAutofit fontScale="90000"/>
          </a:bodyPr>
          <a:lstStyle/>
          <a:p>
            <a:r>
              <a:rPr lang="en-US" dirty="0"/>
              <a:t>Top U.S. Trading Partners, 2020 ($ billion)</a:t>
            </a:r>
          </a:p>
        </p:txBody>
      </p:sp>
      <p:graphicFrame>
        <p:nvGraphicFramePr>
          <p:cNvPr id="4" name="Table 4">
            <a:extLst>
              <a:ext uri="{FF2B5EF4-FFF2-40B4-BE49-F238E27FC236}">
                <a16:creationId xmlns:a16="http://schemas.microsoft.com/office/drawing/2014/main" id="{108DE7AE-9CF4-436A-8C33-B996FF4A4B7E}"/>
              </a:ext>
            </a:extLst>
          </p:cNvPr>
          <p:cNvGraphicFramePr>
            <a:graphicFrameLocks noGrp="1"/>
          </p:cNvGraphicFramePr>
          <p:nvPr>
            <p:extLst>
              <p:ext uri="{D42A27DB-BD31-4B8C-83A1-F6EECF244321}">
                <p14:modId xmlns:p14="http://schemas.microsoft.com/office/powerpoint/2010/main" val="3050646396"/>
              </p:ext>
            </p:extLst>
          </p:nvPr>
        </p:nvGraphicFramePr>
        <p:xfrm>
          <a:off x="342900" y="1239340"/>
          <a:ext cx="8458200" cy="5008880"/>
        </p:xfrm>
        <a:graphic>
          <a:graphicData uri="http://schemas.openxmlformats.org/drawingml/2006/table">
            <a:tbl>
              <a:tblPr firstRow="1" bandRow="1">
                <a:tableStyleId>{5C22544A-7EE6-4342-B048-85BDC9FD1C3A}</a:tableStyleId>
              </a:tblPr>
              <a:tblGrid>
                <a:gridCol w="934107">
                  <a:extLst>
                    <a:ext uri="{9D8B030D-6E8A-4147-A177-3AD203B41FA5}">
                      <a16:colId xmlns:a16="http://schemas.microsoft.com/office/drawing/2014/main" val="1213991922"/>
                    </a:ext>
                  </a:extLst>
                </a:gridCol>
                <a:gridCol w="1885293">
                  <a:extLst>
                    <a:ext uri="{9D8B030D-6E8A-4147-A177-3AD203B41FA5}">
                      <a16:colId xmlns:a16="http://schemas.microsoft.com/office/drawing/2014/main" val="1486609479"/>
                    </a:ext>
                  </a:extLst>
                </a:gridCol>
                <a:gridCol w="1409700">
                  <a:extLst>
                    <a:ext uri="{9D8B030D-6E8A-4147-A177-3AD203B41FA5}">
                      <a16:colId xmlns:a16="http://schemas.microsoft.com/office/drawing/2014/main" val="1117494449"/>
                    </a:ext>
                  </a:extLst>
                </a:gridCol>
                <a:gridCol w="1409700">
                  <a:extLst>
                    <a:ext uri="{9D8B030D-6E8A-4147-A177-3AD203B41FA5}">
                      <a16:colId xmlns:a16="http://schemas.microsoft.com/office/drawing/2014/main" val="164420545"/>
                    </a:ext>
                  </a:extLst>
                </a:gridCol>
                <a:gridCol w="1409700">
                  <a:extLst>
                    <a:ext uri="{9D8B030D-6E8A-4147-A177-3AD203B41FA5}">
                      <a16:colId xmlns:a16="http://schemas.microsoft.com/office/drawing/2014/main" val="2722504948"/>
                    </a:ext>
                  </a:extLst>
                </a:gridCol>
                <a:gridCol w="1409700">
                  <a:extLst>
                    <a:ext uri="{9D8B030D-6E8A-4147-A177-3AD203B41FA5}">
                      <a16:colId xmlns:a16="http://schemas.microsoft.com/office/drawing/2014/main" val="676601443"/>
                    </a:ext>
                  </a:extLst>
                </a:gridCol>
              </a:tblGrid>
              <a:tr h="148026">
                <a:tc>
                  <a:txBody>
                    <a:bodyPr/>
                    <a:lstStyle/>
                    <a:p>
                      <a:r>
                        <a:rPr lang="en-US" sz="1400" dirty="0"/>
                        <a:t>Rank</a:t>
                      </a:r>
                    </a:p>
                  </a:txBody>
                  <a:tcPr/>
                </a:tc>
                <a:tc>
                  <a:txBody>
                    <a:bodyPr/>
                    <a:lstStyle/>
                    <a:p>
                      <a:r>
                        <a:rPr lang="en-US" sz="1400" dirty="0"/>
                        <a:t>Country</a:t>
                      </a:r>
                    </a:p>
                  </a:txBody>
                  <a:tcPr/>
                </a:tc>
                <a:tc>
                  <a:txBody>
                    <a:bodyPr/>
                    <a:lstStyle/>
                    <a:p>
                      <a:pPr algn="ctr"/>
                      <a:r>
                        <a:rPr lang="en-US" sz="1400" dirty="0"/>
                        <a:t>Imports</a:t>
                      </a:r>
                    </a:p>
                  </a:txBody>
                  <a:tcPr/>
                </a:tc>
                <a:tc>
                  <a:txBody>
                    <a:bodyPr/>
                    <a:lstStyle/>
                    <a:p>
                      <a:pPr algn="ctr"/>
                      <a:r>
                        <a:rPr lang="en-US" sz="1400" dirty="0"/>
                        <a:t>Exports</a:t>
                      </a:r>
                    </a:p>
                  </a:txBody>
                  <a:tcPr/>
                </a:tc>
                <a:tc>
                  <a:txBody>
                    <a:bodyPr/>
                    <a:lstStyle/>
                    <a:p>
                      <a:pPr algn="ctr"/>
                      <a:r>
                        <a:rPr lang="en-US" sz="1400" dirty="0"/>
                        <a:t>Trade Balance</a:t>
                      </a:r>
                    </a:p>
                  </a:txBody>
                  <a:tcPr/>
                </a:tc>
                <a:tc>
                  <a:txBody>
                    <a:bodyPr/>
                    <a:lstStyle/>
                    <a:p>
                      <a:pPr algn="ctr"/>
                      <a:r>
                        <a:rPr lang="en-US" sz="1400" dirty="0"/>
                        <a:t>Total Trade</a:t>
                      </a:r>
                    </a:p>
                  </a:txBody>
                  <a:tcPr/>
                </a:tc>
                <a:extLst>
                  <a:ext uri="{0D108BD9-81ED-4DB2-BD59-A6C34878D82A}">
                    <a16:rowId xmlns:a16="http://schemas.microsoft.com/office/drawing/2014/main" val="782599513"/>
                  </a:ext>
                </a:extLst>
              </a:tr>
              <a:tr h="179727">
                <a:tc>
                  <a:txBody>
                    <a:bodyPr/>
                    <a:lstStyle/>
                    <a:p>
                      <a:pPr marL="111125" indent="0"/>
                      <a:r>
                        <a:rPr lang="en-US" sz="1400" dirty="0"/>
                        <a:t>1</a:t>
                      </a:r>
                    </a:p>
                  </a:txBody>
                  <a:tcPr/>
                </a:tc>
                <a:tc>
                  <a:txBody>
                    <a:bodyPr/>
                    <a:lstStyle/>
                    <a:p>
                      <a:r>
                        <a:rPr lang="en-US" sz="1400" dirty="0"/>
                        <a:t>China</a:t>
                      </a:r>
                    </a:p>
                  </a:txBody>
                  <a:tcPr/>
                </a:tc>
                <a:tc>
                  <a:txBody>
                    <a:bodyPr/>
                    <a:lstStyle/>
                    <a:p>
                      <a:pPr algn="r"/>
                      <a:r>
                        <a:rPr lang="en-US" sz="1400" dirty="0"/>
                        <a:t>435.4</a:t>
                      </a:r>
                    </a:p>
                  </a:txBody>
                  <a:tcPr/>
                </a:tc>
                <a:tc>
                  <a:txBody>
                    <a:bodyPr/>
                    <a:lstStyle/>
                    <a:p>
                      <a:pPr algn="r"/>
                      <a:r>
                        <a:rPr lang="en-US" sz="1400" dirty="0"/>
                        <a:t>124.6</a:t>
                      </a:r>
                    </a:p>
                  </a:txBody>
                  <a:tcPr/>
                </a:tc>
                <a:tc>
                  <a:txBody>
                    <a:bodyPr/>
                    <a:lstStyle/>
                    <a:p>
                      <a:pPr algn="r"/>
                      <a:r>
                        <a:rPr lang="en-US" sz="1400" dirty="0"/>
                        <a:t>−310.8</a:t>
                      </a:r>
                    </a:p>
                  </a:txBody>
                  <a:tcPr/>
                </a:tc>
                <a:tc>
                  <a:txBody>
                    <a:bodyPr/>
                    <a:lstStyle/>
                    <a:p>
                      <a:pPr algn="r"/>
                      <a:r>
                        <a:rPr lang="en-US" sz="1400" dirty="0"/>
                        <a:t>560.1</a:t>
                      </a:r>
                    </a:p>
                  </a:txBody>
                  <a:tcPr/>
                </a:tc>
                <a:extLst>
                  <a:ext uri="{0D108BD9-81ED-4DB2-BD59-A6C34878D82A}">
                    <a16:rowId xmlns:a16="http://schemas.microsoft.com/office/drawing/2014/main" val="1750180017"/>
                  </a:ext>
                </a:extLst>
              </a:tr>
              <a:tr h="0">
                <a:tc>
                  <a:txBody>
                    <a:bodyPr/>
                    <a:lstStyle/>
                    <a:p>
                      <a:pPr marL="111125" indent="0"/>
                      <a:r>
                        <a:rPr lang="en-US" sz="1400" dirty="0"/>
                        <a:t>2</a:t>
                      </a:r>
                    </a:p>
                  </a:txBody>
                  <a:tcPr/>
                </a:tc>
                <a:tc>
                  <a:txBody>
                    <a:bodyPr/>
                    <a:lstStyle/>
                    <a:p>
                      <a:r>
                        <a:rPr lang="en-US" sz="1400" dirty="0"/>
                        <a:t>Mexico</a:t>
                      </a:r>
                    </a:p>
                  </a:txBody>
                  <a:tcPr/>
                </a:tc>
                <a:tc>
                  <a:txBody>
                    <a:bodyPr/>
                    <a:lstStyle/>
                    <a:p>
                      <a:pPr algn="r"/>
                      <a:r>
                        <a:rPr lang="en-US" sz="1400" dirty="0"/>
                        <a:t>325.4</a:t>
                      </a:r>
                    </a:p>
                  </a:txBody>
                  <a:tcPr/>
                </a:tc>
                <a:tc>
                  <a:txBody>
                    <a:bodyPr/>
                    <a:lstStyle/>
                    <a:p>
                      <a:pPr algn="r"/>
                      <a:r>
                        <a:rPr lang="en-US" sz="1400" dirty="0"/>
                        <a:t>212.7</a:t>
                      </a:r>
                    </a:p>
                  </a:txBody>
                  <a:tcPr/>
                </a:tc>
                <a:tc>
                  <a:txBody>
                    <a:bodyPr/>
                    <a:lstStyle/>
                    <a:p>
                      <a:pPr algn="r"/>
                      <a:r>
                        <a:rPr lang="en-US" sz="1400" dirty="0"/>
                        <a:t>−112.7</a:t>
                      </a:r>
                    </a:p>
                  </a:txBody>
                  <a:tcPr/>
                </a:tc>
                <a:tc>
                  <a:txBody>
                    <a:bodyPr/>
                    <a:lstStyle/>
                    <a:p>
                      <a:pPr algn="r"/>
                      <a:r>
                        <a:rPr lang="en-US" sz="1400" dirty="0"/>
                        <a:t>538.1</a:t>
                      </a:r>
                    </a:p>
                  </a:txBody>
                  <a:tcPr/>
                </a:tc>
                <a:extLst>
                  <a:ext uri="{0D108BD9-81ED-4DB2-BD59-A6C34878D82A}">
                    <a16:rowId xmlns:a16="http://schemas.microsoft.com/office/drawing/2014/main" val="1216691835"/>
                  </a:ext>
                </a:extLst>
              </a:tr>
              <a:tr h="0">
                <a:tc>
                  <a:txBody>
                    <a:bodyPr/>
                    <a:lstStyle/>
                    <a:p>
                      <a:pPr marL="111125" indent="0"/>
                      <a:r>
                        <a:rPr lang="en-US" sz="1400" dirty="0"/>
                        <a:t>3</a:t>
                      </a:r>
                    </a:p>
                  </a:txBody>
                  <a:tcPr/>
                </a:tc>
                <a:tc>
                  <a:txBody>
                    <a:bodyPr/>
                    <a:lstStyle/>
                    <a:p>
                      <a:r>
                        <a:rPr lang="en-US" sz="1400" dirty="0"/>
                        <a:t>Canada</a:t>
                      </a:r>
                    </a:p>
                  </a:txBody>
                  <a:tcPr/>
                </a:tc>
                <a:tc>
                  <a:txBody>
                    <a:bodyPr/>
                    <a:lstStyle/>
                    <a:p>
                      <a:pPr algn="r"/>
                      <a:r>
                        <a:rPr lang="en-US" sz="1400" dirty="0"/>
                        <a:t>270.4</a:t>
                      </a:r>
                    </a:p>
                  </a:txBody>
                  <a:tcPr/>
                </a:tc>
                <a:tc>
                  <a:txBody>
                    <a:bodyPr/>
                    <a:lstStyle/>
                    <a:p>
                      <a:pPr algn="r"/>
                      <a:r>
                        <a:rPr lang="en-US" sz="1400" dirty="0"/>
                        <a:t>255.4</a:t>
                      </a:r>
                    </a:p>
                  </a:txBody>
                  <a:tcPr/>
                </a:tc>
                <a:tc>
                  <a:txBody>
                    <a:bodyPr/>
                    <a:lstStyle/>
                    <a:p>
                      <a:pPr algn="r"/>
                      <a:r>
                        <a:rPr lang="en-US" sz="1400" dirty="0"/>
                        <a:t>−15.0</a:t>
                      </a:r>
                    </a:p>
                  </a:txBody>
                  <a:tcPr/>
                </a:tc>
                <a:tc>
                  <a:txBody>
                    <a:bodyPr/>
                    <a:lstStyle/>
                    <a:p>
                      <a:pPr algn="r"/>
                      <a:r>
                        <a:rPr lang="en-US" sz="1400" dirty="0"/>
                        <a:t>525.8</a:t>
                      </a:r>
                    </a:p>
                  </a:txBody>
                  <a:tcPr/>
                </a:tc>
                <a:extLst>
                  <a:ext uri="{0D108BD9-81ED-4DB2-BD59-A6C34878D82A}">
                    <a16:rowId xmlns:a16="http://schemas.microsoft.com/office/drawing/2014/main" val="2071786055"/>
                  </a:ext>
                </a:extLst>
              </a:tr>
              <a:tr h="0">
                <a:tc>
                  <a:txBody>
                    <a:bodyPr/>
                    <a:lstStyle/>
                    <a:p>
                      <a:pPr marL="111125" indent="0"/>
                      <a:r>
                        <a:rPr lang="en-US" sz="1400" dirty="0"/>
                        <a:t>4</a:t>
                      </a:r>
                    </a:p>
                  </a:txBody>
                  <a:tcPr/>
                </a:tc>
                <a:tc>
                  <a:txBody>
                    <a:bodyPr/>
                    <a:lstStyle/>
                    <a:p>
                      <a:r>
                        <a:rPr lang="en-US" sz="1400" dirty="0"/>
                        <a:t>Japan</a:t>
                      </a:r>
                    </a:p>
                  </a:txBody>
                  <a:tcPr/>
                </a:tc>
                <a:tc>
                  <a:txBody>
                    <a:bodyPr/>
                    <a:lstStyle/>
                    <a:p>
                      <a:pPr algn="r"/>
                      <a:r>
                        <a:rPr lang="en-US" sz="1400" dirty="0"/>
                        <a:t>119.5</a:t>
                      </a:r>
                    </a:p>
                  </a:txBody>
                  <a:tcPr/>
                </a:tc>
                <a:tc>
                  <a:txBody>
                    <a:bodyPr/>
                    <a:lstStyle/>
                    <a:p>
                      <a:pPr algn="r"/>
                      <a:r>
                        <a:rPr lang="en-US" sz="1400" dirty="0"/>
                        <a:t>64.1</a:t>
                      </a:r>
                    </a:p>
                  </a:txBody>
                  <a:tcPr/>
                </a:tc>
                <a:tc>
                  <a:txBody>
                    <a:bodyPr/>
                    <a:lstStyle/>
                    <a:p>
                      <a:pPr algn="r"/>
                      <a:r>
                        <a:rPr lang="en-US" sz="1400" dirty="0"/>
                        <a:t>−55.4</a:t>
                      </a:r>
                    </a:p>
                  </a:txBody>
                  <a:tcPr/>
                </a:tc>
                <a:tc>
                  <a:txBody>
                    <a:bodyPr/>
                    <a:lstStyle/>
                    <a:p>
                      <a:pPr algn="r"/>
                      <a:r>
                        <a:rPr lang="en-US" sz="1400" dirty="0"/>
                        <a:t>183.6</a:t>
                      </a:r>
                    </a:p>
                  </a:txBody>
                  <a:tcPr/>
                </a:tc>
                <a:extLst>
                  <a:ext uri="{0D108BD9-81ED-4DB2-BD59-A6C34878D82A}">
                    <a16:rowId xmlns:a16="http://schemas.microsoft.com/office/drawing/2014/main" val="1482867350"/>
                  </a:ext>
                </a:extLst>
              </a:tr>
              <a:tr h="0">
                <a:tc>
                  <a:txBody>
                    <a:bodyPr/>
                    <a:lstStyle/>
                    <a:p>
                      <a:pPr marL="111125" indent="0"/>
                      <a:r>
                        <a:rPr lang="en-US" sz="1400" dirty="0"/>
                        <a:t>5</a:t>
                      </a:r>
                    </a:p>
                  </a:txBody>
                  <a:tcPr/>
                </a:tc>
                <a:tc>
                  <a:txBody>
                    <a:bodyPr/>
                    <a:lstStyle/>
                    <a:p>
                      <a:r>
                        <a:rPr lang="en-US" sz="1400" dirty="0"/>
                        <a:t>Germany</a:t>
                      </a:r>
                    </a:p>
                  </a:txBody>
                  <a:tcPr/>
                </a:tc>
                <a:tc>
                  <a:txBody>
                    <a:bodyPr/>
                    <a:lstStyle/>
                    <a:p>
                      <a:pPr algn="r"/>
                      <a:r>
                        <a:rPr lang="en-US" sz="1400" dirty="0"/>
                        <a:t>115.1</a:t>
                      </a:r>
                    </a:p>
                  </a:txBody>
                  <a:tcPr/>
                </a:tc>
                <a:tc>
                  <a:txBody>
                    <a:bodyPr/>
                    <a:lstStyle/>
                    <a:p>
                      <a:pPr algn="r"/>
                      <a:r>
                        <a:rPr lang="en-US" sz="1400" dirty="0"/>
                        <a:t>57.8</a:t>
                      </a:r>
                    </a:p>
                  </a:txBody>
                  <a:tcPr/>
                </a:tc>
                <a:tc>
                  <a:txBody>
                    <a:bodyPr/>
                    <a:lstStyle/>
                    <a:p>
                      <a:pPr algn="r"/>
                      <a:r>
                        <a:rPr lang="en-US" sz="1400" dirty="0"/>
                        <a:t>−57.3</a:t>
                      </a:r>
                    </a:p>
                  </a:txBody>
                  <a:tcPr/>
                </a:tc>
                <a:tc>
                  <a:txBody>
                    <a:bodyPr/>
                    <a:lstStyle/>
                    <a:p>
                      <a:pPr algn="r"/>
                      <a:r>
                        <a:rPr lang="en-US" sz="1400" dirty="0"/>
                        <a:t>172.9</a:t>
                      </a:r>
                    </a:p>
                  </a:txBody>
                  <a:tcPr/>
                </a:tc>
                <a:extLst>
                  <a:ext uri="{0D108BD9-81ED-4DB2-BD59-A6C34878D82A}">
                    <a16:rowId xmlns:a16="http://schemas.microsoft.com/office/drawing/2014/main" val="2828874981"/>
                  </a:ext>
                </a:extLst>
              </a:tr>
              <a:tr h="0">
                <a:tc>
                  <a:txBody>
                    <a:bodyPr/>
                    <a:lstStyle/>
                    <a:p>
                      <a:pPr marL="111125" indent="0"/>
                      <a:r>
                        <a:rPr lang="en-US" sz="1400" dirty="0"/>
                        <a:t>6</a:t>
                      </a:r>
                    </a:p>
                  </a:txBody>
                  <a:tcPr/>
                </a:tc>
                <a:tc>
                  <a:txBody>
                    <a:bodyPr/>
                    <a:lstStyle/>
                    <a:p>
                      <a:r>
                        <a:rPr lang="en-US" sz="1400" dirty="0"/>
                        <a:t>Korea, Republic</a:t>
                      </a:r>
                    </a:p>
                  </a:txBody>
                  <a:tcPr/>
                </a:tc>
                <a:tc>
                  <a:txBody>
                    <a:bodyPr/>
                    <a:lstStyle/>
                    <a:p>
                      <a:pPr algn="r"/>
                      <a:r>
                        <a:rPr lang="en-US" sz="1400" dirty="0"/>
                        <a:t>76.0</a:t>
                      </a:r>
                    </a:p>
                  </a:txBody>
                  <a:tcPr/>
                </a:tc>
                <a:tc>
                  <a:txBody>
                    <a:bodyPr/>
                    <a:lstStyle/>
                    <a:p>
                      <a:pPr algn="r"/>
                      <a:r>
                        <a:rPr lang="en-US" sz="1400" dirty="0"/>
                        <a:t>51.2</a:t>
                      </a:r>
                    </a:p>
                  </a:txBody>
                  <a:tcPr/>
                </a:tc>
                <a:tc>
                  <a:txBody>
                    <a:bodyPr/>
                    <a:lstStyle/>
                    <a:p>
                      <a:pPr algn="r"/>
                      <a:r>
                        <a:rPr lang="en-US" sz="1400" dirty="0"/>
                        <a:t>−24.8</a:t>
                      </a:r>
                    </a:p>
                  </a:txBody>
                  <a:tcPr/>
                </a:tc>
                <a:tc>
                  <a:txBody>
                    <a:bodyPr/>
                    <a:lstStyle/>
                    <a:p>
                      <a:pPr algn="r"/>
                      <a:r>
                        <a:rPr lang="en-US" sz="1400" dirty="0"/>
                        <a:t>127.2</a:t>
                      </a:r>
                    </a:p>
                  </a:txBody>
                  <a:tcPr/>
                </a:tc>
                <a:extLst>
                  <a:ext uri="{0D108BD9-81ED-4DB2-BD59-A6C34878D82A}">
                    <a16:rowId xmlns:a16="http://schemas.microsoft.com/office/drawing/2014/main" val="1443803978"/>
                  </a:ext>
                </a:extLst>
              </a:tr>
              <a:tr h="0">
                <a:tc>
                  <a:txBody>
                    <a:bodyPr/>
                    <a:lstStyle/>
                    <a:p>
                      <a:pPr marL="111125" indent="0"/>
                      <a:r>
                        <a:rPr lang="en-US" sz="1400" dirty="0"/>
                        <a:t>7</a:t>
                      </a:r>
                    </a:p>
                  </a:txBody>
                  <a:tcPr/>
                </a:tc>
                <a:tc>
                  <a:txBody>
                    <a:bodyPr/>
                    <a:lstStyle/>
                    <a:p>
                      <a:r>
                        <a:rPr lang="en-US" sz="1400" dirty="0"/>
                        <a:t>United Kingdom</a:t>
                      </a:r>
                    </a:p>
                  </a:txBody>
                  <a:tcPr/>
                </a:tc>
                <a:tc>
                  <a:txBody>
                    <a:bodyPr/>
                    <a:lstStyle/>
                    <a:p>
                      <a:pPr algn="r"/>
                      <a:r>
                        <a:rPr lang="en-US" sz="1400" dirty="0"/>
                        <a:t>50.2</a:t>
                      </a:r>
                    </a:p>
                  </a:txBody>
                  <a:tcPr/>
                </a:tc>
                <a:tc>
                  <a:txBody>
                    <a:bodyPr/>
                    <a:lstStyle/>
                    <a:p>
                      <a:pPr algn="r"/>
                      <a:r>
                        <a:rPr lang="en-US" sz="1400" dirty="0"/>
                        <a:t>59.0</a:t>
                      </a:r>
                    </a:p>
                  </a:txBody>
                  <a:tcPr/>
                </a:tc>
                <a:tc>
                  <a:txBody>
                    <a:bodyPr/>
                    <a:lstStyle/>
                    <a:p>
                      <a:pPr algn="r"/>
                      <a:r>
                        <a:rPr lang="en-US" sz="1400" dirty="0"/>
                        <a:t>8.8</a:t>
                      </a:r>
                    </a:p>
                  </a:txBody>
                  <a:tcPr/>
                </a:tc>
                <a:tc>
                  <a:txBody>
                    <a:bodyPr/>
                    <a:lstStyle/>
                    <a:p>
                      <a:pPr algn="r"/>
                      <a:r>
                        <a:rPr lang="en-US" sz="1400" dirty="0"/>
                        <a:t>109.2</a:t>
                      </a:r>
                    </a:p>
                  </a:txBody>
                  <a:tcPr/>
                </a:tc>
                <a:extLst>
                  <a:ext uri="{0D108BD9-81ED-4DB2-BD59-A6C34878D82A}">
                    <a16:rowId xmlns:a16="http://schemas.microsoft.com/office/drawing/2014/main" val="2337805862"/>
                  </a:ext>
                </a:extLst>
              </a:tr>
              <a:tr h="0">
                <a:tc>
                  <a:txBody>
                    <a:bodyPr/>
                    <a:lstStyle/>
                    <a:p>
                      <a:pPr marL="111125" indent="0"/>
                      <a:r>
                        <a:rPr lang="en-US" sz="1400" dirty="0"/>
                        <a:t>8</a:t>
                      </a:r>
                    </a:p>
                  </a:txBody>
                  <a:tcPr/>
                </a:tc>
                <a:tc>
                  <a:txBody>
                    <a:bodyPr/>
                    <a:lstStyle/>
                    <a:p>
                      <a:r>
                        <a:rPr lang="en-US" sz="1400" dirty="0"/>
                        <a:t>Switzerland</a:t>
                      </a:r>
                    </a:p>
                  </a:txBody>
                  <a:tcPr/>
                </a:tc>
                <a:tc>
                  <a:txBody>
                    <a:bodyPr/>
                    <a:lstStyle/>
                    <a:p>
                      <a:pPr algn="r"/>
                      <a:r>
                        <a:rPr lang="en-US" sz="1400" dirty="0"/>
                        <a:t>74.8</a:t>
                      </a:r>
                    </a:p>
                  </a:txBody>
                  <a:tcPr/>
                </a:tc>
                <a:tc>
                  <a:txBody>
                    <a:bodyPr/>
                    <a:lstStyle/>
                    <a:p>
                      <a:pPr algn="r"/>
                      <a:r>
                        <a:rPr lang="en-US" sz="1400" dirty="0"/>
                        <a:t>18.0</a:t>
                      </a:r>
                    </a:p>
                  </a:txBody>
                  <a:tcPr/>
                </a:tc>
                <a:tc>
                  <a:txBody>
                    <a:bodyPr/>
                    <a:lstStyle/>
                    <a:p>
                      <a:pPr algn="r"/>
                      <a:r>
                        <a:rPr lang="en-US" sz="1400" dirty="0"/>
                        <a:t>−56.8</a:t>
                      </a:r>
                    </a:p>
                  </a:txBody>
                  <a:tcPr/>
                </a:tc>
                <a:tc>
                  <a:txBody>
                    <a:bodyPr/>
                    <a:lstStyle/>
                    <a:p>
                      <a:pPr algn="r"/>
                      <a:r>
                        <a:rPr lang="en-US" sz="1400" dirty="0"/>
                        <a:t>92.8</a:t>
                      </a:r>
                    </a:p>
                  </a:txBody>
                  <a:tcPr/>
                </a:tc>
                <a:extLst>
                  <a:ext uri="{0D108BD9-81ED-4DB2-BD59-A6C34878D82A}">
                    <a16:rowId xmlns:a16="http://schemas.microsoft.com/office/drawing/2014/main" val="1788564186"/>
                  </a:ext>
                </a:extLst>
              </a:tr>
              <a:tr h="0">
                <a:tc>
                  <a:txBody>
                    <a:bodyPr/>
                    <a:lstStyle/>
                    <a:p>
                      <a:pPr marL="111125" indent="0"/>
                      <a:r>
                        <a:rPr lang="en-US" sz="1400" dirty="0"/>
                        <a:t>9</a:t>
                      </a:r>
                    </a:p>
                  </a:txBody>
                  <a:tcPr/>
                </a:tc>
                <a:tc>
                  <a:txBody>
                    <a:bodyPr/>
                    <a:lstStyle/>
                    <a:p>
                      <a:r>
                        <a:rPr lang="en-US" sz="1400" dirty="0"/>
                        <a:t>Taiwan</a:t>
                      </a:r>
                    </a:p>
                  </a:txBody>
                  <a:tcPr/>
                </a:tc>
                <a:tc>
                  <a:txBody>
                    <a:bodyPr/>
                    <a:lstStyle/>
                    <a:p>
                      <a:pPr algn="r"/>
                      <a:r>
                        <a:rPr lang="en-US" sz="1400" dirty="0"/>
                        <a:t>60.4</a:t>
                      </a:r>
                    </a:p>
                  </a:txBody>
                  <a:tcPr/>
                </a:tc>
                <a:tc>
                  <a:txBody>
                    <a:bodyPr/>
                    <a:lstStyle/>
                    <a:p>
                      <a:pPr algn="r"/>
                      <a:r>
                        <a:rPr lang="en-US" sz="1400" dirty="0"/>
                        <a:t>30.5</a:t>
                      </a:r>
                    </a:p>
                  </a:txBody>
                  <a:tcPr/>
                </a:tc>
                <a:tc>
                  <a:txBody>
                    <a:bodyPr/>
                    <a:lstStyle/>
                    <a:p>
                      <a:pPr algn="r"/>
                      <a:r>
                        <a:rPr lang="en-US" sz="1400" dirty="0"/>
                        <a:t>−29.9</a:t>
                      </a:r>
                    </a:p>
                  </a:txBody>
                  <a:tcPr/>
                </a:tc>
                <a:tc>
                  <a:txBody>
                    <a:bodyPr/>
                    <a:lstStyle/>
                    <a:p>
                      <a:pPr algn="r"/>
                      <a:r>
                        <a:rPr lang="en-US" sz="1400" dirty="0"/>
                        <a:t>90.9</a:t>
                      </a:r>
                    </a:p>
                  </a:txBody>
                  <a:tcPr/>
                </a:tc>
                <a:extLst>
                  <a:ext uri="{0D108BD9-81ED-4DB2-BD59-A6C34878D82A}">
                    <a16:rowId xmlns:a16="http://schemas.microsoft.com/office/drawing/2014/main" val="3317573771"/>
                  </a:ext>
                </a:extLst>
              </a:tr>
              <a:tr h="0">
                <a:tc>
                  <a:txBody>
                    <a:bodyPr/>
                    <a:lstStyle/>
                    <a:p>
                      <a:r>
                        <a:rPr lang="en-US" sz="1400" dirty="0"/>
                        <a:t>10</a:t>
                      </a:r>
                    </a:p>
                  </a:txBody>
                  <a:tcPr/>
                </a:tc>
                <a:tc>
                  <a:txBody>
                    <a:bodyPr/>
                    <a:lstStyle/>
                    <a:p>
                      <a:r>
                        <a:rPr lang="en-US" sz="1400" dirty="0"/>
                        <a:t>Vietnam</a:t>
                      </a:r>
                    </a:p>
                  </a:txBody>
                  <a:tcPr/>
                </a:tc>
                <a:tc>
                  <a:txBody>
                    <a:bodyPr/>
                    <a:lstStyle/>
                    <a:p>
                      <a:pPr algn="r"/>
                      <a:r>
                        <a:rPr lang="en-US" sz="1400" dirty="0"/>
                        <a:t>79.6</a:t>
                      </a:r>
                    </a:p>
                  </a:txBody>
                  <a:tcPr/>
                </a:tc>
                <a:tc>
                  <a:txBody>
                    <a:bodyPr/>
                    <a:lstStyle/>
                    <a:p>
                      <a:pPr algn="r"/>
                      <a:r>
                        <a:rPr lang="en-US" sz="1400" dirty="0"/>
                        <a:t>10.0</a:t>
                      </a:r>
                    </a:p>
                  </a:txBody>
                  <a:tcPr/>
                </a:tc>
                <a:tc>
                  <a:txBody>
                    <a:bodyPr/>
                    <a:lstStyle/>
                    <a:p>
                      <a:pPr algn="r"/>
                      <a:r>
                        <a:rPr lang="en-US" sz="1400" dirty="0"/>
                        <a:t>−69.6</a:t>
                      </a:r>
                    </a:p>
                  </a:txBody>
                  <a:tcPr/>
                </a:tc>
                <a:tc>
                  <a:txBody>
                    <a:bodyPr/>
                    <a:lstStyle/>
                    <a:p>
                      <a:pPr algn="r"/>
                      <a:r>
                        <a:rPr lang="en-US" sz="1400" dirty="0"/>
                        <a:t>89.6</a:t>
                      </a:r>
                    </a:p>
                  </a:txBody>
                  <a:tcPr/>
                </a:tc>
                <a:extLst>
                  <a:ext uri="{0D108BD9-81ED-4DB2-BD59-A6C34878D82A}">
                    <a16:rowId xmlns:a16="http://schemas.microsoft.com/office/drawing/2014/main" val="593516176"/>
                  </a:ext>
                </a:extLst>
              </a:tr>
              <a:tr h="0">
                <a:tc>
                  <a:txBody>
                    <a:bodyPr/>
                    <a:lstStyle/>
                    <a:p>
                      <a:r>
                        <a:rPr lang="en-US" sz="1400" dirty="0"/>
                        <a:t>11</a:t>
                      </a:r>
                    </a:p>
                  </a:txBody>
                  <a:tcPr/>
                </a:tc>
                <a:tc>
                  <a:txBody>
                    <a:bodyPr/>
                    <a:lstStyle/>
                    <a:p>
                      <a:r>
                        <a:rPr lang="en-US" sz="1400" dirty="0"/>
                        <a:t>India</a:t>
                      </a:r>
                    </a:p>
                  </a:txBody>
                  <a:tcPr/>
                </a:tc>
                <a:tc>
                  <a:txBody>
                    <a:bodyPr/>
                    <a:lstStyle/>
                    <a:p>
                      <a:pPr algn="r"/>
                      <a:r>
                        <a:rPr lang="en-US" sz="1400" dirty="0"/>
                        <a:t>51.2</a:t>
                      </a:r>
                    </a:p>
                  </a:txBody>
                  <a:tcPr/>
                </a:tc>
                <a:tc>
                  <a:txBody>
                    <a:bodyPr/>
                    <a:lstStyle/>
                    <a:p>
                      <a:pPr algn="r"/>
                      <a:r>
                        <a:rPr lang="en-US" sz="1400" dirty="0"/>
                        <a:t>27.4</a:t>
                      </a:r>
                    </a:p>
                  </a:txBody>
                  <a:tcPr/>
                </a:tc>
                <a:tc>
                  <a:txBody>
                    <a:bodyPr/>
                    <a:lstStyle/>
                    <a:p>
                      <a:pPr algn="r"/>
                      <a:r>
                        <a:rPr lang="en-US" sz="1400" dirty="0"/>
                        <a:t>−23.8</a:t>
                      </a:r>
                    </a:p>
                  </a:txBody>
                  <a:tcPr/>
                </a:tc>
                <a:tc>
                  <a:txBody>
                    <a:bodyPr/>
                    <a:lstStyle/>
                    <a:p>
                      <a:pPr algn="r"/>
                      <a:r>
                        <a:rPr lang="en-US" sz="1400" dirty="0"/>
                        <a:t>78.6</a:t>
                      </a:r>
                    </a:p>
                  </a:txBody>
                  <a:tcPr/>
                </a:tc>
                <a:extLst>
                  <a:ext uri="{0D108BD9-81ED-4DB2-BD59-A6C34878D82A}">
                    <a16:rowId xmlns:a16="http://schemas.microsoft.com/office/drawing/2014/main" val="1958128986"/>
                  </a:ext>
                </a:extLst>
              </a:tr>
              <a:tr h="0">
                <a:tc>
                  <a:txBody>
                    <a:bodyPr/>
                    <a:lstStyle/>
                    <a:p>
                      <a:r>
                        <a:rPr lang="en-US" sz="1400" dirty="0"/>
                        <a:t>12</a:t>
                      </a:r>
                    </a:p>
                  </a:txBody>
                  <a:tcPr/>
                </a:tc>
                <a:tc>
                  <a:txBody>
                    <a:bodyPr/>
                    <a:lstStyle/>
                    <a:p>
                      <a:r>
                        <a:rPr lang="en-US" sz="1400" dirty="0"/>
                        <a:t>Ireland</a:t>
                      </a:r>
                    </a:p>
                  </a:txBody>
                  <a:tcPr/>
                </a:tc>
                <a:tc>
                  <a:txBody>
                    <a:bodyPr/>
                    <a:lstStyle/>
                    <a:p>
                      <a:pPr algn="r"/>
                      <a:r>
                        <a:rPr lang="en-US" sz="1400" dirty="0"/>
                        <a:t>65.5</a:t>
                      </a:r>
                    </a:p>
                  </a:txBody>
                  <a:tcPr/>
                </a:tc>
                <a:tc>
                  <a:txBody>
                    <a:bodyPr/>
                    <a:lstStyle/>
                    <a:p>
                      <a:pPr algn="r"/>
                      <a:r>
                        <a:rPr lang="en-US" sz="1400" dirty="0"/>
                        <a:t>9.6</a:t>
                      </a:r>
                    </a:p>
                  </a:txBody>
                  <a:tcPr/>
                </a:tc>
                <a:tc>
                  <a:txBody>
                    <a:bodyPr/>
                    <a:lstStyle/>
                    <a:p>
                      <a:pPr algn="r"/>
                      <a:r>
                        <a:rPr lang="en-US" sz="1400" dirty="0"/>
                        <a:t>−55.9</a:t>
                      </a:r>
                    </a:p>
                  </a:txBody>
                  <a:tcPr/>
                </a:tc>
                <a:tc>
                  <a:txBody>
                    <a:bodyPr/>
                    <a:lstStyle/>
                    <a:p>
                      <a:pPr algn="r"/>
                      <a:r>
                        <a:rPr lang="en-US" sz="1400" dirty="0"/>
                        <a:t>75.0</a:t>
                      </a:r>
                    </a:p>
                  </a:txBody>
                  <a:tcPr/>
                </a:tc>
                <a:extLst>
                  <a:ext uri="{0D108BD9-81ED-4DB2-BD59-A6C34878D82A}">
                    <a16:rowId xmlns:a16="http://schemas.microsoft.com/office/drawing/2014/main" val="1189200803"/>
                  </a:ext>
                </a:extLst>
              </a:tr>
              <a:tr h="370840">
                <a:tc>
                  <a:txBody>
                    <a:bodyPr/>
                    <a:lstStyle/>
                    <a:p>
                      <a:r>
                        <a:rPr lang="en-US" sz="1400" dirty="0"/>
                        <a:t>13</a:t>
                      </a:r>
                    </a:p>
                  </a:txBody>
                  <a:tcPr/>
                </a:tc>
                <a:tc>
                  <a:txBody>
                    <a:bodyPr/>
                    <a:lstStyle/>
                    <a:p>
                      <a:r>
                        <a:rPr lang="en-US" sz="1400" dirty="0"/>
                        <a:t>Netherlands</a:t>
                      </a:r>
                    </a:p>
                  </a:txBody>
                  <a:tcPr/>
                </a:tc>
                <a:tc>
                  <a:txBody>
                    <a:bodyPr/>
                    <a:lstStyle/>
                    <a:p>
                      <a:pPr algn="r"/>
                      <a:r>
                        <a:rPr lang="en-US" sz="1400" dirty="0"/>
                        <a:t>27.5</a:t>
                      </a:r>
                    </a:p>
                  </a:txBody>
                  <a:tcPr/>
                </a:tc>
                <a:tc>
                  <a:txBody>
                    <a:bodyPr/>
                    <a:lstStyle/>
                    <a:p>
                      <a:pPr algn="r"/>
                      <a:r>
                        <a:rPr lang="en-US" sz="1400" dirty="0"/>
                        <a:t>45.5</a:t>
                      </a:r>
                    </a:p>
                  </a:txBody>
                  <a:tcPr/>
                </a:tc>
                <a:tc>
                  <a:txBody>
                    <a:bodyPr/>
                    <a:lstStyle/>
                    <a:p>
                      <a:pPr algn="r"/>
                      <a:r>
                        <a:rPr lang="en-US" sz="1400" dirty="0"/>
                        <a:t>18.0</a:t>
                      </a:r>
                    </a:p>
                  </a:txBody>
                  <a:tcPr/>
                </a:tc>
                <a:tc>
                  <a:txBody>
                    <a:bodyPr/>
                    <a:lstStyle/>
                    <a:p>
                      <a:pPr algn="r"/>
                      <a:r>
                        <a:rPr lang="en-US" sz="1400" dirty="0"/>
                        <a:t>73.0</a:t>
                      </a:r>
                    </a:p>
                  </a:txBody>
                  <a:tcPr/>
                </a:tc>
                <a:extLst>
                  <a:ext uri="{0D108BD9-81ED-4DB2-BD59-A6C34878D82A}">
                    <a16:rowId xmlns:a16="http://schemas.microsoft.com/office/drawing/2014/main" val="2241877590"/>
                  </a:ext>
                </a:extLst>
              </a:tr>
              <a:tr h="0">
                <a:tc>
                  <a:txBody>
                    <a:bodyPr/>
                    <a:lstStyle/>
                    <a:p>
                      <a:r>
                        <a:rPr lang="en-US" sz="1400" dirty="0"/>
                        <a:t>14</a:t>
                      </a:r>
                    </a:p>
                  </a:txBody>
                  <a:tcPr/>
                </a:tc>
                <a:tc>
                  <a:txBody>
                    <a:bodyPr/>
                    <a:lstStyle/>
                    <a:p>
                      <a:r>
                        <a:rPr lang="en-US" sz="1400" dirty="0"/>
                        <a:t>France</a:t>
                      </a:r>
                    </a:p>
                  </a:txBody>
                  <a:tcPr/>
                </a:tc>
                <a:tc>
                  <a:txBody>
                    <a:bodyPr/>
                    <a:lstStyle/>
                    <a:p>
                      <a:pPr algn="r"/>
                      <a:r>
                        <a:rPr lang="en-US" sz="1400" dirty="0"/>
                        <a:t>43.0</a:t>
                      </a:r>
                    </a:p>
                  </a:txBody>
                  <a:tcPr/>
                </a:tc>
                <a:tc>
                  <a:txBody>
                    <a:bodyPr/>
                    <a:lstStyle/>
                    <a:p>
                      <a:pPr algn="r"/>
                      <a:r>
                        <a:rPr lang="en-US" sz="1400" dirty="0"/>
                        <a:t>27.4</a:t>
                      </a:r>
                    </a:p>
                  </a:txBody>
                  <a:tcPr/>
                </a:tc>
                <a:tc>
                  <a:txBody>
                    <a:bodyPr/>
                    <a:lstStyle/>
                    <a:p>
                      <a:pPr algn="r"/>
                      <a:r>
                        <a:rPr lang="en-US" sz="1400" dirty="0"/>
                        <a:t>−15.6</a:t>
                      </a:r>
                    </a:p>
                  </a:txBody>
                  <a:tcPr/>
                </a:tc>
                <a:tc>
                  <a:txBody>
                    <a:bodyPr/>
                    <a:lstStyle/>
                    <a:p>
                      <a:pPr algn="r"/>
                      <a:r>
                        <a:rPr lang="en-US" sz="1400" dirty="0"/>
                        <a:t>70.4</a:t>
                      </a:r>
                    </a:p>
                  </a:txBody>
                  <a:tcPr/>
                </a:tc>
                <a:extLst>
                  <a:ext uri="{0D108BD9-81ED-4DB2-BD59-A6C34878D82A}">
                    <a16:rowId xmlns:a16="http://schemas.microsoft.com/office/drawing/2014/main" val="873022087"/>
                  </a:ext>
                </a:extLst>
              </a:tr>
              <a:tr h="370840">
                <a:tc>
                  <a:txBody>
                    <a:bodyPr/>
                    <a:lstStyle/>
                    <a:p>
                      <a:r>
                        <a:rPr lang="en-US" sz="1400" dirty="0"/>
                        <a:t>15</a:t>
                      </a:r>
                    </a:p>
                  </a:txBody>
                  <a:tcPr/>
                </a:tc>
                <a:tc>
                  <a:txBody>
                    <a:bodyPr/>
                    <a:lstStyle/>
                    <a:p>
                      <a:r>
                        <a:rPr lang="en-US" sz="1400" dirty="0"/>
                        <a:t>Italy</a:t>
                      </a:r>
                    </a:p>
                  </a:txBody>
                  <a:tcPr/>
                </a:tc>
                <a:tc>
                  <a:txBody>
                    <a:bodyPr/>
                    <a:lstStyle/>
                    <a:p>
                      <a:pPr algn="r"/>
                      <a:r>
                        <a:rPr lang="en-US" sz="1400" dirty="0"/>
                        <a:t>49.5</a:t>
                      </a:r>
                    </a:p>
                  </a:txBody>
                  <a:tcPr/>
                </a:tc>
                <a:tc>
                  <a:txBody>
                    <a:bodyPr/>
                    <a:lstStyle/>
                    <a:p>
                      <a:pPr algn="r"/>
                      <a:r>
                        <a:rPr lang="en-US" sz="1400" dirty="0"/>
                        <a:t>19.9</a:t>
                      </a:r>
                    </a:p>
                  </a:txBody>
                  <a:tcPr/>
                </a:tc>
                <a:tc>
                  <a:txBody>
                    <a:bodyPr/>
                    <a:lstStyle/>
                    <a:p>
                      <a:pPr algn="r"/>
                      <a:r>
                        <a:rPr lang="en-US" sz="1400" dirty="0"/>
                        <a:t>−29.6</a:t>
                      </a:r>
                    </a:p>
                  </a:txBody>
                  <a:tcPr/>
                </a:tc>
                <a:tc>
                  <a:txBody>
                    <a:bodyPr/>
                    <a:lstStyle/>
                    <a:p>
                      <a:pPr algn="r"/>
                      <a:r>
                        <a:rPr lang="en-US" sz="1400" dirty="0"/>
                        <a:t>69.4</a:t>
                      </a:r>
                    </a:p>
                  </a:txBody>
                  <a:tcPr/>
                </a:tc>
                <a:extLst>
                  <a:ext uri="{0D108BD9-81ED-4DB2-BD59-A6C34878D82A}">
                    <a16:rowId xmlns:a16="http://schemas.microsoft.com/office/drawing/2014/main" val="3338792785"/>
                  </a:ext>
                </a:extLst>
              </a:tr>
            </a:tbl>
          </a:graphicData>
        </a:graphic>
      </p:graphicFrame>
      <p:sp>
        <p:nvSpPr>
          <p:cNvPr id="3" name="Content Placeholder 2">
            <a:extLst>
              <a:ext uri="{FF2B5EF4-FFF2-40B4-BE49-F238E27FC236}">
                <a16:creationId xmlns:a16="http://schemas.microsoft.com/office/drawing/2014/main" id="{0C6F6DF7-9272-480B-8259-1267362F09E5}"/>
              </a:ext>
            </a:extLst>
          </p:cNvPr>
          <p:cNvSpPr>
            <a:spLocks noGrp="1"/>
          </p:cNvSpPr>
          <p:nvPr>
            <p:ph sz="quarter" idx="11"/>
          </p:nvPr>
        </p:nvSpPr>
        <p:spPr>
          <a:xfrm>
            <a:off x="342900" y="6337738"/>
            <a:ext cx="8458200" cy="241744"/>
          </a:xfrm>
        </p:spPr>
        <p:txBody>
          <a:bodyPr tIns="0"/>
          <a:lstStyle/>
          <a:p>
            <a:r>
              <a:rPr lang="en-US" sz="1400" b="1" dirty="0"/>
              <a:t>Source</a:t>
            </a:r>
            <a:r>
              <a:rPr lang="en-US" sz="1400" dirty="0"/>
              <a:t>: U.S. Census Bureau.</a:t>
            </a:r>
          </a:p>
        </p:txBody>
      </p:sp>
      <p:sp>
        <p:nvSpPr>
          <p:cNvPr id="6" name="Slide Number Placeholder 5">
            <a:extLst>
              <a:ext uri="{FF2B5EF4-FFF2-40B4-BE49-F238E27FC236}">
                <a16:creationId xmlns:a16="http://schemas.microsoft.com/office/drawing/2014/main" id="{60B543C2-70A7-4E7B-B5B7-11A4C71BB26D}"/>
              </a:ext>
            </a:extLst>
          </p:cNvPr>
          <p:cNvSpPr>
            <a:spLocks noGrp="1"/>
          </p:cNvSpPr>
          <p:nvPr>
            <p:ph type="sldNum" sz="quarter" idx="4"/>
          </p:nvPr>
        </p:nvSpPr>
        <p:spPr/>
        <p:txBody>
          <a:bodyPr/>
          <a:lstStyle/>
          <a:p>
            <a:fld id="{68151E55-6873-49E2-B8D5-2F265E6F1973}" type="slidenum">
              <a:rPr lang="en-US" smtClean="0"/>
              <a:pPr/>
              <a:t>20</a:t>
            </a:fld>
            <a:endParaRPr lang="en-US" dirty="0"/>
          </a:p>
        </p:txBody>
      </p:sp>
    </p:spTree>
    <p:extLst>
      <p:ext uri="{BB962C8B-B14F-4D97-AF65-F5344CB8AC3E}">
        <p14:creationId xmlns:p14="http://schemas.microsoft.com/office/powerpoint/2010/main" val="2226728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92C4D4-C867-4E2F-BF62-33A518B42728}"/>
              </a:ext>
            </a:extLst>
          </p:cNvPr>
          <p:cNvSpPr>
            <a:spLocks noGrp="1"/>
          </p:cNvSpPr>
          <p:nvPr>
            <p:ph type="title"/>
          </p:nvPr>
        </p:nvSpPr>
        <p:spPr/>
        <p:txBody>
          <a:bodyPr/>
          <a:lstStyle/>
          <a:p>
            <a:r>
              <a:rPr lang="en-US" noProof="0" dirty="0"/>
              <a:t>End of Main Content</a:t>
            </a:r>
          </a:p>
        </p:txBody>
      </p:sp>
      <p:sp>
        <p:nvSpPr>
          <p:cNvPr id="4" name="Content Placeholder 3">
            <a:extLst>
              <a:ext uri="{FF2B5EF4-FFF2-40B4-BE49-F238E27FC236}">
                <a16:creationId xmlns:a16="http://schemas.microsoft.com/office/drawing/2014/main" id="{9946A61A-BFE6-4A7C-8D2C-21B89B6A8546}"/>
              </a:ext>
            </a:extLst>
          </p:cNvPr>
          <p:cNvSpPr>
            <a:spLocks noGrp="1"/>
          </p:cNvSpPr>
          <p:nvPr>
            <p:ph sz="quarter" idx="10"/>
          </p:nvPr>
        </p:nvSpPr>
        <p:spPr>
          <a:xfrm>
            <a:off x="218768" y="6563339"/>
            <a:ext cx="8715375" cy="187325"/>
          </a:xfrm>
        </p:spPr>
        <p:txBody>
          <a:bodyPr anchor="ctr"/>
          <a:lstStyle/>
          <a:p>
            <a:pPr algn="ctr"/>
            <a:r>
              <a:rPr lang="en-US" sz="1200" noProof="0" dirty="0"/>
              <a:t>© McGraw Hill LLC. All rights reserved. No reproduction or distribution without the prior written consent of McGraw Hill LLC.</a:t>
            </a:r>
          </a:p>
        </p:txBody>
      </p:sp>
    </p:spTree>
    <p:extLst>
      <p:ext uri="{BB962C8B-B14F-4D97-AF65-F5344CB8AC3E}">
        <p14:creationId xmlns:p14="http://schemas.microsoft.com/office/powerpoint/2010/main" val="3848266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6D9-DB45-48AF-8DD7-5B6763D2504D}"/>
              </a:ext>
            </a:extLst>
          </p:cNvPr>
          <p:cNvSpPr>
            <a:spLocks noGrp="1"/>
          </p:cNvSpPr>
          <p:nvPr>
            <p:ph type="title"/>
          </p:nvPr>
        </p:nvSpPr>
        <p:spPr/>
        <p:txBody>
          <a:bodyPr/>
          <a:lstStyle/>
          <a:p>
            <a:r>
              <a:rPr lang="en-US" dirty="0"/>
              <a:t>Balance of Payments Accounting </a:t>
            </a:r>
            <a:r>
              <a:rPr lang="en-US" sz="1000" b="0" dirty="0"/>
              <a:t>1</a:t>
            </a:r>
          </a:p>
        </p:txBody>
      </p:sp>
      <p:sp>
        <p:nvSpPr>
          <p:cNvPr id="3" name="Content Placeholder 2">
            <a:extLst>
              <a:ext uri="{FF2B5EF4-FFF2-40B4-BE49-F238E27FC236}">
                <a16:creationId xmlns:a16="http://schemas.microsoft.com/office/drawing/2014/main" id="{0C6F6DF7-9272-480B-8259-1267362F09E5}"/>
              </a:ext>
            </a:extLst>
          </p:cNvPr>
          <p:cNvSpPr>
            <a:spLocks noGrp="1"/>
          </p:cNvSpPr>
          <p:nvPr>
            <p:ph sz="quarter" idx="11"/>
          </p:nvPr>
        </p:nvSpPr>
        <p:spPr/>
        <p:txBody>
          <a:bodyPr/>
          <a:lstStyle/>
          <a:p>
            <a:r>
              <a:rPr lang="en-US" b="1" dirty="0"/>
              <a:t>Balance of payments</a:t>
            </a:r>
            <a:r>
              <a:rPr lang="en-US" dirty="0"/>
              <a:t> is the statistical record of a country’s international transactions over a certain period of time presented in the form of double-entry bookkeeping</a:t>
            </a:r>
          </a:p>
          <a:p>
            <a:r>
              <a:rPr lang="en-US" dirty="0"/>
              <a:t>Important to study for a few reasons:</a:t>
            </a:r>
          </a:p>
          <a:p>
            <a:pPr marL="402336" indent="-402336">
              <a:buFont typeface="+mj-lt"/>
              <a:buAutoNum type="arabicPeriod"/>
            </a:pPr>
            <a:r>
              <a:rPr lang="en-US" dirty="0"/>
              <a:t>Provides detailed information concerning the demand and supply of a country’s currency.</a:t>
            </a:r>
          </a:p>
          <a:p>
            <a:pPr marL="402336" indent="-402336">
              <a:buFont typeface="+mj-lt"/>
              <a:buAutoNum type="arabicPeriod"/>
            </a:pPr>
            <a:r>
              <a:rPr lang="en-US" dirty="0"/>
              <a:t>May signal a country’s potential as a business partner for the rest of the world.</a:t>
            </a:r>
          </a:p>
          <a:p>
            <a:pPr marL="402336" indent="-402336">
              <a:buFont typeface="+mj-lt"/>
              <a:buAutoNum type="arabicPeriod"/>
            </a:pPr>
            <a:r>
              <a:rPr lang="en-US" dirty="0"/>
              <a:t>Used to evaluate the performance of the country in international economic competition.</a:t>
            </a:r>
          </a:p>
        </p:txBody>
      </p:sp>
      <p:sp>
        <p:nvSpPr>
          <p:cNvPr id="6" name="Slide Number Placeholder 5">
            <a:extLst>
              <a:ext uri="{FF2B5EF4-FFF2-40B4-BE49-F238E27FC236}">
                <a16:creationId xmlns:a16="http://schemas.microsoft.com/office/drawing/2014/main" id="{60B543C2-70A7-4E7B-B5B7-11A4C71BB26D}"/>
              </a:ext>
            </a:extLst>
          </p:cNvPr>
          <p:cNvSpPr>
            <a:spLocks noGrp="1"/>
          </p:cNvSpPr>
          <p:nvPr>
            <p:ph type="sldNum" sz="quarter" idx="4"/>
          </p:nvPr>
        </p:nvSpPr>
        <p:spPr/>
        <p:txBody>
          <a:bodyPr/>
          <a:lstStyle/>
          <a:p>
            <a:fld id="{68151E55-6873-49E2-B8D5-2F265E6F1973}" type="slidenum">
              <a:rPr lang="en-US" smtClean="0"/>
              <a:pPr/>
              <a:t>3</a:t>
            </a:fld>
            <a:endParaRPr lang="en-US" dirty="0"/>
          </a:p>
        </p:txBody>
      </p:sp>
    </p:spTree>
    <p:extLst>
      <p:ext uri="{BB962C8B-B14F-4D97-AF65-F5344CB8AC3E}">
        <p14:creationId xmlns:p14="http://schemas.microsoft.com/office/powerpoint/2010/main" val="391356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Balance of Payments Accounting </a:t>
            </a:r>
            <a:r>
              <a:rPr lang="en-US" sz="1000" b="0" dirty="0"/>
              <a:t>2</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0"/>
            <a:ext cx="8458200" cy="2081345"/>
          </a:xfrm>
        </p:spPr>
        <p:txBody>
          <a:bodyPr/>
          <a:lstStyle/>
          <a:p>
            <a:r>
              <a:rPr lang="en-US" dirty="0"/>
              <a:t>Any transaction that results in a receipt from foreigners will be recorded as a </a:t>
            </a:r>
            <a:r>
              <a:rPr lang="en-US" i="1" dirty="0"/>
              <a:t>credit</a:t>
            </a:r>
            <a:r>
              <a:rPr lang="en-US" dirty="0"/>
              <a:t>, with a positive sign, in the balance of payments.</a:t>
            </a:r>
          </a:p>
          <a:p>
            <a:pPr marL="292608" indent="-292608">
              <a:buFont typeface="Arial" panose="020B0604020202020204" pitchFamily="34" charset="0"/>
              <a:buChar char="•"/>
            </a:pPr>
            <a:r>
              <a:rPr lang="en-US" dirty="0"/>
              <a:t>Increases the demand for dollars and the supply of foreign exchange.</a:t>
            </a:r>
          </a:p>
          <a:p>
            <a:pPr marL="292608" indent="-292608">
              <a:buFont typeface="Arial" panose="020B0604020202020204" pitchFamily="34" charset="0"/>
              <a:buChar char="•"/>
            </a:pPr>
            <a:r>
              <a:rPr lang="en-US" altLang="en-US" sz="1600" dirty="0"/>
              <a:t>For example, foreign sales of U.S. goods and services, goodwill, financial claims, and real assets.</a:t>
            </a:r>
          </a:p>
          <a:p>
            <a:pPr marL="292608" indent="-292608">
              <a:buFont typeface="Arial" panose="020B0604020202020204" pitchFamily="34" charset="0"/>
              <a:buChar char="•"/>
            </a:pPr>
            <a:endParaRPr lang="en-US" sz="1600" dirty="0"/>
          </a:p>
          <a:p>
            <a:pPr marL="292608" indent="-292608">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3562997"/>
            <a:ext cx="8458200" cy="2685403"/>
          </a:xfrm>
        </p:spPr>
        <p:txBody>
          <a:bodyPr/>
          <a:lstStyle/>
          <a:p>
            <a:endParaRPr lang="en-US" dirty="0"/>
          </a:p>
          <a:p>
            <a:r>
              <a:rPr lang="en-US" dirty="0"/>
              <a:t>Any transaction that gives rise to a payment to foreigners will be recorded as a </a:t>
            </a:r>
            <a:r>
              <a:rPr lang="en-US" i="1" dirty="0"/>
              <a:t>debit</a:t>
            </a:r>
            <a:r>
              <a:rPr lang="en-US" dirty="0"/>
              <a:t>, with a negative sign, on the balance of payments.</a:t>
            </a:r>
          </a:p>
          <a:p>
            <a:pPr marL="292608" indent="-292608">
              <a:buFont typeface="Arial" panose="020B0604020202020204" pitchFamily="34" charset="0"/>
              <a:buChar char="•"/>
            </a:pPr>
            <a:r>
              <a:rPr lang="en-US" dirty="0"/>
              <a:t>Increases the supply of dollars and the demand for foreign exchange.</a:t>
            </a:r>
          </a:p>
          <a:p>
            <a:pPr marL="292608" indent="-292608">
              <a:buFont typeface="Arial" panose="020B0604020202020204" pitchFamily="34" charset="0"/>
              <a:buChar char="•"/>
            </a:pPr>
            <a:r>
              <a:rPr lang="en-US" altLang="en-US" sz="1400" dirty="0"/>
              <a:t>For example, U.S. purchases of foreign goods and services, goodwill, financial claims, and real assets.</a:t>
            </a:r>
          </a:p>
          <a:p>
            <a:pPr marL="292608" indent="-292608">
              <a:buFont typeface="Arial" panose="020B0604020202020204" pitchFamily="34" charset="0"/>
              <a:buChar char="•"/>
            </a:pPr>
            <a:endParaRPr lang="en-US" dirty="0"/>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4</a:t>
            </a:fld>
            <a:endParaRPr lang="en-US"/>
          </a:p>
        </p:txBody>
      </p:sp>
    </p:spTree>
    <p:extLst>
      <p:ext uri="{BB962C8B-B14F-4D97-AF65-F5344CB8AC3E}">
        <p14:creationId xmlns:p14="http://schemas.microsoft.com/office/powerpoint/2010/main" val="2001309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6D9-DB45-48AF-8DD7-5B6763D2504D}"/>
              </a:ext>
            </a:extLst>
          </p:cNvPr>
          <p:cNvSpPr>
            <a:spLocks noGrp="1"/>
          </p:cNvSpPr>
          <p:nvPr>
            <p:ph type="title"/>
          </p:nvPr>
        </p:nvSpPr>
        <p:spPr/>
        <p:txBody>
          <a:bodyPr/>
          <a:lstStyle/>
          <a:p>
            <a:r>
              <a:rPr lang="en-US" dirty="0"/>
              <a:t>Balance of Payments Accounts</a:t>
            </a:r>
          </a:p>
        </p:txBody>
      </p:sp>
      <p:sp>
        <p:nvSpPr>
          <p:cNvPr id="3" name="Content Placeholder 2">
            <a:extLst>
              <a:ext uri="{FF2B5EF4-FFF2-40B4-BE49-F238E27FC236}">
                <a16:creationId xmlns:a16="http://schemas.microsoft.com/office/drawing/2014/main" id="{0C6F6DF7-9272-480B-8259-1267362F09E5}"/>
              </a:ext>
            </a:extLst>
          </p:cNvPr>
          <p:cNvSpPr>
            <a:spLocks noGrp="1"/>
          </p:cNvSpPr>
          <p:nvPr>
            <p:ph sz="quarter" idx="11"/>
          </p:nvPr>
        </p:nvSpPr>
        <p:spPr>
          <a:xfrm>
            <a:off x="342900" y="1276709"/>
            <a:ext cx="8458200" cy="5218684"/>
          </a:xfrm>
        </p:spPr>
        <p:txBody>
          <a:bodyPr/>
          <a:lstStyle/>
          <a:p>
            <a:r>
              <a:rPr lang="en-US" dirty="0"/>
              <a:t>International transactions can be grouped into the following four main types:</a:t>
            </a:r>
          </a:p>
          <a:p>
            <a:pPr marL="402336" indent="-402336">
              <a:buFont typeface="+mj-lt"/>
              <a:buAutoNum type="arabicPeriod"/>
            </a:pPr>
            <a:r>
              <a:rPr lang="en-US" b="1" dirty="0"/>
              <a:t>Current account</a:t>
            </a:r>
            <a:r>
              <a:rPr lang="en-US" dirty="0"/>
              <a:t> includes the export and import of goods and services.</a:t>
            </a:r>
          </a:p>
          <a:p>
            <a:pPr marL="402336" indent="-402336">
              <a:buFont typeface="+mj-lt"/>
              <a:buAutoNum type="arabicPeriod"/>
            </a:pPr>
            <a:r>
              <a:rPr lang="en-US" b="1" dirty="0"/>
              <a:t>Capital account</a:t>
            </a:r>
            <a:r>
              <a:rPr lang="en-US" dirty="0"/>
              <a:t> consists of capital transfers and the cross-border acquisition and disposal of </a:t>
            </a:r>
            <a:r>
              <a:rPr lang="en-US" dirty="0" err="1"/>
              <a:t>nonproduced</a:t>
            </a:r>
            <a:r>
              <a:rPr lang="en-US" dirty="0"/>
              <a:t>, nonfinancial assets.</a:t>
            </a:r>
          </a:p>
          <a:p>
            <a:pPr marL="402336" indent="-402336">
              <a:buFont typeface="+mj-lt"/>
              <a:buAutoNum type="arabicPeriod"/>
            </a:pPr>
            <a:r>
              <a:rPr lang="en-US" b="1" dirty="0"/>
              <a:t>Financial account</a:t>
            </a:r>
            <a:r>
              <a:rPr lang="en-US" dirty="0"/>
              <a:t> (excluding official reserves) includes purchases and sales of financial assets, such as stocks, bonds, bank accounts, etc.</a:t>
            </a:r>
          </a:p>
          <a:p>
            <a:pPr marL="402336" indent="-402336">
              <a:buFont typeface="+mj-lt"/>
              <a:buAutoNum type="arabicPeriod"/>
            </a:pPr>
            <a:r>
              <a:rPr lang="en-US" b="1" dirty="0"/>
              <a:t>Official reserve account</a:t>
            </a:r>
            <a:r>
              <a:rPr lang="en-US" dirty="0"/>
              <a:t> covers purchases and sales of international reserve assets.</a:t>
            </a:r>
          </a:p>
        </p:txBody>
      </p:sp>
      <p:sp>
        <p:nvSpPr>
          <p:cNvPr id="6" name="Slide Number Placeholder 5">
            <a:extLst>
              <a:ext uri="{FF2B5EF4-FFF2-40B4-BE49-F238E27FC236}">
                <a16:creationId xmlns:a16="http://schemas.microsoft.com/office/drawing/2014/main" id="{60B543C2-70A7-4E7B-B5B7-11A4C71BB26D}"/>
              </a:ext>
            </a:extLst>
          </p:cNvPr>
          <p:cNvSpPr>
            <a:spLocks noGrp="1"/>
          </p:cNvSpPr>
          <p:nvPr>
            <p:ph type="sldNum" sz="quarter" idx="4"/>
          </p:nvPr>
        </p:nvSpPr>
        <p:spPr/>
        <p:txBody>
          <a:bodyPr/>
          <a:lstStyle/>
          <a:p>
            <a:fld id="{68151E55-6873-49E2-B8D5-2F265E6F1973}" type="slidenum">
              <a:rPr lang="en-US" smtClean="0"/>
              <a:pPr/>
              <a:t>5</a:t>
            </a:fld>
            <a:endParaRPr lang="en-US" dirty="0"/>
          </a:p>
        </p:txBody>
      </p:sp>
    </p:spTree>
    <p:extLst>
      <p:ext uri="{BB962C8B-B14F-4D97-AF65-F5344CB8AC3E}">
        <p14:creationId xmlns:p14="http://schemas.microsoft.com/office/powerpoint/2010/main" val="542359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6D9-DB45-48AF-8DD7-5B6763D2504D}"/>
              </a:ext>
            </a:extLst>
          </p:cNvPr>
          <p:cNvSpPr>
            <a:spLocks noGrp="1"/>
          </p:cNvSpPr>
          <p:nvPr>
            <p:ph type="title"/>
          </p:nvPr>
        </p:nvSpPr>
        <p:spPr/>
        <p:txBody>
          <a:bodyPr>
            <a:normAutofit fontScale="90000"/>
          </a:bodyPr>
          <a:lstStyle/>
          <a:p>
            <a:r>
              <a:rPr lang="en-US" dirty="0"/>
              <a:t>Summary of the U.S. Balance of Payments for 2020 ($ billion) </a:t>
            </a:r>
            <a:r>
              <a:rPr lang="en-US" sz="1100" b="0" dirty="0"/>
              <a:t>1</a:t>
            </a:r>
          </a:p>
        </p:txBody>
      </p:sp>
      <p:graphicFrame>
        <p:nvGraphicFramePr>
          <p:cNvPr id="4" name="Table 4">
            <a:extLst>
              <a:ext uri="{FF2B5EF4-FFF2-40B4-BE49-F238E27FC236}">
                <a16:creationId xmlns:a16="http://schemas.microsoft.com/office/drawing/2014/main" id="{474B609B-8373-4B15-B40A-3D0FD6960622}"/>
              </a:ext>
            </a:extLst>
          </p:cNvPr>
          <p:cNvGraphicFramePr>
            <a:graphicFrameLocks noGrp="1"/>
          </p:cNvGraphicFramePr>
          <p:nvPr>
            <p:extLst>
              <p:ext uri="{D42A27DB-BD31-4B8C-83A1-F6EECF244321}">
                <p14:modId xmlns:p14="http://schemas.microsoft.com/office/powerpoint/2010/main" val="3587937701"/>
              </p:ext>
            </p:extLst>
          </p:nvPr>
        </p:nvGraphicFramePr>
        <p:xfrm>
          <a:off x="342900" y="1365468"/>
          <a:ext cx="8191500" cy="4428885"/>
        </p:xfrm>
        <a:graphic>
          <a:graphicData uri="http://schemas.openxmlformats.org/drawingml/2006/table">
            <a:tbl>
              <a:tblPr firstRow="1" bandRow="1">
                <a:tableStyleId>{5C22544A-7EE6-4342-B048-85BDC9FD1C3A}</a:tableStyleId>
              </a:tblPr>
              <a:tblGrid>
                <a:gridCol w="5395748">
                  <a:extLst>
                    <a:ext uri="{9D8B030D-6E8A-4147-A177-3AD203B41FA5}">
                      <a16:colId xmlns:a16="http://schemas.microsoft.com/office/drawing/2014/main" val="3924474925"/>
                    </a:ext>
                  </a:extLst>
                </a:gridCol>
                <a:gridCol w="1403131">
                  <a:extLst>
                    <a:ext uri="{9D8B030D-6E8A-4147-A177-3AD203B41FA5}">
                      <a16:colId xmlns:a16="http://schemas.microsoft.com/office/drawing/2014/main" val="608941892"/>
                    </a:ext>
                  </a:extLst>
                </a:gridCol>
                <a:gridCol w="1392621">
                  <a:extLst>
                    <a:ext uri="{9D8B030D-6E8A-4147-A177-3AD203B41FA5}">
                      <a16:colId xmlns:a16="http://schemas.microsoft.com/office/drawing/2014/main" val="700523932"/>
                    </a:ext>
                  </a:extLst>
                </a:gridCol>
              </a:tblGrid>
              <a:tr h="370840">
                <a:tc>
                  <a:txBody>
                    <a:bodyPr/>
                    <a:lstStyle/>
                    <a:p>
                      <a:endParaRPr lang="en-US" sz="1600"/>
                    </a:p>
                  </a:txBody>
                  <a:tcPr/>
                </a:tc>
                <a:tc>
                  <a:txBody>
                    <a:bodyPr/>
                    <a:lstStyle/>
                    <a:p>
                      <a:pPr algn="ctr"/>
                      <a:r>
                        <a:rPr lang="en-US" sz="1600" dirty="0"/>
                        <a:t>Credits</a:t>
                      </a:r>
                    </a:p>
                  </a:txBody>
                  <a:tcPr/>
                </a:tc>
                <a:tc>
                  <a:txBody>
                    <a:bodyPr/>
                    <a:lstStyle/>
                    <a:p>
                      <a:pPr algn="ctr"/>
                      <a:r>
                        <a:rPr lang="en-US" sz="1600" dirty="0"/>
                        <a:t>Debits</a:t>
                      </a:r>
                    </a:p>
                  </a:txBody>
                  <a:tcPr/>
                </a:tc>
                <a:extLst>
                  <a:ext uri="{0D108BD9-81ED-4DB2-BD59-A6C34878D82A}">
                    <a16:rowId xmlns:a16="http://schemas.microsoft.com/office/drawing/2014/main" val="1086086017"/>
                  </a:ext>
                </a:extLst>
              </a:tr>
              <a:tr h="171320">
                <a:tc>
                  <a:txBody>
                    <a:bodyPr/>
                    <a:lstStyle/>
                    <a:p>
                      <a:r>
                        <a:rPr lang="en-US" sz="1600" i="1" dirty="0"/>
                        <a:t>Current Account</a:t>
                      </a:r>
                    </a:p>
                  </a:txBody>
                  <a:tcPr/>
                </a:tc>
                <a:tc>
                  <a:txBody>
                    <a:bodyPr/>
                    <a:lstStyle/>
                    <a:p>
                      <a:pPr algn="r"/>
                      <a:endParaRPr lang="en-US" sz="1600" dirty="0"/>
                    </a:p>
                  </a:txBody>
                  <a:tcPr/>
                </a:tc>
                <a:tc>
                  <a:txBody>
                    <a:bodyPr/>
                    <a:lstStyle/>
                    <a:p>
                      <a:pPr algn="r"/>
                      <a:endParaRPr lang="en-US" sz="1600"/>
                    </a:p>
                  </a:txBody>
                  <a:tcPr/>
                </a:tc>
                <a:extLst>
                  <a:ext uri="{0D108BD9-81ED-4DB2-BD59-A6C34878D82A}">
                    <a16:rowId xmlns:a16="http://schemas.microsoft.com/office/drawing/2014/main" val="2817745305"/>
                  </a:ext>
                </a:extLst>
              </a:tr>
              <a:tr h="309005">
                <a:tc>
                  <a:txBody>
                    <a:bodyPr/>
                    <a:lstStyle/>
                    <a:p>
                      <a:r>
                        <a:rPr lang="en-US" sz="1600" dirty="0"/>
                        <a:t>[1] Exports</a:t>
                      </a:r>
                    </a:p>
                  </a:txBody>
                  <a:tcPr/>
                </a:tc>
                <a:tc>
                  <a:txBody>
                    <a:bodyPr/>
                    <a:lstStyle/>
                    <a:p>
                      <a:pPr algn="r"/>
                      <a:r>
                        <a:rPr lang="en-US" sz="1600" dirty="0"/>
                        <a:t>2,134.4</a:t>
                      </a:r>
                    </a:p>
                  </a:txBody>
                  <a:tcPr/>
                </a:tc>
                <a:tc>
                  <a:txBody>
                    <a:bodyPr/>
                    <a:lstStyle/>
                    <a:p>
                      <a:pPr algn="r"/>
                      <a:endParaRPr lang="en-US" sz="1600" dirty="0"/>
                    </a:p>
                  </a:txBody>
                  <a:tcPr/>
                </a:tc>
                <a:extLst>
                  <a:ext uri="{0D108BD9-81ED-4DB2-BD59-A6C34878D82A}">
                    <a16:rowId xmlns:a16="http://schemas.microsoft.com/office/drawing/2014/main" val="1138120889"/>
                  </a:ext>
                </a:extLst>
              </a:tr>
              <a:tr h="147146">
                <a:tc>
                  <a:txBody>
                    <a:bodyPr/>
                    <a:lstStyle/>
                    <a:p>
                      <a:pPr marL="346075" indent="0"/>
                      <a:r>
                        <a:rPr lang="en-US" sz="1600" dirty="0"/>
                        <a:t>[1.1] Goods</a:t>
                      </a:r>
                    </a:p>
                  </a:txBody>
                  <a:tcPr/>
                </a:tc>
                <a:tc>
                  <a:txBody>
                    <a:bodyPr/>
                    <a:lstStyle/>
                    <a:p>
                      <a:pPr algn="r"/>
                      <a:r>
                        <a:rPr lang="en-US" sz="1600" dirty="0"/>
                        <a:t>1,428.8</a:t>
                      </a:r>
                    </a:p>
                  </a:txBody>
                  <a:tcPr/>
                </a:tc>
                <a:tc>
                  <a:txBody>
                    <a:bodyPr/>
                    <a:lstStyle/>
                    <a:p>
                      <a:pPr algn="r"/>
                      <a:endParaRPr lang="en-US" sz="1600"/>
                    </a:p>
                  </a:txBody>
                  <a:tcPr/>
                </a:tc>
                <a:extLst>
                  <a:ext uri="{0D108BD9-81ED-4DB2-BD59-A6C34878D82A}">
                    <a16:rowId xmlns:a16="http://schemas.microsoft.com/office/drawing/2014/main" val="2772638622"/>
                  </a:ext>
                </a:extLst>
              </a:tr>
              <a:tr h="253300">
                <a:tc>
                  <a:txBody>
                    <a:bodyPr/>
                    <a:lstStyle/>
                    <a:p>
                      <a:pPr marL="346075" indent="0"/>
                      <a:r>
                        <a:rPr lang="en-US" sz="1600" dirty="0"/>
                        <a:t>[1.2] Services</a:t>
                      </a:r>
                    </a:p>
                  </a:txBody>
                  <a:tcPr/>
                </a:tc>
                <a:tc>
                  <a:txBody>
                    <a:bodyPr/>
                    <a:lstStyle/>
                    <a:p>
                      <a:pPr algn="r"/>
                      <a:r>
                        <a:rPr lang="en-US" sz="1600" dirty="0"/>
                        <a:t>705.6</a:t>
                      </a:r>
                    </a:p>
                  </a:txBody>
                  <a:tcPr/>
                </a:tc>
                <a:tc>
                  <a:txBody>
                    <a:bodyPr/>
                    <a:lstStyle/>
                    <a:p>
                      <a:pPr algn="r"/>
                      <a:endParaRPr lang="en-US" sz="1600"/>
                    </a:p>
                  </a:txBody>
                  <a:tcPr/>
                </a:tc>
                <a:extLst>
                  <a:ext uri="{0D108BD9-81ED-4DB2-BD59-A6C34878D82A}">
                    <a16:rowId xmlns:a16="http://schemas.microsoft.com/office/drawing/2014/main" val="1851514202"/>
                  </a:ext>
                </a:extLst>
              </a:tr>
              <a:tr h="343689">
                <a:tc>
                  <a:txBody>
                    <a:bodyPr/>
                    <a:lstStyle/>
                    <a:p>
                      <a:pPr marL="0" indent="0"/>
                      <a:r>
                        <a:rPr lang="en-US" sz="1600" dirty="0"/>
                        <a:t>[2] Imports</a:t>
                      </a:r>
                    </a:p>
                  </a:txBody>
                  <a:tcPr/>
                </a:tc>
                <a:tc>
                  <a:txBody>
                    <a:bodyPr/>
                    <a:lstStyle/>
                    <a:p>
                      <a:pPr algn="r"/>
                      <a:endParaRPr lang="en-US" sz="1600" dirty="0"/>
                    </a:p>
                  </a:txBody>
                  <a:tcPr/>
                </a:tc>
                <a:tc>
                  <a:txBody>
                    <a:bodyPr/>
                    <a:lstStyle/>
                    <a:p>
                      <a:pPr algn="r"/>
                      <a:r>
                        <a:rPr lang="en-US" sz="1600" dirty="0"/>
                        <a:t>−2,811.1</a:t>
                      </a:r>
                    </a:p>
                  </a:txBody>
                  <a:tcPr/>
                </a:tc>
                <a:extLst>
                  <a:ext uri="{0D108BD9-81ED-4DB2-BD59-A6C34878D82A}">
                    <a16:rowId xmlns:a16="http://schemas.microsoft.com/office/drawing/2014/main" val="269475075"/>
                  </a:ext>
                </a:extLst>
              </a:tr>
              <a:tr h="315311">
                <a:tc>
                  <a:txBody>
                    <a:bodyPr/>
                    <a:lstStyle/>
                    <a:p>
                      <a:pPr marL="346075" indent="0"/>
                      <a:r>
                        <a:rPr lang="en-US" sz="1600" dirty="0"/>
                        <a:t>[2.1] Goods</a:t>
                      </a:r>
                    </a:p>
                  </a:txBody>
                  <a:tcPr/>
                </a:tc>
                <a:tc>
                  <a:txBody>
                    <a:bodyPr/>
                    <a:lstStyle/>
                    <a:p>
                      <a:pPr algn="r"/>
                      <a:endParaRPr lang="en-US" sz="1600" dirty="0"/>
                    </a:p>
                  </a:txBody>
                  <a:tcPr/>
                </a:tc>
                <a:tc>
                  <a:txBody>
                    <a:bodyPr/>
                    <a:lstStyle/>
                    <a:p>
                      <a:pPr algn="r"/>
                      <a:r>
                        <a:rPr lang="en-US" sz="1600" dirty="0"/>
                        <a:t>−2,350.8</a:t>
                      </a:r>
                    </a:p>
                  </a:txBody>
                  <a:tcPr/>
                </a:tc>
                <a:extLst>
                  <a:ext uri="{0D108BD9-81ED-4DB2-BD59-A6C34878D82A}">
                    <a16:rowId xmlns:a16="http://schemas.microsoft.com/office/drawing/2014/main" val="571490585"/>
                  </a:ext>
                </a:extLst>
              </a:tr>
              <a:tr h="279575">
                <a:tc>
                  <a:txBody>
                    <a:bodyPr/>
                    <a:lstStyle/>
                    <a:p>
                      <a:pPr marL="346075" indent="0"/>
                      <a:r>
                        <a:rPr lang="en-US" sz="1600" dirty="0"/>
                        <a:t>[2.2] Services</a:t>
                      </a:r>
                    </a:p>
                  </a:txBody>
                  <a:tcPr/>
                </a:tc>
                <a:tc>
                  <a:txBody>
                    <a:bodyPr/>
                    <a:lstStyle/>
                    <a:p>
                      <a:pPr algn="r"/>
                      <a:endParaRPr lang="en-US" sz="1600" dirty="0"/>
                    </a:p>
                  </a:txBody>
                  <a:tcPr/>
                </a:tc>
                <a:tc>
                  <a:txBody>
                    <a:bodyPr/>
                    <a:lstStyle/>
                    <a:p>
                      <a:pPr algn="r"/>
                      <a:r>
                        <a:rPr lang="en-US" sz="1600" dirty="0"/>
                        <a:t>−460.3</a:t>
                      </a:r>
                    </a:p>
                  </a:txBody>
                  <a:tcPr/>
                </a:tc>
                <a:extLst>
                  <a:ext uri="{0D108BD9-81ED-4DB2-BD59-A6C34878D82A}">
                    <a16:rowId xmlns:a16="http://schemas.microsoft.com/office/drawing/2014/main" val="3924982506"/>
                  </a:ext>
                </a:extLst>
              </a:tr>
              <a:tr h="275371">
                <a:tc>
                  <a:txBody>
                    <a:bodyPr/>
                    <a:lstStyle/>
                    <a:p>
                      <a:pPr marL="0" indent="0"/>
                      <a:r>
                        <a:rPr lang="en-US" sz="1600" dirty="0"/>
                        <a:t>[3] Primary income</a:t>
                      </a:r>
                    </a:p>
                  </a:txBody>
                  <a:tcPr/>
                </a:tc>
                <a:tc>
                  <a:txBody>
                    <a:bodyPr/>
                    <a:lstStyle/>
                    <a:p>
                      <a:pPr algn="r"/>
                      <a:r>
                        <a:rPr lang="en-US" sz="1600" dirty="0"/>
                        <a:t>957.9</a:t>
                      </a:r>
                    </a:p>
                  </a:txBody>
                  <a:tcPr/>
                </a:tc>
                <a:tc>
                  <a:txBody>
                    <a:bodyPr/>
                    <a:lstStyle/>
                    <a:p>
                      <a:pPr algn="r"/>
                      <a:r>
                        <a:rPr lang="en-US" sz="1600" dirty="0"/>
                        <a:t>−769.4</a:t>
                      </a:r>
                    </a:p>
                  </a:txBody>
                  <a:tcPr/>
                </a:tc>
                <a:extLst>
                  <a:ext uri="{0D108BD9-81ED-4DB2-BD59-A6C34878D82A}">
                    <a16:rowId xmlns:a16="http://schemas.microsoft.com/office/drawing/2014/main" val="1563128792"/>
                  </a:ext>
                </a:extLst>
              </a:tr>
              <a:tr h="318464">
                <a:tc>
                  <a:txBody>
                    <a:bodyPr/>
                    <a:lstStyle/>
                    <a:p>
                      <a:pPr marL="0" indent="0"/>
                      <a:r>
                        <a:rPr lang="en-US" sz="1600" dirty="0"/>
                        <a:t>[4] Secondary income</a:t>
                      </a:r>
                    </a:p>
                  </a:txBody>
                  <a:tcPr/>
                </a:tc>
                <a:tc>
                  <a:txBody>
                    <a:bodyPr/>
                    <a:lstStyle/>
                    <a:p>
                      <a:pPr algn="r"/>
                      <a:r>
                        <a:rPr lang="en-US" sz="1600" dirty="0"/>
                        <a:t>166.3</a:t>
                      </a:r>
                    </a:p>
                  </a:txBody>
                  <a:tcPr/>
                </a:tc>
                <a:tc>
                  <a:txBody>
                    <a:bodyPr/>
                    <a:lstStyle/>
                    <a:p>
                      <a:pPr algn="r"/>
                      <a:r>
                        <a:rPr lang="en-US" sz="1600" dirty="0"/>
                        <a:t>−294.2</a:t>
                      </a:r>
                    </a:p>
                  </a:txBody>
                  <a:tcPr/>
                </a:tc>
                <a:extLst>
                  <a:ext uri="{0D108BD9-81ED-4DB2-BD59-A6C34878D82A}">
                    <a16:rowId xmlns:a16="http://schemas.microsoft.com/office/drawing/2014/main" val="325122631"/>
                  </a:ext>
                </a:extLst>
              </a:tr>
              <a:tr h="361556">
                <a:tc>
                  <a:txBody>
                    <a:bodyPr/>
                    <a:lstStyle/>
                    <a:p>
                      <a:pPr marL="346075" indent="0"/>
                      <a:r>
                        <a:rPr lang="en-US" sz="1600" dirty="0"/>
                        <a:t>Balance on current account [[1] + [2] + [3] + [4]]</a:t>
                      </a:r>
                    </a:p>
                  </a:txBody>
                  <a:tcPr/>
                </a:tc>
                <a:tc>
                  <a:txBody>
                    <a:bodyPr/>
                    <a:lstStyle/>
                    <a:p>
                      <a:pPr algn="r"/>
                      <a:endParaRPr lang="en-US" sz="1600" dirty="0"/>
                    </a:p>
                  </a:txBody>
                  <a:tcPr/>
                </a:tc>
                <a:tc>
                  <a:txBody>
                    <a:bodyPr/>
                    <a:lstStyle/>
                    <a:p>
                      <a:pPr algn="r"/>
                      <a:r>
                        <a:rPr lang="en-US" sz="1600" dirty="0"/>
                        <a:t>−616.1</a:t>
                      </a:r>
                    </a:p>
                  </a:txBody>
                  <a:tcPr/>
                </a:tc>
                <a:extLst>
                  <a:ext uri="{0D108BD9-81ED-4DB2-BD59-A6C34878D82A}">
                    <a16:rowId xmlns:a16="http://schemas.microsoft.com/office/drawing/2014/main" val="1915940104"/>
                  </a:ext>
                </a:extLst>
              </a:tr>
              <a:tr h="173421">
                <a:tc>
                  <a:txBody>
                    <a:bodyPr/>
                    <a:lstStyle/>
                    <a:p>
                      <a:pPr marL="346075" indent="0"/>
                      <a:r>
                        <a:rPr lang="en-US" sz="1600" i="1" dirty="0"/>
                        <a:t>Capital Account</a:t>
                      </a:r>
                    </a:p>
                  </a:txBody>
                  <a:tcPr/>
                </a:tc>
                <a:tc>
                  <a:txBody>
                    <a:bodyPr/>
                    <a:lstStyle/>
                    <a:p>
                      <a:pPr algn="r"/>
                      <a:r>
                        <a:rPr lang="en-US" sz="1600" dirty="0"/>
                        <a:t>0.4</a:t>
                      </a:r>
                    </a:p>
                  </a:txBody>
                  <a:tcPr/>
                </a:tc>
                <a:tc>
                  <a:txBody>
                    <a:bodyPr/>
                    <a:lstStyle/>
                    <a:p>
                      <a:pPr algn="r"/>
                      <a:r>
                        <a:rPr lang="en-US" sz="1600" dirty="0"/>
                        <a:t>−5.9</a:t>
                      </a:r>
                    </a:p>
                  </a:txBody>
                  <a:tcPr/>
                </a:tc>
                <a:extLst>
                  <a:ext uri="{0D108BD9-81ED-4DB2-BD59-A6C34878D82A}">
                    <a16:rowId xmlns:a16="http://schemas.microsoft.com/office/drawing/2014/main" val="931220709"/>
                  </a:ext>
                </a:extLst>
              </a:tr>
              <a:tr h="248044">
                <a:tc>
                  <a:txBody>
                    <a:bodyPr/>
                    <a:lstStyle/>
                    <a:p>
                      <a:pPr marL="346075" indent="0"/>
                      <a:r>
                        <a:rPr lang="en-US" sz="1600" dirty="0"/>
                        <a:t>Balance on capital account</a:t>
                      </a:r>
                    </a:p>
                  </a:txBody>
                  <a:tcPr/>
                </a:tc>
                <a:tc>
                  <a:txBody>
                    <a:bodyPr/>
                    <a:lstStyle/>
                    <a:p>
                      <a:pPr algn="r"/>
                      <a:endParaRPr lang="en-US" sz="1600" dirty="0"/>
                    </a:p>
                  </a:txBody>
                  <a:tcPr/>
                </a:tc>
                <a:tc>
                  <a:txBody>
                    <a:bodyPr/>
                    <a:lstStyle/>
                    <a:p>
                      <a:pPr algn="r"/>
                      <a:r>
                        <a:rPr lang="en-US" sz="1600" dirty="0"/>
                        <a:t>−5.5</a:t>
                      </a:r>
                    </a:p>
                  </a:txBody>
                  <a:tcPr/>
                </a:tc>
                <a:extLst>
                  <a:ext uri="{0D108BD9-81ED-4DB2-BD59-A6C34878D82A}">
                    <a16:rowId xmlns:a16="http://schemas.microsoft.com/office/drawing/2014/main" val="2666010685"/>
                  </a:ext>
                </a:extLst>
              </a:tr>
            </a:tbl>
          </a:graphicData>
        </a:graphic>
      </p:graphicFrame>
      <p:sp>
        <p:nvSpPr>
          <p:cNvPr id="6" name="Slide Number Placeholder 5">
            <a:extLst>
              <a:ext uri="{FF2B5EF4-FFF2-40B4-BE49-F238E27FC236}">
                <a16:creationId xmlns:a16="http://schemas.microsoft.com/office/drawing/2014/main" id="{60B543C2-70A7-4E7B-B5B7-11A4C71BB26D}"/>
              </a:ext>
            </a:extLst>
          </p:cNvPr>
          <p:cNvSpPr>
            <a:spLocks noGrp="1"/>
          </p:cNvSpPr>
          <p:nvPr>
            <p:ph type="sldNum" sz="quarter" idx="4"/>
          </p:nvPr>
        </p:nvSpPr>
        <p:spPr/>
        <p:txBody>
          <a:bodyPr/>
          <a:lstStyle/>
          <a:p>
            <a:fld id="{68151E55-6873-49E2-B8D5-2F265E6F1973}" type="slidenum">
              <a:rPr lang="en-US" smtClean="0"/>
              <a:pPr/>
              <a:t>6</a:t>
            </a:fld>
            <a:endParaRPr lang="en-US" dirty="0"/>
          </a:p>
        </p:txBody>
      </p:sp>
    </p:spTree>
    <p:extLst>
      <p:ext uri="{BB962C8B-B14F-4D97-AF65-F5344CB8AC3E}">
        <p14:creationId xmlns:p14="http://schemas.microsoft.com/office/powerpoint/2010/main" val="2361757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6D9-DB45-48AF-8DD7-5B6763D2504D}"/>
              </a:ext>
            </a:extLst>
          </p:cNvPr>
          <p:cNvSpPr>
            <a:spLocks noGrp="1"/>
          </p:cNvSpPr>
          <p:nvPr>
            <p:ph type="title"/>
          </p:nvPr>
        </p:nvSpPr>
        <p:spPr/>
        <p:txBody>
          <a:bodyPr>
            <a:normAutofit fontScale="90000"/>
          </a:bodyPr>
          <a:lstStyle/>
          <a:p>
            <a:r>
              <a:rPr lang="en-US" dirty="0"/>
              <a:t>Summary of the U.S. Balance of Payments for 2020 ($ billion) </a:t>
            </a:r>
            <a:r>
              <a:rPr lang="en-US" sz="1100" b="0" dirty="0"/>
              <a:t>2</a:t>
            </a:r>
          </a:p>
        </p:txBody>
      </p:sp>
      <p:graphicFrame>
        <p:nvGraphicFramePr>
          <p:cNvPr id="4" name="Table 4">
            <a:extLst>
              <a:ext uri="{FF2B5EF4-FFF2-40B4-BE49-F238E27FC236}">
                <a16:creationId xmlns:a16="http://schemas.microsoft.com/office/drawing/2014/main" id="{474B609B-8373-4B15-B40A-3D0FD6960622}"/>
              </a:ext>
            </a:extLst>
          </p:cNvPr>
          <p:cNvGraphicFramePr>
            <a:graphicFrameLocks noGrp="1"/>
          </p:cNvGraphicFramePr>
          <p:nvPr>
            <p:extLst>
              <p:ext uri="{D42A27DB-BD31-4B8C-83A1-F6EECF244321}">
                <p14:modId xmlns:p14="http://schemas.microsoft.com/office/powerpoint/2010/main" val="2046100883"/>
              </p:ext>
            </p:extLst>
          </p:nvPr>
        </p:nvGraphicFramePr>
        <p:xfrm>
          <a:off x="342900" y="1365468"/>
          <a:ext cx="8191500" cy="4093605"/>
        </p:xfrm>
        <a:graphic>
          <a:graphicData uri="http://schemas.openxmlformats.org/drawingml/2006/table">
            <a:tbl>
              <a:tblPr firstRow="1" bandRow="1">
                <a:tableStyleId>{5C22544A-7EE6-4342-B048-85BDC9FD1C3A}</a:tableStyleId>
              </a:tblPr>
              <a:tblGrid>
                <a:gridCol w="5395748">
                  <a:extLst>
                    <a:ext uri="{9D8B030D-6E8A-4147-A177-3AD203B41FA5}">
                      <a16:colId xmlns:a16="http://schemas.microsoft.com/office/drawing/2014/main" val="3924474925"/>
                    </a:ext>
                  </a:extLst>
                </a:gridCol>
                <a:gridCol w="1403131">
                  <a:extLst>
                    <a:ext uri="{9D8B030D-6E8A-4147-A177-3AD203B41FA5}">
                      <a16:colId xmlns:a16="http://schemas.microsoft.com/office/drawing/2014/main" val="608941892"/>
                    </a:ext>
                  </a:extLst>
                </a:gridCol>
                <a:gridCol w="1392621">
                  <a:extLst>
                    <a:ext uri="{9D8B030D-6E8A-4147-A177-3AD203B41FA5}">
                      <a16:colId xmlns:a16="http://schemas.microsoft.com/office/drawing/2014/main" val="700523932"/>
                    </a:ext>
                  </a:extLst>
                </a:gridCol>
              </a:tblGrid>
              <a:tr h="370840">
                <a:tc>
                  <a:txBody>
                    <a:bodyPr/>
                    <a:lstStyle/>
                    <a:p>
                      <a:endParaRPr lang="en-US" sz="1600"/>
                    </a:p>
                  </a:txBody>
                  <a:tcPr/>
                </a:tc>
                <a:tc>
                  <a:txBody>
                    <a:bodyPr/>
                    <a:lstStyle/>
                    <a:p>
                      <a:pPr algn="ctr"/>
                      <a:r>
                        <a:rPr lang="en-US" sz="1600" dirty="0"/>
                        <a:t>Credits</a:t>
                      </a:r>
                    </a:p>
                  </a:txBody>
                  <a:tcPr/>
                </a:tc>
                <a:tc>
                  <a:txBody>
                    <a:bodyPr/>
                    <a:lstStyle/>
                    <a:p>
                      <a:pPr algn="ctr"/>
                      <a:r>
                        <a:rPr lang="en-US" sz="1600" dirty="0"/>
                        <a:t>Debits</a:t>
                      </a:r>
                    </a:p>
                  </a:txBody>
                  <a:tcPr/>
                </a:tc>
                <a:extLst>
                  <a:ext uri="{0D108BD9-81ED-4DB2-BD59-A6C34878D82A}">
                    <a16:rowId xmlns:a16="http://schemas.microsoft.com/office/drawing/2014/main" val="1086086017"/>
                  </a:ext>
                </a:extLst>
              </a:tr>
              <a:tr h="171320">
                <a:tc>
                  <a:txBody>
                    <a:bodyPr/>
                    <a:lstStyle/>
                    <a:p>
                      <a:r>
                        <a:rPr lang="en-US" sz="1600" i="1" dirty="0"/>
                        <a:t>Financial Account</a:t>
                      </a:r>
                    </a:p>
                  </a:txBody>
                  <a:tcPr/>
                </a:tc>
                <a:tc>
                  <a:txBody>
                    <a:bodyPr/>
                    <a:lstStyle/>
                    <a:p>
                      <a:endParaRPr lang="en-US" sz="1600"/>
                    </a:p>
                  </a:txBody>
                  <a:tcPr/>
                </a:tc>
                <a:tc>
                  <a:txBody>
                    <a:bodyPr/>
                    <a:lstStyle/>
                    <a:p>
                      <a:endParaRPr lang="en-US" sz="1600"/>
                    </a:p>
                  </a:txBody>
                  <a:tcPr/>
                </a:tc>
                <a:extLst>
                  <a:ext uri="{0D108BD9-81ED-4DB2-BD59-A6C34878D82A}">
                    <a16:rowId xmlns:a16="http://schemas.microsoft.com/office/drawing/2014/main" val="2817745305"/>
                  </a:ext>
                </a:extLst>
              </a:tr>
              <a:tr h="309005">
                <a:tc>
                  <a:txBody>
                    <a:bodyPr/>
                    <a:lstStyle/>
                    <a:p>
                      <a:r>
                        <a:rPr lang="en-US" sz="1600" dirty="0"/>
                        <a:t>[5] Direct investment</a:t>
                      </a:r>
                    </a:p>
                  </a:txBody>
                  <a:tcPr/>
                </a:tc>
                <a:tc>
                  <a:txBody>
                    <a:bodyPr/>
                    <a:lstStyle/>
                    <a:p>
                      <a:pPr algn="r"/>
                      <a:r>
                        <a:rPr lang="en-US" sz="1600" dirty="0"/>
                        <a:t>211.3</a:t>
                      </a:r>
                    </a:p>
                  </a:txBody>
                  <a:tcPr/>
                </a:tc>
                <a:tc>
                  <a:txBody>
                    <a:bodyPr/>
                    <a:lstStyle/>
                    <a:p>
                      <a:pPr algn="r"/>
                      <a:r>
                        <a:rPr lang="en-US" sz="1600" dirty="0"/>
                        <a:t>−311.7</a:t>
                      </a:r>
                    </a:p>
                  </a:txBody>
                  <a:tcPr/>
                </a:tc>
                <a:extLst>
                  <a:ext uri="{0D108BD9-81ED-4DB2-BD59-A6C34878D82A}">
                    <a16:rowId xmlns:a16="http://schemas.microsoft.com/office/drawing/2014/main" val="1138120889"/>
                  </a:ext>
                </a:extLst>
              </a:tr>
              <a:tr h="147146">
                <a:tc>
                  <a:txBody>
                    <a:bodyPr/>
                    <a:lstStyle/>
                    <a:p>
                      <a:r>
                        <a:rPr lang="en-US" sz="1600" dirty="0"/>
                        <a:t>[6] Portfolio investment</a:t>
                      </a:r>
                    </a:p>
                  </a:txBody>
                  <a:tcPr/>
                </a:tc>
                <a:tc>
                  <a:txBody>
                    <a:bodyPr/>
                    <a:lstStyle/>
                    <a:p>
                      <a:pPr algn="r"/>
                      <a:r>
                        <a:rPr lang="en-US" sz="1600" dirty="0"/>
                        <a:t>715.9</a:t>
                      </a:r>
                    </a:p>
                  </a:txBody>
                  <a:tcPr/>
                </a:tc>
                <a:tc>
                  <a:txBody>
                    <a:bodyPr/>
                    <a:lstStyle/>
                    <a:p>
                      <a:pPr algn="r"/>
                      <a:r>
                        <a:rPr lang="en-US" sz="1600" dirty="0"/>
                        <a:t>−220.0</a:t>
                      </a:r>
                    </a:p>
                  </a:txBody>
                  <a:tcPr/>
                </a:tc>
                <a:extLst>
                  <a:ext uri="{0D108BD9-81ED-4DB2-BD59-A6C34878D82A}">
                    <a16:rowId xmlns:a16="http://schemas.microsoft.com/office/drawing/2014/main" val="2772638622"/>
                  </a:ext>
                </a:extLst>
              </a:tr>
              <a:tr h="253300">
                <a:tc>
                  <a:txBody>
                    <a:bodyPr/>
                    <a:lstStyle/>
                    <a:p>
                      <a:pPr marL="346075" indent="0"/>
                      <a:r>
                        <a:rPr lang="en-US" sz="1600" dirty="0"/>
                        <a:t>[6.1] Equity securities</a:t>
                      </a:r>
                    </a:p>
                  </a:txBody>
                  <a:tcPr/>
                </a:tc>
                <a:tc>
                  <a:txBody>
                    <a:bodyPr/>
                    <a:lstStyle/>
                    <a:p>
                      <a:pPr algn="r"/>
                      <a:r>
                        <a:rPr lang="en-US" sz="1600" dirty="0"/>
                        <a:t>648.4</a:t>
                      </a:r>
                    </a:p>
                  </a:txBody>
                  <a:tcPr/>
                </a:tc>
                <a:tc>
                  <a:txBody>
                    <a:bodyPr/>
                    <a:lstStyle/>
                    <a:p>
                      <a:pPr algn="r"/>
                      <a:r>
                        <a:rPr lang="en-US" sz="1600" dirty="0"/>
                        <a:t>−241.8</a:t>
                      </a:r>
                    </a:p>
                  </a:txBody>
                  <a:tcPr/>
                </a:tc>
                <a:extLst>
                  <a:ext uri="{0D108BD9-81ED-4DB2-BD59-A6C34878D82A}">
                    <a16:rowId xmlns:a16="http://schemas.microsoft.com/office/drawing/2014/main" val="1851514202"/>
                  </a:ext>
                </a:extLst>
              </a:tr>
              <a:tr h="343689">
                <a:tc>
                  <a:txBody>
                    <a:bodyPr/>
                    <a:lstStyle/>
                    <a:p>
                      <a:pPr marL="346075" indent="0"/>
                      <a:r>
                        <a:rPr lang="en-US" sz="1600" dirty="0"/>
                        <a:t>[6.2] Debt securities</a:t>
                      </a:r>
                    </a:p>
                  </a:txBody>
                  <a:tcPr/>
                </a:tc>
                <a:tc>
                  <a:txBody>
                    <a:bodyPr/>
                    <a:lstStyle/>
                    <a:p>
                      <a:pPr algn="r"/>
                      <a:r>
                        <a:rPr lang="en-US" sz="1600" dirty="0"/>
                        <a:t>61.7</a:t>
                      </a:r>
                    </a:p>
                  </a:txBody>
                  <a:tcPr/>
                </a:tc>
                <a:tc>
                  <a:txBody>
                    <a:bodyPr/>
                    <a:lstStyle/>
                    <a:p>
                      <a:pPr algn="r"/>
                      <a:r>
                        <a:rPr lang="en-US" sz="1600" dirty="0"/>
                        <a:t>21.8</a:t>
                      </a:r>
                    </a:p>
                  </a:txBody>
                  <a:tcPr/>
                </a:tc>
                <a:extLst>
                  <a:ext uri="{0D108BD9-81ED-4DB2-BD59-A6C34878D82A}">
                    <a16:rowId xmlns:a16="http://schemas.microsoft.com/office/drawing/2014/main" val="269475075"/>
                  </a:ext>
                </a:extLst>
              </a:tr>
              <a:tr h="315311">
                <a:tc>
                  <a:txBody>
                    <a:bodyPr/>
                    <a:lstStyle/>
                    <a:p>
                      <a:pPr marL="346075" indent="0"/>
                      <a:r>
                        <a:rPr lang="en-US" sz="1600" dirty="0"/>
                        <a:t>[6.3] Derivatives, net</a:t>
                      </a:r>
                    </a:p>
                  </a:txBody>
                  <a:tcPr/>
                </a:tc>
                <a:tc>
                  <a:txBody>
                    <a:bodyPr/>
                    <a:lstStyle/>
                    <a:p>
                      <a:pPr algn="r"/>
                      <a:r>
                        <a:rPr lang="en-US" sz="1600" dirty="0"/>
                        <a:t>5.8</a:t>
                      </a:r>
                    </a:p>
                  </a:txBody>
                  <a:tcPr/>
                </a:tc>
                <a:tc>
                  <a:txBody>
                    <a:bodyPr/>
                    <a:lstStyle/>
                    <a:p>
                      <a:pPr algn="r"/>
                      <a:endParaRPr lang="en-US" sz="1600" dirty="0"/>
                    </a:p>
                  </a:txBody>
                  <a:tcPr/>
                </a:tc>
                <a:extLst>
                  <a:ext uri="{0D108BD9-81ED-4DB2-BD59-A6C34878D82A}">
                    <a16:rowId xmlns:a16="http://schemas.microsoft.com/office/drawing/2014/main" val="571490585"/>
                  </a:ext>
                </a:extLst>
              </a:tr>
              <a:tr h="279575">
                <a:tc>
                  <a:txBody>
                    <a:bodyPr/>
                    <a:lstStyle/>
                    <a:p>
                      <a:r>
                        <a:rPr lang="en-US" sz="1600" dirty="0"/>
                        <a:t>[7] Other investment</a:t>
                      </a:r>
                    </a:p>
                  </a:txBody>
                  <a:tcPr/>
                </a:tc>
                <a:tc>
                  <a:txBody>
                    <a:bodyPr/>
                    <a:lstStyle/>
                    <a:p>
                      <a:pPr algn="r"/>
                      <a:r>
                        <a:rPr lang="en-US" sz="1600" dirty="0"/>
                        <a:t>535.1</a:t>
                      </a:r>
                    </a:p>
                  </a:txBody>
                  <a:tcPr/>
                </a:tc>
                <a:tc>
                  <a:txBody>
                    <a:bodyPr/>
                    <a:lstStyle/>
                    <a:p>
                      <a:pPr algn="r"/>
                      <a:r>
                        <a:rPr lang="en-US" sz="1600" dirty="0"/>
                        <a:t>−268.6</a:t>
                      </a:r>
                    </a:p>
                  </a:txBody>
                  <a:tcPr/>
                </a:tc>
                <a:extLst>
                  <a:ext uri="{0D108BD9-81ED-4DB2-BD59-A6C34878D82A}">
                    <a16:rowId xmlns:a16="http://schemas.microsoft.com/office/drawing/2014/main" val="3924982506"/>
                  </a:ext>
                </a:extLst>
              </a:tr>
              <a:tr h="275371">
                <a:tc>
                  <a:txBody>
                    <a:bodyPr/>
                    <a:lstStyle/>
                    <a:p>
                      <a:pPr marL="346075" marR="0" lvl="0" indent="0" algn="l" defTabSz="914400" rtl="0" eaLnBrk="1" fontAlgn="auto" latinLnBrk="0" hangingPunct="1">
                        <a:lnSpc>
                          <a:spcPct val="100000"/>
                        </a:lnSpc>
                        <a:spcBef>
                          <a:spcPts val="0"/>
                        </a:spcBef>
                        <a:spcAft>
                          <a:spcPts val="0"/>
                        </a:spcAft>
                        <a:buClrTx/>
                        <a:buSzTx/>
                        <a:buFontTx/>
                        <a:buNone/>
                        <a:tabLst/>
                        <a:defRPr/>
                      </a:pPr>
                      <a:r>
                        <a:rPr lang="en-US" sz="1600" dirty="0"/>
                        <a:t>Balance on financial account </a:t>
                      </a:r>
                      <a:r>
                        <a:rPr lang="en-IN" sz="1600" kern="1200" dirty="0">
                          <a:solidFill>
                            <a:srgbClr val="000000"/>
                          </a:solidFill>
                          <a:latin typeface="+mn-lt"/>
                          <a:ea typeface="+mn-ea"/>
                          <a:cs typeface="+mn-cs"/>
                        </a:rPr>
                        <a:t>[[5] + [6] + [7]]</a:t>
                      </a:r>
                    </a:p>
                  </a:txBody>
                  <a:tcPr/>
                </a:tc>
                <a:tc>
                  <a:txBody>
                    <a:bodyPr/>
                    <a:lstStyle/>
                    <a:p>
                      <a:pPr algn="r"/>
                      <a:r>
                        <a:rPr lang="en-US" sz="1600" dirty="0"/>
                        <a:t>662.0</a:t>
                      </a:r>
                    </a:p>
                  </a:txBody>
                  <a:tcPr/>
                </a:tc>
                <a:tc>
                  <a:txBody>
                    <a:bodyPr/>
                    <a:lstStyle/>
                    <a:p>
                      <a:pPr algn="r"/>
                      <a:endParaRPr lang="en-US" sz="1600" dirty="0"/>
                    </a:p>
                  </a:txBody>
                  <a:tcPr/>
                </a:tc>
                <a:extLst>
                  <a:ext uri="{0D108BD9-81ED-4DB2-BD59-A6C34878D82A}">
                    <a16:rowId xmlns:a16="http://schemas.microsoft.com/office/drawing/2014/main" val="1563128792"/>
                  </a:ext>
                </a:extLst>
              </a:tr>
              <a:tr h="318464">
                <a:tc>
                  <a:txBody>
                    <a:bodyPr/>
                    <a:lstStyle/>
                    <a:p>
                      <a:r>
                        <a:rPr lang="en-US" sz="1600" dirty="0"/>
                        <a:t>[8] Statistical discrepancies</a:t>
                      </a:r>
                    </a:p>
                  </a:txBody>
                  <a:tcPr/>
                </a:tc>
                <a:tc>
                  <a:txBody>
                    <a:bodyPr/>
                    <a:lstStyle/>
                    <a:p>
                      <a:pPr algn="r"/>
                      <a:endParaRPr lang="en-US" sz="1600" dirty="0"/>
                    </a:p>
                  </a:txBody>
                  <a:tcPr/>
                </a:tc>
                <a:tc>
                  <a:txBody>
                    <a:bodyPr/>
                    <a:lstStyle/>
                    <a:p>
                      <a:pPr algn="r"/>
                      <a:r>
                        <a:rPr lang="en-US" sz="1600" dirty="0"/>
                        <a:t>−31.4</a:t>
                      </a:r>
                    </a:p>
                  </a:txBody>
                  <a:tcPr/>
                </a:tc>
                <a:extLst>
                  <a:ext uri="{0D108BD9-81ED-4DB2-BD59-A6C34878D82A}">
                    <a16:rowId xmlns:a16="http://schemas.microsoft.com/office/drawing/2014/main" val="325122631"/>
                  </a:ext>
                </a:extLst>
              </a:tr>
              <a:tr h="361556">
                <a:tc>
                  <a:txBody>
                    <a:bodyPr/>
                    <a:lstStyle/>
                    <a:p>
                      <a:pPr marL="346075" indent="0"/>
                      <a:r>
                        <a:rPr lang="en-US" sz="1600" dirty="0"/>
                        <a:t>Overall balance</a:t>
                      </a:r>
                    </a:p>
                  </a:txBody>
                  <a:tcPr/>
                </a:tc>
                <a:tc>
                  <a:txBody>
                    <a:bodyPr/>
                    <a:lstStyle/>
                    <a:p>
                      <a:pPr algn="r"/>
                      <a:r>
                        <a:rPr lang="en-US" sz="1600" dirty="0"/>
                        <a:t>9.0</a:t>
                      </a:r>
                    </a:p>
                  </a:txBody>
                  <a:tcPr/>
                </a:tc>
                <a:tc>
                  <a:txBody>
                    <a:bodyPr/>
                    <a:lstStyle/>
                    <a:p>
                      <a:pPr algn="r"/>
                      <a:endParaRPr lang="en-US" sz="1600" dirty="0"/>
                    </a:p>
                  </a:txBody>
                  <a:tcPr/>
                </a:tc>
                <a:extLst>
                  <a:ext uri="{0D108BD9-81ED-4DB2-BD59-A6C34878D82A}">
                    <a16:rowId xmlns:a16="http://schemas.microsoft.com/office/drawing/2014/main" val="1915940104"/>
                  </a:ext>
                </a:extLst>
              </a:tr>
              <a:tr h="173421">
                <a:tc>
                  <a:txBody>
                    <a:bodyPr/>
                    <a:lstStyle/>
                    <a:p>
                      <a:pPr marL="346075" indent="0"/>
                      <a:r>
                        <a:rPr lang="en-US" sz="1600" i="1" dirty="0"/>
                        <a:t>Official Reserve Account</a:t>
                      </a:r>
                    </a:p>
                  </a:txBody>
                  <a:tcPr/>
                </a:tc>
                <a:tc>
                  <a:txBody>
                    <a:bodyPr/>
                    <a:lstStyle/>
                    <a:p>
                      <a:pPr algn="r"/>
                      <a:endParaRPr lang="en-US" sz="1600" dirty="0"/>
                    </a:p>
                  </a:txBody>
                  <a:tcPr/>
                </a:tc>
                <a:tc>
                  <a:txBody>
                    <a:bodyPr/>
                    <a:lstStyle/>
                    <a:p>
                      <a:pPr algn="r"/>
                      <a:r>
                        <a:rPr lang="en-US" sz="1600" dirty="0"/>
                        <a:t>−9.0</a:t>
                      </a:r>
                    </a:p>
                  </a:txBody>
                  <a:tcPr/>
                </a:tc>
                <a:extLst>
                  <a:ext uri="{0D108BD9-81ED-4DB2-BD59-A6C34878D82A}">
                    <a16:rowId xmlns:a16="http://schemas.microsoft.com/office/drawing/2014/main" val="931220709"/>
                  </a:ext>
                </a:extLst>
              </a:tr>
            </a:tbl>
          </a:graphicData>
        </a:graphic>
      </p:graphicFrame>
      <p:sp>
        <p:nvSpPr>
          <p:cNvPr id="3" name="Content Placeholder 2">
            <a:extLst>
              <a:ext uri="{FF2B5EF4-FFF2-40B4-BE49-F238E27FC236}">
                <a16:creationId xmlns:a16="http://schemas.microsoft.com/office/drawing/2014/main" id="{0C6F6DF7-9272-480B-8259-1267362F09E5}"/>
              </a:ext>
            </a:extLst>
          </p:cNvPr>
          <p:cNvSpPr>
            <a:spLocks noGrp="1"/>
          </p:cNvSpPr>
          <p:nvPr>
            <p:ph sz="quarter" idx="11"/>
          </p:nvPr>
        </p:nvSpPr>
        <p:spPr>
          <a:xfrm>
            <a:off x="342900" y="5628290"/>
            <a:ext cx="8458200" cy="620107"/>
          </a:xfrm>
        </p:spPr>
        <p:txBody>
          <a:bodyPr/>
          <a:lstStyle/>
          <a:p>
            <a:r>
              <a:rPr lang="en-US" sz="1600" b="1" dirty="0"/>
              <a:t>Source: </a:t>
            </a:r>
            <a:r>
              <a:rPr lang="en-US" sz="1600" dirty="0"/>
              <a:t>The U.S. Bureau of Economic Analysis.</a:t>
            </a:r>
          </a:p>
        </p:txBody>
      </p:sp>
      <p:sp>
        <p:nvSpPr>
          <p:cNvPr id="6" name="Slide Number Placeholder 5">
            <a:extLst>
              <a:ext uri="{FF2B5EF4-FFF2-40B4-BE49-F238E27FC236}">
                <a16:creationId xmlns:a16="http://schemas.microsoft.com/office/drawing/2014/main" id="{60B543C2-70A7-4E7B-B5B7-11A4C71BB26D}"/>
              </a:ext>
            </a:extLst>
          </p:cNvPr>
          <p:cNvSpPr>
            <a:spLocks noGrp="1"/>
          </p:cNvSpPr>
          <p:nvPr>
            <p:ph type="sldNum" sz="quarter" idx="4"/>
          </p:nvPr>
        </p:nvSpPr>
        <p:spPr/>
        <p:txBody>
          <a:bodyPr/>
          <a:lstStyle/>
          <a:p>
            <a:fld id="{68151E55-6873-49E2-B8D5-2F265E6F1973}" type="slidenum">
              <a:rPr lang="en-US" smtClean="0"/>
              <a:pPr/>
              <a:t>7</a:t>
            </a:fld>
            <a:endParaRPr lang="en-US" dirty="0"/>
          </a:p>
        </p:txBody>
      </p:sp>
    </p:spTree>
    <p:extLst>
      <p:ext uri="{BB962C8B-B14F-4D97-AF65-F5344CB8AC3E}">
        <p14:creationId xmlns:p14="http://schemas.microsoft.com/office/powerpoint/2010/main" val="2270201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886D9-DB45-48AF-8DD7-5B6763D2504D}"/>
              </a:ext>
            </a:extLst>
          </p:cNvPr>
          <p:cNvSpPr>
            <a:spLocks noGrp="1"/>
          </p:cNvSpPr>
          <p:nvPr>
            <p:ph type="title"/>
          </p:nvPr>
        </p:nvSpPr>
        <p:spPr/>
        <p:txBody>
          <a:bodyPr/>
          <a:lstStyle/>
          <a:p>
            <a:r>
              <a:rPr lang="en-US" dirty="0"/>
              <a:t>The Current Account </a:t>
            </a:r>
            <a:r>
              <a:rPr lang="en-US" sz="1000" b="0" dirty="0"/>
              <a:t>1</a:t>
            </a:r>
          </a:p>
        </p:txBody>
      </p:sp>
      <p:sp>
        <p:nvSpPr>
          <p:cNvPr id="3" name="Content Placeholder 2">
            <a:extLst>
              <a:ext uri="{FF2B5EF4-FFF2-40B4-BE49-F238E27FC236}">
                <a16:creationId xmlns:a16="http://schemas.microsoft.com/office/drawing/2014/main" id="{0C6F6DF7-9272-480B-8259-1267362F09E5}"/>
              </a:ext>
            </a:extLst>
          </p:cNvPr>
          <p:cNvSpPr>
            <a:spLocks noGrp="1"/>
          </p:cNvSpPr>
          <p:nvPr>
            <p:ph sz="quarter" idx="11"/>
          </p:nvPr>
        </p:nvSpPr>
        <p:spPr/>
        <p:txBody>
          <a:bodyPr/>
          <a:lstStyle/>
          <a:p>
            <a:r>
              <a:rPr lang="en-US" sz="2200" dirty="0"/>
              <a:t>Divided into four finer categories:</a:t>
            </a:r>
          </a:p>
          <a:p>
            <a:pPr marL="402336" indent="-402336">
              <a:buFont typeface="+mj-lt"/>
              <a:buAutoNum type="arabicPeriod"/>
            </a:pPr>
            <a:r>
              <a:rPr lang="en-US" sz="2200" b="1" dirty="0"/>
              <a:t>Goods trade</a:t>
            </a:r>
            <a:r>
              <a:rPr lang="en-US" sz="2200" dirty="0"/>
              <a:t> represents exports and imports of tangible goods (for example, oil, wheat, clothes, automobiles, computers, etc.)</a:t>
            </a:r>
          </a:p>
          <a:p>
            <a:pPr marL="402336" indent="-402336">
              <a:buFont typeface="+mj-lt"/>
              <a:buAutoNum type="arabicPeriod"/>
            </a:pPr>
            <a:r>
              <a:rPr lang="en-US" sz="2200" b="1" dirty="0"/>
              <a:t>Services</a:t>
            </a:r>
            <a:r>
              <a:rPr lang="en-US" sz="2200" dirty="0"/>
              <a:t> include payments and receipts for legal, consulting, financial, engineering, and other services; royalties for patents and intellectual properties; shipping fees; and tourist expenditures.</a:t>
            </a:r>
          </a:p>
          <a:p>
            <a:pPr marL="402336" indent="-402336">
              <a:buFont typeface="+mj-lt"/>
              <a:buAutoNum type="arabicPeriod"/>
            </a:pPr>
            <a:r>
              <a:rPr lang="en-US" sz="2200" b="1" dirty="0"/>
              <a:t>Primary income</a:t>
            </a:r>
            <a:r>
              <a:rPr lang="en-US" sz="2200" dirty="0"/>
              <a:t> consists largely of payments and receipts of interest, dividends, and other income on foreign investments that were previously made.</a:t>
            </a:r>
          </a:p>
          <a:p>
            <a:pPr marL="402336" indent="-402336">
              <a:buFont typeface="+mj-lt"/>
              <a:buAutoNum type="arabicPeriod"/>
            </a:pPr>
            <a:r>
              <a:rPr lang="en-US" sz="2200" b="1" dirty="0"/>
              <a:t>Secondary income</a:t>
            </a:r>
            <a:r>
              <a:rPr lang="en-US" sz="2200" dirty="0"/>
              <a:t> involves “unrequited” payments called current transfers (for example, foreign aid, remittances, </a:t>
            </a:r>
            <a:r>
              <a:rPr lang="en-US" sz="2200" dirty="0" err="1"/>
              <a:t>etc</a:t>
            </a:r>
            <a:r>
              <a:rPr lang="en-US" sz="2200" dirty="0"/>
              <a:t>).</a:t>
            </a:r>
          </a:p>
        </p:txBody>
      </p:sp>
      <p:sp>
        <p:nvSpPr>
          <p:cNvPr id="6" name="Slide Number Placeholder 5">
            <a:extLst>
              <a:ext uri="{FF2B5EF4-FFF2-40B4-BE49-F238E27FC236}">
                <a16:creationId xmlns:a16="http://schemas.microsoft.com/office/drawing/2014/main" id="{60B543C2-70A7-4E7B-B5B7-11A4C71BB26D}"/>
              </a:ext>
            </a:extLst>
          </p:cNvPr>
          <p:cNvSpPr>
            <a:spLocks noGrp="1"/>
          </p:cNvSpPr>
          <p:nvPr>
            <p:ph type="sldNum" sz="quarter" idx="4"/>
          </p:nvPr>
        </p:nvSpPr>
        <p:spPr/>
        <p:txBody>
          <a:bodyPr/>
          <a:lstStyle/>
          <a:p>
            <a:fld id="{68151E55-6873-49E2-B8D5-2F265E6F1973}" type="slidenum">
              <a:rPr lang="en-US" smtClean="0"/>
              <a:pPr/>
              <a:t>8</a:t>
            </a:fld>
            <a:endParaRPr lang="en-US" dirty="0"/>
          </a:p>
        </p:txBody>
      </p:sp>
    </p:spTree>
    <p:extLst>
      <p:ext uri="{BB962C8B-B14F-4D97-AF65-F5344CB8AC3E}">
        <p14:creationId xmlns:p14="http://schemas.microsoft.com/office/powerpoint/2010/main" val="1205852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7E918-3090-4C79-840C-CB0FCF29775C}"/>
              </a:ext>
            </a:extLst>
          </p:cNvPr>
          <p:cNvSpPr>
            <a:spLocks noGrp="1"/>
          </p:cNvSpPr>
          <p:nvPr>
            <p:ph type="title"/>
          </p:nvPr>
        </p:nvSpPr>
        <p:spPr/>
        <p:txBody>
          <a:bodyPr>
            <a:normAutofit/>
          </a:bodyPr>
          <a:lstStyle/>
          <a:p>
            <a:r>
              <a:rPr lang="en-US" sz="3600" dirty="0"/>
              <a:t>The Current Account </a:t>
            </a:r>
            <a:r>
              <a:rPr lang="en-US" sz="1000" b="0" dirty="0"/>
              <a:t>2</a:t>
            </a:r>
          </a:p>
        </p:txBody>
      </p:sp>
      <p:sp>
        <p:nvSpPr>
          <p:cNvPr id="3" name="Content Placeholder 2">
            <a:extLst>
              <a:ext uri="{FF2B5EF4-FFF2-40B4-BE49-F238E27FC236}">
                <a16:creationId xmlns:a16="http://schemas.microsoft.com/office/drawing/2014/main" id="{A99AD9B8-FAB9-456D-9174-BD22FBA27139}"/>
              </a:ext>
            </a:extLst>
          </p:cNvPr>
          <p:cNvSpPr>
            <a:spLocks noGrp="1"/>
          </p:cNvSpPr>
          <p:nvPr>
            <p:ph sz="quarter" idx="11"/>
          </p:nvPr>
        </p:nvSpPr>
        <p:spPr>
          <a:xfrm>
            <a:off x="342900" y="1276710"/>
            <a:ext cx="8458200" cy="2932684"/>
          </a:xfrm>
        </p:spPr>
        <p:txBody>
          <a:bodyPr/>
          <a:lstStyle/>
          <a:p>
            <a:r>
              <a:rPr lang="en-US" dirty="0"/>
              <a:t>Current account balance, especially the trade balance, tends to be sensitive to exchange rate changes.</a:t>
            </a:r>
          </a:p>
          <a:p>
            <a:pPr marL="292608" indent="-292608">
              <a:buFont typeface="Arial" panose="020B0604020202020204" pitchFamily="34" charset="0"/>
              <a:buChar char="•"/>
            </a:pPr>
            <a:r>
              <a:rPr lang="en-US" dirty="0"/>
              <a:t>Currency depreciation tends to increase exports and decrease imports.</a:t>
            </a:r>
          </a:p>
          <a:p>
            <a:pPr marL="292608" indent="-292608">
              <a:buFont typeface="Arial" panose="020B0604020202020204" pitchFamily="34" charset="0"/>
              <a:buChar char="•"/>
            </a:pPr>
            <a:r>
              <a:rPr lang="en-US" dirty="0"/>
              <a:t>Currency depreciation or devaluation can improve (worsen) the trade balance immediately if imports and exports are responsive (inelastic).</a:t>
            </a:r>
          </a:p>
        </p:txBody>
      </p:sp>
      <p:sp>
        <p:nvSpPr>
          <p:cNvPr id="4" name="Content Placeholder 3">
            <a:extLst>
              <a:ext uri="{FF2B5EF4-FFF2-40B4-BE49-F238E27FC236}">
                <a16:creationId xmlns:a16="http://schemas.microsoft.com/office/drawing/2014/main" id="{D5E47629-8495-4856-8739-3073D2F35AAC}"/>
              </a:ext>
            </a:extLst>
          </p:cNvPr>
          <p:cNvSpPr>
            <a:spLocks noGrp="1"/>
          </p:cNvSpPr>
          <p:nvPr>
            <p:ph sz="quarter" idx="14"/>
          </p:nvPr>
        </p:nvSpPr>
        <p:spPr>
          <a:xfrm>
            <a:off x="342900" y="4367037"/>
            <a:ext cx="8458200" cy="1229721"/>
          </a:xfrm>
        </p:spPr>
        <p:txBody>
          <a:bodyPr/>
          <a:lstStyle/>
          <a:p>
            <a:r>
              <a:rPr lang="en-US" b="1" dirty="0"/>
              <a:t>J-curve effect</a:t>
            </a:r>
            <a:r>
              <a:rPr lang="en-US" dirty="0"/>
              <a:t> refers to the initial deterioration and eventual improvement of trade balance following the depreciation of a country’s currency</a:t>
            </a:r>
          </a:p>
        </p:txBody>
      </p:sp>
      <p:sp>
        <p:nvSpPr>
          <p:cNvPr id="7" name="Slide Number Placeholder 6">
            <a:extLst>
              <a:ext uri="{FF2B5EF4-FFF2-40B4-BE49-F238E27FC236}">
                <a16:creationId xmlns:a16="http://schemas.microsoft.com/office/drawing/2014/main" id="{8DF396D3-323D-40A5-B56B-3C4D344AE65E}"/>
              </a:ext>
            </a:extLst>
          </p:cNvPr>
          <p:cNvSpPr>
            <a:spLocks noGrp="1"/>
          </p:cNvSpPr>
          <p:nvPr>
            <p:ph type="sldNum" sz="quarter" idx="10"/>
          </p:nvPr>
        </p:nvSpPr>
        <p:spPr/>
        <p:txBody>
          <a:bodyPr/>
          <a:lstStyle/>
          <a:p>
            <a:fld id="{68151E55-6873-49E2-B8D5-2F265E6F1973}" type="slidenum">
              <a:rPr lang="en-US" smtClean="0"/>
              <a:t>9</a:t>
            </a:fld>
            <a:endParaRPr lang="en-US"/>
          </a:p>
        </p:txBody>
      </p:sp>
    </p:spTree>
    <p:extLst>
      <p:ext uri="{BB962C8B-B14F-4D97-AF65-F5344CB8AC3E}">
        <p14:creationId xmlns:p14="http://schemas.microsoft.com/office/powerpoint/2010/main" val="942724738"/>
      </p:ext>
    </p:extLst>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84F6219E-3D47-41AC-9893-1108D06AA07D}"/>
    </a:ext>
  </a:extLst>
</a:theme>
</file>

<file path=ppt/theme/theme2.xml><?xml version="1.0" encoding="utf-8"?>
<a:theme xmlns:a="http://schemas.openxmlformats.org/drawingml/2006/main" name="MainContentSlideMaster">
  <a:themeElements>
    <a:clrScheme name="Custom 164">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B385948E-CF34-4CE8-9AC7-28DE40FDC656}"/>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FEE61EC3-6634-45B5-BF77-FBC9B835BC7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A15A20A0-BEE6-47A5-BC6B-F87134FBF13C}"/>
    </a:ext>
  </a:extLst>
</a:theme>
</file>

<file path=ppt/theme/theme5.xml><?xml version="1.0" encoding="utf-8"?>
<a:theme xmlns:a="http://schemas.openxmlformats.org/drawingml/2006/main" name="ImageDescriptionAppendixSlideMaster">
  <a:themeElements>
    <a:clrScheme name="Custom 163">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002060"/>
      </a:hlink>
      <a:folHlink>
        <a:srgbClr val="00206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HHE_Generic Accessible PPT Template_Editorial_v9_2019.potx" id="{41975DA0-F041-4DB0-8948-AC3BFD0C25BA}" vid="{22313DF8-AA3F-4A8D-9652-6DDC53D759E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Nickels_UB13e_PPT_Instructor_Ch03</Template>
  <TotalTime>3561</TotalTime>
  <Words>2829</Words>
  <Application>Microsoft Office PowerPoint</Application>
  <PresentationFormat>On-screen Show (4:3)</PresentationFormat>
  <Paragraphs>341</Paragraphs>
  <Slides>21</Slides>
  <Notes>10</Notes>
  <HiddenSlides>0</HiddenSlides>
  <MMClips>0</MMClips>
  <ScaleCrop>false</ScaleCrop>
  <HeadingPairs>
    <vt:vector size="8" baseType="variant">
      <vt:variant>
        <vt:lpstr>Fonts Used</vt:lpstr>
      </vt:variant>
      <vt:variant>
        <vt:i4>4</vt:i4>
      </vt:variant>
      <vt:variant>
        <vt:lpstr>Theme</vt:lpstr>
      </vt:variant>
      <vt:variant>
        <vt:i4>5</vt:i4>
      </vt:variant>
      <vt:variant>
        <vt:lpstr>Embedded OLE Servers</vt:lpstr>
      </vt:variant>
      <vt:variant>
        <vt:i4>1</vt:i4>
      </vt:variant>
      <vt:variant>
        <vt:lpstr>Slide Titles</vt:lpstr>
      </vt:variant>
      <vt:variant>
        <vt:i4>21</vt:i4>
      </vt:variant>
    </vt:vector>
  </HeadingPairs>
  <TitlesOfParts>
    <vt:vector size="31" baseType="lpstr">
      <vt:lpstr>MS PGothic</vt:lpstr>
      <vt:lpstr>Arial</vt:lpstr>
      <vt:lpstr>Arial Unicode MS</vt:lpstr>
      <vt:lpstr>Calibri</vt:lpstr>
      <vt:lpstr>Title Slides Master</vt:lpstr>
      <vt:lpstr>MainContentSlideMaster</vt:lpstr>
      <vt:lpstr>ClosingMaster</vt:lpstr>
      <vt:lpstr>DividerSlideMaster</vt:lpstr>
      <vt:lpstr>ImageDescriptionAppendixSlideMaster</vt:lpstr>
      <vt:lpstr>Equation</vt:lpstr>
      <vt:lpstr>Chapter Three</vt:lpstr>
      <vt:lpstr>Overview</vt:lpstr>
      <vt:lpstr>Balance of Payments Accounting 1</vt:lpstr>
      <vt:lpstr>Balance of Payments Accounting 2</vt:lpstr>
      <vt:lpstr>Balance of Payments Accounts</vt:lpstr>
      <vt:lpstr>Summary of the U.S. Balance of Payments for 2020 ($ billion) 1</vt:lpstr>
      <vt:lpstr>Summary of the U.S. Balance of Payments for 2020 ($ billion) 2</vt:lpstr>
      <vt:lpstr>The Current Account 1</vt:lpstr>
      <vt:lpstr>The Current Account 2</vt:lpstr>
      <vt:lpstr>The Capital Account</vt:lpstr>
      <vt:lpstr>The Financial Account 1</vt:lpstr>
      <vt:lpstr>The Financial Account 2</vt:lpstr>
      <vt:lpstr>Statistical Discrepancy</vt:lpstr>
      <vt:lpstr>The Official Reserves Account</vt:lpstr>
      <vt:lpstr>The Balance of Payments Identity (B O P I)</vt:lpstr>
      <vt:lpstr>The Balance of Payments Identity (B O P I)</vt:lpstr>
      <vt:lpstr>B O P Trends in Major Countries 1</vt:lpstr>
      <vt:lpstr>B O P Trends in Major Countries 2</vt:lpstr>
      <vt:lpstr>B O P Trends in Major Countries 3</vt:lpstr>
      <vt:lpstr>Top U.S. Trading Partners, 2020 ($ billion)</vt:lpstr>
      <vt:lpstr>End of Main Content</vt:lpstr>
    </vt:vector>
  </TitlesOfParts>
  <Company>McGraw Hill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Three</dc:title>
  <dc:creator/>
  <cp:keywords/>
  <cp:lastModifiedBy>د. سعد بن صالح الزوبع | Dr. Saad Alzoba</cp:lastModifiedBy>
  <cp:revision>1263</cp:revision>
  <dcterms:created xsi:type="dcterms:W3CDTF">2020-12-08T04:00:13Z</dcterms:created>
  <dcterms:modified xsi:type="dcterms:W3CDTF">2024-09-16T15:12:09Z</dcterms:modified>
</cp:coreProperties>
</file>