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64"/>
  </p:handoutMasterIdLst>
  <p:sldIdLst>
    <p:sldId id="413" r:id="rId2"/>
    <p:sldId id="410" r:id="rId3"/>
    <p:sldId id="257" r:id="rId4"/>
    <p:sldId id="258" r:id="rId5"/>
    <p:sldId id="260" r:id="rId6"/>
    <p:sldId id="259" r:id="rId7"/>
    <p:sldId id="411" r:id="rId8"/>
    <p:sldId id="256" r:id="rId9"/>
    <p:sldId id="286" r:id="rId10"/>
    <p:sldId id="308" r:id="rId11"/>
    <p:sldId id="309" r:id="rId12"/>
    <p:sldId id="310" r:id="rId13"/>
    <p:sldId id="311" r:id="rId14"/>
    <p:sldId id="312" r:id="rId15"/>
    <p:sldId id="313" r:id="rId16"/>
    <p:sldId id="314" r:id="rId17"/>
    <p:sldId id="315" r:id="rId18"/>
    <p:sldId id="316" r:id="rId19"/>
    <p:sldId id="317" r:id="rId20"/>
    <p:sldId id="403" r:id="rId21"/>
    <p:sldId id="406" r:id="rId22"/>
    <p:sldId id="320" r:id="rId23"/>
    <p:sldId id="321" r:id="rId24"/>
    <p:sldId id="322" r:id="rId25"/>
    <p:sldId id="323" r:id="rId26"/>
    <p:sldId id="407" r:id="rId27"/>
    <p:sldId id="325" r:id="rId28"/>
    <p:sldId id="326" r:id="rId29"/>
    <p:sldId id="327" r:id="rId30"/>
    <p:sldId id="328" r:id="rId31"/>
    <p:sldId id="329" r:id="rId32"/>
    <p:sldId id="330" r:id="rId33"/>
    <p:sldId id="331" r:id="rId34"/>
    <p:sldId id="333" r:id="rId35"/>
    <p:sldId id="334" r:id="rId36"/>
    <p:sldId id="335" r:id="rId37"/>
    <p:sldId id="336" r:id="rId38"/>
    <p:sldId id="404" r:id="rId39"/>
    <p:sldId id="338" r:id="rId40"/>
    <p:sldId id="339" r:id="rId41"/>
    <p:sldId id="340" r:id="rId42"/>
    <p:sldId id="341" r:id="rId43"/>
    <p:sldId id="342" r:id="rId44"/>
    <p:sldId id="343" r:id="rId45"/>
    <p:sldId id="344" r:id="rId46"/>
    <p:sldId id="405" r:id="rId47"/>
    <p:sldId id="345" r:id="rId48"/>
    <p:sldId id="346" r:id="rId49"/>
    <p:sldId id="347" r:id="rId50"/>
    <p:sldId id="348" r:id="rId51"/>
    <p:sldId id="349" r:id="rId52"/>
    <p:sldId id="350" r:id="rId53"/>
    <p:sldId id="351" r:id="rId54"/>
    <p:sldId id="352" r:id="rId55"/>
    <p:sldId id="353" r:id="rId56"/>
    <p:sldId id="354" r:id="rId57"/>
    <p:sldId id="355" r:id="rId58"/>
    <p:sldId id="356" r:id="rId59"/>
    <p:sldId id="357" r:id="rId60"/>
    <p:sldId id="358" r:id="rId61"/>
    <p:sldId id="409" r:id="rId62"/>
    <p:sldId id="284"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110" d="100"/>
          <a:sy n="110" d="100"/>
        </p:scale>
        <p:origin x="1068"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24D14A2-91CB-4FAC-832A-B9D043BE179F}" type="datetimeFigureOut">
              <a:rPr lang="en-US" smtClean="0"/>
              <a:t>8/22/2024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B37A81F-3D64-4161-9660-E2BE1F9CFC44}" type="slidenum">
              <a:rPr lang="en-US" smtClean="0"/>
              <a:t>‹#›</a:t>
            </a:fld>
            <a:endParaRPr lang="en-US"/>
          </a:p>
        </p:txBody>
      </p:sp>
    </p:spTree>
    <p:extLst>
      <p:ext uri="{BB962C8B-B14F-4D97-AF65-F5344CB8AC3E}">
        <p14:creationId xmlns:p14="http://schemas.microsoft.com/office/powerpoint/2010/main" val="5241964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BE4F1-4EEE-4B14-B21E-F7CFB0842FE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1463F6E-BD7D-4AD2-B3F1-D6442BB6881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818A2EA-D97C-4A34-A3A5-736C89364B7B}"/>
              </a:ext>
            </a:extLst>
          </p:cNvPr>
          <p:cNvSpPr>
            <a:spLocks noGrp="1"/>
          </p:cNvSpPr>
          <p:nvPr>
            <p:ph type="dt" sz="half" idx="10"/>
          </p:nvPr>
        </p:nvSpPr>
        <p:spPr/>
        <p:txBody>
          <a:bodyPr/>
          <a:lstStyle/>
          <a:p>
            <a:fld id="{2FF8B8F8-2421-4CB6-9DD9-0F9A2D50996B}" type="datetimeFigureOut">
              <a:rPr lang="en-US" smtClean="0"/>
              <a:pPr/>
              <a:t>8/22/2024</a:t>
            </a:fld>
            <a:endParaRPr lang="en-US"/>
          </a:p>
        </p:txBody>
      </p:sp>
      <p:sp>
        <p:nvSpPr>
          <p:cNvPr id="5" name="Footer Placeholder 4">
            <a:extLst>
              <a:ext uri="{FF2B5EF4-FFF2-40B4-BE49-F238E27FC236}">
                <a16:creationId xmlns:a16="http://schemas.microsoft.com/office/drawing/2014/main" id="{026A9A99-F96B-4DFC-ACED-B90A42DF9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59E66-5934-4E3B-AE94-77EC0AE1165A}"/>
              </a:ext>
            </a:extLst>
          </p:cNvPr>
          <p:cNvSpPr>
            <a:spLocks noGrp="1"/>
          </p:cNvSpPr>
          <p:nvPr>
            <p:ph type="sldNum" sz="quarter" idx="12"/>
          </p:nvPr>
        </p:nvSpPr>
        <p:spPr/>
        <p:txBody>
          <a:bodyPr/>
          <a:lstStyle/>
          <a:p>
            <a:fld id="{FFA98D13-5084-4695-9CAB-D48CCF7DAE2C}" type="slidenum">
              <a:rPr lang="en-US" smtClean="0"/>
              <a:pPr/>
              <a:t>‹#›</a:t>
            </a:fld>
            <a:endParaRPr lang="en-US"/>
          </a:p>
        </p:txBody>
      </p:sp>
    </p:spTree>
    <p:extLst>
      <p:ext uri="{BB962C8B-B14F-4D97-AF65-F5344CB8AC3E}">
        <p14:creationId xmlns:p14="http://schemas.microsoft.com/office/powerpoint/2010/main" val="2661190842"/>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630B-4039-4E09-A367-D81852D6BE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0649A3-D872-4015-9E3F-22B89303F1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E0F1B-9303-4C17-BD62-F239D4370B18}"/>
              </a:ext>
            </a:extLst>
          </p:cNvPr>
          <p:cNvSpPr>
            <a:spLocks noGrp="1"/>
          </p:cNvSpPr>
          <p:nvPr>
            <p:ph type="dt" sz="half" idx="10"/>
          </p:nvPr>
        </p:nvSpPr>
        <p:spPr/>
        <p:txBody>
          <a:bodyPr/>
          <a:lstStyle/>
          <a:p>
            <a:fld id="{2FF8B8F8-2421-4CB6-9DD9-0F9A2D50996B}" type="datetimeFigureOut">
              <a:rPr lang="en-US" smtClean="0"/>
              <a:pPr/>
              <a:t>8/22/2024</a:t>
            </a:fld>
            <a:endParaRPr lang="en-US"/>
          </a:p>
        </p:txBody>
      </p:sp>
      <p:sp>
        <p:nvSpPr>
          <p:cNvPr id="5" name="Footer Placeholder 4">
            <a:extLst>
              <a:ext uri="{FF2B5EF4-FFF2-40B4-BE49-F238E27FC236}">
                <a16:creationId xmlns:a16="http://schemas.microsoft.com/office/drawing/2014/main" id="{85939385-35E8-4015-95FF-DE14C317D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2DFFB0-5ECE-4A04-8D3C-A516013802B3}"/>
              </a:ext>
            </a:extLst>
          </p:cNvPr>
          <p:cNvSpPr>
            <a:spLocks noGrp="1"/>
          </p:cNvSpPr>
          <p:nvPr>
            <p:ph type="sldNum" sz="quarter" idx="12"/>
          </p:nvPr>
        </p:nvSpPr>
        <p:spPr/>
        <p:txBody>
          <a:bodyPr/>
          <a:lstStyle/>
          <a:p>
            <a:fld id="{FFA98D13-5084-4695-9CAB-D48CCF7DAE2C}" type="slidenum">
              <a:rPr lang="en-US" smtClean="0"/>
              <a:pPr/>
              <a:t>‹#›</a:t>
            </a:fld>
            <a:endParaRPr lang="en-US"/>
          </a:p>
        </p:txBody>
      </p:sp>
    </p:spTree>
    <p:extLst>
      <p:ext uri="{BB962C8B-B14F-4D97-AF65-F5344CB8AC3E}">
        <p14:creationId xmlns:p14="http://schemas.microsoft.com/office/powerpoint/2010/main" val="2063339536"/>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928637-29B5-4FB3-8743-37E59C85C68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8D5528-DB66-4670-A25D-A8B613ABBB0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360F7-C483-46F6-94A7-FE86A6AB6973}"/>
              </a:ext>
            </a:extLst>
          </p:cNvPr>
          <p:cNvSpPr>
            <a:spLocks noGrp="1"/>
          </p:cNvSpPr>
          <p:nvPr>
            <p:ph type="dt" sz="half" idx="10"/>
          </p:nvPr>
        </p:nvSpPr>
        <p:spPr/>
        <p:txBody>
          <a:bodyPr/>
          <a:lstStyle/>
          <a:p>
            <a:fld id="{2FF8B8F8-2421-4CB6-9DD9-0F9A2D50996B}" type="datetimeFigureOut">
              <a:rPr lang="en-US" smtClean="0"/>
              <a:pPr/>
              <a:t>8/22/2024</a:t>
            </a:fld>
            <a:endParaRPr lang="en-US"/>
          </a:p>
        </p:txBody>
      </p:sp>
      <p:sp>
        <p:nvSpPr>
          <p:cNvPr id="5" name="Footer Placeholder 4">
            <a:extLst>
              <a:ext uri="{FF2B5EF4-FFF2-40B4-BE49-F238E27FC236}">
                <a16:creationId xmlns:a16="http://schemas.microsoft.com/office/drawing/2014/main" id="{BC39227B-A3FF-4597-9C73-2A8C779B1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443D0-75B1-4935-B9AE-082C6AE73CD6}"/>
              </a:ext>
            </a:extLst>
          </p:cNvPr>
          <p:cNvSpPr>
            <a:spLocks noGrp="1"/>
          </p:cNvSpPr>
          <p:nvPr>
            <p:ph type="sldNum" sz="quarter" idx="12"/>
          </p:nvPr>
        </p:nvSpPr>
        <p:spPr/>
        <p:txBody>
          <a:bodyPr/>
          <a:lstStyle/>
          <a:p>
            <a:fld id="{FFA98D13-5084-4695-9CAB-D48CCF7DAE2C}" type="slidenum">
              <a:rPr lang="en-US" smtClean="0"/>
              <a:pPr/>
              <a:t>‹#›</a:t>
            </a:fld>
            <a:endParaRPr lang="en-US"/>
          </a:p>
        </p:txBody>
      </p:sp>
    </p:spTree>
    <p:extLst>
      <p:ext uri="{BB962C8B-B14F-4D97-AF65-F5344CB8AC3E}">
        <p14:creationId xmlns:p14="http://schemas.microsoft.com/office/powerpoint/2010/main" val="488673053"/>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6853-4293-4CD8-9CFB-654F14CB8F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71C669-7AAE-4889-891B-3807806B6F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AE06E-D711-4CA4-9474-DAC7A29B0480}"/>
              </a:ext>
            </a:extLst>
          </p:cNvPr>
          <p:cNvSpPr>
            <a:spLocks noGrp="1"/>
          </p:cNvSpPr>
          <p:nvPr>
            <p:ph type="dt" sz="half" idx="10"/>
          </p:nvPr>
        </p:nvSpPr>
        <p:spPr/>
        <p:txBody>
          <a:bodyPr/>
          <a:lstStyle/>
          <a:p>
            <a:fld id="{2FF8B8F8-2421-4CB6-9DD9-0F9A2D50996B}" type="datetimeFigureOut">
              <a:rPr lang="en-US" smtClean="0"/>
              <a:pPr/>
              <a:t>8/22/2024</a:t>
            </a:fld>
            <a:endParaRPr lang="en-US"/>
          </a:p>
        </p:txBody>
      </p:sp>
      <p:sp>
        <p:nvSpPr>
          <p:cNvPr id="5" name="Footer Placeholder 4">
            <a:extLst>
              <a:ext uri="{FF2B5EF4-FFF2-40B4-BE49-F238E27FC236}">
                <a16:creationId xmlns:a16="http://schemas.microsoft.com/office/drawing/2014/main" id="{3544ECB6-91A8-4CE7-AC03-9D1A5ACC1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E43BB-6D90-403D-968B-F2910BB6E369}"/>
              </a:ext>
            </a:extLst>
          </p:cNvPr>
          <p:cNvSpPr>
            <a:spLocks noGrp="1"/>
          </p:cNvSpPr>
          <p:nvPr>
            <p:ph type="sldNum" sz="quarter" idx="12"/>
          </p:nvPr>
        </p:nvSpPr>
        <p:spPr/>
        <p:txBody>
          <a:bodyPr/>
          <a:lstStyle/>
          <a:p>
            <a:fld id="{FFA98D13-5084-4695-9CAB-D48CCF7DAE2C}" type="slidenum">
              <a:rPr lang="en-US" smtClean="0"/>
              <a:pPr/>
              <a:t>‹#›</a:t>
            </a:fld>
            <a:endParaRPr lang="en-US"/>
          </a:p>
        </p:txBody>
      </p:sp>
    </p:spTree>
    <p:extLst>
      <p:ext uri="{BB962C8B-B14F-4D97-AF65-F5344CB8AC3E}">
        <p14:creationId xmlns:p14="http://schemas.microsoft.com/office/powerpoint/2010/main" val="2963515655"/>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92E4-3D72-406F-B839-11DF54ABC4C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988236A-9BC0-46A3-847B-57B83476804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02F03D1-3F4F-4489-A10A-508CC27E6F75}"/>
              </a:ext>
            </a:extLst>
          </p:cNvPr>
          <p:cNvSpPr>
            <a:spLocks noGrp="1"/>
          </p:cNvSpPr>
          <p:nvPr>
            <p:ph type="dt" sz="half" idx="10"/>
          </p:nvPr>
        </p:nvSpPr>
        <p:spPr/>
        <p:txBody>
          <a:bodyPr/>
          <a:lstStyle/>
          <a:p>
            <a:fld id="{2FF8B8F8-2421-4CB6-9DD9-0F9A2D50996B}" type="datetimeFigureOut">
              <a:rPr lang="en-US" smtClean="0"/>
              <a:pPr/>
              <a:t>8/22/2024</a:t>
            </a:fld>
            <a:endParaRPr lang="en-US"/>
          </a:p>
        </p:txBody>
      </p:sp>
      <p:sp>
        <p:nvSpPr>
          <p:cNvPr id="5" name="Footer Placeholder 4">
            <a:extLst>
              <a:ext uri="{FF2B5EF4-FFF2-40B4-BE49-F238E27FC236}">
                <a16:creationId xmlns:a16="http://schemas.microsoft.com/office/drawing/2014/main" id="{F4E55036-40F7-4064-AA94-7BD97F12A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3D640-4CB0-474B-8F0B-5B44A5CB37EE}"/>
              </a:ext>
            </a:extLst>
          </p:cNvPr>
          <p:cNvSpPr>
            <a:spLocks noGrp="1"/>
          </p:cNvSpPr>
          <p:nvPr>
            <p:ph type="sldNum" sz="quarter" idx="12"/>
          </p:nvPr>
        </p:nvSpPr>
        <p:spPr/>
        <p:txBody>
          <a:bodyPr/>
          <a:lstStyle/>
          <a:p>
            <a:fld id="{FFA98D13-5084-4695-9CAB-D48CCF7DAE2C}" type="slidenum">
              <a:rPr lang="en-US" smtClean="0"/>
              <a:pPr/>
              <a:t>‹#›</a:t>
            </a:fld>
            <a:endParaRPr lang="en-US"/>
          </a:p>
        </p:txBody>
      </p:sp>
    </p:spTree>
    <p:extLst>
      <p:ext uri="{BB962C8B-B14F-4D97-AF65-F5344CB8AC3E}">
        <p14:creationId xmlns:p14="http://schemas.microsoft.com/office/powerpoint/2010/main" val="1502013908"/>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E553-77A3-4B69-A3FA-2C97A8E912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01C9F1-7C8B-4442-80C1-F9009A63D0D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306A66-CEDF-4AC3-B916-0650DFB619EB}"/>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0F33F6-9CD4-4887-BAD7-FD397461318E}"/>
              </a:ext>
            </a:extLst>
          </p:cNvPr>
          <p:cNvSpPr>
            <a:spLocks noGrp="1"/>
          </p:cNvSpPr>
          <p:nvPr>
            <p:ph type="dt" sz="half" idx="10"/>
          </p:nvPr>
        </p:nvSpPr>
        <p:spPr/>
        <p:txBody>
          <a:bodyPr/>
          <a:lstStyle/>
          <a:p>
            <a:fld id="{2FF8B8F8-2421-4CB6-9DD9-0F9A2D50996B}" type="datetimeFigureOut">
              <a:rPr lang="en-US" smtClean="0"/>
              <a:pPr/>
              <a:t>8/22/2024</a:t>
            </a:fld>
            <a:endParaRPr lang="en-US"/>
          </a:p>
        </p:txBody>
      </p:sp>
      <p:sp>
        <p:nvSpPr>
          <p:cNvPr id="6" name="Footer Placeholder 5">
            <a:extLst>
              <a:ext uri="{FF2B5EF4-FFF2-40B4-BE49-F238E27FC236}">
                <a16:creationId xmlns:a16="http://schemas.microsoft.com/office/drawing/2014/main" id="{1F7B5F80-2258-4BAD-8514-9EC8503454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BC727A-C7F6-4356-93BE-0E5684A2A6A9}"/>
              </a:ext>
            </a:extLst>
          </p:cNvPr>
          <p:cNvSpPr>
            <a:spLocks noGrp="1"/>
          </p:cNvSpPr>
          <p:nvPr>
            <p:ph type="sldNum" sz="quarter" idx="12"/>
          </p:nvPr>
        </p:nvSpPr>
        <p:spPr/>
        <p:txBody>
          <a:bodyPr/>
          <a:lstStyle/>
          <a:p>
            <a:fld id="{FFA98D13-5084-4695-9CAB-D48CCF7DAE2C}" type="slidenum">
              <a:rPr lang="en-US" smtClean="0"/>
              <a:pPr/>
              <a:t>‹#›</a:t>
            </a:fld>
            <a:endParaRPr lang="en-US"/>
          </a:p>
        </p:txBody>
      </p:sp>
    </p:spTree>
    <p:extLst>
      <p:ext uri="{BB962C8B-B14F-4D97-AF65-F5344CB8AC3E}">
        <p14:creationId xmlns:p14="http://schemas.microsoft.com/office/powerpoint/2010/main" val="3866579589"/>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C7561-81D5-4FEB-80CC-47357C575BF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59425D-5C3E-46FB-8ECC-003A21CEFBB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A42427B-E0DA-43EA-9AD5-416ADFC8C6E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64B8B9-5A47-458B-A8B3-D16529F4140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4346545-51C8-42F8-8754-51816FFD0707}"/>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4ABAAB-13F1-47C5-824C-A68933A84D1F}"/>
              </a:ext>
            </a:extLst>
          </p:cNvPr>
          <p:cNvSpPr>
            <a:spLocks noGrp="1"/>
          </p:cNvSpPr>
          <p:nvPr>
            <p:ph type="dt" sz="half" idx="10"/>
          </p:nvPr>
        </p:nvSpPr>
        <p:spPr/>
        <p:txBody>
          <a:bodyPr/>
          <a:lstStyle/>
          <a:p>
            <a:fld id="{2FF8B8F8-2421-4CB6-9DD9-0F9A2D50996B}" type="datetimeFigureOut">
              <a:rPr lang="en-US" smtClean="0"/>
              <a:pPr/>
              <a:t>8/22/2024</a:t>
            </a:fld>
            <a:endParaRPr lang="en-US"/>
          </a:p>
        </p:txBody>
      </p:sp>
      <p:sp>
        <p:nvSpPr>
          <p:cNvPr id="8" name="Footer Placeholder 7">
            <a:extLst>
              <a:ext uri="{FF2B5EF4-FFF2-40B4-BE49-F238E27FC236}">
                <a16:creationId xmlns:a16="http://schemas.microsoft.com/office/drawing/2014/main" id="{E826EA0E-0A92-4D90-A38D-B0FA105F2B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EC51E5-EAAC-42B3-8D4E-358CDE5A88EA}"/>
              </a:ext>
            </a:extLst>
          </p:cNvPr>
          <p:cNvSpPr>
            <a:spLocks noGrp="1"/>
          </p:cNvSpPr>
          <p:nvPr>
            <p:ph type="sldNum" sz="quarter" idx="12"/>
          </p:nvPr>
        </p:nvSpPr>
        <p:spPr/>
        <p:txBody>
          <a:bodyPr/>
          <a:lstStyle/>
          <a:p>
            <a:fld id="{FFA98D13-5084-4695-9CAB-D48CCF7DAE2C}" type="slidenum">
              <a:rPr lang="en-US" smtClean="0"/>
              <a:pPr/>
              <a:t>‹#›</a:t>
            </a:fld>
            <a:endParaRPr lang="en-US"/>
          </a:p>
        </p:txBody>
      </p:sp>
    </p:spTree>
    <p:extLst>
      <p:ext uri="{BB962C8B-B14F-4D97-AF65-F5344CB8AC3E}">
        <p14:creationId xmlns:p14="http://schemas.microsoft.com/office/powerpoint/2010/main" val="2527691852"/>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4A66-2DBD-434E-B6BF-0792AE73E4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D7E11A-140F-41BD-B8C1-6658A2D0AE99}"/>
              </a:ext>
            </a:extLst>
          </p:cNvPr>
          <p:cNvSpPr>
            <a:spLocks noGrp="1"/>
          </p:cNvSpPr>
          <p:nvPr>
            <p:ph type="dt" sz="half" idx="10"/>
          </p:nvPr>
        </p:nvSpPr>
        <p:spPr/>
        <p:txBody>
          <a:bodyPr/>
          <a:lstStyle/>
          <a:p>
            <a:fld id="{2FF8B8F8-2421-4CB6-9DD9-0F9A2D50996B}" type="datetimeFigureOut">
              <a:rPr lang="en-US" smtClean="0"/>
              <a:pPr/>
              <a:t>8/22/2024</a:t>
            </a:fld>
            <a:endParaRPr lang="en-US"/>
          </a:p>
        </p:txBody>
      </p:sp>
      <p:sp>
        <p:nvSpPr>
          <p:cNvPr id="4" name="Footer Placeholder 3">
            <a:extLst>
              <a:ext uri="{FF2B5EF4-FFF2-40B4-BE49-F238E27FC236}">
                <a16:creationId xmlns:a16="http://schemas.microsoft.com/office/drawing/2014/main" id="{E1A0D92C-8648-4E6A-9528-68F59DBEB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7C6573-5F60-478B-9BA2-CE4D9A7C8DA1}"/>
              </a:ext>
            </a:extLst>
          </p:cNvPr>
          <p:cNvSpPr>
            <a:spLocks noGrp="1"/>
          </p:cNvSpPr>
          <p:nvPr>
            <p:ph type="sldNum" sz="quarter" idx="12"/>
          </p:nvPr>
        </p:nvSpPr>
        <p:spPr/>
        <p:txBody>
          <a:bodyPr/>
          <a:lstStyle/>
          <a:p>
            <a:fld id="{FFA98D13-5084-4695-9CAB-D48CCF7DAE2C}" type="slidenum">
              <a:rPr lang="en-US" smtClean="0"/>
              <a:pPr/>
              <a:t>‹#›</a:t>
            </a:fld>
            <a:endParaRPr lang="en-US"/>
          </a:p>
        </p:txBody>
      </p:sp>
    </p:spTree>
    <p:extLst>
      <p:ext uri="{BB962C8B-B14F-4D97-AF65-F5344CB8AC3E}">
        <p14:creationId xmlns:p14="http://schemas.microsoft.com/office/powerpoint/2010/main" val="3350912662"/>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AF431-A757-4F58-9D30-C6843E69D2FC}"/>
              </a:ext>
            </a:extLst>
          </p:cNvPr>
          <p:cNvSpPr>
            <a:spLocks noGrp="1"/>
          </p:cNvSpPr>
          <p:nvPr>
            <p:ph type="dt" sz="half" idx="10"/>
          </p:nvPr>
        </p:nvSpPr>
        <p:spPr/>
        <p:txBody>
          <a:bodyPr/>
          <a:lstStyle/>
          <a:p>
            <a:fld id="{2FF8B8F8-2421-4CB6-9DD9-0F9A2D50996B}" type="datetimeFigureOut">
              <a:rPr lang="en-US" smtClean="0"/>
              <a:pPr/>
              <a:t>8/22/2024</a:t>
            </a:fld>
            <a:endParaRPr lang="en-US"/>
          </a:p>
        </p:txBody>
      </p:sp>
      <p:sp>
        <p:nvSpPr>
          <p:cNvPr id="3" name="Footer Placeholder 2">
            <a:extLst>
              <a:ext uri="{FF2B5EF4-FFF2-40B4-BE49-F238E27FC236}">
                <a16:creationId xmlns:a16="http://schemas.microsoft.com/office/drawing/2014/main" id="{92FCBE2D-29D6-440B-AB1C-72DFF73425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C19FAF-2FB0-410D-B963-0333FE7AFC13}"/>
              </a:ext>
            </a:extLst>
          </p:cNvPr>
          <p:cNvSpPr>
            <a:spLocks noGrp="1"/>
          </p:cNvSpPr>
          <p:nvPr>
            <p:ph type="sldNum" sz="quarter" idx="12"/>
          </p:nvPr>
        </p:nvSpPr>
        <p:spPr/>
        <p:txBody>
          <a:bodyPr/>
          <a:lstStyle/>
          <a:p>
            <a:fld id="{FFA98D13-5084-4695-9CAB-D48CCF7DAE2C}" type="slidenum">
              <a:rPr lang="en-US" smtClean="0"/>
              <a:pPr/>
              <a:t>‹#›</a:t>
            </a:fld>
            <a:endParaRPr lang="en-US"/>
          </a:p>
        </p:txBody>
      </p:sp>
    </p:spTree>
    <p:extLst>
      <p:ext uri="{BB962C8B-B14F-4D97-AF65-F5344CB8AC3E}">
        <p14:creationId xmlns:p14="http://schemas.microsoft.com/office/powerpoint/2010/main" val="3921065983"/>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A9089-9850-4F4E-B7D4-11F73A10AF5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0EABFDA-14AA-4114-B285-779CADF85A0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5B7B64-0BB3-4EE6-9917-38AB42F4BC8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04445AA-6E84-4F6C-B8F9-C0E1F3A2E4AA}"/>
              </a:ext>
            </a:extLst>
          </p:cNvPr>
          <p:cNvSpPr>
            <a:spLocks noGrp="1"/>
          </p:cNvSpPr>
          <p:nvPr>
            <p:ph type="dt" sz="half" idx="10"/>
          </p:nvPr>
        </p:nvSpPr>
        <p:spPr/>
        <p:txBody>
          <a:bodyPr/>
          <a:lstStyle/>
          <a:p>
            <a:fld id="{2FF8B8F8-2421-4CB6-9DD9-0F9A2D50996B}" type="datetimeFigureOut">
              <a:rPr lang="en-US" smtClean="0"/>
              <a:pPr/>
              <a:t>8/22/2024</a:t>
            </a:fld>
            <a:endParaRPr lang="en-US"/>
          </a:p>
        </p:txBody>
      </p:sp>
      <p:sp>
        <p:nvSpPr>
          <p:cNvPr id="6" name="Footer Placeholder 5">
            <a:extLst>
              <a:ext uri="{FF2B5EF4-FFF2-40B4-BE49-F238E27FC236}">
                <a16:creationId xmlns:a16="http://schemas.microsoft.com/office/drawing/2014/main" id="{99F602D7-99AE-43EB-9886-FC73815B74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FAFD7E-C5F3-4290-B70B-38D3B818DF64}"/>
              </a:ext>
            </a:extLst>
          </p:cNvPr>
          <p:cNvSpPr>
            <a:spLocks noGrp="1"/>
          </p:cNvSpPr>
          <p:nvPr>
            <p:ph type="sldNum" sz="quarter" idx="12"/>
          </p:nvPr>
        </p:nvSpPr>
        <p:spPr/>
        <p:txBody>
          <a:bodyPr/>
          <a:lstStyle/>
          <a:p>
            <a:fld id="{FFA98D13-5084-4695-9CAB-D48CCF7DAE2C}" type="slidenum">
              <a:rPr lang="en-US" smtClean="0"/>
              <a:pPr/>
              <a:t>‹#›</a:t>
            </a:fld>
            <a:endParaRPr lang="en-US"/>
          </a:p>
        </p:txBody>
      </p:sp>
    </p:spTree>
    <p:extLst>
      <p:ext uri="{BB962C8B-B14F-4D97-AF65-F5344CB8AC3E}">
        <p14:creationId xmlns:p14="http://schemas.microsoft.com/office/powerpoint/2010/main" val="2644161911"/>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D88C-BEAF-45DC-B642-E85855AE952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B71F772-496E-4A4B-ACF7-0ABF070070D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4A6A2F8-6553-47D0-8EE2-A8AE67A5308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BD88E55-EAB7-4296-8C99-269903E229E1}"/>
              </a:ext>
            </a:extLst>
          </p:cNvPr>
          <p:cNvSpPr>
            <a:spLocks noGrp="1"/>
          </p:cNvSpPr>
          <p:nvPr>
            <p:ph type="dt" sz="half" idx="10"/>
          </p:nvPr>
        </p:nvSpPr>
        <p:spPr/>
        <p:txBody>
          <a:bodyPr/>
          <a:lstStyle/>
          <a:p>
            <a:fld id="{2FF8B8F8-2421-4CB6-9DD9-0F9A2D50996B}" type="datetimeFigureOut">
              <a:rPr lang="en-US" smtClean="0"/>
              <a:pPr/>
              <a:t>8/22/2024</a:t>
            </a:fld>
            <a:endParaRPr lang="en-US"/>
          </a:p>
        </p:txBody>
      </p:sp>
      <p:sp>
        <p:nvSpPr>
          <p:cNvPr id="6" name="Footer Placeholder 5">
            <a:extLst>
              <a:ext uri="{FF2B5EF4-FFF2-40B4-BE49-F238E27FC236}">
                <a16:creationId xmlns:a16="http://schemas.microsoft.com/office/drawing/2014/main" id="{B93F7EC3-9446-4063-B7F8-96D262B06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A34A3-11D1-4011-AC7E-B8196EF4A601}"/>
              </a:ext>
            </a:extLst>
          </p:cNvPr>
          <p:cNvSpPr>
            <a:spLocks noGrp="1"/>
          </p:cNvSpPr>
          <p:nvPr>
            <p:ph type="sldNum" sz="quarter" idx="12"/>
          </p:nvPr>
        </p:nvSpPr>
        <p:spPr/>
        <p:txBody>
          <a:bodyPr/>
          <a:lstStyle/>
          <a:p>
            <a:fld id="{FFA98D13-5084-4695-9CAB-D48CCF7DAE2C}" type="slidenum">
              <a:rPr lang="en-US" smtClean="0"/>
              <a:pPr/>
              <a:t>‹#›</a:t>
            </a:fld>
            <a:endParaRPr lang="en-US"/>
          </a:p>
        </p:txBody>
      </p:sp>
    </p:spTree>
    <p:extLst>
      <p:ext uri="{BB962C8B-B14F-4D97-AF65-F5344CB8AC3E}">
        <p14:creationId xmlns:p14="http://schemas.microsoft.com/office/powerpoint/2010/main" val="1539360588"/>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50F340-1911-4785-B961-F8D2452CD95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05FF70-4BAA-47CE-B651-24A77EB3A18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7B259-51A5-49D1-90AE-BBE7C684A08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FF8B8F8-2421-4CB6-9DD9-0F9A2D50996B}" type="datetimeFigureOut">
              <a:rPr lang="en-US" smtClean="0"/>
              <a:pPr/>
              <a:t>8/22/2024</a:t>
            </a:fld>
            <a:endParaRPr lang="en-US"/>
          </a:p>
        </p:txBody>
      </p:sp>
      <p:sp>
        <p:nvSpPr>
          <p:cNvPr id="5" name="Footer Placeholder 4">
            <a:extLst>
              <a:ext uri="{FF2B5EF4-FFF2-40B4-BE49-F238E27FC236}">
                <a16:creationId xmlns:a16="http://schemas.microsoft.com/office/drawing/2014/main" id="{B87FF3AD-B08F-4761-BA4B-F89339B7682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A4B901-DC62-4228-ACEC-167532AEEEA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A98D13-5084-4695-9CAB-D48CCF7DAE2C}" type="slidenum">
              <a:rPr lang="en-US" smtClean="0"/>
              <a:pPr/>
              <a:t>‹#›</a:t>
            </a:fld>
            <a:endParaRPr lang="en-US"/>
          </a:p>
        </p:txBody>
      </p:sp>
    </p:spTree>
    <p:extLst>
      <p:ext uri="{BB962C8B-B14F-4D97-AF65-F5344CB8AC3E}">
        <p14:creationId xmlns:p14="http://schemas.microsoft.com/office/powerpoint/2010/main" val="1052515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68202F-E586-41B7-8B67-40A76922F49B}"/>
              </a:ext>
            </a:extLst>
          </p:cNvPr>
          <p:cNvSpPr txBox="1"/>
          <p:nvPr/>
        </p:nvSpPr>
        <p:spPr>
          <a:xfrm>
            <a:off x="461141" y="2358920"/>
            <a:ext cx="7981293" cy="3323987"/>
          </a:xfrm>
          <a:prstGeom prst="rect">
            <a:avLst/>
          </a:prstGeom>
          <a:noFill/>
        </p:spPr>
        <p:txBody>
          <a:bodyPr wrap="square" rtlCol="1">
            <a:spAutoFit/>
          </a:bodyPr>
          <a:lstStyle/>
          <a:p>
            <a:pPr algn="ctr"/>
            <a:r>
              <a:rPr lang="en-US" sz="5250" dirty="0">
                <a:latin typeface="Palatino Linotype" panose="02040502050505030304" pitchFamily="18" charset="0"/>
              </a:rPr>
              <a:t>Welcome </a:t>
            </a:r>
          </a:p>
          <a:p>
            <a:pPr algn="ctr"/>
            <a:r>
              <a:rPr lang="en-US" sz="5250" dirty="0">
                <a:latin typeface="Palatino Linotype" panose="02040502050505030304" pitchFamily="18" charset="0"/>
              </a:rPr>
              <a:t>to the </a:t>
            </a:r>
          </a:p>
          <a:p>
            <a:pPr algn="ctr"/>
            <a:r>
              <a:rPr lang="en-US" sz="5250" dirty="0">
                <a:latin typeface="Palatino Linotype" panose="02040502050505030304" pitchFamily="18" charset="0"/>
              </a:rPr>
              <a:t>Chair for Biomarkers of Chronic Diseases</a:t>
            </a:r>
            <a:endParaRPr lang="ar-SA" sz="5250" dirty="0">
              <a:latin typeface="Palatino Linotype" panose="02040502050505030304" pitchFamily="18" charset="0"/>
            </a:endParaRPr>
          </a:p>
        </p:txBody>
      </p:sp>
      <p:pic>
        <p:nvPicPr>
          <p:cNvPr id="5" name="Picture 4">
            <a:extLst>
              <a:ext uri="{FF2B5EF4-FFF2-40B4-BE49-F238E27FC236}">
                <a16:creationId xmlns:a16="http://schemas.microsoft.com/office/drawing/2014/main" id="{7CBB623A-2BA9-4922-A579-17776517FDC0}"/>
              </a:ext>
            </a:extLst>
          </p:cNvPr>
          <p:cNvPicPr>
            <a:picLocks noChangeAspect="1"/>
          </p:cNvPicPr>
          <p:nvPr/>
        </p:nvPicPr>
        <p:blipFill>
          <a:blip r:embed="rId2"/>
          <a:stretch>
            <a:fillRect/>
          </a:stretch>
        </p:blipFill>
        <p:spPr>
          <a:xfrm>
            <a:off x="5943601" y="0"/>
            <a:ext cx="3177208" cy="1676401"/>
          </a:xfrm>
          <a:prstGeom prst="rect">
            <a:avLst/>
          </a:prstGeom>
          <a:ln>
            <a:noFill/>
          </a:ln>
          <a:effectLst>
            <a:outerShdw blurRad="292100" dist="139700" dir="2700000" algn="tl" rotWithShape="0">
              <a:srgbClr val="333333">
                <a:alpha val="65000"/>
              </a:srgbClr>
            </a:outerShdw>
          </a:effectLst>
        </p:spPr>
      </p:pic>
      <p:pic>
        <p:nvPicPr>
          <p:cNvPr id="8" name="Picture 2">
            <a:extLst>
              <a:ext uri="{FF2B5EF4-FFF2-40B4-BE49-F238E27FC236}">
                <a16:creationId xmlns:a16="http://schemas.microsoft.com/office/drawing/2014/main" id="{54EEA1CB-29E5-45E0-9671-1AF39E99F94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289" t="3712" r="3882" b="25743"/>
          <a:stretch/>
        </p:blipFill>
        <p:spPr bwMode="auto">
          <a:xfrm>
            <a:off x="76200" y="228600"/>
            <a:ext cx="3124200"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497770"/>
      </p:ext>
    </p:extLst>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r"/>
            <a:r>
              <a:rPr lang="ar-SA" b="1" dirty="0">
                <a:solidFill>
                  <a:srgbClr val="7030A0"/>
                </a:solidFill>
              </a:rPr>
              <a:t>المادة الأولى:</a:t>
            </a:r>
            <a:endParaRPr lang="en-US" dirty="0"/>
          </a:p>
        </p:txBody>
      </p:sp>
      <p:sp>
        <p:nvSpPr>
          <p:cNvPr id="3" name="Content Placeholder 2"/>
          <p:cNvSpPr>
            <a:spLocks noGrp="1"/>
          </p:cNvSpPr>
          <p:nvPr>
            <p:ph idx="1"/>
          </p:nvPr>
        </p:nvSpPr>
        <p:spPr>
          <a:xfrm>
            <a:off x="381000" y="1143000"/>
            <a:ext cx="8305800" cy="5181600"/>
          </a:xfrm>
        </p:spPr>
        <p:txBody>
          <a:bodyPr>
            <a:normAutofit fontScale="62500" lnSpcReduction="20000"/>
          </a:bodyPr>
          <a:lstStyle/>
          <a:p>
            <a:pPr marL="0" indent="0" algn="just" rtl="1">
              <a:buNone/>
            </a:pPr>
            <a:r>
              <a:rPr lang="ar-SA" sz="6500" b="1" dirty="0">
                <a:cs typeface="+mj-cs"/>
              </a:rPr>
              <a:t>يلتزم العاملون في البحث العلمي في الجامعة بالقيم والممارسات الآتية: </a:t>
            </a:r>
          </a:p>
          <a:p>
            <a:pPr algn="just" rtl="1"/>
            <a:r>
              <a:rPr lang="ar-SA" sz="6500" b="1" dirty="0">
                <a:cs typeface="+mj-cs"/>
              </a:rPr>
              <a:t>الأمانة.</a:t>
            </a:r>
          </a:p>
          <a:p>
            <a:pPr algn="just" rtl="1"/>
            <a:r>
              <a:rPr lang="ar-SA" sz="6500" b="1" dirty="0">
                <a:cs typeface="+mj-cs"/>
              </a:rPr>
              <a:t>النزاهة.</a:t>
            </a:r>
          </a:p>
          <a:p>
            <a:pPr algn="just" rtl="1"/>
            <a:r>
              <a:rPr lang="ar-SA" sz="6500" b="1" dirty="0">
                <a:cs typeface="+mj-cs"/>
              </a:rPr>
              <a:t>المساواة.</a:t>
            </a:r>
          </a:p>
          <a:p>
            <a:pPr algn="just" rtl="1"/>
            <a:r>
              <a:rPr lang="ar-SA" sz="6500" b="1" dirty="0">
                <a:cs typeface="+mj-cs"/>
              </a:rPr>
              <a:t>الموضوعية.</a:t>
            </a:r>
          </a:p>
          <a:p>
            <a:pPr algn="just" rtl="1"/>
            <a:r>
              <a:rPr lang="ar-SA" sz="6500" b="1" dirty="0">
                <a:cs typeface="+mj-cs"/>
              </a:rPr>
              <a:t>الحرية الأكاديمية.</a:t>
            </a:r>
          </a:p>
          <a:p>
            <a:pPr algn="just" rtl="1"/>
            <a:r>
              <a:rPr lang="ar-SA" sz="6500" b="1" dirty="0">
                <a:cs typeface="+mj-cs"/>
              </a:rPr>
              <a:t>الانفتاح.</a:t>
            </a:r>
          </a:p>
          <a:p>
            <a:pPr algn="just" rtl="1"/>
            <a:r>
              <a:rPr lang="ar-SA" sz="6500" b="1" dirty="0">
                <a:cs typeface="+mj-cs"/>
              </a:rPr>
              <a:t>الدقة.</a:t>
            </a:r>
          </a:p>
          <a:p>
            <a:pPr algn="just" rtl="1"/>
            <a:endParaRPr lang="en-US" dirty="0"/>
          </a:p>
        </p:txBody>
      </p:sp>
    </p:spTree>
    <p:extLst>
      <p:ext uri="{BB962C8B-B14F-4D97-AF65-F5344CB8AC3E}">
        <p14:creationId xmlns:p14="http://schemas.microsoft.com/office/powerpoint/2010/main" val="3699516854"/>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rtl="1"/>
            <a:endParaRPr lang="ar-SA" b="1" dirty="0"/>
          </a:p>
          <a:p>
            <a:pPr algn="just" rtl="1"/>
            <a:r>
              <a:rPr lang="ar-SA" sz="3600" b="1" dirty="0"/>
              <a:t>السرية والخصوصية.</a:t>
            </a:r>
          </a:p>
          <a:p>
            <a:pPr algn="just" rtl="1"/>
            <a:r>
              <a:rPr lang="ar-SA" sz="3600" b="1" dirty="0"/>
              <a:t>الشفافية والمساءلة.</a:t>
            </a:r>
          </a:p>
          <a:p>
            <a:pPr algn="just" rtl="1"/>
            <a:r>
              <a:rPr lang="ar-SA" sz="3600" b="1" dirty="0"/>
              <a:t>الإشراف البحثي المسؤول.</a:t>
            </a:r>
          </a:p>
          <a:p>
            <a:pPr algn="just" rtl="1"/>
            <a:r>
              <a:rPr lang="ar-SA" sz="3600" b="1" dirty="0"/>
              <a:t>المسؤولية تجاه المجتمع.</a:t>
            </a:r>
          </a:p>
          <a:p>
            <a:pPr algn="just" rtl="1"/>
            <a:r>
              <a:rPr lang="ar-SA" sz="3600" b="1" dirty="0"/>
              <a:t>الجدارة.</a:t>
            </a:r>
          </a:p>
          <a:p>
            <a:pPr algn="just" rtl="1"/>
            <a:r>
              <a:rPr lang="ar-SA" sz="3600" b="1" dirty="0"/>
              <a:t>المشروعية القانونية.</a:t>
            </a:r>
          </a:p>
          <a:p>
            <a:pPr algn="just" rtl="1"/>
            <a:r>
              <a:rPr lang="ar-SA" sz="3600" b="1" dirty="0"/>
              <a:t>العناية بالإنسان.</a:t>
            </a:r>
          </a:p>
          <a:p>
            <a:pPr algn="just" rtl="1"/>
            <a:r>
              <a:rPr lang="ar-SA" sz="3600" b="1" dirty="0"/>
              <a:t>العناية بالحيوان.</a:t>
            </a:r>
          </a:p>
          <a:p>
            <a:pPr marL="0" indent="0" algn="just" rtl="1">
              <a:buNone/>
            </a:pPr>
            <a:endParaRPr lang="en-US" dirty="0"/>
          </a:p>
        </p:txBody>
      </p:sp>
    </p:spTree>
    <p:extLst>
      <p:ext uri="{BB962C8B-B14F-4D97-AF65-F5344CB8AC3E}">
        <p14:creationId xmlns:p14="http://schemas.microsoft.com/office/powerpoint/2010/main" val="3291995547"/>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4562"/>
          </a:xfrm>
        </p:spPr>
        <p:txBody>
          <a:bodyPr>
            <a:normAutofit/>
          </a:bodyPr>
          <a:lstStyle/>
          <a:p>
            <a:pPr algn="just" rtl="1"/>
            <a:r>
              <a:rPr lang="ar-SA" sz="3600" b="1" dirty="0">
                <a:solidFill>
                  <a:srgbClr val="7030A0"/>
                </a:solidFill>
              </a:rPr>
              <a:t>المادة الثانية:</a:t>
            </a:r>
            <a:endParaRPr lang="en-US" sz="3600" dirty="0"/>
          </a:p>
        </p:txBody>
      </p:sp>
      <p:sp>
        <p:nvSpPr>
          <p:cNvPr id="3" name="Content Placeholder 2"/>
          <p:cNvSpPr>
            <a:spLocks noGrp="1"/>
          </p:cNvSpPr>
          <p:nvPr>
            <p:ph idx="1"/>
          </p:nvPr>
        </p:nvSpPr>
        <p:spPr>
          <a:xfrm>
            <a:off x="457200" y="1371600"/>
            <a:ext cx="8229600" cy="4754563"/>
          </a:xfrm>
        </p:spPr>
        <p:txBody>
          <a:bodyPr>
            <a:normAutofit/>
          </a:bodyPr>
          <a:lstStyle/>
          <a:p>
            <a:pPr marL="0" indent="0" algn="just" rtl="1">
              <a:buNone/>
            </a:pPr>
            <a:r>
              <a:rPr lang="ar-SA" sz="3600" b="1" dirty="0">
                <a:solidFill>
                  <a:srgbClr val="FF0000"/>
                </a:solidFill>
                <a:cs typeface="+mj-cs"/>
              </a:rPr>
              <a:t>مواد وقواعد عامة:</a:t>
            </a:r>
          </a:p>
          <a:p>
            <a:pPr marL="571500" lvl="1" indent="-571500" algn="just" rtl="1">
              <a:buFont typeface="Arial" panose="020B0604020202020204" pitchFamily="34" charset="0"/>
              <a:buChar char="•"/>
            </a:pPr>
            <a:r>
              <a:rPr lang="ar-SA" sz="3600" b="1" dirty="0">
                <a:cs typeface="+mj-cs"/>
              </a:rPr>
              <a:t>قواعد أخلاقيات البحث العلمي "هي مجموعة المبادئ والقيم والإجراءات السلوكية التي تساعد جميع العاملين في البحث العلمي </a:t>
            </a:r>
            <a:r>
              <a:rPr lang="ar-SA" sz="3600" b="1" dirty="0" err="1">
                <a:cs typeface="+mj-cs"/>
              </a:rPr>
              <a:t>والمبحوثين</a:t>
            </a:r>
            <a:r>
              <a:rPr lang="ar-SA" sz="3600" b="1" dirty="0">
                <a:cs typeface="+mj-cs"/>
              </a:rPr>
              <a:t> وأصحاب العلاقة على التمييز بين ما هو مقبول، وما هو غير مقبول من النشاطات والممارسات المتعلقة بالبحث العلمي وتطبيقها والامتثال لها عملياً". </a:t>
            </a:r>
            <a:endParaRPr lang="en-US" sz="3600" b="1" dirty="0">
              <a:cs typeface="+mj-cs"/>
            </a:endParaRPr>
          </a:p>
        </p:txBody>
      </p:sp>
    </p:spTree>
    <p:extLst>
      <p:ext uri="{BB962C8B-B14F-4D97-AF65-F5344CB8AC3E}">
        <p14:creationId xmlns:p14="http://schemas.microsoft.com/office/powerpoint/2010/main" val="3149466471"/>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382000" cy="4343400"/>
          </a:xfrm>
        </p:spPr>
        <p:txBody>
          <a:bodyPr>
            <a:normAutofit/>
          </a:bodyPr>
          <a:lstStyle/>
          <a:p>
            <a:pPr marL="342900" lvl="1" indent="-342900" algn="just" rtl="1">
              <a:buFont typeface="Arial" pitchFamily="34" charset="0"/>
              <a:buChar char="•"/>
            </a:pPr>
            <a:r>
              <a:rPr lang="ar-SA" sz="3600" b="1" dirty="0"/>
              <a:t>الهدف العام من "قواعد أخلاقيات البحث العلمي"، هو توفير إطار عام من المبادئ، والقيم والسلوكيات والإجراءات للالتزام بها من قبل جميع العاملين في البحث العلمي ليكون البحث العلمي في جامعة الملك سعود متوافقاً مع المعايير وأفضل الممارسات العالمية، وأن تكون هذه القواعد مرجعاً ومرشداً لهم وأساساً لتقييم سلوكهم، أو مساءلتهم.</a:t>
            </a:r>
            <a:endParaRPr lang="en-US" sz="3600" b="1" dirty="0"/>
          </a:p>
        </p:txBody>
      </p:sp>
    </p:spTree>
    <p:extLst>
      <p:ext uri="{BB962C8B-B14F-4D97-AF65-F5344CB8AC3E}">
        <p14:creationId xmlns:p14="http://schemas.microsoft.com/office/powerpoint/2010/main" val="2640609023"/>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505199"/>
          </a:xfrm>
        </p:spPr>
        <p:txBody>
          <a:bodyPr>
            <a:normAutofit/>
          </a:bodyPr>
          <a:lstStyle/>
          <a:p>
            <a:pPr marL="342900" lvl="1" indent="-342900" algn="just" rtl="1">
              <a:buFont typeface="Arial" pitchFamily="34" charset="0"/>
              <a:buChar char="•"/>
            </a:pPr>
            <a:r>
              <a:rPr lang="ar-SA" sz="3600" b="1" dirty="0"/>
              <a:t>تُطبَّق "قواعد أخلاقيات البحث العلمي" على منسوبي جامعة الملك سعود من أعضاء هيئة التدريس، ومَنْ في حكمهم، وكذلك على الباحثين، والطلاب، وجميع مَنْ يتعاون، أو يتعاقد مع الجامعة في مجال البحث العلمي ويلتزم الجميع بتطبيقها.</a:t>
            </a:r>
            <a:endParaRPr lang="en-US" sz="3600" b="1" dirty="0"/>
          </a:p>
          <a:p>
            <a:pPr marL="0" indent="0" algn="just" rtl="1">
              <a:buNone/>
            </a:pPr>
            <a:endParaRPr lang="en-US" dirty="0"/>
          </a:p>
        </p:txBody>
      </p:sp>
    </p:spTree>
    <p:extLst>
      <p:ext uri="{BB962C8B-B14F-4D97-AF65-F5344CB8AC3E}">
        <p14:creationId xmlns:p14="http://schemas.microsoft.com/office/powerpoint/2010/main" val="2080252169"/>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Autofit/>
          </a:bodyPr>
          <a:lstStyle/>
          <a:p>
            <a:pPr marL="342900" lvl="1" indent="-342900" algn="just" rtl="1">
              <a:buFont typeface="Arial" pitchFamily="34" charset="0"/>
              <a:buChar char="•"/>
            </a:pPr>
            <a:r>
              <a:rPr lang="ar-SA" sz="3600" b="1" dirty="0"/>
              <a:t>على جميع مَنْ يعمل في البحث العلمي أن يلتزم أعلى معايير الأداء والأخلاقيات والممارسات الجيدة، وأن يكونوا على دراية تامة بـ "قواعد أخلاقيات البحث العلمي".</a:t>
            </a:r>
            <a:endParaRPr lang="en-US" sz="3600" b="1" dirty="0"/>
          </a:p>
          <a:p>
            <a:pPr algn="just" rtl="1"/>
            <a:r>
              <a:rPr lang="ar-SA" sz="3600" b="1" dirty="0"/>
              <a:t>يلتزم جميع العاملين في البحث العلمي بالعمل نحو دعم ما فيه خير للمجتمع والمصلحة العامة، ومنع أو تخفيف الأضرار المجتمعية من خلال البحث العلمي.</a:t>
            </a:r>
          </a:p>
          <a:p>
            <a:pPr marL="342900" lvl="1" indent="-342900" algn="just" rtl="1">
              <a:buFont typeface="Arial" pitchFamily="34" charset="0"/>
              <a:buChar char="•"/>
            </a:pPr>
            <a:r>
              <a:rPr lang="ar-SA" sz="3600" b="1" dirty="0"/>
              <a:t>على جميع العاملين في البحث العلمي الإلمام بالأنظمة واللوائح والسياسات المؤسسية المتعلقة في البحث العلمي والتقيُّد بها.</a:t>
            </a:r>
            <a:endParaRPr lang="en-US" sz="3600" b="1" dirty="0"/>
          </a:p>
        </p:txBody>
      </p:sp>
    </p:spTree>
    <p:extLst>
      <p:ext uri="{BB962C8B-B14F-4D97-AF65-F5344CB8AC3E}">
        <p14:creationId xmlns:p14="http://schemas.microsoft.com/office/powerpoint/2010/main" val="2618447385"/>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a:bodyPr>
          <a:lstStyle/>
          <a:p>
            <a:pPr algn="just" rtl="1"/>
            <a:r>
              <a:rPr lang="ar-SA" sz="3600" b="1" dirty="0"/>
              <a:t>يخضع لـ"قواعد أخلاقيات البحث العلمي" كل منتج علمي شاملاً الكتب، والأبحاث المنشورة في الدوريات العلمية، وأبحاث الطلاب، والرسائل، والأطروحات، والأعمال المنشورة في وقائع المؤتمرات، والمقالات العلمية، والتقارير، أو الدراسات المطبوعة، أو المنشورة، وبراءات الاختراع، والبيانات المصورة، أو الكتالوجات، وإنتاج الفنون التشكيلية، وإنتاج البرامج الحاسوبية، وتصميم قواعد البيانات، وكل ما يُنشر في صفحات الإنترنت، ووسائل الإعلام، والمحاضرات العامة.</a:t>
            </a:r>
            <a:endParaRPr lang="en-US" sz="3600" b="1" dirty="0"/>
          </a:p>
        </p:txBody>
      </p:sp>
    </p:spTree>
    <p:extLst>
      <p:ext uri="{BB962C8B-B14F-4D97-AF65-F5344CB8AC3E}">
        <p14:creationId xmlns:p14="http://schemas.microsoft.com/office/powerpoint/2010/main" val="1265033828"/>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229600" cy="4419600"/>
          </a:xfrm>
        </p:spPr>
        <p:txBody>
          <a:bodyPr/>
          <a:lstStyle/>
          <a:p>
            <a:pPr marL="342900" lvl="1" indent="-342900" algn="just" rtl="1">
              <a:buFont typeface="Arial" pitchFamily="34" charset="0"/>
              <a:buChar char="•"/>
            </a:pPr>
            <a:r>
              <a:rPr lang="ar-SA" sz="3600" b="1" dirty="0"/>
              <a:t>يلتزم جميع العاملين بالبحث العلمي بالجامعة الالتزام بالقواعد المتعلقة بتعارض المصالح المنصوص عليها في "نظام أخلاقيات البحث العلمي على الكائنات الحية" ولائحته التنفيذية، والإفصاح عن أي تعارض مالي في المصالح، أو في حال الحصول على منح مالية من الهيئات الحكومية والخاصة، أو الخيرية.</a:t>
            </a:r>
            <a:endParaRPr lang="en-US" sz="3600" b="1" dirty="0"/>
          </a:p>
          <a:p>
            <a:pPr marL="0" indent="0" algn="just" rtl="1">
              <a:buNone/>
            </a:pPr>
            <a:endParaRPr lang="en-US" dirty="0"/>
          </a:p>
        </p:txBody>
      </p:sp>
    </p:spTree>
    <p:extLst>
      <p:ext uri="{BB962C8B-B14F-4D97-AF65-F5344CB8AC3E}">
        <p14:creationId xmlns:p14="http://schemas.microsoft.com/office/powerpoint/2010/main" val="1668744047"/>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495800"/>
          </a:xfrm>
        </p:spPr>
        <p:txBody>
          <a:bodyPr>
            <a:normAutofit/>
          </a:bodyPr>
          <a:lstStyle/>
          <a:p>
            <a:pPr algn="just" rtl="1"/>
            <a:r>
              <a:rPr lang="ar-SA" sz="3600" b="1" dirty="0"/>
              <a:t>يلتزم جميع العاملين بالبحث العلمي بالجامعة في حال وجود علاقات بحثية، أو مالية مشتركة مع أية جهة ذات علاقة مباشرة بموضوع البحث الإفصاح عن تلك العلاقة للجامعة والأطراف الخارجية الأخرى التي قد يتم السعي إليها للحصول على دعم مالي للبحث، ويشمل المنافع المباشرة وغير المباشرة، مثل: الرعاية، أو الدعم المالي، أو توفير المواد، أو خلافه.</a:t>
            </a:r>
            <a:endParaRPr lang="en-US" sz="3600" b="1" dirty="0"/>
          </a:p>
        </p:txBody>
      </p:sp>
    </p:spTree>
    <p:extLst>
      <p:ext uri="{BB962C8B-B14F-4D97-AF65-F5344CB8AC3E}">
        <p14:creationId xmlns:p14="http://schemas.microsoft.com/office/powerpoint/2010/main" val="2956419408"/>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8229600" cy="4572000"/>
          </a:xfrm>
        </p:spPr>
        <p:txBody>
          <a:bodyPr>
            <a:normAutofit/>
          </a:bodyPr>
          <a:lstStyle/>
          <a:p>
            <a:pPr algn="just" rtl="1"/>
            <a:r>
              <a:rPr lang="ar-SA" sz="3600" b="1" dirty="0"/>
              <a:t>يلتزم جميع العاملين بالبحث العلمي بالجامعة بالحصول باستكمال التصاريح الضرورية في حال طلب تمويل للبحث من أطراف خارجية مع ضرورة إعلام الجامعة بذلك.</a:t>
            </a:r>
          </a:p>
          <a:p>
            <a:pPr algn="just" rtl="1"/>
            <a:r>
              <a:rPr lang="ar-SA" sz="3600" b="1" dirty="0"/>
              <a:t>يلتزم جميع العاملين بالبحث العلمي بالجامعة مراعاة الضوابط الشرعية والأخلاقيات المهنية والأكاديمية عند إجراء بحوثهم. </a:t>
            </a:r>
            <a:endParaRPr lang="en-US" sz="3600" b="1" dirty="0"/>
          </a:p>
        </p:txBody>
      </p:sp>
    </p:spTree>
    <p:extLst>
      <p:ext uri="{BB962C8B-B14F-4D97-AF65-F5344CB8AC3E}">
        <p14:creationId xmlns:p14="http://schemas.microsoft.com/office/powerpoint/2010/main" val="1003557914"/>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E61809-ED51-4312-98FC-0E13E23DF2A3}"/>
              </a:ext>
            </a:extLst>
          </p:cNvPr>
          <p:cNvSpPr>
            <a:spLocks noGrp="1"/>
          </p:cNvSpPr>
          <p:nvPr>
            <p:ph type="title"/>
          </p:nvPr>
        </p:nvSpPr>
        <p:spPr/>
        <p:txBody>
          <a:bodyPr>
            <a:normAutofit/>
          </a:bodyPr>
          <a:lstStyle/>
          <a:p>
            <a:pPr algn="ctr"/>
            <a:r>
              <a:rPr lang="en-US" dirty="0">
                <a:latin typeface="Palatino Linotype" panose="02040502050505030304" pitchFamily="18" charset="0"/>
              </a:rPr>
              <a:t>University of Birmingham </a:t>
            </a:r>
            <a:br>
              <a:rPr lang="en-US" dirty="0">
                <a:latin typeface="Palatino Linotype" panose="02040502050505030304" pitchFamily="18" charset="0"/>
              </a:rPr>
            </a:br>
            <a:r>
              <a:rPr lang="en-US" dirty="0">
                <a:latin typeface="Palatino Linotype" panose="02040502050505030304" pitchFamily="18" charset="0"/>
              </a:rPr>
              <a:t>(1998-2003)</a:t>
            </a:r>
          </a:p>
        </p:txBody>
      </p:sp>
      <p:pic>
        <p:nvPicPr>
          <p:cNvPr id="6" name="Picture 5">
            <a:extLst>
              <a:ext uri="{FF2B5EF4-FFF2-40B4-BE49-F238E27FC236}">
                <a16:creationId xmlns:a16="http://schemas.microsoft.com/office/drawing/2014/main" id="{6DC503C9-45DB-45B6-99DB-96E9E4826D8A}"/>
              </a:ext>
            </a:extLst>
          </p:cNvPr>
          <p:cNvPicPr>
            <a:picLocks noChangeAspect="1"/>
          </p:cNvPicPr>
          <p:nvPr/>
        </p:nvPicPr>
        <p:blipFill>
          <a:blip r:embed="rId2"/>
          <a:stretch>
            <a:fillRect/>
          </a:stretch>
        </p:blipFill>
        <p:spPr>
          <a:xfrm>
            <a:off x="3243262" y="2287082"/>
            <a:ext cx="5272088" cy="3164681"/>
          </a:xfrm>
          <a:prstGeom prst="rect">
            <a:avLst/>
          </a:prstGeom>
        </p:spPr>
      </p:pic>
      <p:pic>
        <p:nvPicPr>
          <p:cNvPr id="7" name="Picture 6">
            <a:extLst>
              <a:ext uri="{FF2B5EF4-FFF2-40B4-BE49-F238E27FC236}">
                <a16:creationId xmlns:a16="http://schemas.microsoft.com/office/drawing/2014/main" id="{FD7A2AF9-4A07-46F3-BF96-1A7F00D75009}"/>
              </a:ext>
            </a:extLst>
          </p:cNvPr>
          <p:cNvPicPr>
            <a:picLocks noChangeAspect="1"/>
          </p:cNvPicPr>
          <p:nvPr/>
        </p:nvPicPr>
        <p:blipFill>
          <a:blip r:embed="rId3"/>
          <a:stretch>
            <a:fillRect/>
          </a:stretch>
        </p:blipFill>
        <p:spPr>
          <a:xfrm>
            <a:off x="527622" y="2516403"/>
            <a:ext cx="2564606" cy="1007269"/>
          </a:xfrm>
          <a:prstGeom prst="rect">
            <a:avLst/>
          </a:prstGeom>
        </p:spPr>
      </p:pic>
    </p:spTree>
    <p:extLst>
      <p:ext uri="{BB962C8B-B14F-4D97-AF65-F5344CB8AC3E}">
        <p14:creationId xmlns:p14="http://schemas.microsoft.com/office/powerpoint/2010/main" val="775119780"/>
      </p:ext>
    </p:extLst>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1"/>
            <a:ext cx="8229600" cy="3733800"/>
          </a:xfrm>
        </p:spPr>
        <p:txBody>
          <a:bodyPr>
            <a:normAutofit/>
          </a:bodyPr>
          <a:lstStyle/>
          <a:p>
            <a:pPr marL="342900" lvl="1" indent="-342900" algn="just" rtl="1">
              <a:buFont typeface="Arial" pitchFamily="34" charset="0"/>
              <a:buChar char="•"/>
            </a:pPr>
            <a:r>
              <a:rPr lang="ar-SA" sz="3600" b="1" dirty="0"/>
              <a:t>يلتزم المشرفون على البحوث بتوعية الطلاب والباحثين المبتدئين بالمبادئ والسلوكيات الأخلاقية للبحث العلمي حسب ما ورد في هذه الوثيقة، وتوفير البيئة البحثية المناسبة، التي يتم من خلالها مناقشة القضايا المتعلقة بالقيم الأخلاقية بحُريّةٍ وشفافية.</a:t>
            </a:r>
            <a:endParaRPr lang="en-US" sz="3600" b="1" dirty="0"/>
          </a:p>
          <a:p>
            <a:pPr marL="0" indent="0" algn="just" rtl="1">
              <a:buNone/>
            </a:pPr>
            <a:endParaRPr lang="en-US" sz="3600" b="1" dirty="0"/>
          </a:p>
        </p:txBody>
      </p:sp>
    </p:spTree>
    <p:extLst>
      <p:ext uri="{BB962C8B-B14F-4D97-AF65-F5344CB8AC3E}">
        <p14:creationId xmlns:p14="http://schemas.microsoft.com/office/powerpoint/2010/main" val="4283007673"/>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a:bodyPr>
          <a:lstStyle/>
          <a:p>
            <a:pPr algn="just" rtl="1"/>
            <a:r>
              <a:rPr lang="ar-SA" sz="3600" b="1" dirty="0">
                <a:solidFill>
                  <a:srgbClr val="7030A0"/>
                </a:solidFill>
              </a:rPr>
              <a:t>المادة الثالثة</a:t>
            </a:r>
            <a:r>
              <a:rPr lang="ar-SA" sz="3600" dirty="0"/>
              <a:t>: </a:t>
            </a:r>
            <a:r>
              <a:rPr lang="ar-SA" sz="3600" b="1" dirty="0">
                <a:solidFill>
                  <a:srgbClr val="FF0000"/>
                </a:solidFill>
              </a:rPr>
              <a:t>التزامات الجامعة </a:t>
            </a:r>
            <a:r>
              <a:rPr lang="ar-SA" sz="3600" dirty="0"/>
              <a:t>:</a:t>
            </a:r>
            <a:endParaRPr lang="en-US" sz="3600" dirty="0"/>
          </a:p>
        </p:txBody>
      </p:sp>
      <p:sp>
        <p:nvSpPr>
          <p:cNvPr id="3" name="Content Placeholder 2"/>
          <p:cNvSpPr>
            <a:spLocks noGrp="1"/>
          </p:cNvSpPr>
          <p:nvPr>
            <p:ph idx="1"/>
          </p:nvPr>
        </p:nvSpPr>
        <p:spPr>
          <a:xfrm>
            <a:off x="457200" y="1447800"/>
            <a:ext cx="8229600" cy="4678363"/>
          </a:xfrm>
        </p:spPr>
        <p:txBody>
          <a:bodyPr>
            <a:normAutofit/>
          </a:bodyPr>
          <a:lstStyle/>
          <a:p>
            <a:pPr lvl="0" algn="just" rtl="1"/>
            <a:r>
              <a:rPr lang="ar-SA" sz="3600" b="1" dirty="0"/>
              <a:t>تلتزم الجامعة بالتوعية بالأنظمة واللوائح والإجراءات التي تختص بأخلاقيات البحث العلمي، واتخاذ إجراءات تضمن تفسيرها ونشرها بين العاملين في البحث العلمي في الجامعة.</a:t>
            </a:r>
            <a:endParaRPr lang="en-US" sz="3600" b="1" dirty="0"/>
          </a:p>
          <a:p>
            <a:pPr lvl="0" algn="just" rtl="1"/>
            <a:r>
              <a:rPr lang="ar-SA" sz="3600" b="1" dirty="0"/>
              <a:t>تلتزم الجامعة بأعلى المعايير والممارسات الأخلاقية، والأمانة العلمية، والنزاهة المهنية، في البحث العلمي، والمحافظة عليها، والتعامل بحزم مع أي تجاوزات سلوكية للباحثين بالجامعة.</a:t>
            </a:r>
            <a:endParaRPr lang="en-US" sz="3600" b="1" dirty="0"/>
          </a:p>
        </p:txBody>
      </p:sp>
    </p:spTree>
    <p:extLst>
      <p:ext uri="{BB962C8B-B14F-4D97-AF65-F5344CB8AC3E}">
        <p14:creationId xmlns:p14="http://schemas.microsoft.com/office/powerpoint/2010/main" val="3919238111"/>
      </p:ext>
    </p:extLst>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6096000"/>
          </a:xfrm>
        </p:spPr>
        <p:txBody>
          <a:bodyPr>
            <a:noAutofit/>
          </a:bodyPr>
          <a:lstStyle/>
          <a:p>
            <a:pPr lvl="0" algn="just" rtl="1"/>
            <a:r>
              <a:rPr lang="ar-SA" sz="3600" b="1" dirty="0"/>
              <a:t>تلتزم الجامعة بحماية المفاهيم والممارسات المتعلقة بالحرية الأكاديمية كأساس للنشاط البحثي بهدف إنتاج وتحصيل المعرفة، واختيار الباحثين لشركائهم في البحث، وذلك ضمن حدود الجامعة وإطار البيئة الأكاديمية والمجتمعية.</a:t>
            </a:r>
            <a:endParaRPr lang="en-US" sz="3600" b="1" dirty="0"/>
          </a:p>
          <a:p>
            <a:pPr lvl="0" algn="just" rtl="1"/>
            <a:r>
              <a:rPr lang="ar-SA" sz="3600" b="1" dirty="0"/>
              <a:t>تلتزم الجامعة بتوفير وتهيئة المناخ الذي يسمح بالسلوك المسؤول والأخلاقي في مجال البحث العلمي.</a:t>
            </a:r>
            <a:endParaRPr lang="en-US" sz="3600" b="1" dirty="0"/>
          </a:p>
          <a:p>
            <a:pPr lvl="0" algn="just" rtl="1"/>
            <a:r>
              <a:rPr lang="ar-SA" sz="3600" b="1" dirty="0"/>
              <a:t>تلتزم الجامعة بتوفير بيئة آمنة تسمح بإجراء بحوث علمية وبحماية سلامة الأفراد وعدم تعرضهم لأية أخطار متعلقة بالبحث العلمي.</a:t>
            </a:r>
            <a:endParaRPr lang="en-US" sz="3600" b="1" dirty="0"/>
          </a:p>
        </p:txBody>
      </p:sp>
    </p:spTree>
    <p:extLst>
      <p:ext uri="{BB962C8B-B14F-4D97-AF65-F5344CB8AC3E}">
        <p14:creationId xmlns:p14="http://schemas.microsoft.com/office/powerpoint/2010/main" val="2460096925"/>
      </p:ext>
    </p:extLst>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324600"/>
          </a:xfrm>
        </p:spPr>
        <p:txBody>
          <a:bodyPr>
            <a:noAutofit/>
          </a:bodyPr>
          <a:lstStyle/>
          <a:p>
            <a:pPr lvl="0" algn="just" rtl="1"/>
            <a:r>
              <a:rPr lang="ar-SA" sz="3600" b="1" dirty="0"/>
              <a:t>تلتزم الجامعة بتوفير البيئة المناسبة التي تتصف بالكفاءة والتشجيع على البحث العلمي ورعايته، سواءً من المنظور الإداري والمالي، أم من خلال السياسات والأنظمة.</a:t>
            </a:r>
            <a:endParaRPr lang="en-US" sz="3600" b="1" dirty="0"/>
          </a:p>
          <a:p>
            <a:pPr lvl="0" algn="just" rtl="1"/>
            <a:r>
              <a:rPr lang="ar-SA" sz="3600" b="1" dirty="0"/>
              <a:t>تلتزم الجامعة بتعزيز قدرة الباحثين والطلاب وتدريبهم على الممارسات الأخلاقية في مجال البحث العلمي.</a:t>
            </a:r>
            <a:endParaRPr lang="en-US" sz="3600" b="1" dirty="0"/>
          </a:p>
          <a:p>
            <a:pPr lvl="0" algn="just" rtl="1"/>
            <a:r>
              <a:rPr lang="ar-SA" sz="3600" b="1" dirty="0"/>
              <a:t>تلتزم الجامعة بمنع إساءة استخدام سلطة الإشراف البحثي، ودعم احترام الفرد، وتقدير المتميزين.</a:t>
            </a:r>
            <a:endParaRPr lang="en-US" sz="3600" b="1" dirty="0"/>
          </a:p>
          <a:p>
            <a:pPr lvl="0" algn="just" rtl="1"/>
            <a:r>
              <a:rPr lang="ar-SA" sz="3600" b="1" dirty="0"/>
              <a:t>تلتزم الجامعة بتوفير آلية وإجراءات مناسبة للتبليغ وللتعامل مع التجاوزات السلوكية في مجال البحث العلمي.</a:t>
            </a:r>
            <a:endParaRPr lang="en-US" sz="3600" b="1" dirty="0"/>
          </a:p>
          <a:p>
            <a:pPr marL="0" indent="0" algn="just" rtl="1">
              <a:buNone/>
            </a:pPr>
            <a:endParaRPr lang="en-US" sz="3600" dirty="0"/>
          </a:p>
        </p:txBody>
      </p:sp>
    </p:spTree>
    <p:extLst>
      <p:ext uri="{BB962C8B-B14F-4D97-AF65-F5344CB8AC3E}">
        <p14:creationId xmlns:p14="http://schemas.microsoft.com/office/powerpoint/2010/main" val="1753636772"/>
      </p:ext>
    </p:extLst>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324600"/>
          </a:xfrm>
        </p:spPr>
        <p:txBody>
          <a:bodyPr>
            <a:noAutofit/>
          </a:bodyPr>
          <a:lstStyle/>
          <a:p>
            <a:pPr lvl="0" algn="just" rtl="1"/>
            <a:r>
              <a:rPr lang="ar-SA" sz="3600" b="1" dirty="0"/>
              <a:t>تلتزم الجامعة بتحديد العقوبات المناسبة لكلِّ مخالفة، أو إخلال لما ورد في "قواعد أخلاقيات البحث العلمي".</a:t>
            </a:r>
            <a:endParaRPr lang="en-US" sz="3600" b="1" dirty="0"/>
          </a:p>
          <a:p>
            <a:pPr lvl="0" algn="just" rtl="1"/>
            <a:r>
              <a:rPr lang="ar-SA" sz="3600" b="1" dirty="0"/>
              <a:t>تلتزم الجامعة بعدم التمييز، أو التفرقة بين الأفراد والجماعات ذوي العلاقة بالبحث على أساس الجنس، أو الأصل، أو العِرق، أو الدين، أو العوامل الأخرى التي ليس لها علاقة بجدارتهم، أو نزاهتهم، أو مقدرتهم في مجال البحث العلمي.</a:t>
            </a:r>
            <a:endParaRPr lang="en-US" sz="3600" b="1" dirty="0"/>
          </a:p>
          <a:p>
            <a:pPr lvl="0" algn="just" rtl="1"/>
            <a:r>
              <a:rPr lang="ar-SA" sz="3600" b="1" dirty="0"/>
              <a:t>تلتزم الجامعة بالمحافظة على العقود والاتفاقيات، وتحري الأمانة الفنية والمالية تجاه إدارة المشروعات البحثية، والبحث عن القيمة العلمية في الأعمال البحثية بغض النظر عن المنافع الشخصية.</a:t>
            </a:r>
            <a:endParaRPr lang="en-US" sz="3600" b="1" dirty="0"/>
          </a:p>
          <a:p>
            <a:pPr marL="0" indent="0" algn="just" rtl="1">
              <a:buNone/>
            </a:pPr>
            <a:endParaRPr lang="en-US" sz="3600" b="1" dirty="0"/>
          </a:p>
        </p:txBody>
      </p:sp>
    </p:spTree>
    <p:extLst>
      <p:ext uri="{BB962C8B-B14F-4D97-AF65-F5344CB8AC3E}">
        <p14:creationId xmlns:p14="http://schemas.microsoft.com/office/powerpoint/2010/main" val="3897101224"/>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10600" cy="5562600"/>
          </a:xfrm>
        </p:spPr>
        <p:txBody>
          <a:bodyPr>
            <a:normAutofit/>
          </a:bodyPr>
          <a:lstStyle/>
          <a:p>
            <a:pPr lvl="0" algn="just" rtl="1"/>
            <a:r>
              <a:rPr lang="ar-SA" sz="3600" b="1" dirty="0"/>
              <a:t>يلتزم الباحثون باستخدام الطرق البحثية المناسبة، وأن يبنوا استنتاجاتهم على منهجية التفكير العلمي الناقد المؤصل، وأن يوثقوا النتائج والتفسيرات البحثية بكلِّ موضوعية.</a:t>
            </a:r>
            <a:endParaRPr lang="en-US" sz="3600" b="1" dirty="0"/>
          </a:p>
          <a:p>
            <a:pPr lvl="0" algn="just" rtl="1"/>
            <a:r>
              <a:rPr lang="ar-SA" sz="3600" b="1" dirty="0"/>
              <a:t>يلتزم الباحثون بالأمانة في كل الممارسات البحثية، والالتزام بما تم الاتفاق عليه مع الجهات الداعمة والممولة للبحث.</a:t>
            </a:r>
            <a:endParaRPr lang="en-US" sz="3600" b="1" dirty="0"/>
          </a:p>
          <a:p>
            <a:pPr lvl="0" algn="just" rtl="1"/>
            <a:r>
              <a:rPr lang="ar-SA" sz="3600" b="1" dirty="0"/>
              <a:t>يلتزم الباحثون بالإشارة إلى أي إسهامات للأفراد، أو المجموعات في مجال بحثهم.</a:t>
            </a:r>
            <a:endParaRPr lang="en-US" sz="3600" b="1" dirty="0"/>
          </a:p>
        </p:txBody>
      </p:sp>
    </p:spTree>
    <p:extLst>
      <p:ext uri="{BB962C8B-B14F-4D97-AF65-F5344CB8AC3E}">
        <p14:creationId xmlns:p14="http://schemas.microsoft.com/office/powerpoint/2010/main" val="787070036"/>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pPr algn="just" rtl="1"/>
            <a:r>
              <a:rPr lang="ar-SA" sz="3600" b="1" dirty="0">
                <a:solidFill>
                  <a:srgbClr val="7030A0"/>
                </a:solidFill>
              </a:rPr>
              <a:t>المادة الرابعة</a:t>
            </a:r>
            <a:r>
              <a:rPr lang="ar-SA" sz="3600" dirty="0"/>
              <a:t>: </a:t>
            </a:r>
            <a:r>
              <a:rPr lang="ar-SA" sz="3600" b="1" dirty="0">
                <a:solidFill>
                  <a:srgbClr val="FF0000"/>
                </a:solidFill>
              </a:rPr>
              <a:t>التزامات الباحثين </a:t>
            </a:r>
            <a:r>
              <a:rPr lang="ar-SA" sz="3600" dirty="0"/>
              <a:t>:</a:t>
            </a:r>
            <a:endParaRPr lang="en-US" sz="3600" dirty="0"/>
          </a:p>
        </p:txBody>
      </p:sp>
      <p:sp>
        <p:nvSpPr>
          <p:cNvPr id="3" name="Content Placeholder 2"/>
          <p:cNvSpPr>
            <a:spLocks noGrp="1"/>
          </p:cNvSpPr>
          <p:nvPr>
            <p:ph idx="1"/>
          </p:nvPr>
        </p:nvSpPr>
        <p:spPr>
          <a:xfrm>
            <a:off x="457200" y="1524000"/>
            <a:ext cx="8229600" cy="4419600"/>
          </a:xfrm>
        </p:spPr>
        <p:txBody>
          <a:bodyPr>
            <a:normAutofit/>
          </a:bodyPr>
          <a:lstStyle/>
          <a:p>
            <a:pPr lvl="0" algn="just" rtl="1"/>
            <a:r>
              <a:rPr lang="ar-SA" sz="3600" b="1" dirty="0"/>
              <a:t>يلتزم الباحثون بالموضوعية، وتجنُّب التحيُّز في كل الجوانب المتعلقة بالبحث العلمي.</a:t>
            </a:r>
            <a:endParaRPr lang="en-US" sz="3600" b="1" dirty="0"/>
          </a:p>
          <a:p>
            <a:pPr lvl="0" algn="just" rtl="1"/>
            <a:r>
              <a:rPr lang="ar-SA" sz="3600" b="1" dirty="0"/>
              <a:t>يلتزم الباحثون والمشرفون على الأبحاث بالاطلاع وبالدراية التامة بأنظمة الجامعة ولوائحها وإجراءاتها التي تخص البحث والنشر العلمي، والتأكد أن عملية البحث العلمي تتم وفق قواعد أخلاقيات البحث العلمي.</a:t>
            </a:r>
            <a:endParaRPr lang="en-US" sz="3600" b="1" dirty="0"/>
          </a:p>
        </p:txBody>
      </p:sp>
    </p:spTree>
    <p:extLst>
      <p:ext uri="{BB962C8B-B14F-4D97-AF65-F5344CB8AC3E}">
        <p14:creationId xmlns:p14="http://schemas.microsoft.com/office/powerpoint/2010/main" val="3141164265"/>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8229600" cy="5334000"/>
          </a:xfrm>
        </p:spPr>
        <p:txBody>
          <a:bodyPr>
            <a:normAutofit/>
          </a:bodyPr>
          <a:lstStyle/>
          <a:p>
            <a:pPr lvl="0" algn="just" rtl="1"/>
            <a:r>
              <a:rPr lang="ar-SA" sz="3600" b="1" dirty="0"/>
              <a:t>يلتزم الباحثون بالممارسات والإجراءات المتبعة بالجامعة، فيما يتعلق بنشر الأعمال الأكاديمية وإتاحتها على النحو الذي يحقق مصالح الجامعة، بما يتوافق مع الأنظمة واللوائح. </a:t>
            </a:r>
            <a:endParaRPr lang="en-US" sz="3600" b="1" dirty="0"/>
          </a:p>
          <a:p>
            <a:pPr lvl="0" algn="just" rtl="1"/>
            <a:r>
              <a:rPr lang="ar-SA" sz="3600" b="1" dirty="0"/>
              <a:t>يلتزم الباحثون والمشرفون على الأبحاث باتباع السلوك المسؤول تجاه العمل البحثي، والتأكد من أن تصميم بحوثهم، أو البحوث التي يشرفون عليها تتم وفق سياسات ولوائح الجامعة التي تخص أخلاقيات البحث العلمي.</a:t>
            </a:r>
            <a:endParaRPr lang="en-US" sz="3600" b="1" dirty="0"/>
          </a:p>
        </p:txBody>
      </p:sp>
    </p:spTree>
    <p:extLst>
      <p:ext uri="{BB962C8B-B14F-4D97-AF65-F5344CB8AC3E}">
        <p14:creationId xmlns:p14="http://schemas.microsoft.com/office/powerpoint/2010/main" val="3888887142"/>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lvl="0" algn="just" rtl="1"/>
            <a:r>
              <a:rPr lang="ar-SA" sz="3600" b="1" dirty="0"/>
              <a:t>يلتزم الباحثون بتجنب إعطاء أي بيانات غير حقيقية، أو خادعة، وذلك فيما يتعلق بخبراتهم والتدريبات التي حصلوا عليها، وكفاءاتهم ودرجاتهم العلمية، والجوائز التي حصلوا عليها، وانتمائهم لجهة معينة، والخدمات التي يقدمونها، والمطبوعات التي أنتجوها.</a:t>
            </a:r>
            <a:endParaRPr lang="en-US" sz="3600" b="1" dirty="0"/>
          </a:p>
          <a:p>
            <a:pPr lvl="0" algn="just" rtl="1"/>
            <a:r>
              <a:rPr lang="ar-SA" sz="3600" b="1" dirty="0"/>
              <a:t>يلتزم الباحثون باستخدام الحرية الأكاديمية بأسلوبٍ يتماشى مع السلوك الأمين والمسؤول خلال عملية البحث، وإنتاج المعرفة، والسعي نحو الحقيقة، إضافة إلى نشرها.</a:t>
            </a:r>
            <a:endParaRPr lang="en-US" sz="3600" b="1" dirty="0"/>
          </a:p>
        </p:txBody>
      </p:sp>
    </p:spTree>
    <p:extLst>
      <p:ext uri="{BB962C8B-B14F-4D97-AF65-F5344CB8AC3E}">
        <p14:creationId xmlns:p14="http://schemas.microsoft.com/office/powerpoint/2010/main" val="3503445512"/>
      </p:ext>
    </p:extLst>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343400"/>
          </a:xfrm>
        </p:spPr>
        <p:txBody>
          <a:bodyPr>
            <a:normAutofit/>
          </a:bodyPr>
          <a:lstStyle/>
          <a:p>
            <a:pPr lvl="0" algn="just" rtl="1"/>
            <a:r>
              <a:rPr lang="ar-SA" sz="3600" b="1" dirty="0"/>
              <a:t>يلتزم الباحثون في حال ممارستهم لحقوقهم المتعلقة بالحرية الأكاديمية بأن يكونوا على قدر عالٍ من المسؤولية، وأن يأخذوا في الاعتبار عدم الإضرار بسمعة الجامعة وهيبتها، والمحافظة على انتظام وأمان سير العمل بها.</a:t>
            </a:r>
            <a:endParaRPr lang="en-US" sz="3600" b="1" dirty="0"/>
          </a:p>
          <a:p>
            <a:pPr lvl="0" algn="just" rtl="1"/>
            <a:r>
              <a:rPr lang="ar-SA" sz="3600" b="1" dirty="0"/>
              <a:t>يلتزم الباحثون بالمسؤولية لضمان جودة العمل البحثي وسلامته على </a:t>
            </a:r>
            <a:r>
              <a:rPr lang="ar-SA" sz="3600" b="1" dirty="0" err="1"/>
              <a:t>المبحوثين</a:t>
            </a:r>
            <a:r>
              <a:rPr lang="ar-SA" sz="3600" b="1" dirty="0"/>
              <a:t>.</a:t>
            </a:r>
            <a:endParaRPr lang="en-US" sz="3600" b="1" dirty="0"/>
          </a:p>
        </p:txBody>
      </p:sp>
    </p:spTree>
    <p:extLst>
      <p:ext uri="{BB962C8B-B14F-4D97-AF65-F5344CB8AC3E}">
        <p14:creationId xmlns:p14="http://schemas.microsoft.com/office/powerpoint/2010/main" val="1282234373"/>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FB91-2910-483A-96F1-A904DCAD9A7D}"/>
              </a:ext>
            </a:extLst>
          </p:cNvPr>
          <p:cNvSpPr>
            <a:spLocks noGrp="1"/>
          </p:cNvSpPr>
          <p:nvPr>
            <p:ph type="title"/>
          </p:nvPr>
        </p:nvSpPr>
        <p:spPr>
          <a:xfrm>
            <a:off x="152400" y="274638"/>
            <a:ext cx="8839200" cy="1143000"/>
          </a:xfrm>
        </p:spPr>
        <p:txBody>
          <a:bodyPr>
            <a:normAutofit/>
          </a:bodyPr>
          <a:lstStyle/>
          <a:p>
            <a:pPr algn="ctr"/>
            <a:r>
              <a:rPr lang="en-US" dirty="0">
                <a:latin typeface="Palatino Linotype" panose="02040502050505030304" pitchFamily="18" charset="0"/>
              </a:rPr>
              <a:t>King </a:t>
            </a:r>
            <a:r>
              <a:rPr lang="en-US" dirty="0" err="1">
                <a:latin typeface="Palatino Linotype" panose="02040502050505030304" pitchFamily="18" charset="0"/>
              </a:rPr>
              <a:t>Abdulaziz</a:t>
            </a:r>
            <a:r>
              <a:rPr lang="en-US" dirty="0">
                <a:latin typeface="Palatino Linotype" panose="02040502050505030304" pitchFamily="18" charset="0"/>
              </a:rPr>
              <a:t> City for Science and Technology (KACST) (2003-2006)</a:t>
            </a:r>
          </a:p>
        </p:txBody>
      </p:sp>
      <p:pic>
        <p:nvPicPr>
          <p:cNvPr id="4" name="Picture 3">
            <a:extLst>
              <a:ext uri="{FF2B5EF4-FFF2-40B4-BE49-F238E27FC236}">
                <a16:creationId xmlns:a16="http://schemas.microsoft.com/office/drawing/2014/main" id="{AE9FEAB5-4ADB-4366-9353-8AB51A9C1590}"/>
              </a:ext>
            </a:extLst>
          </p:cNvPr>
          <p:cNvPicPr>
            <a:picLocks noChangeAspect="1"/>
          </p:cNvPicPr>
          <p:nvPr/>
        </p:nvPicPr>
        <p:blipFill>
          <a:blip r:embed="rId2"/>
          <a:stretch>
            <a:fillRect/>
          </a:stretch>
        </p:blipFill>
        <p:spPr>
          <a:xfrm>
            <a:off x="3076663" y="2386144"/>
            <a:ext cx="5106830" cy="3101828"/>
          </a:xfrm>
          <a:prstGeom prst="rect">
            <a:avLst/>
          </a:prstGeom>
        </p:spPr>
      </p:pic>
      <p:pic>
        <p:nvPicPr>
          <p:cNvPr id="5" name="Picture 4">
            <a:extLst>
              <a:ext uri="{FF2B5EF4-FFF2-40B4-BE49-F238E27FC236}">
                <a16:creationId xmlns:a16="http://schemas.microsoft.com/office/drawing/2014/main" id="{43AE0054-9EB6-4832-A1E3-0AD7E9E6DE6C}"/>
              </a:ext>
            </a:extLst>
          </p:cNvPr>
          <p:cNvPicPr>
            <a:picLocks noChangeAspect="1"/>
          </p:cNvPicPr>
          <p:nvPr/>
        </p:nvPicPr>
        <p:blipFill>
          <a:blip r:embed="rId3"/>
          <a:stretch>
            <a:fillRect/>
          </a:stretch>
        </p:blipFill>
        <p:spPr>
          <a:xfrm>
            <a:off x="381000" y="2386144"/>
            <a:ext cx="2423546" cy="1712108"/>
          </a:xfrm>
          <a:prstGeom prst="rect">
            <a:avLst/>
          </a:prstGeom>
        </p:spPr>
      </p:pic>
    </p:spTree>
    <p:extLst>
      <p:ext uri="{BB962C8B-B14F-4D97-AF65-F5344CB8AC3E}">
        <p14:creationId xmlns:p14="http://schemas.microsoft.com/office/powerpoint/2010/main" val="363502663"/>
      </p:ext>
    </p:extLst>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72000"/>
          </a:xfrm>
        </p:spPr>
        <p:txBody>
          <a:bodyPr>
            <a:normAutofit/>
          </a:bodyPr>
          <a:lstStyle/>
          <a:p>
            <a:pPr lvl="0" algn="just" rtl="1"/>
            <a:r>
              <a:rPr lang="ar-SA" sz="3600" b="1" dirty="0"/>
              <a:t>يلتزم الباحثون بالاعتراف والإشارة في بحوثهم إلى كُلِّ مَنْ ساهم في العمل البحثي حسب قواعد التأليف المنصوص عليها في مقدمة هذه الوثيقة.</a:t>
            </a:r>
            <a:endParaRPr lang="en-US" sz="3600" b="1" dirty="0"/>
          </a:p>
          <a:p>
            <a:pPr algn="just" rtl="1"/>
            <a:r>
              <a:rPr lang="ar-SA" sz="3600" b="1" dirty="0"/>
              <a:t>يلتزم الباحثون بعدم إدراج اسم أي شخص كمؤلف لبحث، أو لكتاب منشور دون وجود إسهامات فعلية مؤثرة له في البحث، أو الكتاب طبقاً لتعريف المؤلفين الوارد بالمادة الثانية من هذه القواعد.</a:t>
            </a:r>
            <a:endParaRPr lang="en-US" sz="3600" b="1" dirty="0"/>
          </a:p>
        </p:txBody>
      </p:sp>
    </p:spTree>
    <p:extLst>
      <p:ext uri="{BB962C8B-B14F-4D97-AF65-F5344CB8AC3E}">
        <p14:creationId xmlns:p14="http://schemas.microsoft.com/office/powerpoint/2010/main" val="111547658"/>
      </p:ext>
    </p:extLst>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1"/>
            <a:ext cx="8229600" cy="4419600"/>
          </a:xfrm>
        </p:spPr>
        <p:txBody>
          <a:bodyPr>
            <a:normAutofit/>
          </a:bodyPr>
          <a:lstStyle/>
          <a:p>
            <a:pPr lvl="0" algn="just" rtl="1"/>
            <a:r>
              <a:rPr lang="ar-SA" sz="3600" b="1" dirty="0"/>
              <a:t>يلتزم الباحثون بإدراج أسماء جميع المشاركين في تأليف البحث عند نشره، بما في ذلك النشر الإلكتروني، كما يجب أن يحدد بيان التأليف المعتمد من المؤلفين أن الموقعين على البيان، فقط المؤلفون الفعليون للبحث، ويجب أن يتضمن البيان إقرار جميع المؤلفين بقيامهم بالاطلاع على النسخة النهائية للبحث التي تم تسليمها للنشر. </a:t>
            </a:r>
            <a:endParaRPr lang="en-US" sz="3600" b="1" dirty="0"/>
          </a:p>
        </p:txBody>
      </p:sp>
    </p:spTree>
    <p:extLst>
      <p:ext uri="{BB962C8B-B14F-4D97-AF65-F5344CB8AC3E}">
        <p14:creationId xmlns:p14="http://schemas.microsoft.com/office/powerpoint/2010/main" val="784305285"/>
      </p:ext>
    </p:extLst>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57800"/>
          </a:xfrm>
        </p:spPr>
        <p:txBody>
          <a:bodyPr>
            <a:normAutofit/>
          </a:bodyPr>
          <a:lstStyle/>
          <a:p>
            <a:pPr lvl="0" algn="just" rtl="1"/>
            <a:r>
              <a:rPr lang="ar-SA" sz="3600" b="1" dirty="0"/>
              <a:t>يلتزم الباحثون في المشاريع البحثية المشتركة الاتفاق فيما بينهم على النشر قبل إرسال البحث إلى الناشر، وتوعية الشركاء بجميع حقوقهم وواجباتهم، والفوائد المتبادلة، وإجراءات الانسحاب في أي مرحلة، والاتفاق فيما بينهم على النشر قبل إرسال البحث إلى الناشر، وذلك في وثيقة عقد البحث قبل بداية البحث العلمي.</a:t>
            </a:r>
            <a:endParaRPr lang="en-US" sz="3600" b="1" dirty="0"/>
          </a:p>
          <a:p>
            <a:pPr algn="just" rtl="1"/>
            <a:r>
              <a:rPr lang="ar-SA" sz="3600" b="1" dirty="0"/>
              <a:t>يلتزم الباحثون بعدم تقديم أعمال بحثية متطابقة لأكثر من ناشر.</a:t>
            </a:r>
            <a:endParaRPr lang="en-US" sz="3600" b="1" dirty="0"/>
          </a:p>
        </p:txBody>
      </p:sp>
    </p:spTree>
    <p:extLst>
      <p:ext uri="{BB962C8B-B14F-4D97-AF65-F5344CB8AC3E}">
        <p14:creationId xmlns:p14="http://schemas.microsoft.com/office/powerpoint/2010/main" val="1952279724"/>
      </p:ext>
    </p:extLst>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953000"/>
          </a:xfrm>
        </p:spPr>
        <p:txBody>
          <a:bodyPr>
            <a:normAutofit/>
          </a:bodyPr>
          <a:lstStyle/>
          <a:p>
            <a:pPr lvl="0" algn="just" rtl="1"/>
            <a:r>
              <a:rPr lang="ar-SA" sz="3600" b="1" dirty="0"/>
              <a:t>يلتزم الباحثون بعدم عرض نتائج البحث في وسائل الإعلام إلا بعد عرضها على مجموعة من المحكّمين المتخصصين في دوريات محكّمة، ويُستثنَى من ذلك الاتفاقيات التي تسمح بذلك.</a:t>
            </a:r>
            <a:endParaRPr lang="en-US" sz="3600" b="1" dirty="0"/>
          </a:p>
          <a:p>
            <a:pPr lvl="0" algn="just" rtl="1"/>
            <a:r>
              <a:rPr lang="ar-SA" sz="3600" b="1" dirty="0"/>
              <a:t>يلتزم الباحثون عند استخدام بيانات ناتجة عن أبحاث الآخرين بهدف إجراء المزيد من الدراسات والتحليلات بالإشارة بوضوح إلى مساهمات الباحثين الأصليين.</a:t>
            </a:r>
            <a:endParaRPr lang="en-US" sz="3600" b="1" dirty="0"/>
          </a:p>
        </p:txBody>
      </p:sp>
    </p:spTree>
    <p:extLst>
      <p:ext uri="{BB962C8B-B14F-4D97-AF65-F5344CB8AC3E}">
        <p14:creationId xmlns:p14="http://schemas.microsoft.com/office/powerpoint/2010/main" val="1995889404"/>
      </p:ext>
    </p:extLst>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983163"/>
          </a:xfrm>
        </p:spPr>
        <p:txBody>
          <a:bodyPr>
            <a:normAutofit/>
          </a:bodyPr>
          <a:lstStyle/>
          <a:p>
            <a:pPr lvl="0" algn="just" rtl="1"/>
            <a:endParaRPr lang="ar-SA" sz="3600" b="1" dirty="0"/>
          </a:p>
          <a:p>
            <a:pPr lvl="0" algn="just" rtl="1"/>
            <a:r>
              <a:rPr lang="ar-SA" sz="3600" b="1" dirty="0"/>
              <a:t>يلتزم الباحثون بالإشارة إلى الجهة الراعية أو الممولة للبحث عند نشر أبحاثهـم.</a:t>
            </a:r>
            <a:endParaRPr lang="en-US" sz="3600" b="1" dirty="0"/>
          </a:p>
          <a:p>
            <a:pPr lvl="0" algn="just" rtl="1"/>
            <a:r>
              <a:rPr lang="ar-SA" sz="3600" b="1" dirty="0"/>
              <a:t>للباحثين </a:t>
            </a:r>
            <a:r>
              <a:rPr lang="ar-SA" sz="3600" b="1" dirty="0" err="1"/>
              <a:t>والمبحوثين</a:t>
            </a:r>
            <a:r>
              <a:rPr lang="ar-SA" sz="3600" b="1" dirty="0"/>
              <a:t> حق الانسحاب من العملية البحثية في حالة إبداء مبررات يقتنع بها رئيس الفريق والجهة الممولة.</a:t>
            </a:r>
            <a:endParaRPr lang="en-US" sz="3600" b="1" dirty="0"/>
          </a:p>
        </p:txBody>
      </p:sp>
    </p:spTree>
    <p:extLst>
      <p:ext uri="{BB962C8B-B14F-4D97-AF65-F5344CB8AC3E}">
        <p14:creationId xmlns:p14="http://schemas.microsoft.com/office/powerpoint/2010/main" val="1183266071"/>
      </p:ext>
    </p:extLst>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ar-SA" sz="3600" b="1" dirty="0">
                <a:solidFill>
                  <a:srgbClr val="FF0000"/>
                </a:solidFill>
              </a:rPr>
              <a:t>التزامات المشرف:</a:t>
            </a:r>
            <a:endParaRPr lang="en-US" sz="3600" dirty="0">
              <a:solidFill>
                <a:srgbClr val="FF0000"/>
              </a:solidFill>
            </a:endParaRPr>
          </a:p>
        </p:txBody>
      </p:sp>
      <p:sp>
        <p:nvSpPr>
          <p:cNvPr id="3" name="Content Placeholder 2"/>
          <p:cNvSpPr>
            <a:spLocks noGrp="1"/>
          </p:cNvSpPr>
          <p:nvPr>
            <p:ph idx="1"/>
          </p:nvPr>
        </p:nvSpPr>
        <p:spPr>
          <a:xfrm>
            <a:off x="152400" y="1295400"/>
            <a:ext cx="8763000" cy="5029200"/>
          </a:xfrm>
        </p:spPr>
        <p:txBody>
          <a:bodyPr>
            <a:noAutofit/>
          </a:bodyPr>
          <a:lstStyle/>
          <a:p>
            <a:pPr lvl="0" algn="just" rtl="1"/>
            <a:r>
              <a:rPr lang="ar-SA" b="1" dirty="0"/>
              <a:t>الالتزام بالتوجيه المخلص والأمين لطلابه عن اختيار موضوع البحث (ماجستير، دكتوراه، متطلبات تخرج)، بحيث تتوافر فيه صفات الأصالة، والجدة، والقابلية للتطبيق، حتى يعود بالفائدة على الفرد والمجتمع.</a:t>
            </a:r>
            <a:endParaRPr lang="en-US" b="1" dirty="0"/>
          </a:p>
          <a:p>
            <a:pPr lvl="0" algn="just" rtl="1"/>
            <a:r>
              <a:rPr lang="ar-SA" b="1" dirty="0"/>
              <a:t>تفعيل العمل البحثي الجماعي، والمشاركة فيه (ماجستير، دكتوراه، متطلبات تخرج)</a:t>
            </a:r>
            <a:r>
              <a:rPr lang="en-US" b="1" dirty="0"/>
              <a:t>. </a:t>
            </a:r>
          </a:p>
          <a:p>
            <a:pPr lvl="0" algn="just" rtl="1"/>
            <a:r>
              <a:rPr lang="ar-SA" b="1" dirty="0"/>
              <a:t>ألا يستغل سلطته بوصفه أستاذاً في تسخير الطالب، وابتزازه. </a:t>
            </a:r>
            <a:endParaRPr lang="en-US" b="1" dirty="0"/>
          </a:p>
          <a:p>
            <a:pPr lvl="0" algn="just" rtl="1"/>
            <a:r>
              <a:rPr lang="ar-SA" b="1" dirty="0"/>
              <a:t>ألا يبخل على طلابه بالمساندة، وتقديم المساعدة؛ لإنجاز ما يكلِّفهم به من واجبات، أو مشروعات، أو بحوث.</a:t>
            </a:r>
            <a:endParaRPr lang="en-US" b="1" dirty="0"/>
          </a:p>
        </p:txBody>
      </p:sp>
    </p:spTree>
    <p:extLst>
      <p:ext uri="{BB962C8B-B14F-4D97-AF65-F5344CB8AC3E}">
        <p14:creationId xmlns:p14="http://schemas.microsoft.com/office/powerpoint/2010/main" val="4248139565"/>
      </p:ext>
    </p:extLst>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953000"/>
          </a:xfrm>
        </p:spPr>
        <p:txBody>
          <a:bodyPr>
            <a:normAutofit/>
          </a:bodyPr>
          <a:lstStyle/>
          <a:p>
            <a:pPr lvl="0" algn="just" rtl="1"/>
            <a:r>
              <a:rPr lang="ar-SA" sz="3600" b="1" dirty="0"/>
              <a:t>تدريب الطالب وتأهيله لتحمُّل مسؤولية بحثه بما يشمله من آراء،  وتحليلات، ونتائج، وتوصيات. </a:t>
            </a:r>
            <a:endParaRPr lang="en-US" sz="3600" b="1" dirty="0"/>
          </a:p>
          <a:p>
            <a:pPr lvl="0" algn="just" rtl="1"/>
            <a:r>
              <a:rPr lang="ar-SA" sz="3600" b="1" dirty="0"/>
              <a:t>تنمية سمات وخصائص الباحث العلمي في الطالب، ولاسيما الجدية، والصبر، والمثابرة، والأمانة العلمية، وحفظ حقوق الملكية، وتقدير جهود الآخرين، واحترام الآراء، إلخ. </a:t>
            </a:r>
            <a:endParaRPr lang="en-US" sz="3600" b="1" dirty="0"/>
          </a:p>
          <a:p>
            <a:pPr algn="just" rtl="1"/>
            <a:r>
              <a:rPr lang="ar-SA" sz="3600" b="1" dirty="0"/>
              <a:t>تحري العدل والمساواة بين الطلاب، والوقوف على مسافة واحدة منهم</a:t>
            </a:r>
            <a:r>
              <a:rPr lang="en-US" sz="3600" b="1" dirty="0"/>
              <a:t>. </a:t>
            </a:r>
          </a:p>
        </p:txBody>
      </p:sp>
    </p:spTree>
    <p:extLst>
      <p:ext uri="{BB962C8B-B14F-4D97-AF65-F5344CB8AC3E}">
        <p14:creationId xmlns:p14="http://schemas.microsoft.com/office/powerpoint/2010/main" val="3768815704"/>
      </p:ext>
    </p:extLst>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ar-SA" sz="3600" b="1" dirty="0">
                <a:solidFill>
                  <a:srgbClr val="FF0000"/>
                </a:solidFill>
              </a:rPr>
              <a:t>التزامات الطالب:</a:t>
            </a:r>
            <a:endParaRPr lang="en-US" sz="3600" b="1" dirty="0">
              <a:solidFill>
                <a:srgbClr val="FF0000"/>
              </a:solidFill>
            </a:endParaRPr>
          </a:p>
        </p:txBody>
      </p:sp>
      <p:sp>
        <p:nvSpPr>
          <p:cNvPr id="3" name="Content Placeholder 2"/>
          <p:cNvSpPr>
            <a:spLocks noGrp="1"/>
          </p:cNvSpPr>
          <p:nvPr>
            <p:ph idx="1"/>
          </p:nvPr>
        </p:nvSpPr>
        <p:spPr>
          <a:xfrm>
            <a:off x="152400" y="1219200"/>
            <a:ext cx="8763000" cy="5334000"/>
          </a:xfrm>
        </p:spPr>
        <p:txBody>
          <a:bodyPr>
            <a:noAutofit/>
          </a:bodyPr>
          <a:lstStyle/>
          <a:p>
            <a:pPr lvl="0" algn="just" rtl="1"/>
            <a:r>
              <a:rPr lang="ar-SA" sz="3600" b="1" dirty="0"/>
              <a:t>الجدية، والالتزام بالواجبات.</a:t>
            </a:r>
            <a:endParaRPr lang="en-US" sz="3600" b="1" dirty="0"/>
          </a:p>
          <a:p>
            <a:pPr lvl="0" algn="just" rtl="1"/>
            <a:r>
              <a:rPr lang="ar-SA" sz="3600" b="1" dirty="0"/>
              <a:t>توخي الموضوعية والأمانة العلمية عند مناقشة الآراء وإصدار الأحكام، وتحري الدقة في النقل والاقتباس. </a:t>
            </a:r>
            <a:endParaRPr lang="en-US" sz="3600" b="1" dirty="0"/>
          </a:p>
          <a:p>
            <a:pPr lvl="0" algn="just" rtl="1"/>
            <a:r>
              <a:rPr lang="ar-SA" sz="3600" b="1" dirty="0"/>
              <a:t>الالتزام بالقوانين واللوائح المتبعة نِظاماً بالجامعة.</a:t>
            </a:r>
            <a:endParaRPr lang="en-US" sz="3600" b="1" dirty="0"/>
          </a:p>
          <a:p>
            <a:pPr lvl="0" algn="just" rtl="1"/>
            <a:r>
              <a:rPr lang="ar-SA" sz="3600" b="1" dirty="0"/>
              <a:t>الالتزام بما ورد بميثاق أخلاقيات البحث العلمي بالجامعة.</a:t>
            </a:r>
            <a:endParaRPr lang="en-US" sz="3600" b="1" dirty="0"/>
          </a:p>
          <a:p>
            <a:pPr lvl="0" algn="just" rtl="1"/>
            <a:r>
              <a:rPr lang="ar-SA" sz="3600" b="1" dirty="0"/>
              <a:t>ممارسة الحرية الشخصية والأكاديمية، بما لا يتعارض مع القِيم والأخلاق الجامعية.</a:t>
            </a:r>
            <a:r>
              <a:rPr lang="en-US" sz="3600" b="1" dirty="0"/>
              <a:t> </a:t>
            </a:r>
          </a:p>
        </p:txBody>
      </p:sp>
    </p:spTree>
    <p:extLst>
      <p:ext uri="{BB962C8B-B14F-4D97-AF65-F5344CB8AC3E}">
        <p14:creationId xmlns:p14="http://schemas.microsoft.com/office/powerpoint/2010/main" val="1696346211"/>
      </p:ext>
    </p:extLst>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ar-SA" sz="3600" b="1" dirty="0">
                <a:solidFill>
                  <a:srgbClr val="7030A0"/>
                </a:solidFill>
              </a:rPr>
              <a:t>المادة الخامسة</a:t>
            </a:r>
            <a:r>
              <a:rPr lang="ar-SA" sz="3600" dirty="0"/>
              <a:t>: </a:t>
            </a:r>
            <a:r>
              <a:rPr lang="ar-SA" sz="3600" b="1" dirty="0">
                <a:solidFill>
                  <a:srgbClr val="FF0000"/>
                </a:solidFill>
              </a:rPr>
              <a:t>الملكية الفكرية</a:t>
            </a:r>
            <a:r>
              <a:rPr lang="ar-SA" sz="3600" dirty="0"/>
              <a:t>:</a:t>
            </a:r>
            <a:endParaRPr lang="en-US" sz="3600" dirty="0"/>
          </a:p>
        </p:txBody>
      </p:sp>
      <p:sp>
        <p:nvSpPr>
          <p:cNvPr id="3" name="Content Placeholder 2"/>
          <p:cNvSpPr>
            <a:spLocks noGrp="1"/>
          </p:cNvSpPr>
          <p:nvPr>
            <p:ph idx="1"/>
          </p:nvPr>
        </p:nvSpPr>
        <p:spPr/>
        <p:txBody>
          <a:bodyPr>
            <a:normAutofit/>
          </a:bodyPr>
          <a:lstStyle/>
          <a:p>
            <a:pPr lvl="0" algn="just" rtl="1"/>
            <a:r>
              <a:rPr lang="ar-SA" sz="3600" b="1" dirty="0"/>
              <a:t>يلتزم كُلُّ مَنْ يعمل بالبحث العلمي باحترام كافة الحقوق المتعلِّقة بالملكية الفكرية، ويترتب على ذلك عدم استخدام بيانات، أو أساليب، أو نتائج، أو أفكار منشورة بأسماء آخرين ونسبها إلى غير أصحابها على نحو يتعارض مع الأنظمة واللوائح، أو القيم الأخلاقية، كما يحظر الاعتداء على أفكار الآخرين ونسبها إلى غير أصحابها.</a:t>
            </a:r>
            <a:endParaRPr lang="en-US" sz="3600" b="1" dirty="0"/>
          </a:p>
        </p:txBody>
      </p:sp>
    </p:spTree>
    <p:extLst>
      <p:ext uri="{BB962C8B-B14F-4D97-AF65-F5344CB8AC3E}">
        <p14:creationId xmlns:p14="http://schemas.microsoft.com/office/powerpoint/2010/main" val="3701724844"/>
      </p:ext>
    </p:extLst>
  </p:cSld>
  <p:clrMapOvr>
    <a:masterClrMapping/>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229600" cy="4495800"/>
          </a:xfrm>
        </p:spPr>
        <p:txBody>
          <a:bodyPr>
            <a:normAutofit/>
          </a:bodyPr>
          <a:lstStyle/>
          <a:p>
            <a:pPr lvl="0" algn="just" rtl="1"/>
            <a:r>
              <a:rPr lang="ar-SA" sz="3600" b="1" dirty="0"/>
              <a:t>يلتزم كُلُّ مَنْ يعمل بالبحث العلمي بتشجيع ودعم الأبحاث الإبداعية والمبتكرة، والعمل على تسجيل الابتكارات والاختراعات المنبثقة من البحوث العلمية، والعمل على صيانة حقوق جميع الأطراف المشاركة، والحث على الاستفادة من تلك الأبحاث، مع ضمان التوزيع العادل لما ينتج عنها من منافع وفق العقود المبرمة مسبقاً بين الشركاء في البحث العلمي.</a:t>
            </a:r>
            <a:endParaRPr lang="en-US" sz="3600" b="1" dirty="0"/>
          </a:p>
        </p:txBody>
      </p:sp>
    </p:spTree>
    <p:extLst>
      <p:ext uri="{BB962C8B-B14F-4D97-AF65-F5344CB8AC3E}">
        <p14:creationId xmlns:p14="http://schemas.microsoft.com/office/powerpoint/2010/main" val="1426655235"/>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2A6A-4A30-43FB-A4CF-BFFA2F3741B1}"/>
              </a:ext>
            </a:extLst>
          </p:cNvPr>
          <p:cNvSpPr>
            <a:spLocks noGrp="1"/>
          </p:cNvSpPr>
          <p:nvPr>
            <p:ph type="title"/>
          </p:nvPr>
        </p:nvSpPr>
        <p:spPr>
          <a:xfrm>
            <a:off x="135797" y="1779143"/>
            <a:ext cx="4278910" cy="3010446"/>
          </a:xfrm>
        </p:spPr>
        <p:txBody>
          <a:bodyPr>
            <a:normAutofit/>
          </a:bodyPr>
          <a:lstStyle/>
          <a:p>
            <a:pPr algn="ctr"/>
            <a:r>
              <a:rPr lang="en-US" dirty="0">
                <a:latin typeface="Palatino Linotype" panose="02040502050505030304" pitchFamily="18" charset="0"/>
              </a:rPr>
              <a:t>Clinical Research and Data Management Course (2013)</a:t>
            </a:r>
          </a:p>
        </p:txBody>
      </p:sp>
      <p:pic>
        <p:nvPicPr>
          <p:cNvPr id="5" name="Content Placeholder 4">
            <a:extLst>
              <a:ext uri="{FF2B5EF4-FFF2-40B4-BE49-F238E27FC236}">
                <a16:creationId xmlns:a16="http://schemas.microsoft.com/office/drawing/2014/main" id="{9A58B20D-0351-4053-A683-7313250433B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40573" y="857250"/>
            <a:ext cx="4648200" cy="5143500"/>
          </a:xfrm>
        </p:spPr>
      </p:pic>
    </p:spTree>
    <p:extLst>
      <p:ext uri="{BB962C8B-B14F-4D97-AF65-F5344CB8AC3E}">
        <p14:creationId xmlns:p14="http://schemas.microsoft.com/office/powerpoint/2010/main" val="164586828"/>
      </p:ext>
    </p:extLst>
  </p:cSld>
  <p:clrMapOvr>
    <a:masterClrMapping/>
  </p:clrMapOvr>
  <p:transition>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Autofit/>
          </a:bodyPr>
          <a:lstStyle/>
          <a:p>
            <a:pPr lvl="0" algn="just" rtl="1"/>
            <a:r>
              <a:rPr lang="ar-SA" sz="3600" b="1" dirty="0"/>
              <a:t>يلتزم كُلُّ مَنْ يعمل بالبحث العلمي بعدم إجراء أي تعديل على المصنفات ذات حقوق الملكية والمسجلة، ومنع أي حذف، أو تغيير، أو إضافة، أو تحريف، أو تشويه، أو أي مساس آخر.</a:t>
            </a:r>
            <a:endParaRPr lang="en-US" sz="3600" b="1" dirty="0"/>
          </a:p>
          <a:p>
            <a:pPr lvl="0" algn="just" rtl="1"/>
            <a:r>
              <a:rPr lang="ar-SA" sz="3600" b="1" dirty="0"/>
              <a:t>يلتزم كُلُّ مَنْ يعمل بالبحث العلمي بملكية جامعة الملك سعود للأعمال التي تم إنجازها كأعمال مؤسسية، مثل أعمال التأليف التي لا يمكن أن تُعزَى إلى مؤلف واحدٍ، أو إلى عدة مؤلفين منفصلين. </a:t>
            </a:r>
            <a:endParaRPr lang="en-US" sz="3600" b="1" dirty="0"/>
          </a:p>
        </p:txBody>
      </p:sp>
    </p:spTree>
    <p:extLst>
      <p:ext uri="{BB962C8B-B14F-4D97-AF65-F5344CB8AC3E}">
        <p14:creationId xmlns:p14="http://schemas.microsoft.com/office/powerpoint/2010/main" val="2348651044"/>
      </p:ext>
    </p:extLst>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72000"/>
          </a:xfrm>
        </p:spPr>
        <p:txBody>
          <a:bodyPr>
            <a:normAutofit/>
          </a:bodyPr>
          <a:lstStyle/>
          <a:p>
            <a:pPr lvl="0" algn="just" rtl="1"/>
            <a:endParaRPr lang="ar-SA" sz="3600" b="1" dirty="0"/>
          </a:p>
          <a:p>
            <a:pPr lvl="0" algn="just" rtl="1"/>
            <a:r>
              <a:rPr lang="ar-SA" sz="3600" b="1" dirty="0"/>
              <a:t>تلتزم الجامعة بعدم الإخلال بحقوق المؤلفين عند استخدام وإعادة إنتاج، أو نشر المواد التي ساهموا في إنتاجها، وآلت ملكيتها للجامعة.</a:t>
            </a:r>
            <a:endParaRPr lang="en-US" sz="3600" b="1" dirty="0"/>
          </a:p>
          <a:p>
            <a:pPr lvl="0" algn="just" rtl="1"/>
            <a:r>
              <a:rPr lang="ar-SA" sz="3600" b="1" dirty="0"/>
              <a:t>تؤول الاكتشافات العلمية والاختراعات التي يتوصل إليها الباحثون أثناء عملهم بالجامعة إلى جامعة الملك سعود مع حفظ حقوق الباحثين الأصليين.</a:t>
            </a:r>
          </a:p>
          <a:p>
            <a:pPr marL="0" lvl="0" indent="0" algn="just" rtl="1">
              <a:buNone/>
            </a:pPr>
            <a:endParaRPr lang="ar-SA" sz="3600" b="1" dirty="0"/>
          </a:p>
        </p:txBody>
      </p:sp>
    </p:spTree>
    <p:extLst>
      <p:ext uri="{BB962C8B-B14F-4D97-AF65-F5344CB8AC3E}">
        <p14:creationId xmlns:p14="http://schemas.microsoft.com/office/powerpoint/2010/main" val="2450728000"/>
      </p:ext>
    </p:extLst>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Autofit/>
          </a:bodyPr>
          <a:lstStyle/>
          <a:p>
            <a:pPr lvl="0" algn="just" rtl="1"/>
            <a:r>
              <a:rPr lang="ar-SA" sz="3600" b="1" dirty="0"/>
              <a:t>يلتزم كُلُّ مَنْ يعمل بالبحث العلمي، الذين يتركون الخدمة بجامعة الملك سعود، بعدم إفشاء أسرار الأبحاث العلمية، والاكتشافات، والاختراعات، التي يعرفونها من خلال عملهم بالجامعة.</a:t>
            </a:r>
            <a:endParaRPr lang="en-US" sz="3600" b="1" dirty="0"/>
          </a:p>
          <a:p>
            <a:pPr lvl="0" algn="just" rtl="1"/>
            <a:r>
              <a:rPr lang="ar-SA" sz="3600" b="1" dirty="0"/>
              <a:t>يجب ألا تتعارض هذه القواعد مع التزامات الجامعة بالوفاء بتعهداتها مع أيٍّ من الأطراف الخارجية، بما في ذلك اتفاقيات رعاية الأبحاث، من المؤسسات الداعمة، واتفاقيات الترخيص، وما شابه ذلك.</a:t>
            </a:r>
            <a:endParaRPr lang="en-US" sz="3600" b="1" dirty="0"/>
          </a:p>
        </p:txBody>
      </p:sp>
    </p:spTree>
    <p:extLst>
      <p:ext uri="{BB962C8B-B14F-4D97-AF65-F5344CB8AC3E}">
        <p14:creationId xmlns:p14="http://schemas.microsoft.com/office/powerpoint/2010/main" val="980250762"/>
      </p:ext>
    </p:extLst>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1"/>
            <a:ext cx="8229600" cy="4267200"/>
          </a:xfrm>
        </p:spPr>
        <p:txBody>
          <a:bodyPr>
            <a:normAutofit/>
          </a:bodyPr>
          <a:lstStyle/>
          <a:p>
            <a:pPr lvl="0" algn="just" rtl="1"/>
            <a:r>
              <a:rPr lang="ar-SA" sz="3600" b="1" dirty="0"/>
              <a:t>تكون ملكية الرسائل بعد مناقشتها وما نتج عنها من أبحاث، أو اكتشافات، أو برامج حاسوبية، للجامعة، ويحق للجامعة إتاحتها للاستخدامات البحثية، والمراجعة العلمية.</a:t>
            </a:r>
            <a:endParaRPr lang="en-US" sz="3600" b="1" dirty="0"/>
          </a:p>
          <a:p>
            <a:pPr lvl="0" algn="just" rtl="1"/>
            <a:r>
              <a:rPr lang="ar-SA" sz="3600" b="1" dirty="0"/>
              <a:t>يجب على الطالب عند نشره للرسالة، أو جزء منها، الإشارة إلى انتمائه لجامعة الملك سعود.</a:t>
            </a:r>
            <a:endParaRPr lang="en-US" sz="3600" b="1" dirty="0"/>
          </a:p>
        </p:txBody>
      </p:sp>
    </p:spTree>
    <p:extLst>
      <p:ext uri="{BB962C8B-B14F-4D97-AF65-F5344CB8AC3E}">
        <p14:creationId xmlns:p14="http://schemas.microsoft.com/office/powerpoint/2010/main" val="3896714977"/>
      </p:ext>
    </p:extLst>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400800"/>
          </a:xfrm>
        </p:spPr>
        <p:txBody>
          <a:bodyPr>
            <a:noAutofit/>
          </a:bodyPr>
          <a:lstStyle/>
          <a:p>
            <a:pPr lvl="0" algn="just" rtl="1"/>
            <a:r>
              <a:rPr lang="ar-SA" sz="3600" b="1" dirty="0"/>
              <a:t>يجب على الطالب عند نشر رسالته، أو جزء منها، إظهار اسم المشرف، أو لجنة الإشراف ما لم يتم الاتفاق بين الأطراف على خلاف ذلك.</a:t>
            </a:r>
            <a:endParaRPr lang="en-US" sz="3600" b="1" dirty="0"/>
          </a:p>
          <a:p>
            <a:pPr lvl="0" algn="just" rtl="1"/>
            <a:r>
              <a:rPr lang="ar-SA" sz="3600" b="1" dirty="0"/>
              <a:t>لا يجوز للمشرف، أو لجنة الإشراف، نشر أي جزء من الرسالة دون إظهار اسم الطالب كمشارك في البحث.</a:t>
            </a:r>
            <a:endParaRPr lang="en-US" sz="3600" b="1" dirty="0"/>
          </a:p>
          <a:p>
            <a:pPr lvl="0" algn="just" rtl="1"/>
            <a:r>
              <a:rPr lang="ar-SA" sz="3600" b="1" dirty="0"/>
              <a:t>لا يجوز للطالب الامتناع عن نشر أبحاث مستله من الرسالة بناءً على طلب المشرف، أو لجنة الإشراف بما لا يتعارض مع أصول البحث العلمي.</a:t>
            </a:r>
            <a:endParaRPr lang="en-US" sz="3600" b="1" dirty="0"/>
          </a:p>
          <a:p>
            <a:pPr lvl="0" algn="just" rtl="1"/>
            <a:r>
              <a:rPr lang="ar-SA" sz="3600" b="1" dirty="0"/>
              <a:t>يتم الاتفاق بين الأطراف على ترتيب وضع الأسماء على الأجزاء المنشورة من الرسالة حسب نسبة المشاركة في البحث. </a:t>
            </a:r>
            <a:endParaRPr lang="en-US" sz="3600" b="1" dirty="0"/>
          </a:p>
        </p:txBody>
      </p:sp>
    </p:spTree>
    <p:extLst>
      <p:ext uri="{BB962C8B-B14F-4D97-AF65-F5344CB8AC3E}">
        <p14:creationId xmlns:p14="http://schemas.microsoft.com/office/powerpoint/2010/main" val="1569926443"/>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838200"/>
          </a:xfrm>
        </p:spPr>
        <p:txBody>
          <a:bodyPr>
            <a:normAutofit/>
          </a:bodyPr>
          <a:lstStyle/>
          <a:p>
            <a:pPr algn="just" rtl="1"/>
            <a:r>
              <a:rPr lang="ar-SA" sz="3600" b="1" dirty="0">
                <a:solidFill>
                  <a:srgbClr val="7030A0"/>
                </a:solidFill>
              </a:rPr>
              <a:t>المادة السادسة</a:t>
            </a:r>
            <a:r>
              <a:rPr lang="ar-SA" sz="3600" dirty="0"/>
              <a:t>: </a:t>
            </a:r>
            <a:r>
              <a:rPr lang="ar-SA" sz="3600" b="1" dirty="0">
                <a:solidFill>
                  <a:srgbClr val="FF0000"/>
                </a:solidFill>
              </a:rPr>
              <a:t>الباحثون والمجتمع</a:t>
            </a:r>
            <a:r>
              <a:rPr lang="ar-SA" sz="3600" dirty="0"/>
              <a:t>:</a:t>
            </a:r>
            <a:endParaRPr lang="en-US" sz="3600" dirty="0"/>
          </a:p>
        </p:txBody>
      </p:sp>
      <p:sp>
        <p:nvSpPr>
          <p:cNvPr id="3" name="Content Placeholder 2"/>
          <p:cNvSpPr>
            <a:spLocks noGrp="1"/>
          </p:cNvSpPr>
          <p:nvPr>
            <p:ph idx="1"/>
          </p:nvPr>
        </p:nvSpPr>
        <p:spPr>
          <a:xfrm>
            <a:off x="228600" y="1066800"/>
            <a:ext cx="8686800" cy="5638800"/>
          </a:xfrm>
        </p:spPr>
        <p:txBody>
          <a:bodyPr>
            <a:noAutofit/>
          </a:bodyPr>
          <a:lstStyle/>
          <a:p>
            <a:pPr lvl="0" algn="just" rtl="1"/>
            <a:r>
              <a:rPr lang="ar-SA" sz="3600" b="1" dirty="0"/>
              <a:t>يلتزم جميع من يعمل في البحث العلمي عند تقديم الاستشارات العلمية تحري الدقة، وأن يبنوا ما يصرحون به عن نتائج البحوث، أو المراجع، أو الممارسات العلمية، بما يتوافق مع "قواعد أخلاقيات البحث العلمي".</a:t>
            </a:r>
            <a:endParaRPr lang="en-US" sz="3600" b="1" dirty="0"/>
          </a:p>
          <a:p>
            <a:pPr lvl="0" algn="just" rtl="1"/>
            <a:r>
              <a:rPr lang="ar-SA" sz="3600" b="1" dirty="0"/>
              <a:t>يلتزم جميع مَنْ يعمل في البحث العلمي بعدم تشويه صورة أفراد، أو جماعات بعينها مهما كانت مخالفات هؤلاء الأفراد، أو الجماعات في الرأي للقائمين على تلك الأبحاث، بل يُوجَّه البحث للنقد البنَّاء الذي يرقى بالإنسانية.</a:t>
            </a:r>
            <a:endParaRPr lang="en-US" sz="3600" b="1" dirty="0"/>
          </a:p>
        </p:txBody>
      </p:sp>
    </p:spTree>
    <p:extLst>
      <p:ext uri="{BB962C8B-B14F-4D97-AF65-F5344CB8AC3E}">
        <p14:creationId xmlns:p14="http://schemas.microsoft.com/office/powerpoint/2010/main" val="379841546"/>
      </p:ext>
    </p:extLst>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10200"/>
          </a:xfrm>
        </p:spPr>
        <p:txBody>
          <a:bodyPr>
            <a:normAutofit/>
          </a:bodyPr>
          <a:lstStyle/>
          <a:p>
            <a:pPr lvl="0" algn="just" rtl="1"/>
            <a:r>
              <a:rPr lang="ar-SA" sz="3600" b="1" dirty="0"/>
              <a:t>يلتزم جميعُ مَنْ يعمل في البحث العلمي الراغبين في الانضمام إلى شراكات بحثية من خارج الجامعة (محلية، أو دولية) الإلمام والوعي التام بالسياسة البحثية والتوثيقية الخاصة بالمؤسسات المزمع إبرام الشراكة البحثية معها، مثل سياسة الملكية الفكرية في تلك المؤسسات.</a:t>
            </a:r>
            <a:endParaRPr lang="en-US" sz="3600" b="1" dirty="0"/>
          </a:p>
          <a:p>
            <a:pPr lvl="0" algn="just" rtl="1"/>
            <a:r>
              <a:rPr lang="ar-SA" sz="3600" b="1" dirty="0"/>
              <a:t>يلتزم جميعُ مَنْ يعمل في البحث العلمي بالمحافظة على البيئة، والحد من التلوث البيئي، وتوخي الحذر في عدم إجراء تجارب وبحوث قد تؤذي البيئة.</a:t>
            </a:r>
            <a:endParaRPr lang="en-US" sz="3600" b="1" dirty="0"/>
          </a:p>
        </p:txBody>
      </p:sp>
    </p:spTree>
    <p:extLst>
      <p:ext uri="{BB962C8B-B14F-4D97-AF65-F5344CB8AC3E}">
        <p14:creationId xmlns:p14="http://schemas.microsoft.com/office/powerpoint/2010/main" val="3543667433"/>
      </p:ext>
    </p:extLst>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pPr algn="just" rtl="1"/>
            <a:r>
              <a:rPr lang="ar-SA" sz="3600" b="1" dirty="0">
                <a:solidFill>
                  <a:srgbClr val="7030A0"/>
                </a:solidFill>
              </a:rPr>
              <a:t>المادة السابعة</a:t>
            </a:r>
            <a:r>
              <a:rPr lang="ar-SA" sz="3600" dirty="0"/>
              <a:t>: </a:t>
            </a:r>
            <a:r>
              <a:rPr lang="ar-SA" sz="3600" b="1" dirty="0">
                <a:solidFill>
                  <a:srgbClr val="FF0000"/>
                </a:solidFill>
              </a:rPr>
              <a:t>البيانات والمعلومات والنتائج</a:t>
            </a:r>
            <a:r>
              <a:rPr lang="ar-SA" sz="3600" dirty="0"/>
              <a:t>:</a:t>
            </a:r>
            <a:endParaRPr lang="en-US" sz="3600" dirty="0"/>
          </a:p>
        </p:txBody>
      </p:sp>
      <p:sp>
        <p:nvSpPr>
          <p:cNvPr id="3" name="Content Placeholder 2"/>
          <p:cNvSpPr>
            <a:spLocks noGrp="1"/>
          </p:cNvSpPr>
          <p:nvPr>
            <p:ph idx="1"/>
          </p:nvPr>
        </p:nvSpPr>
        <p:spPr>
          <a:xfrm>
            <a:off x="152400" y="990600"/>
            <a:ext cx="8839200" cy="5867400"/>
          </a:xfrm>
        </p:spPr>
        <p:txBody>
          <a:bodyPr>
            <a:noAutofit/>
          </a:bodyPr>
          <a:lstStyle/>
          <a:p>
            <a:pPr lvl="1" algn="just" rtl="1">
              <a:buFont typeface="Arial" panose="020B0604020202020204" pitchFamily="34" charset="0"/>
              <a:buChar char="•"/>
            </a:pPr>
            <a:r>
              <a:rPr lang="ar-SA" sz="3600" b="1" dirty="0"/>
              <a:t>يلتزم جميع مَنْ يعمل في البحث العلمي باحترام الخصوصية، وسرية البيانات والمعلومات، وأن يتم التعامل مع كل البيانات والمعلومات التي يحصلون عليها على نحو أخلاقي بما يتوافق مع اللوائح والأنظمة المعمول بها في وزارة التعليم العالي. </a:t>
            </a:r>
            <a:endParaRPr lang="en-US" sz="3600" b="1" dirty="0"/>
          </a:p>
          <a:p>
            <a:pPr lvl="1" algn="just" rtl="1">
              <a:buFont typeface="Arial" panose="020B0604020202020204" pitchFamily="34" charset="0"/>
              <a:buChar char="•"/>
            </a:pPr>
            <a:r>
              <a:rPr lang="ar-SA" sz="3600" b="1" dirty="0"/>
              <a:t>تلتزم الجامعة بعدم الإفصاح عن البيانات والمعلومات الشخصية والرسمية التي يتم الاطلاع عليها، أو إتاحتها عن طريق أيٍّ من الجهات التابعة لها، لأيِّ طرف ثالث دون الحصول على موافقة خطية ممن لهم الصلاحية، ما لم يكن الإفصاح مطلوبًا قانونيًا.</a:t>
            </a:r>
            <a:endParaRPr lang="en-US" sz="3600" b="1" dirty="0"/>
          </a:p>
        </p:txBody>
      </p:sp>
    </p:spTree>
    <p:extLst>
      <p:ext uri="{BB962C8B-B14F-4D97-AF65-F5344CB8AC3E}">
        <p14:creationId xmlns:p14="http://schemas.microsoft.com/office/powerpoint/2010/main" val="3174097826"/>
      </p:ext>
    </p:extLst>
  </p:cSld>
  <p:clrMapOvr>
    <a:masterClrMapping/>
  </p:clrMapOvr>
  <p:transition>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458200" cy="6172200"/>
          </a:xfrm>
        </p:spPr>
        <p:txBody>
          <a:bodyPr>
            <a:noAutofit/>
          </a:bodyPr>
          <a:lstStyle/>
          <a:p>
            <a:pPr lvl="1" algn="just" rtl="1">
              <a:buFont typeface="Arial" panose="020B0604020202020204" pitchFamily="34" charset="0"/>
              <a:buChar char="•"/>
            </a:pPr>
            <a:r>
              <a:rPr lang="ar-SA" sz="3200" b="1" dirty="0"/>
              <a:t>يلتزم جميع مَنْ يعمل في البحث العلمي في حال التعامل مع البيانات ذات الطبيعة السرية التي قد يتم الحصول عليها، على سبيل المثال عن طريق سجلات المرضى، أو من خلال قوائم استقصاء معيَّنة بسرية هذه البيانات، وخصوصيتها، ويحظر عليهم استخدام مثل هذه البيانات لمنفعتهم الشخصية، أو لمنفعة طرف ثالث، أو لأي هدف آخر غير الهدف البحثي الذي ج</a:t>
            </a:r>
            <a:r>
              <a:rPr lang="ar-SA" sz="3200" b="1" u="sng" dirty="0"/>
              <a:t>ُ</a:t>
            </a:r>
            <a:r>
              <a:rPr lang="ar-SA" sz="3200" b="1" dirty="0"/>
              <a:t>معت من أجله.</a:t>
            </a:r>
            <a:endParaRPr lang="en-US" sz="3200" b="1" dirty="0"/>
          </a:p>
          <a:p>
            <a:pPr lvl="1" algn="just" rtl="1">
              <a:buFont typeface="Arial" panose="020B0604020202020204" pitchFamily="34" charset="0"/>
              <a:buChar char="•"/>
            </a:pPr>
            <a:r>
              <a:rPr lang="ar-SA" sz="3200" b="1" dirty="0"/>
              <a:t>يلتزم جميع العاملين في البحث العلمي بالاحتفاظ بسجل دقيق ومنظَّم وموثق للإجراءات البحثية التي يتبعونها، والنتائج التي يحصلون عليها سواء النهائية، أو المرحلية، وأن يكون ذلك قابلاً للفحص والتدقيق من الجهات ذات الصلاحية في الجامعة.</a:t>
            </a:r>
            <a:endParaRPr lang="en-US" sz="3200" b="1" dirty="0"/>
          </a:p>
        </p:txBody>
      </p:sp>
    </p:spTree>
    <p:extLst>
      <p:ext uri="{BB962C8B-B14F-4D97-AF65-F5344CB8AC3E}">
        <p14:creationId xmlns:p14="http://schemas.microsoft.com/office/powerpoint/2010/main" val="2577553269"/>
      </p:ext>
    </p:extLst>
  </p:cSld>
  <p:clrMapOvr>
    <a:masterClrMapping/>
  </p:clrMapOvr>
  <p:transition>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4953000"/>
          </a:xfrm>
        </p:spPr>
        <p:txBody>
          <a:bodyPr>
            <a:noAutofit/>
          </a:bodyPr>
          <a:lstStyle/>
          <a:p>
            <a:pPr marL="342900" lvl="1" indent="-342900" algn="just" rtl="1">
              <a:buFont typeface="Arial" pitchFamily="34" charset="0"/>
              <a:buChar char="•"/>
            </a:pPr>
            <a:r>
              <a:rPr lang="ar-SA" sz="3600" b="1" dirty="0"/>
              <a:t>يلتزم جميع مَنْ يعمل في البحث العلمي بإتاحة البيانات البحثية الأولية، أو الأدلة بعد تحكيمها ونشرها بعد اكتمال البحث لبقية الباحثين؛ من أجل التحقق، أو استخدامها في أبحاث أخرى، وذلك لمدةٍ زمنيةٍ كافية، التي غالبًا ما تكون 10 سنوات، وفي المشروعات الطبية، أو الاجتماعية، والبيئية، والأثرية الكبيرة، تكون المدة 20 سنة، أو أكثر، ما لم يكن هناك سبب تنظيمي، أو قانوني يمنع ذلك.</a:t>
            </a:r>
            <a:endParaRPr lang="en-US" sz="3600" b="1" dirty="0"/>
          </a:p>
        </p:txBody>
      </p:sp>
    </p:spTree>
    <p:extLst>
      <p:ext uri="{BB962C8B-B14F-4D97-AF65-F5344CB8AC3E}">
        <p14:creationId xmlns:p14="http://schemas.microsoft.com/office/powerpoint/2010/main" val="2383768706"/>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71589-B6F0-4092-83C1-7B7F2DF091E5}"/>
              </a:ext>
            </a:extLst>
          </p:cNvPr>
          <p:cNvSpPr>
            <a:spLocks noGrp="1"/>
          </p:cNvSpPr>
          <p:nvPr>
            <p:ph type="title"/>
          </p:nvPr>
        </p:nvSpPr>
        <p:spPr/>
        <p:txBody>
          <a:bodyPr>
            <a:normAutofit/>
          </a:bodyPr>
          <a:lstStyle/>
          <a:p>
            <a:pPr algn="ctr"/>
            <a:r>
              <a:rPr lang="en-US" dirty="0">
                <a:latin typeface="Palatino Linotype" panose="02040502050505030304" pitchFamily="18" charset="0"/>
              </a:rPr>
              <a:t>King </a:t>
            </a:r>
            <a:r>
              <a:rPr lang="en-US" dirty="0" err="1">
                <a:latin typeface="Palatino Linotype" panose="02040502050505030304" pitchFamily="18" charset="0"/>
              </a:rPr>
              <a:t>Abdulaziz</a:t>
            </a:r>
            <a:r>
              <a:rPr lang="en-US" dirty="0">
                <a:latin typeface="Palatino Linotype" panose="02040502050505030304" pitchFamily="18" charset="0"/>
              </a:rPr>
              <a:t> Medical City (2013)</a:t>
            </a:r>
          </a:p>
        </p:txBody>
      </p:sp>
      <p:pic>
        <p:nvPicPr>
          <p:cNvPr id="9" name="Content Placeholder 8">
            <a:extLst>
              <a:ext uri="{FF2B5EF4-FFF2-40B4-BE49-F238E27FC236}">
                <a16:creationId xmlns:a16="http://schemas.microsoft.com/office/drawing/2014/main" id="{3846C4ED-F403-427B-9CF2-9F463D1C105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98320" y="2209800"/>
            <a:ext cx="4829695" cy="3773978"/>
          </a:xfrm>
        </p:spPr>
      </p:pic>
      <p:pic>
        <p:nvPicPr>
          <p:cNvPr id="10" name="Picture 9">
            <a:extLst>
              <a:ext uri="{FF2B5EF4-FFF2-40B4-BE49-F238E27FC236}">
                <a16:creationId xmlns:a16="http://schemas.microsoft.com/office/drawing/2014/main" id="{DE8C3038-E60E-4644-B380-AE3A472EA7E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295712" y="2465773"/>
            <a:ext cx="3657600" cy="2014538"/>
          </a:xfrm>
          <a:prstGeom prst="rect">
            <a:avLst/>
          </a:prstGeom>
        </p:spPr>
      </p:pic>
    </p:spTree>
    <p:extLst>
      <p:ext uri="{BB962C8B-B14F-4D97-AF65-F5344CB8AC3E}">
        <p14:creationId xmlns:p14="http://schemas.microsoft.com/office/powerpoint/2010/main" val="3787268848"/>
      </p:ext>
    </p:extLst>
  </p:cSld>
  <p:clrMapOvr>
    <a:masterClrMapping/>
  </p:clrMapOvr>
  <p:transition>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Autofit/>
          </a:bodyPr>
          <a:lstStyle/>
          <a:p>
            <a:pPr lvl="1" algn="just" rtl="1">
              <a:buFont typeface="Arial" panose="020B0604020202020204" pitchFamily="34" charset="0"/>
              <a:buChar char="•"/>
            </a:pPr>
            <a:r>
              <a:rPr lang="ar-SA" sz="3600" b="1" dirty="0"/>
              <a:t>يلتزم الباحثون بالاحتفاظ بالبيانات الأصلية للبحث بداخل القسم الأكاديمي، أو وحدة الأبحاث التي أُجْرِيَ البحث بها، ويمكن لِكُلِّ باحث الاحتفاظ بنسخٍ من تلك البيانات.</a:t>
            </a:r>
            <a:endParaRPr lang="en-US" sz="3600" b="1" dirty="0"/>
          </a:p>
          <a:p>
            <a:pPr lvl="1" algn="just" rtl="1">
              <a:buFont typeface="Arial" panose="020B0604020202020204" pitchFamily="34" charset="0"/>
              <a:buChar char="•"/>
            </a:pPr>
            <a:r>
              <a:rPr lang="ar-SA" sz="3600" b="1" dirty="0"/>
              <a:t>يلتزم الباحثون في حال الحصول على البيانات البحثية بوساطة قواعد البيانات المدفوعة القيمة، أو عن طريق الاتفاقيات التعاقدية، بالاحتفاظ بالرابط الإلكتروني الخاص بموقع البيانات الأصلية، أو المعلومات الأساسية. </a:t>
            </a:r>
            <a:endParaRPr lang="en-US" sz="3600" b="1" dirty="0"/>
          </a:p>
          <a:p>
            <a:pPr lvl="1" algn="just" rtl="1">
              <a:buFont typeface="Arial" panose="020B0604020202020204" pitchFamily="34" charset="0"/>
              <a:buChar char="•"/>
            </a:pPr>
            <a:r>
              <a:rPr lang="ar-SA" sz="3600" b="1" dirty="0"/>
              <a:t>يلتزم الباحثون بضمان حماية سرية بيانات التي يتم استخدامها بالبحث عند الاحتفاظ بها في أنظمة الحاسب الآلي بالوسائط الإلكترونية.</a:t>
            </a:r>
            <a:endParaRPr lang="en-US" sz="3600" b="1" dirty="0"/>
          </a:p>
        </p:txBody>
      </p:sp>
    </p:spTree>
    <p:extLst>
      <p:ext uri="{BB962C8B-B14F-4D97-AF65-F5344CB8AC3E}">
        <p14:creationId xmlns:p14="http://schemas.microsoft.com/office/powerpoint/2010/main" val="3630250048"/>
      </p:ext>
    </p:extLst>
  </p:cSld>
  <p:clrMapOvr>
    <a:masterClrMapping/>
  </p:clrMapOvr>
  <p:transition>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1"/>
            <a:ext cx="8229600" cy="4648200"/>
          </a:xfrm>
        </p:spPr>
        <p:txBody>
          <a:bodyPr>
            <a:normAutofit/>
          </a:bodyPr>
          <a:lstStyle/>
          <a:p>
            <a:pPr lvl="1" algn="just" rtl="1">
              <a:buFont typeface="Arial" panose="020B0604020202020204" pitchFamily="34" charset="0"/>
              <a:buChar char="•"/>
            </a:pPr>
            <a:r>
              <a:rPr lang="ar-SA" sz="3600" b="1" dirty="0"/>
              <a:t> يلتزم الباحثون بعدم القيام، أو المشاركة في أعمال نسخٍ غير مصرح بها للبيانات، أو الأوراق، أو أي برامج للحاسب الآلي.</a:t>
            </a:r>
          </a:p>
          <a:p>
            <a:pPr lvl="1" algn="just" rtl="1">
              <a:buFont typeface="Arial" panose="020B0604020202020204" pitchFamily="34" charset="0"/>
              <a:buChar char="•"/>
            </a:pPr>
            <a:r>
              <a:rPr lang="ar-SA" sz="3600" b="1" dirty="0"/>
              <a:t>يلتزم الباحثون بعدم تدوير، أو إعطاء البيانات التي يتم استخدامها بالبحث للآخرين إلا بعد موافقة كتابية من الأفراد، أو الجهة التي زودت هذه البيانات.</a:t>
            </a:r>
            <a:endParaRPr lang="en-US" sz="3600" b="1" dirty="0"/>
          </a:p>
        </p:txBody>
      </p:sp>
    </p:spTree>
    <p:extLst>
      <p:ext uri="{BB962C8B-B14F-4D97-AF65-F5344CB8AC3E}">
        <p14:creationId xmlns:p14="http://schemas.microsoft.com/office/powerpoint/2010/main" val="1899939850"/>
      </p:ext>
    </p:extLst>
  </p:cSld>
  <p:clrMapOvr>
    <a:masterClrMapping/>
  </p:clrMapOvr>
  <p:transition>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just" rtl="1"/>
            <a:r>
              <a:rPr lang="ar-SA" sz="3600" b="1" dirty="0">
                <a:solidFill>
                  <a:srgbClr val="7030A0"/>
                </a:solidFill>
              </a:rPr>
              <a:t>المادة الثامنة</a:t>
            </a:r>
            <a:r>
              <a:rPr lang="ar-SA" sz="3600" dirty="0"/>
              <a:t>: </a:t>
            </a:r>
            <a:r>
              <a:rPr lang="ar-SA" sz="3600" b="1" dirty="0">
                <a:solidFill>
                  <a:srgbClr val="FF0000"/>
                </a:solidFill>
              </a:rPr>
              <a:t>الالتزامات نحو </a:t>
            </a:r>
            <a:r>
              <a:rPr lang="ar-SA" sz="3600" b="1" dirty="0" err="1">
                <a:solidFill>
                  <a:srgbClr val="FF0000"/>
                </a:solidFill>
              </a:rPr>
              <a:t>المبحوثين</a:t>
            </a:r>
            <a:r>
              <a:rPr lang="ar-SA" sz="3600" dirty="0"/>
              <a:t>:</a:t>
            </a:r>
            <a:endParaRPr lang="en-US" sz="3600" dirty="0"/>
          </a:p>
        </p:txBody>
      </p:sp>
      <p:sp>
        <p:nvSpPr>
          <p:cNvPr id="3" name="Content Placeholder 2"/>
          <p:cNvSpPr>
            <a:spLocks noGrp="1"/>
          </p:cNvSpPr>
          <p:nvPr>
            <p:ph idx="1"/>
          </p:nvPr>
        </p:nvSpPr>
        <p:spPr>
          <a:xfrm>
            <a:off x="457200" y="1219200"/>
            <a:ext cx="8229600" cy="4800600"/>
          </a:xfrm>
        </p:spPr>
        <p:txBody>
          <a:bodyPr>
            <a:normAutofit/>
          </a:bodyPr>
          <a:lstStyle/>
          <a:p>
            <a:pPr lvl="0" algn="just" rtl="1"/>
            <a:r>
              <a:rPr lang="ar-SA" sz="3600" b="1" dirty="0"/>
              <a:t>يلتزم العاملون في البحث العلمي بشرح التجربة </a:t>
            </a:r>
            <a:r>
              <a:rPr lang="ar-SA" sz="3600" b="1" dirty="0" err="1"/>
              <a:t>للمبحوثين</a:t>
            </a:r>
            <a:r>
              <a:rPr lang="ar-SA" sz="3600" b="1" dirty="0"/>
              <a:t>، وبيان أهدافها، وطرق العمل والمخاطر بصورة واضحة، وبلغة مناسبة لمستوى </a:t>
            </a:r>
            <a:r>
              <a:rPr lang="ar-SA" sz="3600" b="1" dirty="0" err="1"/>
              <a:t>المبحوثين</a:t>
            </a:r>
            <a:r>
              <a:rPr lang="ar-SA" sz="3600" b="1" dirty="0"/>
              <a:t>، ويتم تسجيل موافقتهم خطياً في نموذج خاص بذلك.</a:t>
            </a:r>
            <a:endParaRPr lang="en-US" sz="3600" b="1" dirty="0"/>
          </a:p>
          <a:p>
            <a:pPr lvl="0" algn="just" rtl="1"/>
            <a:r>
              <a:rPr lang="ar-SA" sz="3600" b="1" dirty="0"/>
              <a:t>يلتزم الباحثون بعدم إرغام </a:t>
            </a:r>
            <a:r>
              <a:rPr lang="ar-SA" sz="3600" b="1" dirty="0" err="1"/>
              <a:t>المبحوثين</a:t>
            </a:r>
            <a:r>
              <a:rPr lang="ar-SA" sz="3600" b="1" dirty="0"/>
              <a:t>، أو ممارسة أية ضغوط عليهم للاشتراك في البحوث، سواء بالتهديد، أو الإغراء، أو بأيِّ شكلٍ آخر من الأشكال.</a:t>
            </a:r>
            <a:endParaRPr lang="en-US" sz="3600" b="1" dirty="0"/>
          </a:p>
        </p:txBody>
      </p:sp>
    </p:spTree>
    <p:extLst>
      <p:ext uri="{BB962C8B-B14F-4D97-AF65-F5344CB8AC3E}">
        <p14:creationId xmlns:p14="http://schemas.microsoft.com/office/powerpoint/2010/main" val="865630667"/>
      </p:ext>
    </p:extLst>
  </p:cSld>
  <p:clrMapOvr>
    <a:masterClrMapping/>
  </p:clrMapOvr>
  <p:transition>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Autofit/>
          </a:bodyPr>
          <a:lstStyle/>
          <a:p>
            <a:pPr lvl="0" algn="just" rtl="1"/>
            <a:r>
              <a:rPr lang="ar-SA" sz="3600" b="1" dirty="0"/>
              <a:t>يلتزم الباحثون باحترام حق الأفراد في رفض المشاركة في البحوث </a:t>
            </a:r>
            <a:r>
              <a:rPr lang="ar-SA" sz="3600" b="1" dirty="0" err="1"/>
              <a:t>كمبحوثين</a:t>
            </a:r>
            <a:r>
              <a:rPr lang="ar-SA" sz="3600" b="1" dirty="0"/>
              <a:t>، أو الانسحاب من المشاركة دون التعرض لهم، أو المساس بهم في أية مرحلة من مراحل البحث.</a:t>
            </a:r>
            <a:endParaRPr lang="en-US" sz="3600" b="1" dirty="0"/>
          </a:p>
          <a:p>
            <a:pPr lvl="0" algn="just" rtl="1"/>
            <a:r>
              <a:rPr lang="ar-SA" sz="3600" b="1" dirty="0"/>
              <a:t>يلتزم الباحثون في حال نشوء تعارض بين مصالح الباحثين </a:t>
            </a:r>
            <a:r>
              <a:rPr lang="ar-SA" sz="3600" b="1" dirty="0" err="1"/>
              <a:t>والمبحوثين</a:t>
            </a:r>
            <a:r>
              <a:rPr lang="ar-SA" sz="3600" b="1" dirty="0"/>
              <a:t> بإعطاء الأولوية لمصالح </a:t>
            </a:r>
            <a:r>
              <a:rPr lang="ar-SA" sz="3600" b="1" dirty="0" err="1"/>
              <a:t>المبحوثين</a:t>
            </a:r>
            <a:r>
              <a:rPr lang="ar-SA" sz="3600" b="1" dirty="0"/>
              <a:t>.</a:t>
            </a:r>
            <a:endParaRPr lang="en-US" sz="3600" b="1" dirty="0"/>
          </a:p>
          <a:p>
            <a:pPr lvl="0" algn="just" rtl="1"/>
            <a:r>
              <a:rPr lang="ar-SA" sz="3600" b="1" dirty="0"/>
              <a:t>يلتزم الباحثون بإخبار </a:t>
            </a:r>
            <a:r>
              <a:rPr lang="ar-SA" sz="3600" b="1" dirty="0" err="1"/>
              <a:t>المبحوثين</a:t>
            </a:r>
            <a:r>
              <a:rPr lang="ar-SA" sz="3600" b="1" dirty="0"/>
              <a:t> عن درجة السرية التي سيتم التعامل بها مع المواد التي يقدمونها قبل المشاركة في البحث. </a:t>
            </a:r>
            <a:endParaRPr lang="en-US" sz="3600" b="1" dirty="0"/>
          </a:p>
        </p:txBody>
      </p:sp>
    </p:spTree>
    <p:extLst>
      <p:ext uri="{BB962C8B-B14F-4D97-AF65-F5344CB8AC3E}">
        <p14:creationId xmlns:p14="http://schemas.microsoft.com/office/powerpoint/2010/main" val="894786777"/>
      </p:ext>
    </p:extLst>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p:spPr>
        <p:txBody>
          <a:bodyPr>
            <a:noAutofit/>
          </a:bodyPr>
          <a:lstStyle/>
          <a:p>
            <a:pPr lvl="0" algn="just" rtl="1"/>
            <a:r>
              <a:rPr lang="ar-SA" sz="3600" b="1" dirty="0"/>
              <a:t>يلتزم الباحثون بأن يتم البحث في الوقت والمكان المناسبين </a:t>
            </a:r>
            <a:r>
              <a:rPr lang="ar-SA" sz="3600" b="1" dirty="0" err="1"/>
              <a:t>للمبحوثين</a:t>
            </a:r>
            <a:r>
              <a:rPr lang="ar-SA" sz="3600" b="1" dirty="0"/>
              <a:t> بحيث لا يترتب أي ضرر لهم بأي شكلٍ من الأشكال.</a:t>
            </a:r>
            <a:endParaRPr lang="en-US" sz="3600" b="1" dirty="0"/>
          </a:p>
          <a:p>
            <a:pPr lvl="0" algn="just" rtl="1"/>
            <a:r>
              <a:rPr lang="ar-SA" sz="3600" b="1" dirty="0"/>
              <a:t>يلتزم الباحثون بأن تكون طريقة تسجيل بيانات أو معلومات </a:t>
            </a:r>
            <a:r>
              <a:rPr lang="ar-SA" sz="3600" b="1" dirty="0" err="1"/>
              <a:t>المبحوثين</a:t>
            </a:r>
            <a:r>
              <a:rPr lang="ar-SA" sz="3600" b="1" dirty="0"/>
              <a:t>، مثل: تسجيلات الفيديو، أو الصوت، أو خلافه، مريحة، ومناسبة، ويوافق عليها </a:t>
            </a:r>
            <a:r>
              <a:rPr lang="ar-SA" sz="3600" b="1" dirty="0" err="1"/>
              <a:t>المبحوثون</a:t>
            </a:r>
            <a:r>
              <a:rPr lang="ar-SA" sz="3600" b="1" dirty="0"/>
              <a:t>، أو مَنْ ينوبون عنهم كوكلائهم، وذلك كتابةً قبل بدء البحث.</a:t>
            </a:r>
            <a:endParaRPr lang="en-US" sz="3600" b="1" dirty="0"/>
          </a:p>
          <a:p>
            <a:pPr lvl="0" algn="just" rtl="1"/>
            <a:r>
              <a:rPr lang="ar-SA" sz="3600" b="1" dirty="0"/>
              <a:t>يلتزم الباحثون بعدم الإفراط، أو المبالغة في استنفاد طاقة </a:t>
            </a:r>
            <a:r>
              <a:rPr lang="ar-SA" sz="3600" b="1" dirty="0" err="1"/>
              <a:t>المبحوثين</a:t>
            </a:r>
            <a:r>
              <a:rPr lang="ar-SA" sz="3600" b="1" dirty="0"/>
              <a:t>، وأن تكون المقابلات في أوقات محددة لا ترهقهم بشكل عام.</a:t>
            </a:r>
            <a:endParaRPr lang="en-US" sz="3600" b="1" dirty="0"/>
          </a:p>
        </p:txBody>
      </p:sp>
    </p:spTree>
    <p:extLst>
      <p:ext uri="{BB962C8B-B14F-4D97-AF65-F5344CB8AC3E}">
        <p14:creationId xmlns:p14="http://schemas.microsoft.com/office/powerpoint/2010/main" val="1520093580"/>
      </p:ext>
    </p:extLst>
  </p:cSld>
  <p:clrMapOvr>
    <a:masterClrMapping/>
  </p:clrMapOvr>
  <p:transition>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r"/>
            <a:r>
              <a:rPr lang="ar-SA" b="1" dirty="0">
                <a:solidFill>
                  <a:srgbClr val="7030A0"/>
                </a:solidFill>
              </a:rPr>
              <a:t>المادة التاسعة</a:t>
            </a:r>
            <a:r>
              <a:rPr lang="ar-SA" dirty="0"/>
              <a:t>: </a:t>
            </a:r>
            <a:r>
              <a:rPr lang="ar-SA" b="1" dirty="0">
                <a:solidFill>
                  <a:srgbClr val="FF0000"/>
                </a:solidFill>
              </a:rPr>
              <a:t>البحوث على الانسان</a:t>
            </a:r>
            <a:r>
              <a:rPr lang="ar-SA" dirty="0"/>
              <a:t>:</a:t>
            </a:r>
            <a:endParaRPr lang="en-US" dirty="0"/>
          </a:p>
        </p:txBody>
      </p:sp>
      <p:sp>
        <p:nvSpPr>
          <p:cNvPr id="3" name="Content Placeholder 2"/>
          <p:cNvSpPr>
            <a:spLocks noGrp="1"/>
          </p:cNvSpPr>
          <p:nvPr>
            <p:ph idx="1"/>
          </p:nvPr>
        </p:nvSpPr>
        <p:spPr>
          <a:xfrm>
            <a:off x="457200" y="1447801"/>
            <a:ext cx="8229600" cy="4038600"/>
          </a:xfrm>
        </p:spPr>
        <p:txBody>
          <a:bodyPr>
            <a:normAutofit/>
          </a:bodyPr>
          <a:lstStyle/>
          <a:p>
            <a:pPr lvl="0" algn="just" rtl="1"/>
            <a:r>
              <a:rPr lang="ar-SA" sz="3600" b="1" dirty="0"/>
              <a:t>تلتزم الجامعة وجميع مَنْ يعمل في البحث العلمي بجميع الأنظمة المتعلِّقة بالبحوث على الإنسان، ولوائحها التنفيذية النافذة في الدولة.</a:t>
            </a:r>
            <a:endParaRPr lang="en-US" sz="3600" b="1" dirty="0"/>
          </a:p>
          <a:p>
            <a:pPr algn="just" rtl="1"/>
            <a:r>
              <a:rPr lang="ar-SA" sz="3600" b="1" dirty="0"/>
              <a:t>تُبنَى الموافقة على إجراء البحث على الإنسان على مراعاة حقه في الحياة الطبيعية وسلامته من جميع أنواع الأذى وفقاً لأحكام الشريعة الإسلامية.</a:t>
            </a:r>
            <a:endParaRPr lang="en-US" sz="3600" b="1" dirty="0"/>
          </a:p>
        </p:txBody>
      </p:sp>
    </p:spTree>
    <p:extLst>
      <p:ext uri="{BB962C8B-B14F-4D97-AF65-F5344CB8AC3E}">
        <p14:creationId xmlns:p14="http://schemas.microsoft.com/office/powerpoint/2010/main" val="1466900164"/>
      </p:ext>
    </p:extLst>
  </p:cSld>
  <p:clrMapOvr>
    <a:masterClrMapping/>
  </p:clrMapOvr>
  <p:transition>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a:bodyPr>
          <a:lstStyle/>
          <a:p>
            <a:pPr lvl="0" algn="just" rtl="1"/>
            <a:r>
              <a:rPr lang="ar-SA" sz="3600" b="1" dirty="0"/>
              <a:t>يلتزم الباحثون بأن تكون مصلحة الإنسان - الذي يُجرَى عليه البحث - المتوقعة، أو المنتظرة من إجراء التجربة، أو البحث العلمي عليه، أكبر من الضرر المحتمل حدوثه.</a:t>
            </a:r>
            <a:endParaRPr lang="en-US" sz="3600" b="1" dirty="0"/>
          </a:p>
          <a:p>
            <a:pPr algn="just" rtl="1"/>
            <a:r>
              <a:rPr lang="ar-SA" sz="3600" b="1" dirty="0"/>
              <a:t>يلتزم الباحثون بعدم استغلال ظروف الإنسان الذي يُجرَى عليه البحث بأيِّ شكلٍ من الأشكال، وألا يكون تحت أي نوع من الإكراه، أو الاستغلال.</a:t>
            </a:r>
            <a:endParaRPr lang="en-US" sz="3600" b="1" dirty="0"/>
          </a:p>
        </p:txBody>
      </p:sp>
    </p:spTree>
    <p:extLst>
      <p:ext uri="{BB962C8B-B14F-4D97-AF65-F5344CB8AC3E}">
        <p14:creationId xmlns:p14="http://schemas.microsoft.com/office/powerpoint/2010/main" val="3854528289"/>
      </p:ext>
    </p:extLst>
  </p:cSld>
  <p:clrMapOvr>
    <a:masterClrMapping/>
  </p:clrMapOvr>
  <p:transition>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343399"/>
          </a:xfrm>
        </p:spPr>
        <p:txBody>
          <a:bodyPr>
            <a:normAutofit/>
          </a:bodyPr>
          <a:lstStyle/>
          <a:p>
            <a:pPr lvl="0" algn="just" rtl="1"/>
            <a:r>
              <a:rPr lang="ar-SA" sz="3600" b="1" dirty="0"/>
              <a:t>يلتزم الباحثون بأخذ الموافقة بعد التبصير عند إجراء البحوث على الأنسجة والخلايا الحية والأجزاء المنفصلة، ويشمل ذلك الخلايا الجذعية المستخلصة من الحبل السري، أو الخلايا الجذعية الكهلة.</a:t>
            </a:r>
            <a:endParaRPr lang="en-US" sz="3600" b="1" dirty="0"/>
          </a:p>
          <a:p>
            <a:pPr lvl="0" algn="just" rtl="1"/>
            <a:r>
              <a:rPr lang="ar-SA" sz="3600" b="1" dirty="0"/>
              <a:t>يلتزم الباحثون بعدم إجراء البحث على القاصر، أو ناقص الأهلية، أو المعاق إلا إذا كانت هناك مصلحة لهذه الفئات.</a:t>
            </a:r>
            <a:endParaRPr lang="en-US" sz="3600" b="1" dirty="0"/>
          </a:p>
        </p:txBody>
      </p:sp>
    </p:spTree>
    <p:extLst>
      <p:ext uri="{BB962C8B-B14F-4D97-AF65-F5344CB8AC3E}">
        <p14:creationId xmlns:p14="http://schemas.microsoft.com/office/powerpoint/2010/main" val="3559559298"/>
      </p:ext>
    </p:extLst>
  </p:cSld>
  <p:clrMapOvr>
    <a:masterClrMapping/>
  </p:clrMapOvr>
  <p:transition>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lvl="0" algn="just" rtl="1"/>
            <a:r>
              <a:rPr lang="ar-SA" sz="3600" b="1" dirty="0"/>
              <a:t>يلتزم الباحثون بعدم استخدام المرأة الحامل والجنين وناتج الحمل في البحث العلمي إلا وفق الضوابط التي تحددها اللائحة التنفيذية لنظام البحث على المخلوقات الحية.</a:t>
            </a:r>
            <a:endParaRPr lang="en-US" sz="3600" b="1" dirty="0"/>
          </a:p>
          <a:p>
            <a:pPr lvl="0" algn="just" rtl="1"/>
            <a:r>
              <a:rPr lang="ar-SA" sz="3600" b="1" dirty="0"/>
              <a:t>يلتزم الباحثون بالشروط والضوابط التي تحددها اللائحة التنفيذية لنظام البحث على المخلوقات الحية عند إجراء البحوث التي تتطلب نقل واستغلال الخلايا والأنسجة والمشتقات الداخلة في تكوين النطف والأمشاج واللقاح الآدمي.</a:t>
            </a:r>
            <a:endParaRPr lang="en-US" sz="3600" b="1" dirty="0"/>
          </a:p>
        </p:txBody>
      </p:sp>
    </p:spTree>
    <p:extLst>
      <p:ext uri="{BB962C8B-B14F-4D97-AF65-F5344CB8AC3E}">
        <p14:creationId xmlns:p14="http://schemas.microsoft.com/office/powerpoint/2010/main" val="455314197"/>
      </p:ext>
    </p:extLst>
  </p:cSld>
  <p:clrMapOvr>
    <a:masterClrMapping/>
  </p:clrMapOvr>
  <p:transition>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ar-SA" sz="3200" b="1" dirty="0">
                <a:solidFill>
                  <a:srgbClr val="7030A0"/>
                </a:solidFill>
              </a:rPr>
              <a:t>المادة العاشرة</a:t>
            </a:r>
            <a:r>
              <a:rPr lang="ar-SA" sz="3200" dirty="0"/>
              <a:t>: </a:t>
            </a:r>
            <a:r>
              <a:rPr lang="ar-SA" sz="3200" b="1" dirty="0">
                <a:solidFill>
                  <a:srgbClr val="FF0000"/>
                </a:solidFill>
              </a:rPr>
              <a:t>البحوث على الحيوان والنبات</a:t>
            </a:r>
            <a:r>
              <a:rPr lang="ar-SA" sz="3200" dirty="0"/>
              <a:t>:</a:t>
            </a:r>
            <a:endParaRPr lang="en-US" sz="3200" dirty="0"/>
          </a:p>
        </p:txBody>
      </p:sp>
      <p:sp>
        <p:nvSpPr>
          <p:cNvPr id="3" name="Content Placeholder 2"/>
          <p:cNvSpPr>
            <a:spLocks noGrp="1"/>
          </p:cNvSpPr>
          <p:nvPr>
            <p:ph idx="1"/>
          </p:nvPr>
        </p:nvSpPr>
        <p:spPr>
          <a:xfrm>
            <a:off x="457200" y="1600201"/>
            <a:ext cx="8229600" cy="4114800"/>
          </a:xfrm>
        </p:spPr>
        <p:txBody>
          <a:bodyPr>
            <a:normAutofit/>
          </a:bodyPr>
          <a:lstStyle/>
          <a:p>
            <a:pPr lvl="0" algn="just" rtl="1"/>
            <a:r>
              <a:rPr lang="ar-SA" sz="3600" b="1" dirty="0"/>
              <a:t>استخدام الحيوانات لأغراض البحث العلمي بالوسائل التجريبية العلمية، وبطرقٍ لا تسبب ألماً غير معتاد للحيوانات المجرى عليها البحث. </a:t>
            </a:r>
            <a:endParaRPr lang="en-US" sz="3600" b="1" dirty="0"/>
          </a:p>
          <a:p>
            <a:pPr lvl="0" algn="just" rtl="1"/>
            <a:r>
              <a:rPr lang="ar-SA" sz="3600" b="1" dirty="0"/>
              <a:t>أن يقتصر استخدام الحيوان على البحوث التي لا يمكن أن تحقق أهدافها دون هذا الاستخدام.</a:t>
            </a:r>
            <a:endParaRPr lang="en-US" sz="3600" b="1" dirty="0"/>
          </a:p>
          <a:p>
            <a:pPr lvl="0" algn="just" rtl="1"/>
            <a:r>
              <a:rPr lang="ar-SA" sz="3600" b="1" dirty="0"/>
              <a:t>عدم الاستخدام السلبي للحيوان المهدَّد بالانقراض. </a:t>
            </a:r>
            <a:endParaRPr lang="en-US" sz="3600" b="1" dirty="0"/>
          </a:p>
        </p:txBody>
      </p:sp>
    </p:spTree>
    <p:extLst>
      <p:ext uri="{BB962C8B-B14F-4D97-AF65-F5344CB8AC3E}">
        <p14:creationId xmlns:p14="http://schemas.microsoft.com/office/powerpoint/2010/main" val="3890840243"/>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5EC21B-E97E-4512-A45D-9343BAD2194C}"/>
              </a:ext>
            </a:extLst>
          </p:cNvPr>
          <p:cNvSpPr>
            <a:spLocks noGrp="1"/>
          </p:cNvSpPr>
          <p:nvPr>
            <p:ph type="title"/>
          </p:nvPr>
        </p:nvSpPr>
        <p:spPr/>
        <p:txBody>
          <a:bodyPr>
            <a:normAutofit/>
          </a:bodyPr>
          <a:lstStyle/>
          <a:p>
            <a:pPr algn="ctr"/>
            <a:r>
              <a:rPr lang="en-US" dirty="0">
                <a:latin typeface="Palatino Linotype" panose="02040502050505030304" pitchFamily="18" charset="0"/>
              </a:rPr>
              <a:t>Harvard TH Chan School of Public Health (2019)</a:t>
            </a:r>
          </a:p>
        </p:txBody>
      </p:sp>
      <p:pic>
        <p:nvPicPr>
          <p:cNvPr id="5" name="Content Placeholder 4">
            <a:extLst>
              <a:ext uri="{FF2B5EF4-FFF2-40B4-BE49-F238E27FC236}">
                <a16:creationId xmlns:a16="http://schemas.microsoft.com/office/drawing/2014/main" id="{FE111B27-F1EF-440C-A789-1289D84C18F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95800" y="2365644"/>
            <a:ext cx="4351713" cy="3262745"/>
          </a:xfrm>
        </p:spPr>
      </p:pic>
      <p:pic>
        <p:nvPicPr>
          <p:cNvPr id="6" name="Picture 5">
            <a:extLst>
              <a:ext uri="{FF2B5EF4-FFF2-40B4-BE49-F238E27FC236}">
                <a16:creationId xmlns:a16="http://schemas.microsoft.com/office/drawing/2014/main" id="{D7659917-3BCC-4002-A947-C7531F53E558}"/>
              </a:ext>
            </a:extLst>
          </p:cNvPr>
          <p:cNvPicPr>
            <a:picLocks noChangeAspect="1"/>
          </p:cNvPicPr>
          <p:nvPr/>
        </p:nvPicPr>
        <p:blipFill>
          <a:blip r:embed="rId3"/>
          <a:stretch>
            <a:fillRect/>
          </a:stretch>
        </p:blipFill>
        <p:spPr>
          <a:xfrm>
            <a:off x="163586" y="2364886"/>
            <a:ext cx="4158842" cy="3263503"/>
          </a:xfrm>
          <a:prstGeom prst="rect">
            <a:avLst/>
          </a:prstGeom>
        </p:spPr>
      </p:pic>
    </p:spTree>
    <p:extLst>
      <p:ext uri="{BB962C8B-B14F-4D97-AF65-F5344CB8AC3E}">
        <p14:creationId xmlns:p14="http://schemas.microsoft.com/office/powerpoint/2010/main" val="1313648244"/>
      </p:ext>
    </p:extLst>
  </p:cSld>
  <p:clrMapOvr>
    <a:masterClrMapping/>
  </p:clrMapOvr>
  <p:transition>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Autofit/>
          </a:bodyPr>
          <a:lstStyle/>
          <a:p>
            <a:pPr lvl="0" algn="just" rtl="1"/>
            <a:r>
              <a:rPr lang="ar-SA" sz="3600" b="1" dirty="0"/>
              <a:t>التخلُّص من حيوانات التجارب بعد انتهاء التجربة بصورةٍ آمنة.</a:t>
            </a:r>
            <a:endParaRPr lang="en-US" sz="3600" b="1" dirty="0"/>
          </a:p>
          <a:p>
            <a:pPr lvl="0" algn="just" rtl="1"/>
            <a:r>
              <a:rPr lang="ar-SA" sz="3600" b="1" dirty="0"/>
              <a:t>اتخاذ الإجراءات والاحتياطات الضرورية عند اشتمال البحث على تجارب تحوير وراثي لمنع تسرب الكائنات المحورة وراثياً من المختبرات التي يُجرَى فيها البحث.</a:t>
            </a:r>
            <a:endParaRPr lang="en-US" sz="3600" b="1" dirty="0"/>
          </a:p>
          <a:p>
            <a:pPr lvl="0" algn="just" rtl="1"/>
            <a:r>
              <a:rPr lang="ar-SA" sz="3600" b="1" dirty="0"/>
              <a:t>اتباع الأنظمة والإجراءات المنظمة للتعامل مع الكائنات المحورة وراثياً. </a:t>
            </a:r>
            <a:endParaRPr lang="en-US" sz="3600" b="1" dirty="0"/>
          </a:p>
          <a:p>
            <a:pPr lvl="0" algn="just" rtl="1"/>
            <a:r>
              <a:rPr lang="ar-SA" sz="3600" b="1" dirty="0"/>
              <a:t>عدم استخدام النباتات التي تضر بالتوازن البيئي للغطاء النباتي، وكذلك النباتات المهددة بالانقراض.</a:t>
            </a:r>
            <a:endParaRPr lang="en-US" sz="3600" b="1" dirty="0"/>
          </a:p>
        </p:txBody>
      </p:sp>
    </p:spTree>
    <p:extLst>
      <p:ext uri="{BB962C8B-B14F-4D97-AF65-F5344CB8AC3E}">
        <p14:creationId xmlns:p14="http://schemas.microsoft.com/office/powerpoint/2010/main" val="3244455236"/>
      </p:ext>
    </p:extLst>
  </p:cSld>
  <p:clrMapOvr>
    <a:masterClrMapping/>
  </p:clrMapOvr>
  <p:transition>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gn="ctr">
              <a:buNone/>
            </a:pPr>
            <a:r>
              <a:rPr lang="en-US" sz="6600" dirty="0">
                <a:solidFill>
                  <a:schemeClr val="accent5">
                    <a:lumMod val="50000"/>
                  </a:schemeClr>
                </a:solidFill>
                <a:latin typeface="Arabic Typesetting" pitchFamily="66" charset="-78"/>
                <a:cs typeface="Arabic Typesetting" pitchFamily="66" charset="-78"/>
              </a:rPr>
              <a:t>Thank You</a:t>
            </a:r>
          </a:p>
          <a:p>
            <a:pPr marL="514350" indent="-514350" algn="ctr">
              <a:buNone/>
            </a:pPr>
            <a:endParaRPr lang="en-US" sz="6600" dirty="0">
              <a:solidFill>
                <a:schemeClr val="accent5">
                  <a:lumMod val="50000"/>
                </a:schemeClr>
              </a:solidFill>
              <a:latin typeface="Arabic Typesetting" pitchFamily="66" charset="-78"/>
              <a:cs typeface="Arabic Typesetting" pitchFamily="66" charset="-78"/>
            </a:endParaRPr>
          </a:p>
          <a:p>
            <a:pPr marL="514350" indent="-514350" algn="ctr">
              <a:buNone/>
            </a:pPr>
            <a:r>
              <a:rPr lang="ar-SA" sz="6000" b="1" dirty="0">
                <a:solidFill>
                  <a:schemeClr val="accent5">
                    <a:lumMod val="50000"/>
                  </a:schemeClr>
                </a:solidFill>
                <a:cs typeface="AL-Mateen"/>
              </a:rPr>
              <a:t>ناصر بن محمد الداغري</a:t>
            </a:r>
            <a:endParaRPr lang="en-GB" sz="6000" b="1" dirty="0">
              <a:solidFill>
                <a:schemeClr val="accent5">
                  <a:lumMod val="50000"/>
                </a:schemeClr>
              </a:solidFill>
              <a:cs typeface="AL-Mateen"/>
            </a:endParaRPr>
          </a:p>
          <a:p>
            <a:pPr marL="514350" indent="-514350" algn="ctr">
              <a:buNone/>
            </a:pPr>
            <a:endParaRPr lang="en-US" sz="6600" dirty="0">
              <a:solidFill>
                <a:schemeClr val="accent5">
                  <a:lumMod val="50000"/>
                </a:schemeClr>
              </a:solidFill>
            </a:endParaRPr>
          </a:p>
          <a:p>
            <a:pPr marL="514350" indent="-514350" algn="ctr">
              <a:buNone/>
            </a:pPr>
            <a:endParaRPr lang="ar-SA" sz="6600" dirty="0">
              <a:solidFill>
                <a:schemeClr val="accent5">
                  <a:lumMod val="50000"/>
                </a:schemeClr>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528482242"/>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228" fill="hold">
                                          <p:stCondLst>
                                            <p:cond delay="0"/>
                                          </p:stCondLst>
                                        </p:cTn>
                                        <p:tgtEl>
                                          <p:spTgt spid="3">
                                            <p:txEl>
                                              <p:pRg st="0" end="0"/>
                                            </p:txEl>
                                          </p:spTgt>
                                        </p:tgtEl>
                                        <p:attrNameLst>
                                          <p:attrName>style.rotation</p:attrName>
                                        </p:attrNameLst>
                                      </p:cBhvr>
                                      <p:to>
                                        <p:strVal val="-45.0"/>
                                      </p:to>
                                    </p:set>
                                    <p:anim calcmode="lin" valueType="num">
                                      <p:cBhvr>
                                        <p:cTn id="8" dur="228" fill="hold">
                                          <p:stCondLst>
                                            <p:cond delay="228"/>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3">
                                            <p:txEl>
                                              <p:pRg st="2" end="2"/>
                                            </p:txEl>
                                          </p:spTgt>
                                        </p:tgtEl>
                                        <p:attrNameLst>
                                          <p:attrName>style.visibility</p:attrName>
                                        </p:attrNameLst>
                                      </p:cBhvr>
                                      <p:to>
                                        <p:strVal val="visible"/>
                                      </p:to>
                                    </p:set>
                                    <p:set>
                                      <p:cBhvr>
                                        <p:cTn id="14" dur="228" fill="hold">
                                          <p:stCondLst>
                                            <p:cond delay="0"/>
                                          </p:stCondLst>
                                        </p:cTn>
                                        <p:tgtEl>
                                          <p:spTgt spid="3">
                                            <p:txEl>
                                              <p:pRg st="2" end="2"/>
                                            </p:txEl>
                                          </p:spTgt>
                                        </p:tgtEl>
                                        <p:attrNameLst>
                                          <p:attrName>style.rotation</p:attrName>
                                        </p:attrNameLst>
                                      </p:cBhvr>
                                      <p:to>
                                        <p:strVal val="-45.0"/>
                                      </p:to>
                                    </p:set>
                                    <p:anim calcmode="lin" valueType="num">
                                      <p:cBhvr>
                                        <p:cTn id="15" dur="228" fill="hold">
                                          <p:stCondLst>
                                            <p:cond delay="228"/>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2819400"/>
            <a:ext cx="2667000" cy="3223219"/>
          </a:xfrm>
          <a:prstGeom prst="rect">
            <a:avLst/>
          </a:prstGeom>
        </p:spPr>
      </p:pic>
      <p:sp>
        <p:nvSpPr>
          <p:cNvPr id="4" name="Title 1"/>
          <p:cNvSpPr>
            <a:spLocks noGrp="1"/>
          </p:cNvSpPr>
          <p:nvPr>
            <p:ph type="title"/>
          </p:nvPr>
        </p:nvSpPr>
        <p:spPr>
          <a:xfrm>
            <a:off x="1752600" y="1676400"/>
            <a:ext cx="5638800" cy="1143000"/>
          </a:xfrm>
        </p:spPr>
        <p:txBody>
          <a:bodyPr>
            <a:normAutofit/>
          </a:bodyPr>
          <a:lstStyle/>
          <a:p>
            <a:r>
              <a:rPr lang="en-US" sz="5400" b="1" dirty="0"/>
              <a:t>QUESTIONS</a:t>
            </a:r>
          </a:p>
        </p:txBody>
      </p:sp>
    </p:spTree>
    <p:extLst>
      <p:ext uri="{BB962C8B-B14F-4D97-AF65-F5344CB8AC3E}">
        <p14:creationId xmlns:p14="http://schemas.microsoft.com/office/powerpoint/2010/main" val="174605431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727E2-CB64-41FE-B894-FEACD98A19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15"/>
            <a:ext cx="9144000" cy="6686569"/>
          </a:xfrm>
          <a:prstGeom prst="rect">
            <a:avLst/>
          </a:prstGeom>
        </p:spPr>
      </p:pic>
    </p:spTree>
    <p:extLst>
      <p:ext uri="{BB962C8B-B14F-4D97-AF65-F5344CB8AC3E}">
        <p14:creationId xmlns:p14="http://schemas.microsoft.com/office/powerpoint/2010/main" val="1462671911"/>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2000250"/>
          </a:xfrm>
        </p:spPr>
        <p:txBody>
          <a:bodyPr>
            <a:normAutofit/>
          </a:bodyPr>
          <a:lstStyle/>
          <a:p>
            <a:r>
              <a:rPr lang="ar-SA" sz="6000" b="1" dirty="0">
                <a:latin typeface="Aharoni" pitchFamily="2" charset="-79"/>
                <a:cs typeface="AL-Mateen" pitchFamily="2" charset="-78"/>
              </a:rPr>
              <a:t>ميثاق أخلاقيات البحث العلمي</a:t>
            </a:r>
            <a:endParaRPr lang="en-US" sz="6600" dirty="0">
              <a:latin typeface="Aharoni" pitchFamily="2" charset="-79"/>
              <a:cs typeface="AL-Mateen" pitchFamily="2" charset="-78"/>
            </a:endParaRPr>
          </a:p>
        </p:txBody>
      </p:sp>
      <p:sp>
        <p:nvSpPr>
          <p:cNvPr id="3" name="Subtitle 2"/>
          <p:cNvSpPr>
            <a:spLocks noGrp="1"/>
          </p:cNvSpPr>
          <p:nvPr>
            <p:ph type="subTitle" idx="1"/>
          </p:nvPr>
        </p:nvSpPr>
        <p:spPr>
          <a:xfrm>
            <a:off x="1371600" y="4114800"/>
            <a:ext cx="6400800" cy="1752600"/>
          </a:xfrm>
        </p:spPr>
        <p:txBody>
          <a:bodyPr>
            <a:noAutofit/>
          </a:bodyPr>
          <a:lstStyle/>
          <a:p>
            <a:r>
              <a:rPr lang="ar-SA" sz="2800" b="1" dirty="0">
                <a:solidFill>
                  <a:srgbClr val="FF0000"/>
                </a:solidFill>
              </a:rPr>
              <a:t>الاستاذ الدكتور / ناصر بن محمد الداغري</a:t>
            </a:r>
            <a:endParaRPr lang="en-GB" sz="2800" b="1" dirty="0">
              <a:solidFill>
                <a:srgbClr val="FF0000"/>
              </a:solidFill>
            </a:endParaRPr>
          </a:p>
          <a:p>
            <a:endParaRPr lang="en-US" sz="2400" dirty="0">
              <a:solidFill>
                <a:srgbClr val="FF0000"/>
              </a:solidFill>
            </a:endParaRPr>
          </a:p>
          <a:p>
            <a:r>
              <a:rPr lang="ar-SA">
                <a:solidFill>
                  <a:srgbClr val="FF0000"/>
                </a:solidFill>
                <a:cs typeface="AL-Mateen"/>
              </a:rPr>
              <a:t>عميد كلية العلوم</a:t>
            </a:r>
          </a:p>
          <a:p>
            <a:endParaRPr lang="en-GB" dirty="0">
              <a:solidFill>
                <a:srgbClr val="FF0000"/>
              </a:solidFill>
              <a:cs typeface="AL-Mateen"/>
            </a:endParaRPr>
          </a:p>
        </p:txBody>
      </p:sp>
    </p:spTree>
    <p:extLst>
      <p:ext uri="{BB962C8B-B14F-4D97-AF65-F5344CB8AC3E}">
        <p14:creationId xmlns:p14="http://schemas.microsoft.com/office/powerpoint/2010/main" val="178401540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762000"/>
          </a:xfrm>
        </p:spPr>
        <p:txBody>
          <a:bodyPr>
            <a:normAutofit fontScale="90000"/>
          </a:bodyPr>
          <a:lstStyle/>
          <a:p>
            <a:pPr algn="r"/>
            <a:r>
              <a:rPr lang="ar-SA" sz="5400" dirty="0">
                <a:latin typeface="AL-Mateen"/>
                <a:cs typeface="AL-Mohanad Bold" pitchFamily="2" charset="-78"/>
              </a:rPr>
              <a:t>محاور المحاضرة</a:t>
            </a:r>
            <a:endParaRPr lang="en-US" sz="5400" dirty="0">
              <a:latin typeface="AL-Mateen"/>
              <a:cs typeface="AL-Mohanad Bold" pitchFamily="2" charset="-78"/>
            </a:endParaRPr>
          </a:p>
        </p:txBody>
      </p:sp>
      <p:sp>
        <p:nvSpPr>
          <p:cNvPr id="4" name="Title 1"/>
          <p:cNvSpPr txBox="1">
            <a:spLocks/>
          </p:cNvSpPr>
          <p:nvPr/>
        </p:nvSpPr>
        <p:spPr>
          <a:xfrm>
            <a:off x="533400" y="914400"/>
            <a:ext cx="8229600" cy="5562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ar-SA" sz="3200" b="1" dirty="0">
                <a:latin typeface="AL-Mateen"/>
              </a:rPr>
              <a:t>1- قيم وممارسات البحث العلمي</a:t>
            </a:r>
          </a:p>
          <a:p>
            <a:pPr algn="r"/>
            <a:r>
              <a:rPr lang="ar-SA" sz="3200" b="1" dirty="0">
                <a:latin typeface="AL-Mateen"/>
              </a:rPr>
              <a:t>2- مواد وقواعد عامة</a:t>
            </a:r>
          </a:p>
          <a:p>
            <a:pPr algn="r"/>
            <a:r>
              <a:rPr lang="ar-SA" sz="3200" b="1" dirty="0">
                <a:latin typeface="AL-Mateen"/>
              </a:rPr>
              <a:t>3- التزامات الجامعة</a:t>
            </a:r>
          </a:p>
          <a:p>
            <a:pPr algn="r"/>
            <a:r>
              <a:rPr lang="ar-SA" sz="3200" b="1" dirty="0">
                <a:latin typeface="AL-Mateen"/>
              </a:rPr>
              <a:t>4- التزامات الباحثين</a:t>
            </a:r>
          </a:p>
          <a:p>
            <a:pPr algn="r"/>
            <a:r>
              <a:rPr lang="ar-SA" sz="3200" b="1" dirty="0">
                <a:latin typeface="AL-Mateen"/>
              </a:rPr>
              <a:t>5- الملكية الفكرية</a:t>
            </a:r>
          </a:p>
          <a:p>
            <a:pPr algn="r"/>
            <a:r>
              <a:rPr lang="ar-SA" sz="3200" b="1" dirty="0">
                <a:latin typeface="AL-Mateen"/>
              </a:rPr>
              <a:t>6-الباحثون والمجتمع</a:t>
            </a:r>
          </a:p>
          <a:p>
            <a:pPr algn="r"/>
            <a:r>
              <a:rPr lang="ar-SA" sz="3200" b="1" dirty="0">
                <a:latin typeface="AL-Mateen"/>
              </a:rPr>
              <a:t>7-البيانات والمعلومات والنتائج</a:t>
            </a:r>
          </a:p>
          <a:p>
            <a:pPr algn="r"/>
            <a:r>
              <a:rPr lang="ar-SA" sz="3200" b="1" dirty="0">
                <a:latin typeface="AL-Mateen"/>
              </a:rPr>
              <a:t>8-الالتزامات نحو </a:t>
            </a:r>
            <a:r>
              <a:rPr lang="ar-SA" sz="3200" b="1" dirty="0" err="1">
                <a:latin typeface="AL-Mateen"/>
              </a:rPr>
              <a:t>المبحوثين</a:t>
            </a:r>
            <a:endParaRPr lang="ar-SA" sz="3200" b="1" dirty="0">
              <a:latin typeface="AL-Mateen"/>
            </a:endParaRPr>
          </a:p>
          <a:p>
            <a:pPr algn="r"/>
            <a:r>
              <a:rPr lang="ar-SA" sz="3200" b="1" dirty="0">
                <a:latin typeface="AL-Mateen"/>
              </a:rPr>
              <a:t>9-البحوث على الانسان</a:t>
            </a:r>
          </a:p>
          <a:p>
            <a:pPr algn="r"/>
            <a:r>
              <a:rPr lang="ar-SA" sz="3200" b="1" dirty="0">
                <a:latin typeface="AL-Mateen"/>
              </a:rPr>
              <a:t>10-البحوث على الحيوان والنبات</a:t>
            </a:r>
          </a:p>
        </p:txBody>
      </p:sp>
    </p:spTree>
    <p:extLst>
      <p:ext uri="{BB962C8B-B14F-4D97-AF65-F5344CB8AC3E}">
        <p14:creationId xmlns:p14="http://schemas.microsoft.com/office/powerpoint/2010/main" val="4118806073"/>
      </p:ext>
    </p:extLst>
  </p:cSld>
  <p:clrMapOvr>
    <a:masterClrMapping/>
  </p:clrMapOvr>
  <p:transition>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1719</TotalTime>
  <Words>3228</Words>
  <Application>Microsoft Office PowerPoint</Application>
  <PresentationFormat>On-screen Show (4:3)</PresentationFormat>
  <Paragraphs>166</Paragraphs>
  <Slides>62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Aharoni</vt:lpstr>
      <vt:lpstr>AL-Mateen</vt:lpstr>
      <vt:lpstr>AL-Mohanad Bold</vt:lpstr>
      <vt:lpstr>Arabic Typesetting</vt:lpstr>
      <vt:lpstr>Arial</vt:lpstr>
      <vt:lpstr>Calibri</vt:lpstr>
      <vt:lpstr>Calibri Light</vt:lpstr>
      <vt:lpstr>Palatino Linotype</vt:lpstr>
      <vt:lpstr>Times New Roman</vt:lpstr>
      <vt:lpstr>Office Theme</vt:lpstr>
      <vt:lpstr>PowerPoint Presentation</vt:lpstr>
      <vt:lpstr>University of Birmingham  (1998-2003)</vt:lpstr>
      <vt:lpstr>King Abdulaziz City for Science and Technology (KACST) (2003-2006)</vt:lpstr>
      <vt:lpstr>Clinical Research and Data Management Course (2013)</vt:lpstr>
      <vt:lpstr>King Abdulaziz Medical City (2013)</vt:lpstr>
      <vt:lpstr>Harvard TH Chan School of Public Health (2019)</vt:lpstr>
      <vt:lpstr>PowerPoint Presentation</vt:lpstr>
      <vt:lpstr>ميثاق أخلاقيات البحث العلمي</vt:lpstr>
      <vt:lpstr>محاور المحاضرة</vt:lpstr>
      <vt:lpstr>المادة الأولى:</vt:lpstr>
      <vt:lpstr>PowerPoint Presentation</vt:lpstr>
      <vt:lpstr>المادة الثانية: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المادة الثالثة: التزامات الجامعة :</vt:lpstr>
      <vt:lpstr>PowerPoint Presentation</vt:lpstr>
      <vt:lpstr>PowerPoint Presentation</vt:lpstr>
      <vt:lpstr>PowerPoint Presentation</vt:lpstr>
      <vt:lpstr>PowerPoint Presentation</vt:lpstr>
      <vt:lpstr>المادة الرابعة: التزامات الباحثين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التزامات المشرف:</vt:lpstr>
      <vt:lpstr>PowerPoint Presentation</vt:lpstr>
      <vt:lpstr>التزامات الطالب:</vt:lpstr>
      <vt:lpstr>المادة الخامسة: الملكية الفكرية:</vt:lpstr>
      <vt:lpstr>PowerPoint Presentation</vt:lpstr>
      <vt:lpstr>PowerPoint Presentation</vt:lpstr>
      <vt:lpstr>PowerPoint Presentation</vt:lpstr>
      <vt:lpstr>PowerPoint Presentation</vt:lpstr>
      <vt:lpstr>PowerPoint Presentation</vt:lpstr>
      <vt:lpstr>PowerPoint Presentation</vt:lpstr>
      <vt:lpstr>المادة السادسة: الباحثون والمجتمع:</vt:lpstr>
      <vt:lpstr>PowerPoint Presentation</vt:lpstr>
      <vt:lpstr>المادة السابعة: البيانات والمعلومات والنتائج:</vt:lpstr>
      <vt:lpstr>PowerPoint Presentation</vt:lpstr>
      <vt:lpstr>PowerPoint Presentation</vt:lpstr>
      <vt:lpstr>PowerPoint Presentation</vt:lpstr>
      <vt:lpstr>PowerPoint Presentation</vt:lpstr>
      <vt:lpstr>المادة الثامنة: الالتزامات نحو المبحوثين:</vt:lpstr>
      <vt:lpstr>PowerPoint Presentation</vt:lpstr>
      <vt:lpstr>PowerPoint Presentation</vt:lpstr>
      <vt:lpstr>المادة التاسعة: البحوث على الانسان:</vt:lpstr>
      <vt:lpstr>PowerPoint Presentation</vt:lpstr>
      <vt:lpstr>PowerPoint Presentation</vt:lpstr>
      <vt:lpstr>PowerPoint Presentation</vt:lpstr>
      <vt:lpstr>المادة العاشرة: البحوث على الحيوان والنبات:</vt:lpstr>
      <vt:lpstr>PowerPoint Presentation</vt:lpstr>
      <vt:lpstr>PowerPoint Presentation</vt:lpstr>
      <vt:lpstr>QUESTIONS</vt:lpstr>
    </vt:vector>
  </TitlesOfParts>
  <Company>King Saud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Drainage Water Quality to be Reused for Irrigation Purposes in Riyadh Area, Saudi Arabia</dc:title>
  <dc:creator>User</dc:creator>
  <cp:lastModifiedBy>Mohamed Ashour Alsaeed</cp:lastModifiedBy>
  <cp:revision>244</cp:revision>
  <cp:lastPrinted>2014-02-25T06:17:44Z</cp:lastPrinted>
  <dcterms:created xsi:type="dcterms:W3CDTF">2013-03-13T10:50:58Z</dcterms:created>
  <dcterms:modified xsi:type="dcterms:W3CDTF">2024-08-22T06:55:44Z</dcterms:modified>
</cp:coreProperties>
</file>