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6" r:id="rId2"/>
    <p:sldId id="263" r:id="rId3"/>
    <p:sldId id="270" r:id="rId4"/>
    <p:sldId id="277" r:id="rId5"/>
    <p:sldId id="273" r:id="rId6"/>
    <p:sldId id="274" r:id="rId7"/>
    <p:sldId id="260" r:id="rId8"/>
    <p:sldId id="266" r:id="rId9"/>
    <p:sldId id="276" r:id="rId10"/>
    <p:sldId id="272" r:id="rId11"/>
    <p:sldId id="269" r:id="rId12"/>
    <p:sldId id="271" r:id="rId13"/>
    <p:sldId id="275" r:id="rId14"/>
    <p:sldId id="280" r:id="rId15"/>
    <p:sldId id="268" r:id="rId16"/>
    <p:sldId id="279" r:id="rId17"/>
    <p:sldId id="281" r:id="rId18"/>
    <p:sldId id="282" r:id="rId19"/>
    <p:sldId id="283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51" d="100"/>
          <a:sy n="51" d="100"/>
        </p:scale>
        <p:origin x="-105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64D715B-1126-4A63-98D0-0F9C991973F3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B5B27B2-C710-4FE7-882B-1894B728542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3465E1-F8F4-4EAC-BB3C-438EA8E1EAE1}" type="slidenum">
              <a:rPr lang="fr-FR"/>
              <a:pPr/>
              <a:t>2</a:t>
            </a:fld>
            <a:endParaRPr lang="fr-FR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42" y="4343693"/>
            <a:ext cx="5027916" cy="4113922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B75DC-B9B1-4113-A2B0-A2A2AAE5BCCD}" type="slidenum">
              <a:rPr lang="fr-FR"/>
              <a:pPr/>
              <a:t>3</a:t>
            </a:fld>
            <a:endParaRPr lang="fr-FR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42" y="4343693"/>
            <a:ext cx="5027916" cy="4113922"/>
          </a:xfrm>
          <a:noFill/>
          <a:ln/>
        </p:spPr>
        <p:txBody>
          <a:bodyPr/>
          <a:lstStyle/>
          <a:p>
            <a:r>
              <a:rPr lang="en-GB" smtClean="0"/>
              <a:t>Graphic self prepared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FD2564-34C1-4612-9313-E3259A09F070}" type="slidenum">
              <a:rPr lang="fr-FR"/>
              <a:pPr/>
              <a:t>11</a:t>
            </a:fld>
            <a:endParaRPr lang="fr-FR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42" y="4343693"/>
            <a:ext cx="5027916" cy="4113922"/>
          </a:xfrm>
          <a:noFill/>
          <a:ln/>
        </p:spPr>
        <p:txBody>
          <a:bodyPr/>
          <a:lstStyle/>
          <a:p>
            <a:r>
              <a:rPr lang="en-GB" smtClean="0"/>
              <a:t>Graphic self prepared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68D4B1-A550-4E84-9ECF-6BA77A3DEBA1}" type="slidenum">
              <a:rPr lang="fr-FR"/>
              <a:pPr/>
              <a:t>12</a:t>
            </a:fld>
            <a:endParaRPr lang="fr-FR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42" y="4343693"/>
            <a:ext cx="5027916" cy="4113922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87593-BCFD-46A2-9AAC-F5B5EDDD973C}" type="slidenum">
              <a:rPr lang="fr-FR"/>
              <a:pPr/>
              <a:t>15</a:t>
            </a:fld>
            <a:endParaRPr lang="fr-FR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Picture public domain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524000"/>
            <a:ext cx="4122738" cy="22367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81538" y="1524000"/>
            <a:ext cx="4124325" cy="2236788"/>
          </a:xfrm>
        </p:spPr>
        <p:txBody>
          <a:bodyPr/>
          <a:lstStyle/>
          <a:p>
            <a:pPr lvl="0"/>
            <a:endParaRPr lang="ar-SA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26/05/1433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Enzyme-Linked Immunosorbent Assay</a:t>
            </a:r>
            <a:br>
              <a:rPr lang="en-GB" dirty="0" smtClean="0"/>
            </a:b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</a:p>
          <a:p>
            <a:r>
              <a:rPr lang="en-US" dirty="0" smtClean="0"/>
              <a:t>Types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 rtlCol="1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Competitive RIA/ELISA for Ag</a:t>
            </a:r>
            <a:r>
              <a:rPr lang="en-US" b="1" dirty="0" smtClean="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500098" y="1714488"/>
            <a:ext cx="4500562" cy="1571623"/>
          </a:xfrm>
        </p:spPr>
        <p:txBody>
          <a:bodyPr>
            <a:normAutofit/>
          </a:bodyPr>
          <a:lstStyle/>
          <a:p>
            <a:pPr lvl="1" algn="l" rtl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b="1" dirty="0" smtClean="0">
                <a:cs typeface="Arial" pitchFamily="34" charset="0"/>
              </a:rPr>
              <a:t>    Principle: </a:t>
            </a:r>
          </a:p>
          <a:p>
            <a:pPr lvl="1" algn="l" rtl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sz="2400" dirty="0" smtClean="0"/>
              <a:t>     Both labeled and patient Ag compete for Ab adsorbed on solid phase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-357222" y="5214950"/>
            <a:ext cx="36163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</a:rPr>
              <a:t>      </a:t>
            </a:r>
            <a:r>
              <a:rPr lang="en-US" sz="2800" dirty="0">
                <a:latin typeface="Calibri" pitchFamily="34" charset="0"/>
              </a:rPr>
              <a:t>Quantitative </a:t>
            </a:r>
          </a:p>
          <a:p>
            <a:pPr lvl="1" algn="l" rtl="0"/>
            <a:r>
              <a:rPr lang="en-US" sz="2800" dirty="0">
                <a:latin typeface="Calibri" pitchFamily="34" charset="0"/>
              </a:rPr>
              <a:t> Most sensitive test 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916363" y="1676400"/>
            <a:ext cx="4727603" cy="3609988"/>
            <a:chOff x="2467" y="1056"/>
            <a:chExt cx="3216" cy="1248"/>
          </a:xfrm>
        </p:grpSpPr>
        <p:sp>
          <p:nvSpPr>
            <p:cNvPr id="44042" name="Rectangle 38"/>
            <p:cNvSpPr>
              <a:spLocks noChangeArrowheads="1"/>
            </p:cNvSpPr>
            <p:nvPr/>
          </p:nvSpPr>
          <p:spPr bwMode="auto">
            <a:xfrm>
              <a:off x="2467" y="1056"/>
              <a:ext cx="3216" cy="124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>
                <a:latin typeface="Calibri" pitchFamily="34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581" y="1123"/>
              <a:ext cx="3026" cy="1047"/>
              <a:chOff x="2605" y="2643"/>
              <a:chExt cx="3026" cy="1269"/>
            </a:xfrm>
          </p:grpSpPr>
          <p:sp>
            <p:nvSpPr>
              <p:cNvPr id="44044" name="WordArt 7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4856" y="2973"/>
                <a:ext cx="460" cy="36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44045" name="WordArt 8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2605" y="2979"/>
                <a:ext cx="460" cy="36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44046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3054" y="2986"/>
                <a:ext cx="26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</a:rPr>
                  <a:t>+</a:t>
                </a:r>
              </a:p>
            </p:txBody>
          </p:sp>
          <p:sp>
            <p:nvSpPr>
              <p:cNvPr id="44047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4457" y="2994"/>
                <a:ext cx="375" cy="8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  <a:sym typeface="WP IconicSymbolsA"/>
                  </a:rPr>
                  <a:t>↔</a:t>
                </a:r>
              </a:p>
              <a:p>
                <a:endParaRPr lang="en-US" b="1">
                  <a:latin typeface="Calibri" pitchFamily="34" charset="0"/>
                  <a:sym typeface="WP IconicSymbolsA"/>
                </a:endParaRPr>
              </a:p>
            </p:txBody>
          </p:sp>
          <p:sp>
            <p:nvSpPr>
              <p:cNvPr id="44048" name="Oval 11"/>
              <p:cNvSpPr>
                <a:spLocks noChangeAspect="1" noChangeArrowheads="1"/>
              </p:cNvSpPr>
              <p:nvPr/>
            </p:nvSpPr>
            <p:spPr bwMode="auto">
              <a:xfrm>
                <a:off x="5195" y="2879"/>
                <a:ext cx="86" cy="86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SA">
                  <a:latin typeface="Calibri" pitchFamily="34" charset="0"/>
                </a:endParaRPr>
              </a:p>
            </p:txBody>
          </p:sp>
          <p:sp>
            <p:nvSpPr>
              <p:cNvPr id="44049" name="Oval 12"/>
              <p:cNvSpPr>
                <a:spLocks noChangeAspect="1" noChangeArrowheads="1"/>
              </p:cNvSpPr>
              <p:nvPr/>
            </p:nvSpPr>
            <p:spPr bwMode="auto">
              <a:xfrm>
                <a:off x="4880" y="2877"/>
                <a:ext cx="86" cy="8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SA">
                  <a:latin typeface="Calibri" pitchFamily="34" charset="0"/>
                </a:endParaRPr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3333" y="3062"/>
                <a:ext cx="326" cy="230"/>
                <a:chOff x="2400" y="2026"/>
                <a:chExt cx="326" cy="230"/>
              </a:xfrm>
            </p:grpSpPr>
            <p:sp>
              <p:nvSpPr>
                <p:cNvPr id="44061" name="Oval 14"/>
                <p:cNvSpPr>
                  <a:spLocks noChangeAspect="1" noChangeArrowheads="1"/>
                </p:cNvSpPr>
                <p:nvPr/>
              </p:nvSpPr>
              <p:spPr bwMode="auto">
                <a:xfrm>
                  <a:off x="2640" y="217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  <p:sp>
              <p:nvSpPr>
                <p:cNvPr id="44062" name="Oval 15"/>
                <p:cNvSpPr>
                  <a:spLocks noChangeAspect="1" noChangeArrowheads="1"/>
                </p:cNvSpPr>
                <p:nvPr/>
              </p:nvSpPr>
              <p:spPr bwMode="auto">
                <a:xfrm>
                  <a:off x="2400" y="2170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  <p:sp>
              <p:nvSpPr>
                <p:cNvPr id="44063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026"/>
                  <a:ext cx="86" cy="8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</p:grpSp>
          <p:sp>
            <p:nvSpPr>
              <p:cNvPr id="44051" name="Text Box 17"/>
              <p:cNvSpPr txBox="1">
                <a:spLocks noChangeArrowheads="1"/>
              </p:cNvSpPr>
              <p:nvPr/>
            </p:nvSpPr>
            <p:spPr bwMode="auto">
              <a:xfrm>
                <a:off x="2622" y="2643"/>
                <a:ext cx="409" cy="3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latin typeface="Calibri" pitchFamily="34" charset="0"/>
                  </a:rPr>
                  <a:t>Test</a:t>
                </a:r>
              </a:p>
            </p:txBody>
          </p:sp>
          <p:sp>
            <p:nvSpPr>
              <p:cNvPr id="44052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3689" y="2984"/>
                <a:ext cx="262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</a:rPr>
                  <a:t>+</a:t>
                </a:r>
              </a:p>
            </p:txBody>
          </p:sp>
          <p:grpSp>
            <p:nvGrpSpPr>
              <p:cNvPr id="5" name="Group 19"/>
              <p:cNvGrpSpPr>
                <a:grpSpLocks/>
              </p:cNvGrpSpPr>
              <p:nvPr/>
            </p:nvGrpSpPr>
            <p:grpSpPr bwMode="auto">
              <a:xfrm>
                <a:off x="4025" y="3057"/>
                <a:ext cx="326" cy="230"/>
                <a:chOff x="2400" y="2026"/>
                <a:chExt cx="326" cy="230"/>
              </a:xfrm>
            </p:grpSpPr>
            <p:sp>
              <p:nvSpPr>
                <p:cNvPr id="44058" name="Oval 20"/>
                <p:cNvSpPr>
                  <a:spLocks noChangeAspect="1" noChangeArrowheads="1"/>
                </p:cNvSpPr>
                <p:nvPr/>
              </p:nvSpPr>
              <p:spPr bwMode="auto">
                <a:xfrm>
                  <a:off x="2640" y="2170"/>
                  <a:ext cx="86" cy="86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  <p:sp>
              <p:nvSpPr>
                <p:cNvPr id="44059" name="Oval 21"/>
                <p:cNvSpPr>
                  <a:spLocks noChangeAspect="1" noChangeArrowheads="1"/>
                </p:cNvSpPr>
                <p:nvPr/>
              </p:nvSpPr>
              <p:spPr bwMode="auto">
                <a:xfrm>
                  <a:off x="2400" y="2170"/>
                  <a:ext cx="86" cy="86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  <p:sp>
              <p:nvSpPr>
                <p:cNvPr id="44060" name="Oval 22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026"/>
                  <a:ext cx="86" cy="86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>
                    <a:latin typeface="Calibri" pitchFamily="34" charset="0"/>
                  </a:endParaRPr>
                </a:p>
              </p:txBody>
            </p:sp>
          </p:grpSp>
          <p:sp>
            <p:nvSpPr>
              <p:cNvPr id="44054" name="Text Box 23"/>
              <p:cNvSpPr txBox="1">
                <a:spLocks noChangeArrowheads="1"/>
              </p:cNvSpPr>
              <p:nvPr/>
            </p:nvSpPr>
            <p:spPr bwMode="auto">
              <a:xfrm>
                <a:off x="3861" y="3377"/>
                <a:ext cx="719" cy="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Patient’s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sample</a:t>
                </a:r>
              </a:p>
            </p:txBody>
          </p:sp>
          <p:sp>
            <p:nvSpPr>
              <p:cNvPr id="44055" name="Text Box 24"/>
              <p:cNvSpPr txBox="1">
                <a:spLocks noChangeArrowheads="1"/>
              </p:cNvSpPr>
              <p:nvPr/>
            </p:nvSpPr>
            <p:spPr bwMode="auto">
              <a:xfrm>
                <a:off x="3129" y="3374"/>
                <a:ext cx="667" cy="5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Labeled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Ag</a:t>
                </a:r>
              </a:p>
            </p:txBody>
          </p:sp>
          <p:sp>
            <p:nvSpPr>
              <p:cNvPr id="44056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5240" y="2980"/>
                <a:ext cx="262" cy="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</a:rPr>
                  <a:t>+</a:t>
                </a:r>
              </a:p>
            </p:txBody>
          </p:sp>
          <p:sp>
            <p:nvSpPr>
              <p:cNvPr id="44057" name="Oval 26"/>
              <p:cNvSpPr>
                <a:spLocks noChangeAspect="1" noChangeArrowheads="1"/>
              </p:cNvSpPr>
              <p:nvPr/>
            </p:nvSpPr>
            <p:spPr bwMode="auto">
              <a:xfrm>
                <a:off x="5545" y="3118"/>
                <a:ext cx="86" cy="8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SA">
                  <a:latin typeface="Calibri" pitchFamily="34" charset="0"/>
                </a:endParaRPr>
              </a:p>
            </p:txBody>
          </p:sp>
        </p:grpSp>
      </p:grpSp>
      <p:sp>
        <p:nvSpPr>
          <p:cNvPr id="66594" name="Rectangle 34"/>
          <p:cNvSpPr>
            <a:spLocks noChangeArrowheads="1"/>
          </p:cNvSpPr>
          <p:nvPr/>
        </p:nvSpPr>
        <p:spPr bwMode="auto">
          <a:xfrm>
            <a:off x="-571536" y="3071810"/>
            <a:ext cx="4500594" cy="2857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dirty="0">
              <a:latin typeface="Calibri" pitchFamily="34" charset="0"/>
            </a:endParaRPr>
          </a:p>
          <a:p>
            <a:pPr marL="742950" lvl="1" indent="-285750" algn="l" rtl="0">
              <a:spcBef>
                <a:spcPct val="20000"/>
              </a:spcBef>
            </a:pPr>
            <a:r>
              <a:rPr lang="en-US" sz="2400" dirty="0" smtClean="0">
                <a:latin typeface="Calibri" pitchFamily="34" charset="0"/>
              </a:rPr>
              <a:t>    Concentration </a:t>
            </a:r>
            <a:r>
              <a:rPr lang="en-US" sz="2400" dirty="0">
                <a:latin typeface="Calibri" pitchFamily="34" charset="0"/>
              </a:rPr>
              <a:t>is determined from a standard curve using known amounts of unlabeled Ag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000501" y="3500439"/>
            <a:ext cx="4108450" cy="822325"/>
            <a:chOff x="2542" y="2216"/>
            <a:chExt cx="2588" cy="518"/>
          </a:xfrm>
        </p:grpSpPr>
        <p:sp>
          <p:nvSpPr>
            <p:cNvPr id="44040" name="Oval 35"/>
            <p:cNvSpPr>
              <a:spLocks noChangeAspect="1" noChangeArrowheads="1"/>
            </p:cNvSpPr>
            <p:nvPr/>
          </p:nvSpPr>
          <p:spPr bwMode="auto">
            <a:xfrm>
              <a:off x="4612" y="2216"/>
              <a:ext cx="518" cy="51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latin typeface="Calibri" pitchFamily="34" charset="0"/>
                </a:rPr>
                <a:t>Solid</a:t>
              </a:r>
            </a:p>
            <a:p>
              <a:pPr algn="ctr"/>
              <a:r>
                <a:rPr lang="en-US" sz="2000" b="1" dirty="0">
                  <a:latin typeface="Calibri" pitchFamily="34" charset="0"/>
                </a:rPr>
                <a:t>Phase</a:t>
              </a:r>
            </a:p>
          </p:txBody>
        </p:sp>
        <p:sp>
          <p:nvSpPr>
            <p:cNvPr id="44041" name="Oval 36"/>
            <p:cNvSpPr>
              <a:spLocks noChangeAspect="1" noChangeArrowheads="1"/>
            </p:cNvSpPr>
            <p:nvPr/>
          </p:nvSpPr>
          <p:spPr bwMode="auto">
            <a:xfrm>
              <a:off x="2542" y="2216"/>
              <a:ext cx="518" cy="51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latin typeface="Calibri" pitchFamily="34" charset="0"/>
                </a:rPr>
                <a:t>Solid</a:t>
              </a:r>
            </a:p>
            <a:p>
              <a:pPr algn="ctr"/>
              <a:r>
                <a:rPr lang="en-US" sz="2000" b="1" dirty="0">
                  <a:latin typeface="Calibri" pitchFamily="34" charset="0"/>
                </a:rPr>
                <a:t>Phase</a:t>
              </a:r>
            </a:p>
          </p:txBody>
        </p:sp>
      </p:grpSp>
      <p:sp>
        <p:nvSpPr>
          <p:cNvPr id="32" name="Diagonal Stripe 31"/>
          <p:cNvSpPr/>
          <p:nvPr/>
        </p:nvSpPr>
        <p:spPr>
          <a:xfrm rot="19288547">
            <a:off x="5357818" y="2714620"/>
            <a:ext cx="642942" cy="71438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715008" y="2071678"/>
            <a:ext cx="428628" cy="642942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 smtClean="0"/>
              <a:t>E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utoUpdateAnimBg="0"/>
      <p:bldP spid="6659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172200" y="0"/>
            <a:ext cx="297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Labeling technique</a:t>
            </a:r>
            <a:endParaRPr lang="th-TH" sz="3200" b="1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08227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44000" tIns="144000" rIns="144000" bIns="0" anchor="ctr"/>
          <a:lstStyle/>
          <a:p>
            <a:pPr algn="ctr">
              <a:defRPr/>
            </a:pPr>
            <a:endParaRPr lang="th-TH" sz="26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ngsana New" pitchFamily="18" charset="-34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657600" y="13716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endParaRPr lang="th-TH">
              <a:solidFill>
                <a:srgbClr val="000099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08230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357166"/>
            <a:ext cx="9144000" cy="86203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/>
              <a:t>Competitive ELISA</a:t>
            </a:r>
          </a:p>
        </p:txBody>
      </p:sp>
      <p:sp>
        <p:nvSpPr>
          <p:cNvPr id="29702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714348" y="1571612"/>
            <a:ext cx="7786742" cy="4786346"/>
          </a:xfrm>
        </p:spPr>
        <p:txBody>
          <a:bodyPr/>
          <a:lstStyle/>
          <a:p>
            <a:pPr marL="0" indent="0" algn="l" rtl="0"/>
            <a:r>
              <a:rPr lang="en-US" sz="2800" b="1" dirty="0" smtClean="0"/>
              <a:t>Antigen or antibody are labeled with enzyme and allowed to compete with unlabeled ones (in patient serum) for binding to the same target</a:t>
            </a:r>
          </a:p>
          <a:p>
            <a:pPr marL="0" indent="0" algn="l" rtl="0"/>
            <a:r>
              <a:rPr lang="en-US" sz="2800" b="1" dirty="0" smtClean="0"/>
              <a:t>Hydrolysis signal from Ag-Ab complex (enzyme-labeled) is measured</a:t>
            </a:r>
          </a:p>
          <a:p>
            <a:pPr marL="0" indent="0" algn="l" rtl="0"/>
            <a:r>
              <a:rPr lang="en-US" sz="2800" b="1" dirty="0" smtClean="0"/>
              <a:t>Antigen or antibody in serum is then calculated</a:t>
            </a:r>
          </a:p>
          <a:p>
            <a:pPr marL="0" indent="0" algn="l" rtl="0"/>
            <a:r>
              <a:rPr lang="en-US" sz="2800" b="1" dirty="0" smtClean="0"/>
              <a:t>No need to remove the excess/unbound Ag or Ab from the reaction plate or tubes</a:t>
            </a:r>
            <a:r>
              <a:rPr lang="en-US" sz="2000" b="1" dirty="0" smtClean="0"/>
              <a:t>)</a:t>
            </a:r>
          </a:p>
          <a:p>
            <a:pPr marL="0" indent="0"/>
            <a:endParaRPr lang="en-US" sz="2000" b="1" dirty="0" smtClean="0"/>
          </a:p>
          <a:p>
            <a:pPr marL="0" indent="0"/>
            <a:endParaRPr lang="en-US" sz="1800" b="1" dirty="0" smtClean="0"/>
          </a:p>
          <a:p>
            <a:pPr marL="0" indent="0"/>
            <a:endParaRPr lang="en-US" sz="1800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Text Box 2"/>
          <p:cNvSpPr txBox="1">
            <a:spLocks noChangeArrowheads="1"/>
          </p:cNvSpPr>
          <p:nvPr/>
        </p:nvSpPr>
        <p:spPr bwMode="auto">
          <a:xfrm>
            <a:off x="1828800" y="609600"/>
            <a:ext cx="49530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th-TH" sz="29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ngsana New" pitchFamily="18" charset="-34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990600" y="1600200"/>
            <a:ext cx="7315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40000"/>
              </a:spcBef>
              <a:buFontTx/>
              <a:buChar char="•"/>
            </a:pPr>
            <a:endParaRPr lang="en-US">
              <a:solidFill>
                <a:srgbClr val="000066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ELISA:</a:t>
            </a:r>
            <a:br>
              <a:rPr lang="en-US" dirty="0" smtClean="0"/>
            </a:br>
            <a:r>
              <a:rPr lang="en-US" dirty="0" smtClean="0"/>
              <a:t>Performance, applications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44537" y="1600200"/>
            <a:ext cx="7970867" cy="4972072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Advantages</a:t>
            </a:r>
          </a:p>
          <a:p>
            <a:pPr lvl="1" algn="l" rtl="0"/>
            <a:r>
              <a:rPr lang="en-US" dirty="0" smtClean="0"/>
              <a:t>Automated, inexpensive</a:t>
            </a:r>
          </a:p>
          <a:p>
            <a:pPr lvl="1" algn="l" rtl="0"/>
            <a:r>
              <a:rPr lang="en-US" dirty="0" smtClean="0"/>
              <a:t>Safe chemicals and instruments</a:t>
            </a:r>
          </a:p>
          <a:p>
            <a:pPr lvl="1" algn="l" rtl="0"/>
            <a:r>
              <a:rPr lang="en-US" dirty="0" smtClean="0"/>
              <a:t>Sensitive ,small quantities are used</a:t>
            </a:r>
          </a:p>
          <a:p>
            <a:pPr lvl="1" algn="l" rtl="0"/>
            <a:r>
              <a:rPr lang="en-US" dirty="0" smtClean="0"/>
              <a:t>Class specific antibodies measurable </a:t>
            </a:r>
          </a:p>
          <a:p>
            <a:pPr lvl="1" algn="l" rtl="0"/>
            <a:r>
              <a:rPr lang="en-US" dirty="0" smtClean="0"/>
              <a:t>Stable chemicals</a:t>
            </a:r>
          </a:p>
          <a:p>
            <a:pPr algn="l" rtl="0"/>
            <a:r>
              <a:rPr lang="en-US" dirty="0" smtClean="0"/>
              <a:t>Limitations</a:t>
            </a:r>
          </a:p>
          <a:p>
            <a:pPr algn="l" rtl="0">
              <a:buNone/>
            </a:pPr>
            <a:r>
              <a:rPr lang="en-US" sz="2800" dirty="0" smtClean="0"/>
              <a:t>    --Not as sensitive as RIA</a:t>
            </a:r>
          </a:p>
          <a:p>
            <a:pPr algn="l" rtl="0"/>
            <a:r>
              <a:rPr lang="en-US" dirty="0" smtClean="0"/>
              <a:t>Time taken : minutes, hours ,1 day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ELISA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Washing is an important step to remove unbound ( excess/ non specific)Ag or Ab</a:t>
            </a:r>
          </a:p>
          <a:p>
            <a:pPr algn="l" rtl="0"/>
            <a:r>
              <a:rPr lang="en-US" dirty="0" smtClean="0"/>
              <a:t>Insufficient washing results in false +ve results</a:t>
            </a:r>
          </a:p>
          <a:p>
            <a:pPr algn="l" rtl="0"/>
            <a:r>
              <a:rPr lang="en-US" dirty="0" smtClean="0"/>
              <a:t>Excessive washing results in false –ve results</a:t>
            </a:r>
          </a:p>
          <a:p>
            <a:pPr algn="l" rtl="0"/>
            <a:r>
              <a:rPr lang="en-US" dirty="0" smtClean="0"/>
              <a:t>Microtiter plate wells are coated with Ag or Ab </a:t>
            </a:r>
          </a:p>
          <a:p>
            <a:pPr algn="l" rtl="0"/>
            <a:r>
              <a:rPr lang="en-US" dirty="0" smtClean="0"/>
              <a:t>100ul volume is used  in most steps.</a:t>
            </a:r>
          </a:p>
          <a:p>
            <a:pPr algn="l" rtl="0"/>
            <a:r>
              <a:rPr lang="en-US" dirty="0" smtClean="0"/>
              <a:t>Patient serum must be diluted 1:101 in most  kits. </a:t>
            </a: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Elisa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Substrate must be prepared 10-20 minutes before use.</a:t>
            </a:r>
          </a:p>
          <a:p>
            <a:pPr algn="l" rtl="0"/>
            <a:r>
              <a:rPr lang="en-US" dirty="0" smtClean="0"/>
              <a:t>A stopping solution is used as last step in Elisa test. It is used to stop the action of enzyme on substrate.</a:t>
            </a:r>
          </a:p>
          <a:p>
            <a:pPr algn="l" rtl="0"/>
            <a:r>
              <a:rPr lang="en-US" dirty="0" smtClean="0"/>
              <a:t>The stopping solution could be strong acid ( HCL/ H</a:t>
            </a:r>
            <a:r>
              <a:rPr lang="en-US" sz="2800" dirty="0" smtClean="0"/>
              <a:t>2</a:t>
            </a:r>
            <a:r>
              <a:rPr lang="en-US" dirty="0" smtClean="0"/>
              <a:t>SO</a:t>
            </a:r>
            <a:r>
              <a:rPr lang="en-US" sz="2800" dirty="0" smtClean="0"/>
              <a:t>4)</a:t>
            </a:r>
            <a:r>
              <a:rPr lang="en-US" dirty="0" smtClean="0"/>
              <a:t> or base( NaoH).</a:t>
            </a:r>
          </a:p>
          <a:p>
            <a:pPr algn="l" rtl="0"/>
            <a:r>
              <a:rPr lang="en-US" dirty="0" smtClean="0"/>
              <a:t>The absorbance of wavelength is measured using Elisa reader within 1 hour of adding stopping solution.</a:t>
            </a: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200" dirty="0" smtClean="0"/>
              <a:t>ELISA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500042"/>
            <a:ext cx="3286148" cy="3222625"/>
            <a:chOff x="385" y="2880"/>
            <a:chExt cx="1746" cy="1008"/>
          </a:xfrm>
        </p:grpSpPr>
        <p:sp>
          <p:nvSpPr>
            <p:cNvPr id="28683" name="Text Box 5"/>
            <p:cNvSpPr txBox="1">
              <a:spLocks noChangeArrowheads="1"/>
            </p:cNvSpPr>
            <p:nvPr/>
          </p:nvSpPr>
          <p:spPr bwMode="auto">
            <a:xfrm rot="-8247">
              <a:off x="1734" y="3744"/>
              <a:ext cx="397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800">
                  <a:latin typeface="Arial" pitchFamily="34" charset="0"/>
                  <a:cs typeface="Arial" pitchFamily="34" charset="0"/>
                </a:rPr>
                <a:t>Antibody</a:t>
              </a:r>
              <a:endParaRPr lang="en-GB">
                <a:cs typeface="Angsana New" pitchFamily="18" charset="-34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85" y="2880"/>
              <a:ext cx="1344" cy="1008"/>
              <a:chOff x="385" y="2880"/>
              <a:chExt cx="1344" cy="1008"/>
            </a:xfrm>
          </p:grpSpPr>
          <p:sp>
            <p:nvSpPr>
              <p:cNvPr id="28685" name="Text Box 7"/>
              <p:cNvSpPr txBox="1">
                <a:spLocks noChangeArrowheads="1"/>
              </p:cNvSpPr>
              <p:nvPr/>
            </p:nvSpPr>
            <p:spPr bwMode="auto">
              <a:xfrm rot="-5408247">
                <a:off x="263" y="3449"/>
                <a:ext cx="380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800">
                    <a:latin typeface="Arial" pitchFamily="34" charset="0"/>
                    <a:cs typeface="Arial" pitchFamily="34" charset="0"/>
                  </a:rPr>
                  <a:t>Response</a:t>
                </a:r>
                <a:endParaRPr lang="en-GB">
                  <a:cs typeface="Angsana New" pitchFamily="18" charset="-34"/>
                </a:endParaRPr>
              </a:p>
            </p:txBody>
          </p:sp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662" y="2880"/>
                <a:ext cx="1067" cy="1008"/>
                <a:chOff x="678" y="2880"/>
                <a:chExt cx="1067" cy="1008"/>
              </a:xfrm>
            </p:grpSpPr>
            <p:sp>
              <p:nvSpPr>
                <p:cNvPr id="28687" name="Line 9"/>
                <p:cNvSpPr>
                  <a:spLocks noChangeShapeType="1"/>
                </p:cNvSpPr>
                <p:nvPr/>
              </p:nvSpPr>
              <p:spPr bwMode="auto">
                <a:xfrm>
                  <a:off x="678" y="2880"/>
                  <a:ext cx="0" cy="100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SA"/>
                </a:p>
              </p:txBody>
            </p:sp>
            <p:grpSp>
              <p:nvGrpSpPr>
                <p:cNvPr id="5" name="Group 10"/>
                <p:cNvGrpSpPr>
                  <a:grpSpLocks/>
                </p:cNvGrpSpPr>
                <p:nvPr/>
              </p:nvGrpSpPr>
              <p:grpSpPr bwMode="auto">
                <a:xfrm>
                  <a:off x="710" y="2995"/>
                  <a:ext cx="1035" cy="893"/>
                  <a:chOff x="678" y="2995"/>
                  <a:chExt cx="1035" cy="893"/>
                </a:xfrm>
              </p:grpSpPr>
              <p:sp>
                <p:nvSpPr>
                  <p:cNvPr id="28689" name="Line 11"/>
                  <p:cNvSpPr>
                    <a:spLocks noChangeShapeType="1"/>
                  </p:cNvSpPr>
                  <p:nvPr/>
                </p:nvSpPr>
                <p:spPr bwMode="auto">
                  <a:xfrm rot="5393166">
                    <a:off x="1182" y="3384"/>
                    <a:ext cx="0" cy="1008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28690" name="Freeform 12"/>
                  <p:cNvSpPr>
                    <a:spLocks/>
                  </p:cNvSpPr>
                  <p:nvPr/>
                </p:nvSpPr>
                <p:spPr bwMode="auto">
                  <a:xfrm rot="231708" flipV="1">
                    <a:off x="768" y="2995"/>
                    <a:ext cx="945" cy="845"/>
                  </a:xfrm>
                  <a:custGeom>
                    <a:avLst/>
                    <a:gdLst>
                      <a:gd name="T0" fmla="*/ 0 w 1112"/>
                      <a:gd name="T1" fmla="*/ 1 h 728"/>
                      <a:gd name="T2" fmla="*/ 160 w 1112"/>
                      <a:gd name="T3" fmla="*/ 9 h 728"/>
                      <a:gd name="T4" fmla="*/ 192 w 1112"/>
                      <a:gd name="T5" fmla="*/ 33 h 728"/>
                      <a:gd name="T6" fmla="*/ 344 w 1112"/>
                      <a:gd name="T7" fmla="*/ 145 h 728"/>
                      <a:gd name="T8" fmla="*/ 384 w 1112"/>
                      <a:gd name="T9" fmla="*/ 257 h 728"/>
                      <a:gd name="T10" fmla="*/ 392 w 1112"/>
                      <a:gd name="T11" fmla="*/ 281 h 728"/>
                      <a:gd name="T12" fmla="*/ 416 w 1112"/>
                      <a:gd name="T13" fmla="*/ 289 h 728"/>
                      <a:gd name="T14" fmla="*/ 480 w 1112"/>
                      <a:gd name="T15" fmla="*/ 377 h 728"/>
                      <a:gd name="T16" fmla="*/ 528 w 1112"/>
                      <a:gd name="T17" fmla="*/ 409 h 728"/>
                      <a:gd name="T18" fmla="*/ 616 w 1112"/>
                      <a:gd name="T19" fmla="*/ 489 h 728"/>
                      <a:gd name="T20" fmla="*/ 776 w 1112"/>
                      <a:gd name="T21" fmla="*/ 633 h 728"/>
                      <a:gd name="T22" fmla="*/ 1000 w 1112"/>
                      <a:gd name="T23" fmla="*/ 705 h 728"/>
                      <a:gd name="T24" fmla="*/ 1112 w 1112"/>
                      <a:gd name="T25" fmla="*/ 713 h 728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112"/>
                      <a:gd name="T40" fmla="*/ 0 h 728"/>
                      <a:gd name="T41" fmla="*/ 1112 w 1112"/>
                      <a:gd name="T42" fmla="*/ 728 h 728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112" h="728">
                        <a:moveTo>
                          <a:pt x="0" y="1"/>
                        </a:moveTo>
                        <a:cubicBezTo>
                          <a:pt x="53" y="3"/>
                          <a:pt x="107" y="0"/>
                          <a:pt x="160" y="9"/>
                        </a:cubicBezTo>
                        <a:cubicBezTo>
                          <a:pt x="173" y="11"/>
                          <a:pt x="180" y="26"/>
                          <a:pt x="192" y="33"/>
                        </a:cubicBezTo>
                        <a:cubicBezTo>
                          <a:pt x="246" y="64"/>
                          <a:pt x="298" y="99"/>
                          <a:pt x="344" y="145"/>
                        </a:cubicBezTo>
                        <a:cubicBezTo>
                          <a:pt x="356" y="183"/>
                          <a:pt x="368" y="218"/>
                          <a:pt x="384" y="257"/>
                        </a:cubicBezTo>
                        <a:cubicBezTo>
                          <a:pt x="387" y="264"/>
                          <a:pt x="386" y="275"/>
                          <a:pt x="392" y="281"/>
                        </a:cubicBezTo>
                        <a:cubicBezTo>
                          <a:pt x="397" y="286"/>
                          <a:pt x="408" y="286"/>
                          <a:pt x="416" y="289"/>
                        </a:cubicBezTo>
                        <a:cubicBezTo>
                          <a:pt x="427" y="323"/>
                          <a:pt x="450" y="354"/>
                          <a:pt x="480" y="377"/>
                        </a:cubicBezTo>
                        <a:cubicBezTo>
                          <a:pt x="495" y="388"/>
                          <a:pt x="528" y="409"/>
                          <a:pt x="528" y="409"/>
                        </a:cubicBezTo>
                        <a:cubicBezTo>
                          <a:pt x="552" y="481"/>
                          <a:pt x="551" y="478"/>
                          <a:pt x="616" y="489"/>
                        </a:cubicBezTo>
                        <a:cubicBezTo>
                          <a:pt x="681" y="521"/>
                          <a:pt x="714" y="591"/>
                          <a:pt x="776" y="633"/>
                        </a:cubicBezTo>
                        <a:cubicBezTo>
                          <a:pt x="819" y="698"/>
                          <a:pt x="927" y="694"/>
                          <a:pt x="1000" y="705"/>
                        </a:cubicBezTo>
                        <a:cubicBezTo>
                          <a:pt x="1035" y="728"/>
                          <a:pt x="1069" y="713"/>
                          <a:pt x="1112" y="713"/>
                        </a:cubicBezTo>
                      </a:path>
                    </a:pathLst>
                  </a:custGeom>
                  <a:noFill/>
                  <a:ln w="635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</p:grpSp>
        </p:grpSp>
      </p:grp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000240"/>
            <a:ext cx="435771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6"/>
          <p:cNvPicPr>
            <a:picLocks noChangeAspect="1" noChangeArrowheads="1"/>
          </p:cNvPicPr>
          <p:nvPr/>
        </p:nvPicPr>
        <p:blipFill>
          <a:blip r:embed="rId4"/>
          <a:srcRect l="926" t="26949" r="66679" b="46103"/>
          <a:stretch>
            <a:fillRect/>
          </a:stretch>
        </p:blipFill>
        <p:spPr bwMode="auto">
          <a:xfrm>
            <a:off x="428596" y="4714884"/>
            <a:ext cx="27146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Elisa reader</a:t>
            </a:r>
            <a:endParaRPr lang="ar-SA" dirty="0"/>
          </a:p>
        </p:txBody>
      </p:sp>
      <p:pic>
        <p:nvPicPr>
          <p:cNvPr id="4" name="Picture 13" descr="Picture 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85786" y="2285992"/>
            <a:ext cx="3943350" cy="29575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5357818" y="3643314"/>
            <a:ext cx="2056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 Unicode MS" pitchFamily="34" charset="-128"/>
                <a:cs typeface="Times New Roman" pitchFamily="18" charset="0"/>
              </a:rPr>
              <a:t>Micro-plate reader</a:t>
            </a:r>
            <a:endParaRPr lang="th-TH" dirty="0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Elisa test to detect Toxoplasma IgG Ab in patient serum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Is an Indirect Elisa test</a:t>
            </a:r>
          </a:p>
          <a:p>
            <a:pPr algn="l" rtl="0"/>
            <a:r>
              <a:rPr lang="en-US" dirty="0" smtClean="0"/>
              <a:t>The Ag ( inactivated Toxoplasma) is bound to microtiter plate wells .</a:t>
            </a:r>
          </a:p>
          <a:p>
            <a:pPr algn="l" rtl="0"/>
            <a:r>
              <a:rPr lang="en-US" dirty="0" smtClean="0"/>
              <a:t> Following incubation with diluted serum ,the specific Igs are bound to the Ag.</a:t>
            </a:r>
          </a:p>
          <a:p>
            <a:pPr algn="l" rtl="0"/>
            <a:r>
              <a:rPr lang="en-US" dirty="0" smtClean="0"/>
              <a:t> After washing the unbound Ab ,incubation with conjugate (anti human IgG labeled with HRP is performed.</a:t>
            </a:r>
          </a:p>
          <a:p>
            <a:pPr algn="l" rtl="0"/>
            <a:r>
              <a:rPr lang="en-US" dirty="0" smtClean="0"/>
              <a:t>The unbound conjugate is washed and substrate(peroxidase) is added </a:t>
            </a: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</a:t>
            </a:r>
            <a:r>
              <a:rPr lang="en-US" dirty="0" smtClean="0"/>
              <a:t>indirect Elisa </a:t>
            </a:r>
            <a:r>
              <a:rPr lang="en-US" dirty="0" smtClean="0"/>
              <a:t>test to detect Toxoplasma IgG Ab in patient serum</a:t>
            </a:r>
            <a:endParaRPr lang="ar-S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85918" y="5429264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715140" y="5500702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Isosceles Triangle 7"/>
          <p:cNvSpPr/>
          <p:nvPr/>
        </p:nvSpPr>
        <p:spPr>
          <a:xfrm>
            <a:off x="1857356" y="5143512"/>
            <a:ext cx="500066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Isosceles Triangle 8"/>
          <p:cNvSpPr/>
          <p:nvPr/>
        </p:nvSpPr>
        <p:spPr>
          <a:xfrm>
            <a:off x="7000892" y="5286388"/>
            <a:ext cx="428628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Chevron 9"/>
          <p:cNvSpPr/>
          <p:nvPr/>
        </p:nvSpPr>
        <p:spPr>
          <a:xfrm rot="5400000" flipH="1">
            <a:off x="1772978" y="4773382"/>
            <a:ext cx="667799" cy="643964"/>
          </a:xfrm>
          <a:prstGeom prst="chevro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2000232" y="3929066"/>
            <a:ext cx="214314" cy="1000132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Chevron 12"/>
          <p:cNvSpPr/>
          <p:nvPr/>
        </p:nvSpPr>
        <p:spPr>
          <a:xfrm rot="5400000" flipH="1">
            <a:off x="1774000" y="3512355"/>
            <a:ext cx="667799" cy="643964"/>
          </a:xfrm>
          <a:prstGeom prst="chevro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2000232" y="2643182"/>
            <a:ext cx="214314" cy="1000132"/>
          </a:xfrm>
          <a:prstGeom prst="flowChartProcess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214546" y="2786058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/>
          <p:cNvSpPr/>
          <p:nvPr/>
        </p:nvSpPr>
        <p:spPr>
          <a:xfrm>
            <a:off x="3357554" y="5072074"/>
            <a:ext cx="1785950" cy="571504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Toxoplasma Ag</a:t>
            </a:r>
            <a:endParaRPr lang="ar-SA" dirty="0"/>
          </a:p>
        </p:txBody>
      </p:sp>
      <p:sp>
        <p:nvSpPr>
          <p:cNvPr id="20" name="Rectangle 19"/>
          <p:cNvSpPr/>
          <p:nvPr/>
        </p:nvSpPr>
        <p:spPr>
          <a:xfrm>
            <a:off x="3286116" y="4071942"/>
            <a:ext cx="214314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Patient serum</a:t>
            </a:r>
          </a:p>
          <a:p>
            <a:pPr algn="ctr"/>
            <a:r>
              <a:rPr lang="en-US" dirty="0" smtClean="0"/>
              <a:t>IgG Ab</a:t>
            </a:r>
            <a:endParaRPr lang="ar-SA" dirty="0"/>
          </a:p>
        </p:txBody>
      </p:sp>
      <p:sp>
        <p:nvSpPr>
          <p:cNvPr id="21" name="Flowchart: Process 20"/>
          <p:cNvSpPr/>
          <p:nvPr/>
        </p:nvSpPr>
        <p:spPr>
          <a:xfrm>
            <a:off x="2786050" y="2928934"/>
            <a:ext cx="3214710" cy="1000132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Conjugate (Anti human IgG-</a:t>
            </a:r>
            <a:r>
              <a:rPr lang="ar-SA" dirty="0" smtClean="0"/>
              <a:t>(</a:t>
            </a:r>
            <a:r>
              <a:rPr lang="en-US" dirty="0" smtClean="0"/>
              <a:t>Enzyme HRP</a:t>
            </a:r>
            <a:endParaRPr lang="ar-SA" dirty="0"/>
          </a:p>
        </p:txBody>
      </p:sp>
      <p:sp>
        <p:nvSpPr>
          <p:cNvPr id="22" name="Flowchart: Process 21"/>
          <p:cNvSpPr/>
          <p:nvPr/>
        </p:nvSpPr>
        <p:spPr>
          <a:xfrm>
            <a:off x="3286116" y="2143116"/>
            <a:ext cx="1714512" cy="612648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Substrate</a:t>
            </a:r>
            <a:endParaRPr lang="ar-SA" dirty="0"/>
          </a:p>
        </p:txBody>
      </p:sp>
      <p:sp>
        <p:nvSpPr>
          <p:cNvPr id="23" name="Rectangle 22"/>
          <p:cNvSpPr/>
          <p:nvPr/>
        </p:nvSpPr>
        <p:spPr>
          <a:xfrm>
            <a:off x="285720" y="4143380"/>
            <a:ext cx="1414466" cy="7143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Incubation</a:t>
            </a:r>
          </a:p>
          <a:p>
            <a:pPr algn="ctr"/>
            <a:r>
              <a:rPr lang="en-US" dirty="0" smtClean="0"/>
              <a:t>Washing</a:t>
            </a:r>
            <a:endParaRPr lang="ar-SA" dirty="0"/>
          </a:p>
        </p:txBody>
      </p:sp>
      <p:sp>
        <p:nvSpPr>
          <p:cNvPr id="24" name="Flowchart: Process 23"/>
          <p:cNvSpPr/>
          <p:nvPr/>
        </p:nvSpPr>
        <p:spPr>
          <a:xfrm>
            <a:off x="357158" y="2857496"/>
            <a:ext cx="1343028" cy="612648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Incubation</a:t>
            </a:r>
          </a:p>
          <a:p>
            <a:pPr algn="ctr"/>
            <a:r>
              <a:rPr lang="en-US" dirty="0" smtClean="0"/>
              <a:t>Washing</a:t>
            </a:r>
            <a:endParaRPr lang="ar-SA" dirty="0"/>
          </a:p>
        </p:txBody>
      </p:sp>
      <p:sp>
        <p:nvSpPr>
          <p:cNvPr id="25" name="Flowchart: Process 24"/>
          <p:cNvSpPr/>
          <p:nvPr/>
        </p:nvSpPr>
        <p:spPr>
          <a:xfrm>
            <a:off x="500034" y="5572140"/>
            <a:ext cx="1571636" cy="571504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Solid phase</a:t>
            </a:r>
            <a:endParaRPr lang="ar-SA" dirty="0"/>
          </a:p>
        </p:txBody>
      </p:sp>
      <p:sp>
        <p:nvSpPr>
          <p:cNvPr id="26" name="Flowchart: Process 25"/>
          <p:cNvSpPr/>
          <p:nvPr/>
        </p:nvSpPr>
        <p:spPr>
          <a:xfrm>
            <a:off x="7286644" y="3786190"/>
            <a:ext cx="142876" cy="785818"/>
          </a:xfrm>
          <a:prstGeom prst="flowChartProcess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Chevron 26"/>
          <p:cNvSpPr/>
          <p:nvPr/>
        </p:nvSpPr>
        <p:spPr>
          <a:xfrm rot="5400000" flipH="1">
            <a:off x="7143768" y="4500570"/>
            <a:ext cx="357189" cy="357189"/>
          </a:xfrm>
          <a:prstGeom prst="chevron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8" name="Flowchart: Process 27"/>
          <p:cNvSpPr/>
          <p:nvPr/>
        </p:nvSpPr>
        <p:spPr>
          <a:xfrm>
            <a:off x="7643834" y="4286256"/>
            <a:ext cx="1500166" cy="642942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Non specific Ab </a:t>
            </a:r>
            <a:r>
              <a:rPr lang="ar-SA" dirty="0" smtClean="0"/>
              <a:t>ِ</a:t>
            </a:r>
            <a:endParaRPr lang="ar-SA" dirty="0"/>
          </a:p>
        </p:txBody>
      </p:sp>
      <p:sp>
        <p:nvSpPr>
          <p:cNvPr id="29" name="Flowchart: Process 28"/>
          <p:cNvSpPr/>
          <p:nvPr/>
        </p:nvSpPr>
        <p:spPr>
          <a:xfrm>
            <a:off x="2786050" y="1643050"/>
            <a:ext cx="2500330" cy="571504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Stopping solution</a:t>
            </a: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</a:t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b="1" dirty="0" smtClean="0"/>
              <a:t>Place 100ul of diluted sample calibrators to the wells</a:t>
            </a:r>
          </a:p>
          <a:p>
            <a:pPr algn="l" rtl="0"/>
            <a:r>
              <a:rPr lang="en-US" b="1" dirty="0" smtClean="0"/>
              <a:t> Incubate for 30min at 37c</a:t>
            </a:r>
          </a:p>
          <a:p>
            <a:pPr algn="l" rtl="0"/>
            <a:r>
              <a:rPr lang="en-US" b="1" dirty="0" smtClean="0"/>
              <a:t>Wash 4 times with 300ul</a:t>
            </a:r>
          </a:p>
          <a:p>
            <a:pPr algn="l" rtl="0"/>
            <a:r>
              <a:rPr lang="en-US" b="1" dirty="0" smtClean="0"/>
              <a:t>Add 100ul of conjugate to each well</a:t>
            </a:r>
          </a:p>
          <a:p>
            <a:pPr algn="l" rtl="0"/>
            <a:r>
              <a:rPr lang="en-US" b="1" dirty="0" smtClean="0"/>
              <a:t>Incubate for 30 min at 37c</a:t>
            </a:r>
          </a:p>
          <a:p>
            <a:pPr algn="l" rtl="0"/>
            <a:r>
              <a:rPr lang="en-US" b="1" dirty="0" smtClean="0"/>
              <a:t>Wash </a:t>
            </a:r>
            <a:r>
              <a:rPr lang="en-US" b="1" dirty="0" smtClean="0"/>
              <a:t>4 times with </a:t>
            </a:r>
            <a:r>
              <a:rPr lang="en-US" b="1" dirty="0" smtClean="0"/>
              <a:t>300ul</a:t>
            </a:r>
          </a:p>
          <a:p>
            <a:pPr algn="l" rtl="0"/>
            <a:r>
              <a:rPr lang="en-US" b="1" dirty="0" smtClean="0"/>
              <a:t>Add 100ul of substrate to each well</a:t>
            </a:r>
          </a:p>
          <a:p>
            <a:pPr algn="l" rtl="0"/>
            <a:r>
              <a:rPr lang="en-US" b="1" dirty="0" smtClean="0"/>
              <a:t>Incubate 10-15 min at room temperature</a:t>
            </a:r>
          </a:p>
          <a:p>
            <a:pPr algn="l" rtl="0"/>
            <a:r>
              <a:rPr lang="en-US" b="1" dirty="0" smtClean="0"/>
              <a:t>Add 100 ul of stop solution to each well</a:t>
            </a:r>
          </a:p>
          <a:p>
            <a:pPr algn="l" rtl="0"/>
            <a:r>
              <a:rPr lang="en-US" b="1" dirty="0" smtClean="0"/>
              <a:t>Read absorbance at 450nm/620nm/405nm </a:t>
            </a:r>
            <a:endParaRPr lang="en-US" b="1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6172200" y="0"/>
            <a:ext cx="297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Labeling technique</a:t>
            </a:r>
            <a:endParaRPr lang="th-TH" sz="3200" b="1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06179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44000" tIns="144000" rIns="144000" bIns="0" anchor="ctr"/>
          <a:lstStyle/>
          <a:p>
            <a:pPr algn="ctr">
              <a:defRPr/>
            </a:pPr>
            <a:endParaRPr lang="th-TH" sz="26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ngsana New" pitchFamily="18" charset="-34"/>
            </a:endParaRP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3657600" y="13716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endParaRPr lang="th-TH">
              <a:solidFill>
                <a:srgbClr val="000099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06184" name="Rectangle 8"/>
          <p:cNvSpPr>
            <a:spLocks noGrp="1" noChangeArrowheads="1"/>
          </p:cNvSpPr>
          <p:nvPr>
            <p:ph type="title"/>
          </p:nvPr>
        </p:nvSpPr>
        <p:spPr>
          <a:xfrm>
            <a:off x="785786" y="500042"/>
            <a:ext cx="7643866" cy="100013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ELISA Principle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 smtClean="0"/>
          </a:p>
        </p:txBody>
      </p:sp>
      <p:sp>
        <p:nvSpPr>
          <p:cNvPr id="27654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132763" cy="4619644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An enzyme conjugated with an Ab reacts with a colorless substrate to generate a colored reaction product</a:t>
            </a:r>
          </a:p>
          <a:p>
            <a:pPr algn="l" rtl="0"/>
            <a:r>
              <a:rPr lang="en-GB" dirty="0" smtClean="0"/>
              <a:t>Substrate is  known as chromogenic substrate</a:t>
            </a:r>
          </a:p>
          <a:p>
            <a:pPr algn="l" rtl="0"/>
            <a:r>
              <a:rPr lang="en-US" dirty="0" smtClean="0"/>
              <a:t>Optical density measured by micro-plate reader</a:t>
            </a:r>
          </a:p>
          <a:p>
            <a:pPr algn="l" rtl="0"/>
            <a:r>
              <a:rPr lang="en-US" dirty="0" smtClean="0"/>
              <a:t>Enzymes are alkaline phosphatase(AP), horse radish peroxidase (HRP)</a:t>
            </a:r>
          </a:p>
          <a:p>
            <a:pPr algn="l" rtl="0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172200" y="0"/>
            <a:ext cx="297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Labeling technique</a:t>
            </a:r>
            <a:endParaRPr lang="th-TH" sz="3200" b="1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91171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44000" tIns="144000" rIns="144000" bIns="0" anchor="ctr"/>
          <a:lstStyle/>
          <a:p>
            <a:pPr algn="ctr">
              <a:defRPr/>
            </a:pPr>
            <a:endParaRPr lang="th-TH" sz="22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ngsana New" pitchFamily="18" charset="-34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657600" y="13716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endParaRPr lang="th-TH">
              <a:solidFill>
                <a:srgbClr val="000099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39117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500042"/>
            <a:ext cx="9144000" cy="85725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>Types of ELISA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used in the detection of antigens or antibodies</a:t>
            </a:r>
          </a:p>
        </p:txBody>
      </p:sp>
      <p:sp>
        <p:nvSpPr>
          <p:cNvPr id="30726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857224" y="1714487"/>
            <a:ext cx="7072362" cy="4000529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1-Non-competitive ELISA</a:t>
            </a:r>
          </a:p>
          <a:p>
            <a:pPr marL="0" indent="0" algn="l" rtl="0">
              <a:spcBef>
                <a:spcPct val="20000"/>
              </a:spcBef>
              <a:buNone/>
            </a:pPr>
            <a:r>
              <a:rPr lang="en-US" dirty="0" smtClean="0">
                <a:latin typeface="Arial Narrow" pitchFamily="34" charset="0"/>
              </a:rPr>
              <a:t>   Direct ELISA </a:t>
            </a:r>
          </a:p>
          <a:p>
            <a:pPr marL="0" indent="0" algn="l" rtl="0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dirty="0" smtClean="0">
                <a:latin typeface="Arial Narrow" pitchFamily="34" charset="0"/>
              </a:rPr>
              <a:t>   Indirect ELISA</a:t>
            </a:r>
          </a:p>
          <a:p>
            <a:pPr marL="0" indent="0" algn="l" rtl="0">
              <a:lnSpc>
                <a:spcPct val="80000"/>
              </a:lnSpc>
              <a:buNone/>
            </a:pPr>
            <a:r>
              <a:rPr lang="en-US" dirty="0" smtClean="0">
                <a:latin typeface="Arial Narrow" pitchFamily="34" charset="0"/>
              </a:rPr>
              <a:t>   Sandwich ELISA </a:t>
            </a:r>
          </a:p>
          <a:p>
            <a:pPr marL="0" indent="0" algn="l" rtl="0">
              <a:buNone/>
            </a:pPr>
            <a:r>
              <a:rPr lang="en-US" dirty="0" smtClean="0">
                <a:latin typeface="Arial Narrow" pitchFamily="34" charset="0"/>
              </a:rPr>
              <a:t>   Ab Capture ELISA</a:t>
            </a:r>
          </a:p>
          <a:p>
            <a:pPr marL="0" indent="0" algn="l" rtl="0"/>
            <a:endParaRPr lang="en-US" dirty="0" smtClean="0">
              <a:latin typeface="Arial Narrow" pitchFamily="34" charset="0"/>
            </a:endParaRPr>
          </a:p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latin typeface="Arial Narrow" pitchFamily="34" charset="0"/>
              </a:rPr>
              <a:t>2- Competitive ELISA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571480"/>
            <a:ext cx="9144000" cy="785818"/>
          </a:xfrm>
        </p:spPr>
        <p:txBody>
          <a:bodyPr rtlCol="1">
            <a:normAutofit fontScale="90000"/>
          </a:bodyPr>
          <a:lstStyle/>
          <a:p>
            <a:pPr>
              <a:defRPr/>
            </a:pPr>
            <a:r>
              <a:rPr lang="en-US" b="1" dirty="0" smtClean="0"/>
              <a:t>Direct Elisa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dirty="0" smtClean="0"/>
          </a:p>
        </p:txBody>
      </p:sp>
      <p:sp>
        <p:nvSpPr>
          <p:cNvPr id="675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4486276" cy="4714892"/>
          </a:xfrm>
        </p:spPr>
        <p:txBody>
          <a:bodyPr rtlCol="1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To detect Ag in patient sample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SA" dirty="0" smtClean="0"/>
              <a:t> </a:t>
            </a:r>
            <a:r>
              <a:rPr lang="en-US" dirty="0" smtClean="0"/>
              <a:t>-Immobilize  sample Ag on solid phase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-Add labeled conjugate (antibody IgG + enzyme)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-Amount of labeled Ab bound is proportional to amount of Ag in the sample.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67589" name="Text Box 1029"/>
          <p:cNvSpPr txBox="1">
            <a:spLocks noChangeArrowheads="1"/>
          </p:cNvSpPr>
          <p:nvPr/>
        </p:nvSpPr>
        <p:spPr bwMode="auto">
          <a:xfrm>
            <a:off x="428596" y="5643578"/>
            <a:ext cx="2079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latin typeface="Calibri" pitchFamily="34" charset="0"/>
              </a:rPr>
              <a:t> Quantitative</a:t>
            </a:r>
          </a:p>
        </p:txBody>
      </p:sp>
      <p:grpSp>
        <p:nvGrpSpPr>
          <p:cNvPr id="2" name="Group 1064"/>
          <p:cNvGrpSpPr>
            <a:grpSpLocks/>
          </p:cNvGrpSpPr>
          <p:nvPr/>
        </p:nvGrpSpPr>
        <p:grpSpPr bwMode="auto">
          <a:xfrm>
            <a:off x="4482128" y="1308100"/>
            <a:ext cx="4452322" cy="4038600"/>
            <a:chOff x="2940" y="824"/>
            <a:chExt cx="2688" cy="2544"/>
          </a:xfrm>
        </p:grpSpPr>
        <p:sp>
          <p:nvSpPr>
            <p:cNvPr id="45062" name="Rectangle 1063"/>
            <p:cNvSpPr>
              <a:spLocks noChangeArrowheads="1"/>
            </p:cNvSpPr>
            <p:nvPr/>
          </p:nvSpPr>
          <p:spPr bwMode="auto">
            <a:xfrm>
              <a:off x="2940" y="824"/>
              <a:ext cx="2688" cy="25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>
                <a:latin typeface="Calibri" pitchFamily="34" charset="0"/>
              </a:endParaRPr>
            </a:p>
          </p:txBody>
        </p:sp>
        <p:grpSp>
          <p:nvGrpSpPr>
            <p:cNvPr id="3" name="Group 1062"/>
            <p:cNvGrpSpPr>
              <a:grpSpLocks/>
            </p:cNvGrpSpPr>
            <p:nvPr/>
          </p:nvGrpSpPr>
          <p:grpSpPr bwMode="auto">
            <a:xfrm>
              <a:off x="3037" y="1373"/>
              <a:ext cx="1856" cy="1856"/>
              <a:chOff x="3037" y="1373"/>
              <a:chExt cx="1856" cy="1856"/>
            </a:xfrm>
          </p:grpSpPr>
          <p:sp>
            <p:nvSpPr>
              <p:cNvPr id="45064" name="Oval 1030"/>
              <p:cNvSpPr>
                <a:spLocks noChangeAspect="1" noChangeArrowheads="1"/>
              </p:cNvSpPr>
              <p:nvPr/>
            </p:nvSpPr>
            <p:spPr bwMode="auto">
              <a:xfrm>
                <a:off x="4029" y="2365"/>
                <a:ext cx="864" cy="8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Solid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Phase</a:t>
                </a:r>
              </a:p>
            </p:txBody>
          </p:sp>
          <p:sp>
            <p:nvSpPr>
              <p:cNvPr id="45065" name="WordArt 1033"/>
              <p:cNvSpPr>
                <a:spLocks noChangeAspect="1" noChangeArrowheads="1" noChangeShapeType="1" noTextEdit="1"/>
              </p:cNvSpPr>
              <p:nvPr/>
            </p:nvSpPr>
            <p:spPr bwMode="auto">
              <a:xfrm flipH="1" flipV="1">
                <a:off x="4232" y="1802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45066" name="Oval 1045"/>
              <p:cNvSpPr>
                <a:spLocks noChangeAspect="1" noChangeArrowheads="1"/>
              </p:cNvSpPr>
              <p:nvPr/>
            </p:nvSpPr>
            <p:spPr bwMode="auto">
              <a:xfrm>
                <a:off x="4318" y="2074"/>
                <a:ext cx="288" cy="288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Ag</a:t>
                </a:r>
              </a:p>
            </p:txBody>
          </p:sp>
          <p:sp>
            <p:nvSpPr>
              <p:cNvPr id="45067" name="Text Box 1052"/>
              <p:cNvSpPr txBox="1">
                <a:spLocks noChangeArrowheads="1"/>
              </p:cNvSpPr>
              <p:nvPr/>
            </p:nvSpPr>
            <p:spPr bwMode="auto">
              <a:xfrm>
                <a:off x="3037" y="2070"/>
                <a:ext cx="1115" cy="2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latin typeface="Calibri" pitchFamily="34" charset="0"/>
                  </a:rPr>
                  <a:t>Patient sample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5068" name="Line 1053"/>
              <p:cNvSpPr>
                <a:spLocks noChangeShapeType="1"/>
              </p:cNvSpPr>
              <p:nvPr/>
            </p:nvSpPr>
            <p:spPr bwMode="auto">
              <a:xfrm>
                <a:off x="4116" y="2250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5070" name="Text Box 1056"/>
              <p:cNvSpPr txBox="1">
                <a:spLocks noChangeArrowheads="1"/>
              </p:cNvSpPr>
              <p:nvPr/>
            </p:nvSpPr>
            <p:spPr bwMode="auto">
              <a:xfrm>
                <a:off x="3277" y="1373"/>
                <a:ext cx="863" cy="2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Calibri" pitchFamily="34" charset="0"/>
                  </a:rPr>
                  <a:t>Labeled Ab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5071" name="Line 1057"/>
              <p:cNvSpPr>
                <a:spLocks noChangeShapeType="1"/>
              </p:cNvSpPr>
              <p:nvPr/>
            </p:nvSpPr>
            <p:spPr bwMode="auto">
              <a:xfrm>
                <a:off x="4044" y="1738"/>
                <a:ext cx="24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24" name="Diagonal Stripe 23"/>
          <p:cNvSpPr/>
          <p:nvPr/>
        </p:nvSpPr>
        <p:spPr>
          <a:xfrm>
            <a:off x="7143768" y="2928934"/>
            <a:ext cx="642942" cy="71438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500958" y="2571744"/>
            <a:ext cx="428628" cy="64294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 smtClean="0"/>
              <a:t>E</a:t>
            </a:r>
            <a:endParaRPr lang="ar-SA" sz="3200" dirty="0"/>
          </a:p>
        </p:txBody>
      </p:sp>
      <p:sp>
        <p:nvSpPr>
          <p:cNvPr id="26" name="Rounded Rectangle 25"/>
          <p:cNvSpPr/>
          <p:nvPr/>
        </p:nvSpPr>
        <p:spPr>
          <a:xfrm>
            <a:off x="7572396" y="2500306"/>
            <a:ext cx="428628" cy="64294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 smtClean="0"/>
              <a:t>E</a:t>
            </a:r>
            <a:endParaRPr lang="ar-SA" sz="3200" dirty="0"/>
          </a:p>
        </p:txBody>
      </p:sp>
      <p:sp>
        <p:nvSpPr>
          <p:cNvPr id="27" name="Rounded Rectangle 26"/>
          <p:cNvSpPr/>
          <p:nvPr/>
        </p:nvSpPr>
        <p:spPr>
          <a:xfrm>
            <a:off x="8143900" y="4357694"/>
            <a:ext cx="428628" cy="642942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  <p:bldP spid="6758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-285784" y="500042"/>
            <a:ext cx="9144000" cy="785818"/>
          </a:xfrm>
        </p:spPr>
        <p:txBody>
          <a:bodyPr rtlCol="1">
            <a:normAutofit fontScale="90000"/>
          </a:bodyPr>
          <a:lstStyle/>
          <a:p>
            <a:pPr>
              <a:defRPr/>
            </a:pPr>
            <a:r>
              <a:rPr lang="en-US" b="1" dirty="0" smtClean="0"/>
              <a:t>Indirect Elisa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dirty="0" smtClean="0"/>
          </a:p>
        </p:txBody>
      </p:sp>
      <p:sp>
        <p:nvSpPr>
          <p:cNvPr id="675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4486276" cy="5143520"/>
          </a:xfrm>
        </p:spPr>
        <p:txBody>
          <a:bodyPr rtlCol="1">
            <a:normAutofit fontScale="92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To detect Ab in patient sample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SA" dirty="0" smtClean="0"/>
              <a:t> </a:t>
            </a:r>
            <a:r>
              <a:rPr lang="en-US" dirty="0" smtClean="0"/>
              <a:t>-Immobilize Ag on solid phase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-Incubate with sample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-Add labeled conjugate (anti-Ig + enzyme)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-Amount of labeled Ab bound is proportional to amount of Ab in the sample</a:t>
            </a:r>
          </a:p>
          <a:p>
            <a:pPr lvl="1" algn="l">
              <a:buNone/>
              <a:defRPr/>
            </a:pPr>
            <a:r>
              <a:rPr lang="en-US" dirty="0" smtClean="0"/>
              <a:t>-Method of choice to detect the presence of serum antibodies against HIV 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67589" name="Text Box 1029"/>
          <p:cNvSpPr txBox="1">
            <a:spLocks noChangeArrowheads="1"/>
          </p:cNvSpPr>
          <p:nvPr/>
        </p:nvSpPr>
        <p:spPr bwMode="auto">
          <a:xfrm>
            <a:off x="4643438" y="5715016"/>
            <a:ext cx="2079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latin typeface="Calibri" pitchFamily="34" charset="0"/>
              </a:rPr>
              <a:t> Quantitative</a:t>
            </a:r>
          </a:p>
        </p:txBody>
      </p:sp>
      <p:grpSp>
        <p:nvGrpSpPr>
          <p:cNvPr id="2" name="Group 1064"/>
          <p:cNvGrpSpPr>
            <a:grpSpLocks/>
          </p:cNvGrpSpPr>
          <p:nvPr/>
        </p:nvGrpSpPr>
        <p:grpSpPr bwMode="auto">
          <a:xfrm>
            <a:off x="4667250" y="1308100"/>
            <a:ext cx="4267200" cy="4038600"/>
            <a:chOff x="2940" y="824"/>
            <a:chExt cx="2688" cy="2544"/>
          </a:xfrm>
        </p:grpSpPr>
        <p:sp>
          <p:nvSpPr>
            <p:cNvPr id="45062" name="Rectangle 1063"/>
            <p:cNvSpPr>
              <a:spLocks noChangeArrowheads="1"/>
            </p:cNvSpPr>
            <p:nvPr/>
          </p:nvSpPr>
          <p:spPr bwMode="auto">
            <a:xfrm>
              <a:off x="2940" y="824"/>
              <a:ext cx="2688" cy="25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>
                <a:latin typeface="Calibri" pitchFamily="34" charset="0"/>
              </a:endParaRPr>
            </a:p>
          </p:txBody>
        </p:sp>
        <p:grpSp>
          <p:nvGrpSpPr>
            <p:cNvPr id="3" name="Group 1062"/>
            <p:cNvGrpSpPr>
              <a:grpSpLocks/>
            </p:cNvGrpSpPr>
            <p:nvPr/>
          </p:nvGrpSpPr>
          <p:grpSpPr bwMode="auto">
            <a:xfrm>
              <a:off x="3035" y="955"/>
              <a:ext cx="2392" cy="2274"/>
              <a:chOff x="3035" y="955"/>
              <a:chExt cx="2392" cy="2274"/>
            </a:xfrm>
          </p:grpSpPr>
          <p:sp>
            <p:nvSpPr>
              <p:cNvPr id="45064" name="Oval 1030"/>
              <p:cNvSpPr>
                <a:spLocks noChangeAspect="1" noChangeArrowheads="1"/>
              </p:cNvSpPr>
              <p:nvPr/>
            </p:nvSpPr>
            <p:spPr bwMode="auto">
              <a:xfrm>
                <a:off x="4029" y="2365"/>
                <a:ext cx="864" cy="8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Solid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Phase</a:t>
                </a:r>
              </a:p>
            </p:txBody>
          </p:sp>
          <p:sp>
            <p:nvSpPr>
              <p:cNvPr id="45065" name="WordArt 1033"/>
              <p:cNvSpPr>
                <a:spLocks noChangeAspect="1" noChangeArrowheads="1" noChangeShapeType="1" noTextEdit="1"/>
              </p:cNvSpPr>
              <p:nvPr/>
            </p:nvSpPr>
            <p:spPr bwMode="auto">
              <a:xfrm flipH="1" flipV="1">
                <a:off x="4232" y="1802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45066" name="Oval 1045"/>
              <p:cNvSpPr>
                <a:spLocks noChangeAspect="1" noChangeArrowheads="1"/>
              </p:cNvSpPr>
              <p:nvPr/>
            </p:nvSpPr>
            <p:spPr bwMode="auto">
              <a:xfrm>
                <a:off x="4318" y="2074"/>
                <a:ext cx="288" cy="288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Ag</a:t>
                </a:r>
              </a:p>
            </p:txBody>
          </p:sp>
          <p:sp>
            <p:nvSpPr>
              <p:cNvPr id="45067" name="Text Box 1052"/>
              <p:cNvSpPr txBox="1">
                <a:spLocks noChangeArrowheads="1"/>
              </p:cNvSpPr>
              <p:nvPr/>
            </p:nvSpPr>
            <p:spPr bwMode="auto">
              <a:xfrm>
                <a:off x="3035" y="2077"/>
                <a:ext cx="988" cy="26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latin typeface="Calibri" pitchFamily="34" charset="0"/>
                  </a:rPr>
                  <a:t>Immobilized</a:t>
                </a:r>
              </a:p>
            </p:txBody>
          </p:sp>
          <p:sp>
            <p:nvSpPr>
              <p:cNvPr id="45068" name="Line 1053"/>
              <p:cNvSpPr>
                <a:spLocks noChangeShapeType="1"/>
              </p:cNvSpPr>
              <p:nvPr/>
            </p:nvSpPr>
            <p:spPr bwMode="auto">
              <a:xfrm>
                <a:off x="4029" y="2221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5069" name="WordArt 1055"/>
              <p:cNvSpPr>
                <a:spLocks noChangeAspect="1" noChangeArrowheads="1" noChangeShapeType="1" noTextEdit="1"/>
              </p:cNvSpPr>
              <p:nvPr/>
            </p:nvSpPr>
            <p:spPr bwMode="auto">
              <a:xfrm rot="5400000" flipH="1" flipV="1">
                <a:off x="4443" y="1534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 Black"/>
                </a:endParaRPr>
              </a:p>
            </p:txBody>
          </p:sp>
          <p:sp>
            <p:nvSpPr>
              <p:cNvPr id="45070" name="Text Box 1056"/>
              <p:cNvSpPr txBox="1">
                <a:spLocks noChangeArrowheads="1"/>
              </p:cNvSpPr>
              <p:nvPr/>
            </p:nvSpPr>
            <p:spPr bwMode="auto">
              <a:xfrm>
                <a:off x="3277" y="1373"/>
                <a:ext cx="771" cy="64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Ab in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 Patient’s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sample</a:t>
                </a:r>
              </a:p>
            </p:txBody>
          </p:sp>
          <p:sp>
            <p:nvSpPr>
              <p:cNvPr id="45071" name="Line 1057"/>
              <p:cNvSpPr>
                <a:spLocks noChangeShapeType="1"/>
              </p:cNvSpPr>
              <p:nvPr/>
            </p:nvSpPr>
            <p:spPr bwMode="auto">
              <a:xfrm>
                <a:off x="4044" y="1738"/>
                <a:ext cx="24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5072" name="Text Box 1058"/>
              <p:cNvSpPr txBox="1">
                <a:spLocks noChangeArrowheads="1"/>
              </p:cNvSpPr>
              <p:nvPr/>
            </p:nvSpPr>
            <p:spPr bwMode="auto">
              <a:xfrm>
                <a:off x="4748" y="955"/>
                <a:ext cx="679" cy="45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latin typeface="Calibri" pitchFamily="34" charset="0"/>
                  </a:rPr>
                  <a:t>Labeled</a:t>
                </a:r>
              </a:p>
              <a:p>
                <a:r>
                  <a:rPr lang="en-US" sz="2000" b="1">
                    <a:latin typeface="Calibri" pitchFamily="34" charset="0"/>
                  </a:rPr>
                  <a:t>Anti-Ig</a:t>
                </a:r>
              </a:p>
            </p:txBody>
          </p:sp>
          <p:sp>
            <p:nvSpPr>
              <p:cNvPr id="45073" name="Line 1060"/>
              <p:cNvSpPr>
                <a:spLocks noChangeShapeType="1"/>
              </p:cNvSpPr>
              <p:nvPr/>
            </p:nvSpPr>
            <p:spPr bwMode="auto">
              <a:xfrm flipH="1">
                <a:off x="4896" y="1405"/>
                <a:ext cx="192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18" name="Diagonal Stripe 17"/>
          <p:cNvSpPr/>
          <p:nvPr/>
        </p:nvSpPr>
        <p:spPr>
          <a:xfrm>
            <a:off x="7643834" y="2643182"/>
            <a:ext cx="642942" cy="71438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286776" y="2285992"/>
            <a:ext cx="428628" cy="642942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 smtClean="0"/>
              <a:t>E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  <p:bldP spid="6758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95374"/>
          </a:xfrm>
        </p:spPr>
        <p:txBody>
          <a:bodyPr rtlCol="1">
            <a:normAutofit fontScale="90000"/>
          </a:bodyPr>
          <a:lstStyle/>
          <a:p>
            <a:pPr>
              <a:defRPr/>
            </a:pPr>
            <a:r>
              <a:rPr lang="en-US" b="1" dirty="0" smtClean="0"/>
              <a:t>Sandwich Elisa</a:t>
            </a:r>
            <a:br>
              <a:rPr lang="en-US" b="1" dirty="0" smtClean="0"/>
            </a:br>
            <a:endParaRPr lang="en-US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4800600" cy="3962400"/>
          </a:xfrm>
        </p:spPr>
        <p:txBody>
          <a:bodyPr rtlCol="1">
            <a:normAutofit fontScale="925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To detect Ag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-Immobilize Ab on solid phase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-Incubate with sample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-Add labeled antibody conjugated with enzyme </a:t>
            </a:r>
          </a:p>
          <a:p>
            <a:pPr lvl="1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-Amount of labeled Ab bound is proportional to the amount of Ag in the sample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676275" y="5257800"/>
            <a:ext cx="20494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>
                <a:latin typeface="Calibri" pitchFamily="34" charset="0"/>
              </a:rPr>
              <a:t> </a:t>
            </a:r>
            <a:r>
              <a:rPr lang="en-US" sz="2800">
                <a:latin typeface="Calibri" pitchFamily="34" charset="0"/>
              </a:rPr>
              <a:t>Quantitative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857752" y="1714488"/>
            <a:ext cx="3962400" cy="3962400"/>
            <a:chOff x="2972" y="975"/>
            <a:chExt cx="2496" cy="2496"/>
          </a:xfrm>
        </p:grpSpPr>
        <p:sp>
          <p:nvSpPr>
            <p:cNvPr id="46086" name="Rectangle 20"/>
            <p:cNvSpPr>
              <a:spLocks noChangeArrowheads="1"/>
            </p:cNvSpPr>
            <p:nvPr/>
          </p:nvSpPr>
          <p:spPr bwMode="auto">
            <a:xfrm>
              <a:off x="2972" y="975"/>
              <a:ext cx="2496" cy="249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>
                <a:latin typeface="Calibri" pitchFamily="34" charset="0"/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3178" y="1065"/>
              <a:ext cx="2089" cy="2285"/>
              <a:chOff x="3178" y="1065"/>
              <a:chExt cx="2089" cy="2285"/>
            </a:xfrm>
          </p:grpSpPr>
          <p:sp>
            <p:nvSpPr>
              <p:cNvPr id="46088" name="Oval 7"/>
              <p:cNvSpPr>
                <a:spLocks noChangeAspect="1" noChangeArrowheads="1"/>
              </p:cNvSpPr>
              <p:nvPr/>
            </p:nvSpPr>
            <p:spPr bwMode="auto">
              <a:xfrm>
                <a:off x="4128" y="2486"/>
                <a:ext cx="864" cy="8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Solid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Phase</a:t>
                </a:r>
              </a:p>
            </p:txBody>
          </p:sp>
          <p:sp>
            <p:nvSpPr>
              <p:cNvPr id="46089" name="WordArt 8"/>
              <p:cNvSpPr>
                <a:spLocks noChangeAspect="1" noChangeArrowheads="1" noChangeShapeType="1" noTextEdit="1"/>
              </p:cNvSpPr>
              <p:nvPr/>
            </p:nvSpPr>
            <p:spPr bwMode="auto">
              <a:xfrm flipH="1">
                <a:off x="4331" y="2198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46090" name="Oval 9"/>
              <p:cNvSpPr>
                <a:spLocks noChangeAspect="1" noChangeArrowheads="1"/>
              </p:cNvSpPr>
              <p:nvPr/>
            </p:nvSpPr>
            <p:spPr bwMode="auto">
              <a:xfrm>
                <a:off x="4418" y="1932"/>
                <a:ext cx="288" cy="288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 dirty="0">
                    <a:latin typeface="Calibri" pitchFamily="34" charset="0"/>
                  </a:rPr>
                  <a:t>Ag</a:t>
                </a:r>
              </a:p>
            </p:txBody>
          </p:sp>
          <p:sp>
            <p:nvSpPr>
              <p:cNvPr id="46091" name="Text Box 10"/>
              <p:cNvSpPr txBox="1">
                <a:spLocks noChangeArrowheads="1"/>
              </p:cNvSpPr>
              <p:nvPr/>
            </p:nvSpPr>
            <p:spPr bwMode="auto">
              <a:xfrm>
                <a:off x="3178" y="2209"/>
                <a:ext cx="944" cy="2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latin typeface="Calibri" pitchFamily="34" charset="0"/>
                  </a:rPr>
                  <a:t>Immobilized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6092" name="Line 11"/>
              <p:cNvSpPr>
                <a:spLocks noChangeShapeType="1"/>
              </p:cNvSpPr>
              <p:nvPr/>
            </p:nvSpPr>
            <p:spPr bwMode="auto">
              <a:xfrm>
                <a:off x="4128" y="2353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6093" name="WordArt 12"/>
              <p:cNvSpPr>
                <a:spLocks noChangeAspect="1" noChangeArrowheads="1" noChangeShapeType="1" noTextEdit="1"/>
              </p:cNvSpPr>
              <p:nvPr/>
            </p:nvSpPr>
            <p:spPr bwMode="auto">
              <a:xfrm flipH="1" flipV="1">
                <a:off x="4333" y="1656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 Black"/>
                  </a:rPr>
                  <a:t>Y</a:t>
                </a:r>
                <a:endParaRPr lang="ar-SA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 Black"/>
                </a:endParaRPr>
              </a:p>
            </p:txBody>
          </p:sp>
          <p:sp>
            <p:nvSpPr>
              <p:cNvPr id="46094" name="Text Box 13"/>
              <p:cNvSpPr txBox="1">
                <a:spLocks noChangeArrowheads="1"/>
              </p:cNvSpPr>
              <p:nvPr/>
            </p:nvSpPr>
            <p:spPr bwMode="auto">
              <a:xfrm>
                <a:off x="3376" y="1505"/>
                <a:ext cx="771" cy="64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>
                    <a:latin typeface="Calibri" pitchFamily="34" charset="0"/>
                  </a:rPr>
                  <a:t>Ag in</a:t>
                </a:r>
              </a:p>
              <a:p>
                <a:pPr algn="ctr"/>
                <a:r>
                  <a:rPr lang="en-US" sz="2000" b="1" dirty="0">
                    <a:latin typeface="Calibri" pitchFamily="34" charset="0"/>
                  </a:rPr>
                  <a:t> Patient’s</a:t>
                </a:r>
              </a:p>
              <a:p>
                <a:pPr algn="ctr"/>
                <a:r>
                  <a:rPr lang="en-US" sz="2000" b="1" dirty="0">
                    <a:latin typeface="Calibri" pitchFamily="34" charset="0"/>
                  </a:rPr>
                  <a:t>sample</a:t>
                </a:r>
              </a:p>
            </p:txBody>
          </p:sp>
          <p:sp>
            <p:nvSpPr>
              <p:cNvPr id="46095" name="Line 14"/>
              <p:cNvSpPr>
                <a:spLocks noChangeShapeType="1"/>
              </p:cNvSpPr>
              <p:nvPr/>
            </p:nvSpPr>
            <p:spPr bwMode="auto">
              <a:xfrm>
                <a:off x="4143" y="1870"/>
                <a:ext cx="24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6096" name="Text Box 15"/>
              <p:cNvSpPr txBox="1">
                <a:spLocks noChangeArrowheads="1"/>
              </p:cNvSpPr>
              <p:nvPr/>
            </p:nvSpPr>
            <p:spPr bwMode="auto">
              <a:xfrm>
                <a:off x="4232" y="1065"/>
                <a:ext cx="1035" cy="2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Calibri" pitchFamily="34" charset="0"/>
                  </a:rPr>
                  <a:t>Labeled Ab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6097" name="Line 16"/>
              <p:cNvSpPr>
                <a:spLocks noChangeShapeType="1"/>
              </p:cNvSpPr>
              <p:nvPr/>
            </p:nvSpPr>
            <p:spPr bwMode="auto">
              <a:xfrm flipH="1">
                <a:off x="4592" y="1335"/>
                <a:ext cx="192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18" name="Diagonal Stripe 17"/>
          <p:cNvSpPr/>
          <p:nvPr/>
        </p:nvSpPr>
        <p:spPr>
          <a:xfrm>
            <a:off x="7429520" y="2857496"/>
            <a:ext cx="642942" cy="71438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072462" y="2571744"/>
            <a:ext cx="428628" cy="642942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 smtClean="0"/>
              <a:t>E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  <p:bldP spid="6861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Sandwich </a:t>
            </a:r>
            <a:r>
              <a:rPr lang="en-US" b="1" dirty="0" smtClean="0"/>
              <a:t>ELISA</a:t>
            </a:r>
            <a:r>
              <a:rPr lang="en-GB" dirty="0" smtClean="0"/>
              <a:t/>
            </a:r>
            <a:br>
              <a:rPr lang="en-GB" dirty="0" smtClean="0"/>
            </a:br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714348" y="1720840"/>
            <a:ext cx="80010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 smtClean="0"/>
              <a:t>- Ab (not Ag) is immobilized on a </a:t>
            </a:r>
            <a:r>
              <a:rPr lang="en-GB" sz="2800" dirty="0" smtClean="0"/>
              <a:t>microtiter well</a:t>
            </a:r>
          </a:p>
          <a:p>
            <a:pPr algn="l" rtl="0"/>
            <a:r>
              <a:rPr lang="en-US" sz="2800" dirty="0" smtClean="0"/>
              <a:t>- sample containing Ag is added and allowed to react with immobilized Ab</a:t>
            </a:r>
          </a:p>
          <a:p>
            <a:pPr algn="l" rtl="0"/>
            <a:r>
              <a:rPr lang="en-US" sz="2800" dirty="0" smtClean="0"/>
              <a:t>- After well is washed, a second enzyme-linked Ab specific for a different epitope on the Ag is added and allowed to react with the bound Ag</a:t>
            </a:r>
          </a:p>
          <a:p>
            <a:pPr algn="l" rtl="0"/>
            <a:r>
              <a:rPr lang="en-US" sz="2800" dirty="0" smtClean="0"/>
              <a:t>- after any free 2nd Ab is removed by washing,</a:t>
            </a:r>
            <a:r>
              <a:rPr lang="en-US" sz="2400" dirty="0" smtClean="0"/>
              <a:t> </a:t>
            </a:r>
            <a:r>
              <a:rPr lang="en-US" sz="2800" dirty="0" smtClean="0"/>
              <a:t>substrate is added, and the colored reaction product is measured</a:t>
            </a:r>
            <a:endParaRPr lang="ar-SA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Non Competitive ELISA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57256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642918"/>
            <a:ext cx="7286676" cy="642942"/>
          </a:xfrm>
        </p:spPr>
        <p:txBody>
          <a:bodyPr rtlCol="1"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b="1" dirty="0" smtClean="0">
                <a:latin typeface="Arial Narrow" pitchFamily="34" charset="0"/>
              </a:rPr>
              <a:t>Ab Capture ELISA</a:t>
            </a:r>
            <a:br>
              <a:rPr lang="en-US" b="1" dirty="0" smtClean="0">
                <a:latin typeface="Arial Narrow" pitchFamily="34" charset="0"/>
              </a:rPr>
            </a:br>
            <a:endParaRPr lang="en-US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571612"/>
            <a:ext cx="4486276" cy="3962400"/>
          </a:xfrm>
        </p:spPr>
        <p:txBody>
          <a:bodyPr rtlCol="1">
            <a:normAutofit fontScale="77500" lnSpcReduction="20000"/>
          </a:bodyPr>
          <a:lstStyle/>
          <a:p>
            <a:pPr algn="l" rtl="0"/>
            <a:r>
              <a:rPr lang="en-US" b="1" dirty="0" smtClean="0">
                <a:latin typeface="Arial Narrow" pitchFamily="34" charset="0"/>
              </a:rPr>
              <a:t>To detect IgM inpatient sample</a:t>
            </a:r>
          </a:p>
          <a:p>
            <a:pPr algn="l" rtl="0">
              <a:lnSpc>
                <a:spcPct val="120000"/>
              </a:lnSpc>
            </a:pPr>
            <a:r>
              <a:rPr lang="en-US" dirty="0" smtClean="0">
                <a:latin typeface="Arial Narrow" pitchFamily="34" charset="0"/>
              </a:rPr>
              <a:t>Anti-IgM is </a:t>
            </a:r>
            <a:r>
              <a:rPr lang="en-US" dirty="0" smtClean="0">
                <a:latin typeface="Arial Narrow" pitchFamily="34" charset="0"/>
                <a:cs typeface="+mj-cs"/>
              </a:rPr>
              <a:t>immobilized on solid phase</a:t>
            </a:r>
          </a:p>
          <a:p>
            <a:pPr algn="l" rtl="0">
              <a:lnSpc>
                <a:spcPct val="120000"/>
              </a:lnSpc>
            </a:pPr>
            <a:r>
              <a:rPr lang="en-US" dirty="0" smtClean="0">
                <a:latin typeface="Arial Narrow" pitchFamily="34" charset="0"/>
                <a:cs typeface="+mj-cs"/>
              </a:rPr>
              <a:t>Sample is added( look for IgM)</a:t>
            </a:r>
          </a:p>
          <a:p>
            <a:pPr algn="l" rtl="0">
              <a:lnSpc>
                <a:spcPct val="120000"/>
              </a:lnSpc>
            </a:pPr>
            <a:r>
              <a:rPr lang="en-US" dirty="0" smtClean="0">
                <a:latin typeface="Arial Narrow" pitchFamily="34" charset="0"/>
                <a:cs typeface="+mj-cs"/>
              </a:rPr>
              <a:t>Conjugate is added( Ag bound to antibody conjugated o enzyme</a:t>
            </a:r>
          </a:p>
          <a:p>
            <a:pPr algn="l" rtl="0">
              <a:lnSpc>
                <a:spcPct val="120000"/>
              </a:lnSpc>
            </a:pPr>
            <a:r>
              <a:rPr lang="en-US" dirty="0" smtClean="0">
                <a:latin typeface="Arial Narrow" pitchFamily="34" charset="0"/>
                <a:cs typeface="+mj-cs"/>
              </a:rPr>
              <a:t> </a:t>
            </a:r>
            <a:r>
              <a:rPr lang="en-US" dirty="0" smtClean="0">
                <a:cs typeface="+mj-cs"/>
              </a:rPr>
              <a:t>Amount of labeled Ab bound is proportion</a:t>
            </a:r>
            <a:r>
              <a:rPr lang="en-US" dirty="0" smtClean="0"/>
              <a:t>al to the amount of IgM in the sample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714348" y="5786454"/>
            <a:ext cx="20494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dirty="0"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Quantitative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786314" y="1500174"/>
            <a:ext cx="3962400" cy="4081463"/>
            <a:chOff x="2972" y="900"/>
            <a:chExt cx="2496" cy="2571"/>
          </a:xfrm>
        </p:grpSpPr>
        <p:sp>
          <p:nvSpPr>
            <p:cNvPr id="46086" name="Rectangle 20"/>
            <p:cNvSpPr>
              <a:spLocks noChangeArrowheads="1"/>
            </p:cNvSpPr>
            <p:nvPr/>
          </p:nvSpPr>
          <p:spPr bwMode="auto">
            <a:xfrm>
              <a:off x="2972" y="900"/>
              <a:ext cx="2496" cy="257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SA">
                <a:latin typeface="Calibri" pitchFamily="34" charset="0"/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3376" y="900"/>
              <a:ext cx="1902" cy="2450"/>
              <a:chOff x="3376" y="900"/>
              <a:chExt cx="1902" cy="2450"/>
            </a:xfrm>
          </p:grpSpPr>
          <p:sp>
            <p:nvSpPr>
              <p:cNvPr id="46088" name="Oval 7"/>
              <p:cNvSpPr>
                <a:spLocks noChangeAspect="1" noChangeArrowheads="1"/>
              </p:cNvSpPr>
              <p:nvPr/>
            </p:nvSpPr>
            <p:spPr bwMode="auto">
              <a:xfrm>
                <a:off x="4128" y="2486"/>
                <a:ext cx="864" cy="86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latin typeface="Calibri" pitchFamily="34" charset="0"/>
                  </a:rPr>
                  <a:t>Solid</a:t>
                </a:r>
              </a:p>
              <a:p>
                <a:pPr algn="ctr"/>
                <a:r>
                  <a:rPr lang="en-US" sz="2000" b="1">
                    <a:latin typeface="Calibri" pitchFamily="34" charset="0"/>
                  </a:rPr>
                  <a:t>Phase</a:t>
                </a:r>
              </a:p>
            </p:txBody>
          </p:sp>
          <p:sp>
            <p:nvSpPr>
              <p:cNvPr id="46089" name="WordArt 8"/>
              <p:cNvSpPr>
                <a:spLocks noChangeAspect="1" noChangeArrowheads="1" noChangeShapeType="1" noTextEdit="1"/>
              </p:cNvSpPr>
              <p:nvPr/>
            </p:nvSpPr>
            <p:spPr bwMode="auto">
              <a:xfrm flipH="1">
                <a:off x="4344" y="2205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CC99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endParaRPr>
              </a:p>
            </p:txBody>
          </p:sp>
          <p:sp>
            <p:nvSpPr>
              <p:cNvPr id="46090" name="Oval 9"/>
              <p:cNvSpPr>
                <a:spLocks noChangeAspect="1" noChangeArrowheads="1"/>
              </p:cNvSpPr>
              <p:nvPr/>
            </p:nvSpPr>
            <p:spPr bwMode="auto">
              <a:xfrm>
                <a:off x="4434" y="1620"/>
                <a:ext cx="288" cy="288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b="1" dirty="0" smtClean="0">
                    <a:latin typeface="Calibri" pitchFamily="34" charset="0"/>
                  </a:rPr>
                  <a:t>Ag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6091" name="Text Box 10"/>
              <p:cNvSpPr txBox="1">
                <a:spLocks noChangeArrowheads="1"/>
              </p:cNvSpPr>
              <p:nvPr/>
            </p:nvSpPr>
            <p:spPr bwMode="auto">
              <a:xfrm>
                <a:off x="3416" y="2209"/>
                <a:ext cx="706" cy="2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latin typeface="Calibri" pitchFamily="34" charset="0"/>
                  </a:rPr>
                  <a:t>Anti-IgM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6092" name="Line 11"/>
              <p:cNvSpPr>
                <a:spLocks noChangeShapeType="1"/>
              </p:cNvSpPr>
              <p:nvPr/>
            </p:nvSpPr>
            <p:spPr bwMode="auto">
              <a:xfrm>
                <a:off x="4128" y="2353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6093" name="WordArt 12"/>
              <p:cNvSpPr>
                <a:spLocks noChangeAspect="1" noChangeArrowheads="1" noChangeShapeType="1" noTextEdit="1"/>
              </p:cNvSpPr>
              <p:nvPr/>
            </p:nvSpPr>
            <p:spPr bwMode="auto">
              <a:xfrm flipH="1" flipV="1">
                <a:off x="4344" y="1350"/>
                <a:ext cx="460" cy="29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56"/>
                  </a:avLst>
                </a:prstTxWarp>
              </a:bodyPr>
              <a:lstStyle/>
              <a:p>
                <a:pPr algn="ctr" rtl="0"/>
                <a:r>
                  <a:rPr lang="en-GB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 Black"/>
                  </a:rPr>
                  <a:t>Y</a:t>
                </a:r>
                <a:endParaRPr lang="ar-SA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 Black"/>
                </a:endParaRPr>
              </a:p>
            </p:txBody>
          </p:sp>
          <p:sp>
            <p:nvSpPr>
              <p:cNvPr id="46094" name="Text Box 13"/>
              <p:cNvSpPr txBox="1">
                <a:spLocks noChangeArrowheads="1"/>
              </p:cNvSpPr>
              <p:nvPr/>
            </p:nvSpPr>
            <p:spPr bwMode="auto">
              <a:xfrm>
                <a:off x="3376" y="1505"/>
                <a:ext cx="696" cy="44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Calibri" pitchFamily="34" charset="0"/>
                  </a:rPr>
                  <a:t>Patient’s</a:t>
                </a:r>
                <a:endParaRPr lang="en-US" sz="2000" b="1" dirty="0">
                  <a:latin typeface="Calibri" pitchFamily="34" charset="0"/>
                </a:endParaRPr>
              </a:p>
              <a:p>
                <a:pPr algn="ctr"/>
                <a:r>
                  <a:rPr lang="en-US" sz="2000" b="1" dirty="0">
                    <a:latin typeface="Calibri" pitchFamily="34" charset="0"/>
                  </a:rPr>
                  <a:t>sample</a:t>
                </a:r>
              </a:p>
            </p:txBody>
          </p:sp>
          <p:sp>
            <p:nvSpPr>
              <p:cNvPr id="46095" name="Line 14"/>
              <p:cNvSpPr>
                <a:spLocks noChangeShapeType="1"/>
              </p:cNvSpPr>
              <p:nvPr/>
            </p:nvSpPr>
            <p:spPr bwMode="auto">
              <a:xfrm>
                <a:off x="4143" y="1870"/>
                <a:ext cx="24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6096" name="Text Box 15"/>
              <p:cNvSpPr txBox="1">
                <a:spLocks noChangeArrowheads="1"/>
              </p:cNvSpPr>
              <p:nvPr/>
            </p:nvSpPr>
            <p:spPr bwMode="auto">
              <a:xfrm>
                <a:off x="3737" y="900"/>
                <a:ext cx="1541" cy="25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Calibri" pitchFamily="34" charset="0"/>
                  </a:rPr>
                  <a:t>Labeled Ag-Ab</a:t>
                </a:r>
                <a:endParaRPr lang="en-US" sz="2000" b="1" dirty="0">
                  <a:latin typeface="Calibri" pitchFamily="34" charset="0"/>
                </a:endParaRPr>
              </a:p>
            </p:txBody>
          </p:sp>
          <p:sp>
            <p:nvSpPr>
              <p:cNvPr id="46097" name="Line 16"/>
              <p:cNvSpPr>
                <a:spLocks noChangeShapeType="1"/>
              </p:cNvSpPr>
              <p:nvPr/>
            </p:nvSpPr>
            <p:spPr bwMode="auto">
              <a:xfrm flipH="1">
                <a:off x="4592" y="1170"/>
                <a:ext cx="192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18" name="WordArt 8"/>
          <p:cNvSpPr>
            <a:spLocks noChangeAspect="1" noChangeArrowheads="1" noChangeShapeType="1" noTextEdit="1"/>
          </p:cNvSpPr>
          <p:nvPr/>
        </p:nvSpPr>
        <p:spPr bwMode="auto">
          <a:xfrm flipH="1">
            <a:off x="7000892" y="3071810"/>
            <a:ext cx="730250" cy="4714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 rtl="0"/>
            <a:r>
              <a:rPr lang="en-GB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Arial Black"/>
              </a:rPr>
              <a:t>Y</a:t>
            </a:r>
            <a:endParaRPr lang="ar-SA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5">
                  <a:lumMod val="60000"/>
                  <a:lumOff val="40000"/>
                </a:schemeClr>
              </a:solidFill>
              <a:latin typeface="Arial Black"/>
            </a:endParaRPr>
          </a:p>
        </p:txBody>
      </p:sp>
      <p:sp>
        <p:nvSpPr>
          <p:cNvPr id="19" name="Diagonal Stripe 18"/>
          <p:cNvSpPr/>
          <p:nvPr/>
        </p:nvSpPr>
        <p:spPr>
          <a:xfrm>
            <a:off x="7429520" y="2214554"/>
            <a:ext cx="642942" cy="71438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001024" y="1928802"/>
            <a:ext cx="428628" cy="642942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 smtClean="0"/>
              <a:t>E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  <p:bldP spid="68613" grpId="0" autoUpdateAnimBg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875</Words>
  <PresentationFormat>On-screen Show (4:3)</PresentationFormat>
  <Paragraphs>189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سمة Office</vt:lpstr>
      <vt:lpstr>Enzyme-Linked Immunosorbent Assay </vt:lpstr>
      <vt:lpstr>ELISA Principle </vt:lpstr>
      <vt:lpstr>Types of ELISA  used in the detection of antigens or antibodies</vt:lpstr>
      <vt:lpstr>Direct Elisa </vt:lpstr>
      <vt:lpstr>Indirect Elisa </vt:lpstr>
      <vt:lpstr>Sandwich Elisa </vt:lpstr>
      <vt:lpstr>Sandwich ELISA </vt:lpstr>
      <vt:lpstr>Types of Non Competitive ELISA</vt:lpstr>
      <vt:lpstr> Ab Capture ELISA </vt:lpstr>
      <vt:lpstr> Competitive RIA/ELISA for Ag </vt:lpstr>
      <vt:lpstr>Competitive ELISA</vt:lpstr>
      <vt:lpstr>ELISA: Performance, applications</vt:lpstr>
      <vt:lpstr>ELISA</vt:lpstr>
      <vt:lpstr>Elisa</vt:lpstr>
      <vt:lpstr>ELISA </vt:lpstr>
      <vt:lpstr>Elisa reader</vt:lpstr>
      <vt:lpstr>An Elisa test to detect Toxoplasma IgG Ab in patient serum</vt:lpstr>
      <vt:lpstr>An indirect Elisa test to detect Toxoplasma IgG Ab in patient serum</vt:lpstr>
      <vt:lpstr>Method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ksu</cp:lastModifiedBy>
  <cp:revision>30</cp:revision>
  <dcterms:modified xsi:type="dcterms:W3CDTF">2012-04-17T05:51:15Z</dcterms:modified>
</cp:coreProperties>
</file>