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1D93-7895-48A7-8CC5-DC4925C0003A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F51A2-BD6A-431E-B4B6-C2F69503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F51A2-BD6A-431E-B4B6-C2F695031D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18BB09CF-5321-4D2E-AB9D-838E46F2FFF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4F3F3A2-32FC-4DEE-8669-849768B5A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thoteers.com/images/uploaded/Elbexam1.jpg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81534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Abdulaziz Alomar, MD, </a:t>
            </a:r>
            <a:r>
              <a:rPr lang="en-US" sz="3200" dirty="0" err="1" smtClean="0"/>
              <a:t>MSc</a:t>
            </a:r>
            <a:r>
              <a:rPr lang="en-US" sz="3200" dirty="0" smtClean="0"/>
              <a:t>, FRCSC</a:t>
            </a:r>
            <a:br>
              <a:rPr lang="en-US" sz="3200" dirty="0" smtClean="0"/>
            </a:br>
            <a:r>
              <a:rPr lang="en-US" sz="2667" dirty="0" smtClean="0"/>
              <a:t>Assistant Professor and consultant </a:t>
            </a:r>
            <a:r>
              <a:rPr lang="en-US" sz="2667" dirty="0" err="1" smtClean="0"/>
              <a:t>Orthopaedic</a:t>
            </a:r>
            <a:r>
              <a:rPr lang="en-US" sz="2667" dirty="0" smtClean="0"/>
              <a:t> surgeon.</a:t>
            </a:r>
            <a:br>
              <a:rPr lang="en-US" sz="2667" dirty="0" smtClean="0"/>
            </a:br>
            <a:r>
              <a:rPr lang="en-US" sz="2667" dirty="0" smtClean="0"/>
              <a:t>KKUH, KSU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8077200" cy="149961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Elbow &amp; Forearm Exam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Special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Ligament stability</a:t>
            </a:r>
          </a:p>
          <a:p>
            <a:r>
              <a:rPr lang="en-US" dirty="0" smtClean="0"/>
              <a:t>Unlock </a:t>
            </a:r>
            <a:r>
              <a:rPr lang="en-US" dirty="0" err="1" smtClean="0"/>
              <a:t>ulnohumeral</a:t>
            </a:r>
            <a:r>
              <a:rPr lang="en-US" dirty="0" smtClean="0"/>
              <a:t> articulation by flexing the elbow to 20 or 30 degrees</a:t>
            </a:r>
          </a:p>
          <a:p>
            <a:r>
              <a:rPr lang="en-US" dirty="0" smtClean="0"/>
              <a:t>LCL complex</a:t>
            </a:r>
          </a:p>
          <a:p>
            <a:pPr lvl="1"/>
            <a:r>
              <a:rPr lang="en-US" dirty="0" err="1" smtClean="0"/>
              <a:t>Pronate</a:t>
            </a:r>
            <a:r>
              <a:rPr lang="en-US" dirty="0" smtClean="0"/>
              <a:t> the forearm to tighten the extensor mass </a:t>
            </a:r>
          </a:p>
          <a:p>
            <a:pPr lvl="1"/>
            <a:r>
              <a:rPr lang="en-US" dirty="0" smtClean="0"/>
              <a:t>One hand on the elbow, one on the wrist</a:t>
            </a:r>
          </a:p>
          <a:p>
            <a:pPr lvl="1"/>
            <a:r>
              <a:rPr lang="en-US" dirty="0" smtClean="0"/>
              <a:t>Some say to IR </a:t>
            </a:r>
            <a:r>
              <a:rPr lang="en-US" dirty="0" err="1" smtClean="0"/>
              <a:t>humerus</a:t>
            </a:r>
            <a:r>
              <a:rPr lang="en-US" dirty="0" smtClean="0"/>
              <a:t> (Regan &amp; </a:t>
            </a:r>
            <a:r>
              <a:rPr lang="en-US" dirty="0" err="1" smtClean="0"/>
              <a:t>Morrey</a:t>
            </a:r>
            <a:r>
              <a:rPr lang="en-US" dirty="0" smtClean="0"/>
              <a:t>, et al)</a:t>
            </a:r>
          </a:p>
          <a:p>
            <a:pPr lvl="1"/>
            <a:r>
              <a:rPr lang="en-US" dirty="0" smtClean="0"/>
              <a:t>Apply a </a:t>
            </a:r>
            <a:r>
              <a:rPr lang="en-US" dirty="0" err="1" smtClean="0"/>
              <a:t>varus</a:t>
            </a:r>
            <a:r>
              <a:rPr lang="en-US" dirty="0" smtClean="0"/>
              <a:t> load</a:t>
            </a:r>
          </a:p>
          <a:p>
            <a:pPr lvl="1"/>
            <a:r>
              <a:rPr lang="en-US" dirty="0" smtClean="0"/>
              <a:t>Compare to the opposite side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MCL</a:t>
            </a:r>
          </a:p>
          <a:p>
            <a:pPr lvl="1"/>
            <a:r>
              <a:rPr lang="en-US" dirty="0" smtClean="0"/>
              <a:t>Same thing, except </a:t>
            </a:r>
            <a:r>
              <a:rPr lang="en-US" dirty="0" err="1" smtClean="0"/>
              <a:t>valgus</a:t>
            </a:r>
            <a:r>
              <a:rPr lang="en-US" dirty="0" smtClean="0"/>
              <a:t> force</a:t>
            </a:r>
          </a:p>
          <a:p>
            <a:pPr lvl="1"/>
            <a:r>
              <a:rPr lang="en-US" dirty="0" smtClean="0"/>
              <a:t>ER of </a:t>
            </a:r>
            <a:r>
              <a:rPr lang="en-US" dirty="0" err="1" smtClean="0"/>
              <a:t>humerus</a:t>
            </a:r>
            <a:r>
              <a:rPr lang="en-US" dirty="0" smtClean="0"/>
              <a:t> recommended by same guys</a:t>
            </a:r>
          </a:p>
          <a:p>
            <a:r>
              <a:rPr lang="en-US" dirty="0" smtClean="0"/>
              <a:t>PLRI</a:t>
            </a:r>
          </a:p>
          <a:p>
            <a:pPr lvl="1"/>
            <a:r>
              <a:rPr lang="en-US" dirty="0" smtClean="0"/>
              <a:t>LUCL tear in elbow injury / dislocation</a:t>
            </a:r>
          </a:p>
          <a:p>
            <a:pPr lvl="1"/>
            <a:r>
              <a:rPr lang="en-US" dirty="0" smtClean="0"/>
              <a:t>Lateral pivot shift test</a:t>
            </a:r>
          </a:p>
          <a:p>
            <a:pPr lvl="1"/>
            <a:r>
              <a:rPr lang="en-US" dirty="0" smtClean="0"/>
              <a:t>Patient is supine with arm overhead</a:t>
            </a:r>
          </a:p>
          <a:p>
            <a:pPr lvl="1"/>
            <a:r>
              <a:rPr lang="en-US" dirty="0" smtClean="0"/>
              <a:t>The elbow is extended 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You apply an axial load with a </a:t>
            </a:r>
            <a:r>
              <a:rPr lang="en-US" dirty="0" err="1" smtClean="0"/>
              <a:t>valgus</a:t>
            </a:r>
            <a:r>
              <a:rPr lang="en-US" dirty="0" smtClean="0"/>
              <a:t> force, while bringing the arm into flexion</a:t>
            </a:r>
          </a:p>
          <a:p>
            <a:pPr lvl="1"/>
            <a:r>
              <a:rPr lang="en-US" dirty="0" smtClean="0"/>
              <a:t>At around 20 to 30 degrees, you will get apprehension = + sign</a:t>
            </a:r>
          </a:p>
          <a:p>
            <a:pPr lvl="1"/>
            <a:r>
              <a:rPr lang="en-US" dirty="0" smtClean="0"/>
              <a:t>If fully relaxed (sedation), you may get </a:t>
            </a:r>
            <a:r>
              <a:rPr lang="en-US" dirty="0" err="1" smtClean="0"/>
              <a:t>subluxation</a:t>
            </a:r>
            <a:r>
              <a:rPr lang="en-US" dirty="0" smtClean="0"/>
              <a:t> and a palpable clunk at reduction with further  flexion or return to extension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ateral Pivot Shift Test for posterolateral instability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752600"/>
            <a:ext cx="6324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Lateral </a:t>
            </a:r>
            <a:r>
              <a:rPr lang="en-US" dirty="0" err="1" smtClean="0"/>
              <a:t>epicondylitis</a:t>
            </a:r>
            <a:endParaRPr lang="en-US" dirty="0" smtClean="0"/>
          </a:p>
          <a:p>
            <a:pPr lvl="1"/>
            <a:r>
              <a:rPr lang="en-US" dirty="0" smtClean="0"/>
              <a:t>AKA tennis elbow</a:t>
            </a:r>
          </a:p>
          <a:p>
            <a:pPr lvl="1"/>
            <a:r>
              <a:rPr lang="en-US" dirty="0" smtClean="0"/>
              <a:t>Patient actively </a:t>
            </a:r>
            <a:r>
              <a:rPr lang="en-US" dirty="0" err="1" smtClean="0"/>
              <a:t>pronates</a:t>
            </a:r>
            <a:r>
              <a:rPr lang="en-US" dirty="0" smtClean="0"/>
              <a:t> and extends the wrist while you palpate the lateral </a:t>
            </a:r>
            <a:r>
              <a:rPr lang="en-US" dirty="0" err="1" smtClean="0"/>
              <a:t>condyle</a:t>
            </a:r>
            <a:r>
              <a:rPr lang="en-US" dirty="0" smtClean="0"/>
              <a:t>, positive with recreation of symptoms</a:t>
            </a:r>
          </a:p>
          <a:p>
            <a:pPr lvl="1"/>
            <a:r>
              <a:rPr lang="en-US" dirty="0" smtClean="0"/>
              <a:t>Passively move into </a:t>
            </a:r>
            <a:r>
              <a:rPr lang="en-US" dirty="0" err="1" smtClean="0"/>
              <a:t>pronation</a:t>
            </a:r>
            <a:r>
              <a:rPr lang="en-US" dirty="0" smtClean="0"/>
              <a:t> and full flexion, placing stretch on mass, positive is recreation of symptoms</a:t>
            </a:r>
          </a:p>
          <a:p>
            <a:pPr lvl="1"/>
            <a:r>
              <a:rPr lang="en-US" dirty="0" smtClean="0"/>
              <a:t>Resisted extension of 3</a:t>
            </a:r>
            <a:r>
              <a:rPr lang="en-US" baseline="30000" dirty="0" smtClean="0"/>
              <a:t>rd</a:t>
            </a:r>
            <a:r>
              <a:rPr lang="en-US" dirty="0" smtClean="0"/>
              <a:t> digit, tests EDC, pain 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Medial </a:t>
            </a:r>
            <a:r>
              <a:rPr lang="en-US" dirty="0" err="1" smtClean="0"/>
              <a:t>epicondylitis</a:t>
            </a:r>
            <a:endParaRPr lang="en-US" dirty="0" smtClean="0"/>
          </a:p>
          <a:p>
            <a:pPr lvl="1"/>
            <a:r>
              <a:rPr lang="en-US" dirty="0" smtClean="0"/>
              <a:t>Passive </a:t>
            </a:r>
            <a:r>
              <a:rPr lang="en-US" dirty="0" err="1" smtClean="0"/>
              <a:t>supination</a:t>
            </a:r>
            <a:r>
              <a:rPr lang="en-US" dirty="0" smtClean="0"/>
              <a:t> and wrist extension, stretching the flexor  mass,  recreation of symptoms is 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Neurovascular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Tinel’s</a:t>
            </a:r>
            <a:r>
              <a:rPr lang="en-US" dirty="0" smtClean="0"/>
              <a:t> sign</a:t>
            </a:r>
          </a:p>
          <a:p>
            <a:pPr lvl="1"/>
            <a:r>
              <a:rPr lang="en-US" dirty="0" err="1" smtClean="0"/>
              <a:t>Ulnar</a:t>
            </a:r>
            <a:r>
              <a:rPr lang="en-US" dirty="0" smtClean="0"/>
              <a:t> nerve compression at </a:t>
            </a:r>
            <a:r>
              <a:rPr lang="en-US" dirty="0" err="1" smtClean="0"/>
              <a:t>cubital</a:t>
            </a:r>
            <a:r>
              <a:rPr lang="en-US" dirty="0" smtClean="0"/>
              <a:t> tunnel</a:t>
            </a:r>
          </a:p>
          <a:p>
            <a:pPr lvl="1"/>
            <a:r>
              <a:rPr lang="en-US" dirty="0" smtClean="0"/>
              <a:t>Tingling at and distal is positive</a:t>
            </a:r>
          </a:p>
          <a:p>
            <a:r>
              <a:rPr lang="en-US" dirty="0" err="1" smtClean="0"/>
              <a:t>Wartenburg’s</a:t>
            </a:r>
            <a:r>
              <a:rPr lang="en-US" dirty="0" smtClean="0"/>
              <a:t>  sign</a:t>
            </a:r>
          </a:p>
          <a:p>
            <a:pPr lvl="1"/>
            <a:r>
              <a:rPr lang="en-US" dirty="0" smtClean="0"/>
              <a:t>Hand on table, passively abduct fingers</a:t>
            </a:r>
          </a:p>
          <a:p>
            <a:pPr lvl="1"/>
            <a:r>
              <a:rPr lang="en-US" dirty="0" smtClean="0"/>
              <a:t>Patient adducts them together and little finger lags behind</a:t>
            </a:r>
          </a:p>
          <a:p>
            <a:pPr lvl="1"/>
            <a:r>
              <a:rPr lang="en-US" dirty="0" smtClean="0"/>
              <a:t>Positive for </a:t>
            </a:r>
            <a:r>
              <a:rPr lang="en-US" dirty="0" err="1" smtClean="0"/>
              <a:t>ulnar</a:t>
            </a:r>
            <a:r>
              <a:rPr lang="en-US" dirty="0" smtClean="0"/>
              <a:t> neuropathy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Kiloh</a:t>
            </a:r>
            <a:r>
              <a:rPr lang="en-US" dirty="0" smtClean="0"/>
              <a:t> – </a:t>
            </a:r>
            <a:r>
              <a:rPr lang="en-US" dirty="0" err="1" smtClean="0"/>
              <a:t>Nevin</a:t>
            </a:r>
            <a:r>
              <a:rPr lang="en-US" dirty="0" smtClean="0"/>
              <a:t> syndrome</a:t>
            </a:r>
          </a:p>
          <a:p>
            <a:pPr lvl="1"/>
            <a:r>
              <a:rPr lang="en-US" dirty="0" smtClean="0"/>
              <a:t>AIN motor</a:t>
            </a:r>
          </a:p>
          <a:p>
            <a:pPr lvl="1"/>
            <a:r>
              <a:rPr lang="en-US" dirty="0" smtClean="0"/>
              <a:t>“ok” sign unable do to flexor / pinch paralysis</a:t>
            </a:r>
          </a:p>
          <a:p>
            <a:r>
              <a:rPr lang="en-US" dirty="0" smtClean="0"/>
              <a:t>C5 is lateral arm, T1 is medial</a:t>
            </a:r>
          </a:p>
          <a:p>
            <a:r>
              <a:rPr lang="en-US" dirty="0" smtClean="0"/>
              <a:t>Lateral </a:t>
            </a:r>
            <a:r>
              <a:rPr lang="en-US" dirty="0" err="1" smtClean="0"/>
              <a:t>cutaneous</a:t>
            </a:r>
            <a:r>
              <a:rPr lang="en-US" dirty="0" smtClean="0"/>
              <a:t> nerve</a:t>
            </a:r>
          </a:p>
          <a:p>
            <a:r>
              <a:rPr lang="en-US" dirty="0" smtClean="0"/>
              <a:t>Medial </a:t>
            </a:r>
            <a:r>
              <a:rPr lang="en-US" dirty="0" err="1" smtClean="0"/>
              <a:t>cutaneous</a:t>
            </a:r>
            <a:r>
              <a:rPr lang="en-US" dirty="0" smtClean="0"/>
              <a:t> nerve</a:t>
            </a:r>
          </a:p>
          <a:p>
            <a:r>
              <a:rPr lang="en-US" dirty="0" smtClean="0"/>
              <a:t>***Nerve Compression Tests***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Wartenberg’s</a:t>
            </a:r>
            <a:r>
              <a:rPr lang="en-US" dirty="0" smtClean="0"/>
              <a:t> Sign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Kiloh-Nevin</a:t>
            </a:r>
            <a:r>
              <a:rPr lang="en-US" dirty="0" smtClean="0"/>
              <a:t>, “ok” is not achievable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895600"/>
            <a:ext cx="38100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895600"/>
            <a:ext cx="3802063" cy="273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for U/E function, ADLs etc</a:t>
            </a:r>
          </a:p>
          <a:p>
            <a:endParaRPr lang="en-US" dirty="0" smtClean="0"/>
          </a:p>
          <a:p>
            <a:r>
              <a:rPr lang="en-US" dirty="0" smtClean="0"/>
              <a:t>3 articulations</a:t>
            </a:r>
          </a:p>
          <a:p>
            <a:pPr lvl="1"/>
            <a:r>
              <a:rPr lang="en-US" dirty="0" err="1" smtClean="0"/>
              <a:t>Ulnohumeral</a:t>
            </a:r>
            <a:r>
              <a:rPr lang="en-US" dirty="0" smtClean="0"/>
              <a:t> joint (</a:t>
            </a:r>
            <a:r>
              <a:rPr lang="en-US" dirty="0" err="1" smtClean="0"/>
              <a:t>uniaxial</a:t>
            </a:r>
            <a:r>
              <a:rPr lang="en-US" dirty="0" smtClean="0"/>
              <a:t> hinge)</a:t>
            </a:r>
          </a:p>
          <a:p>
            <a:pPr lvl="1"/>
            <a:r>
              <a:rPr lang="en-US" dirty="0" err="1" smtClean="0"/>
              <a:t>Radiocapitellar</a:t>
            </a:r>
            <a:r>
              <a:rPr lang="en-US" dirty="0" smtClean="0"/>
              <a:t> joint (</a:t>
            </a:r>
            <a:r>
              <a:rPr lang="en-US" dirty="0" err="1" smtClean="0"/>
              <a:t>uniaxial</a:t>
            </a:r>
            <a:r>
              <a:rPr lang="en-US" dirty="0" smtClean="0"/>
              <a:t> hinge)</a:t>
            </a:r>
          </a:p>
          <a:p>
            <a:pPr lvl="1"/>
            <a:r>
              <a:rPr lang="en-US" dirty="0" smtClean="0"/>
              <a:t>PRUJ (</a:t>
            </a:r>
            <a:r>
              <a:rPr lang="en-US" dirty="0" err="1" smtClean="0"/>
              <a:t>uniaxial</a:t>
            </a:r>
            <a:r>
              <a:rPr lang="en-US" dirty="0" smtClean="0"/>
              <a:t> pivot joint)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stabilizers</a:t>
            </a:r>
          </a:p>
          <a:p>
            <a:r>
              <a:rPr lang="en-US" dirty="0" smtClean="0"/>
              <a:t>MCL </a:t>
            </a:r>
          </a:p>
          <a:p>
            <a:pPr lvl="1"/>
            <a:r>
              <a:rPr lang="en-US" dirty="0" smtClean="0"/>
              <a:t>3 bands</a:t>
            </a:r>
          </a:p>
          <a:p>
            <a:pPr lvl="1"/>
            <a:r>
              <a:rPr lang="en-US" dirty="0" smtClean="0"/>
              <a:t>Anterior tight in extension</a:t>
            </a:r>
          </a:p>
          <a:p>
            <a:pPr lvl="2"/>
            <a:r>
              <a:rPr lang="en-US" dirty="0" smtClean="0"/>
              <a:t>Most important one (</a:t>
            </a:r>
            <a:r>
              <a:rPr lang="en-US" dirty="0" err="1" smtClean="0"/>
              <a:t>mcq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Posterior tight in flexion</a:t>
            </a:r>
          </a:p>
          <a:p>
            <a:pPr lvl="1"/>
            <a:r>
              <a:rPr lang="en-US" dirty="0" smtClean="0"/>
              <a:t>Transverse ligament</a:t>
            </a:r>
          </a:p>
          <a:p>
            <a:pPr lvl="1"/>
            <a:r>
              <a:rPr lang="en-US" dirty="0" smtClean="0"/>
              <a:t>Often torn during elbow dislocations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LCL</a:t>
            </a:r>
          </a:p>
          <a:p>
            <a:pPr lvl="1"/>
            <a:r>
              <a:rPr lang="en-US" dirty="0" smtClean="0"/>
              <a:t>Radial collateral ligament</a:t>
            </a:r>
          </a:p>
          <a:p>
            <a:pPr lvl="1"/>
            <a:r>
              <a:rPr lang="en-US" dirty="0" smtClean="0"/>
              <a:t>Lateral </a:t>
            </a:r>
            <a:r>
              <a:rPr lang="en-US" dirty="0" err="1" smtClean="0"/>
              <a:t>ulnar</a:t>
            </a:r>
            <a:r>
              <a:rPr lang="en-US" dirty="0" smtClean="0"/>
              <a:t> collateral ligament (PLRI)</a:t>
            </a:r>
          </a:p>
          <a:p>
            <a:pPr lvl="1"/>
            <a:r>
              <a:rPr lang="en-US" dirty="0" smtClean="0"/>
              <a:t>Annular ligament</a:t>
            </a:r>
          </a:p>
          <a:p>
            <a:pPr lvl="1"/>
            <a:r>
              <a:rPr lang="en-US" dirty="0" smtClean="0"/>
              <a:t>Accessory lateral collateral ligament</a:t>
            </a:r>
          </a:p>
          <a:p>
            <a:r>
              <a:rPr lang="en-US" dirty="0" err="1" smtClean="0"/>
              <a:t>Radiocapitellar</a:t>
            </a:r>
            <a:r>
              <a:rPr lang="en-US" dirty="0" smtClean="0"/>
              <a:t> articulation</a:t>
            </a:r>
          </a:p>
          <a:p>
            <a:r>
              <a:rPr lang="en-US" dirty="0" err="1" smtClean="0"/>
              <a:t>Ulnohumeral</a:t>
            </a:r>
            <a:r>
              <a:rPr lang="en-US" dirty="0" smtClean="0"/>
              <a:t> articulation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47" r="49074"/>
          <a:stretch>
            <a:fillRect/>
          </a:stretch>
        </p:blipFill>
        <p:spPr bwMode="auto">
          <a:xfrm>
            <a:off x="1066800" y="1524000"/>
            <a:ext cx="6915775" cy="496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524000"/>
            <a:ext cx="762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SEADS</a:t>
            </a:r>
          </a:p>
          <a:p>
            <a:pPr lvl="1"/>
            <a:r>
              <a:rPr lang="en-US" dirty="0" err="1" smtClean="0"/>
              <a:t>olecranon</a:t>
            </a:r>
            <a:r>
              <a:rPr lang="en-US" dirty="0" smtClean="0"/>
              <a:t> bursa</a:t>
            </a:r>
          </a:p>
          <a:p>
            <a:pPr lvl="1"/>
            <a:r>
              <a:rPr lang="en-US" dirty="0" smtClean="0"/>
              <a:t>Triangular zone</a:t>
            </a:r>
          </a:p>
          <a:p>
            <a:pPr lvl="1"/>
            <a:r>
              <a:rPr lang="en-US" dirty="0" smtClean="0"/>
              <a:t>Carrying angle</a:t>
            </a:r>
          </a:p>
          <a:p>
            <a:pPr lvl="2"/>
            <a:r>
              <a:rPr lang="en-US" dirty="0" smtClean="0"/>
              <a:t>Males 5 to 10, females 10 to 15</a:t>
            </a:r>
          </a:p>
          <a:p>
            <a:pPr lvl="1"/>
            <a:r>
              <a:rPr lang="en-US" dirty="0" err="1" smtClean="0"/>
              <a:t>Cubitus</a:t>
            </a:r>
            <a:r>
              <a:rPr lang="en-US" dirty="0" smtClean="0"/>
              <a:t> </a:t>
            </a:r>
            <a:r>
              <a:rPr lang="en-US" dirty="0" err="1" smtClean="0"/>
              <a:t>varus</a:t>
            </a:r>
            <a:endParaRPr lang="en-US" dirty="0" smtClean="0"/>
          </a:p>
          <a:p>
            <a:pPr lvl="1"/>
            <a:r>
              <a:rPr lang="en-US" dirty="0" err="1" smtClean="0"/>
              <a:t>Cubitus</a:t>
            </a:r>
            <a:r>
              <a:rPr lang="en-US" dirty="0" smtClean="0"/>
              <a:t> </a:t>
            </a:r>
            <a:r>
              <a:rPr lang="en-US" dirty="0" err="1" smtClean="0"/>
              <a:t>valgus</a:t>
            </a:r>
            <a:endParaRPr lang="en-US" dirty="0" smtClean="0"/>
          </a:p>
          <a:p>
            <a:pPr lvl="1"/>
            <a:r>
              <a:rPr lang="en-US" dirty="0" smtClean="0"/>
              <a:t>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Palpation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All soft tissue and bony prominences</a:t>
            </a:r>
          </a:p>
          <a:p>
            <a:r>
              <a:rPr lang="en-US" dirty="0" smtClean="0"/>
              <a:t>LCL, MCL, LUCL, annulus</a:t>
            </a:r>
          </a:p>
          <a:p>
            <a:r>
              <a:rPr lang="en-US" dirty="0" smtClean="0"/>
              <a:t>Medial and lateral </a:t>
            </a:r>
            <a:r>
              <a:rPr lang="en-US" dirty="0" err="1" smtClean="0"/>
              <a:t>condyles</a:t>
            </a:r>
            <a:endParaRPr lang="en-US" dirty="0" smtClean="0"/>
          </a:p>
          <a:p>
            <a:r>
              <a:rPr lang="en-US" dirty="0" smtClean="0"/>
              <a:t>Flexor and extensor masses</a:t>
            </a:r>
          </a:p>
          <a:p>
            <a:r>
              <a:rPr lang="en-US" dirty="0" err="1" smtClean="0"/>
              <a:t>Cubital</a:t>
            </a:r>
            <a:r>
              <a:rPr lang="en-US" dirty="0" smtClean="0"/>
              <a:t> </a:t>
            </a:r>
            <a:r>
              <a:rPr lang="en-US" dirty="0" err="1" smtClean="0"/>
              <a:t>fossa</a:t>
            </a:r>
            <a:endParaRPr lang="en-US" dirty="0" smtClean="0"/>
          </a:p>
          <a:p>
            <a:r>
              <a:rPr lang="en-US" dirty="0" err="1" smtClean="0"/>
              <a:t>Cubital</a:t>
            </a:r>
            <a:r>
              <a:rPr lang="en-US" dirty="0" smtClean="0"/>
              <a:t> tunnel</a:t>
            </a:r>
          </a:p>
          <a:p>
            <a:r>
              <a:rPr lang="en-US" dirty="0" err="1" smtClean="0"/>
              <a:t>Intraosseous</a:t>
            </a:r>
            <a:r>
              <a:rPr lang="en-US" dirty="0" smtClean="0"/>
              <a:t> membrane (</a:t>
            </a:r>
            <a:r>
              <a:rPr lang="en-US" dirty="0" err="1" smtClean="0"/>
              <a:t>essex</a:t>
            </a:r>
            <a:r>
              <a:rPr lang="en-US" dirty="0" smtClean="0"/>
              <a:t> </a:t>
            </a:r>
            <a:r>
              <a:rPr lang="en-US" dirty="0" err="1" smtClean="0"/>
              <a:t>lopresti</a:t>
            </a:r>
            <a:r>
              <a:rPr lang="en-US" dirty="0" smtClean="0"/>
              <a:t> lesions will be tender)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Range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Normally 0 to 140</a:t>
            </a:r>
          </a:p>
          <a:p>
            <a:r>
              <a:rPr lang="en-US" dirty="0" smtClean="0"/>
              <a:t>Some (women) 10 hyperextension as normal</a:t>
            </a:r>
          </a:p>
          <a:p>
            <a:r>
              <a:rPr lang="en-US" dirty="0" smtClean="0"/>
              <a:t>Functional range is 30 to 130 for ADL’s, etc</a:t>
            </a:r>
          </a:p>
          <a:p>
            <a:r>
              <a:rPr lang="en-US" dirty="0" err="1" smtClean="0"/>
              <a:t>Supination</a:t>
            </a:r>
            <a:r>
              <a:rPr lang="en-US" dirty="0" smtClean="0"/>
              <a:t> is 90</a:t>
            </a:r>
          </a:p>
          <a:p>
            <a:r>
              <a:rPr lang="en-US" dirty="0" err="1" smtClean="0"/>
              <a:t>Pronation</a:t>
            </a:r>
            <a:r>
              <a:rPr lang="en-US" dirty="0" smtClean="0"/>
              <a:t> is 80</a:t>
            </a:r>
          </a:p>
          <a:p>
            <a:r>
              <a:rPr lang="en-US" dirty="0" smtClean="0"/>
              <a:t>Functional range is 50 for both</a:t>
            </a:r>
          </a:p>
          <a:p>
            <a:r>
              <a:rPr lang="en-US" dirty="0" smtClean="0"/>
              <a:t>Active before passive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530</Words>
  <Application>Microsoft Office PowerPoint</Application>
  <PresentationFormat>On-screen Show (4:3)</PresentationFormat>
  <Paragraphs>111</Paragraphs>
  <Slides>18</Slides>
  <Notes>18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 Abdulaziz Alomar, MD, MSc, FRCSC Assistant Professor and consultant Orthopaedic surgeon. KKUH, KSU   </vt:lpstr>
      <vt:lpstr>Intro</vt:lpstr>
      <vt:lpstr>Slide 3</vt:lpstr>
      <vt:lpstr>Slide 4</vt:lpstr>
      <vt:lpstr>Slide 5</vt:lpstr>
      <vt:lpstr>Slide 6</vt:lpstr>
      <vt:lpstr>Inspection</vt:lpstr>
      <vt:lpstr>Palpation</vt:lpstr>
      <vt:lpstr>Range of Motion</vt:lpstr>
      <vt:lpstr>Special Tests</vt:lpstr>
      <vt:lpstr>Slide 11</vt:lpstr>
      <vt:lpstr>Slide 12</vt:lpstr>
      <vt:lpstr>Slide 13</vt:lpstr>
      <vt:lpstr>Slide 14</vt:lpstr>
      <vt:lpstr>Slide 15</vt:lpstr>
      <vt:lpstr>Neurovascular</vt:lpstr>
      <vt:lpstr>Slide 17</vt:lpstr>
      <vt:lpstr>Slide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Elbow &amp; Forearm Exam</dc:title>
  <dc:creator>Dr. Patrick Allison</dc:creator>
  <cp:lastModifiedBy>Macbookpro</cp:lastModifiedBy>
  <cp:revision>17</cp:revision>
  <dcterms:created xsi:type="dcterms:W3CDTF">2012-03-10T18:59:57Z</dcterms:created>
  <dcterms:modified xsi:type="dcterms:W3CDTF">2012-03-10T19:00:14Z</dcterms:modified>
</cp:coreProperties>
</file>