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77" r:id="rId4"/>
    <p:sldId id="278" r:id="rId5"/>
    <p:sldId id="279" r:id="rId6"/>
    <p:sldId id="281" r:id="rId7"/>
    <p:sldId id="282" r:id="rId8"/>
    <p:sldId id="283" r:id="rId9"/>
    <p:sldId id="284" r:id="rId10"/>
    <p:sldId id="286" r:id="rId11"/>
    <p:sldId id="287" r:id="rId12"/>
    <p:sldId id="288" r:id="rId13"/>
    <p:sldId id="289" r:id="rId14"/>
    <p:sldId id="290" r:id="rId15"/>
    <p:sldId id="291" r:id="rId16"/>
    <p:sldId id="292" r:id="rId17"/>
    <p:sldId id="293" r:id="rId18"/>
    <p:sldId id="295" r:id="rId19"/>
    <p:sldId id="280"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370" y="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fld id="{CB1CEE72-1D20-49A7-8928-38FCD196EC9B}" type="datetimeFigureOut">
              <a:rPr lang="en-US"/>
              <a:pPr>
                <a:defRPr/>
              </a:pPr>
              <a:t>4/4/2023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EF47D4-DAAF-49E8-97E2-42FD18BA14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CDD8BA2-0CDF-4078-8DD9-3E467F5090B9}" type="datetimeFigureOut">
              <a:rPr lang="en-US"/>
              <a:pPr>
                <a:defRPr/>
              </a:pPr>
              <a:t>4/4/2023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8F1D8B4-F924-4265-8425-C3137F27955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fld id="{71FC1C5C-79BA-49BF-8B73-A5C6A922EED1}" type="datetimeFigureOut">
              <a:rPr lang="en-US"/>
              <a:pPr>
                <a:defRPr/>
              </a:pPr>
              <a:t>4/4/2023</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fld id="{3088AF70-8740-4D24-B898-3E9B1B31AFC4}" type="datetimeFigureOut">
              <a:rPr lang="en-US"/>
              <a:pPr>
                <a:defRPr/>
              </a:pPr>
              <a:t>4/4/2023</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en-US"/>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fld id="{4C8D0178-1AFD-4EC7-A83A-DBBF9526F661}" type="datetimeFigureOut">
              <a:rPr lang="en-US"/>
              <a:pPr>
                <a:defRPr/>
              </a:pPr>
              <a:t>4/4/2023</a:t>
            </a:fld>
            <a:endParaRPr lang="en-US"/>
          </a:p>
        </p:txBody>
      </p:sp>
      <p:sp>
        <p:nvSpPr>
          <p:cNvPr id="11" name="Footer Placeholder 4"/>
          <p:cNvSpPr>
            <a:spLocks noGrp="1"/>
          </p:cNvSpPr>
          <p:nvPr>
            <p:ph type="ftr" sz="quarter" idx="17"/>
          </p:nvPr>
        </p:nvSpPr>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fld id="{B825A3D1-3C42-43E0-9130-0C40543B0B0A}" type="datetimeFigureOut">
              <a:rPr lang="en-US"/>
              <a:pPr>
                <a:defRPr/>
              </a:pPr>
              <a:t>4/4/2023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B160E65-15F7-45FA-A9DA-1C8D455696B3}"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fld id="{61A37497-9812-4373-8CFE-2B9FE769440A}" type="datetimeFigureOut">
              <a:rPr lang="en-US"/>
              <a:pPr>
                <a:defRPr/>
              </a:pPr>
              <a:t>4/4/2023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6DCEFC6-BA6F-44DD-89B9-D52F33E58C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lvl1pPr>
              <a:defRPr/>
            </a:lvl1pPr>
          </a:lstStyle>
          <a:p>
            <a:pPr>
              <a:defRPr/>
            </a:pPr>
            <a:fld id="{B93E15D4-9DB7-484D-B5BB-64DCCE07B934}" type="datetimeFigureOut">
              <a:rPr lang="en-US"/>
              <a:pPr>
                <a:defRPr/>
              </a:pPr>
              <a:t>4/4/2023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D14C57-FDAF-4668-B861-E870EC415DA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en-US" noProof="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fld id="{EC9DC11D-3F95-47E1-85B4-C22C99A4638C}" type="datetimeFigureOut">
              <a:rPr lang="en-US"/>
              <a:pPr>
                <a:defRPr/>
              </a:pPr>
              <a:t>4/4/2023</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1416BF11-5983-4DF9-A90D-95090EEECB51}" type="datetimeFigureOut">
              <a:rPr lang="en-US"/>
              <a:pPr>
                <a:defRPr/>
              </a:pPr>
              <a:t>4/4/2023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DA9A01-7DE1-41C6-8A18-6FD0E2B43D5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3"/>
          <p:cNvSpPr>
            <a:spLocks noGrp="1"/>
          </p:cNvSpPr>
          <p:nvPr>
            <p:ph type="dt" sz="half" idx="10"/>
          </p:nvPr>
        </p:nvSpPr>
        <p:spPr/>
        <p:txBody>
          <a:bodyPr/>
          <a:lstStyle>
            <a:lvl1pPr>
              <a:defRPr/>
            </a:lvl1pPr>
          </a:lstStyle>
          <a:p>
            <a:pPr>
              <a:defRPr/>
            </a:pPr>
            <a:fld id="{A90CF0E2-49F4-49F3-9D74-99216DFA7372}" type="datetimeFigureOut">
              <a:rPr lang="en-US"/>
              <a:pPr>
                <a:defRPr/>
              </a:pPr>
              <a:t>4/4/2023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07CC34-80E4-464B-878A-E346B75D56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12"/>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13"/>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4"/>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5"/>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Date Placeholder 6"/>
          <p:cNvSpPr>
            <a:spLocks noGrp="1"/>
          </p:cNvSpPr>
          <p:nvPr>
            <p:ph type="dt" sz="half" idx="10"/>
          </p:nvPr>
        </p:nvSpPr>
        <p:spPr/>
        <p:txBody>
          <a:bodyPr/>
          <a:lstStyle>
            <a:lvl1pPr>
              <a:defRPr/>
            </a:lvl1pPr>
          </a:lstStyle>
          <a:p>
            <a:pPr>
              <a:defRPr/>
            </a:pPr>
            <a:fld id="{3AF60B4F-A8CD-4DF6-90AD-822FF8CD8E09}" type="datetimeFigureOut">
              <a:rPr lang="en-US"/>
              <a:pPr>
                <a:defRPr/>
              </a:pPr>
              <a:t>4/4/2023</a:t>
            </a:fld>
            <a:endParaRPr lang="en-US"/>
          </a:p>
        </p:txBody>
      </p:sp>
      <p:sp>
        <p:nvSpPr>
          <p:cNvPr id="14" name="Footer Placeholder 7"/>
          <p:cNvSpPr>
            <a:spLocks noGrp="1"/>
          </p:cNvSpPr>
          <p:nvPr>
            <p:ph type="ftr" sz="quarter" idx="11"/>
          </p:nvPr>
        </p:nvSpPr>
        <p:spPr/>
        <p:txBody>
          <a:bodyPr/>
          <a:lstStyle>
            <a:lvl1pPr>
              <a:defRPr/>
            </a:lvl1pPr>
          </a:lstStyle>
          <a:p>
            <a:pPr>
              <a:defRPr/>
            </a:pPr>
            <a:endParaRPr lang="en-US"/>
          </a:p>
        </p:txBody>
      </p:sp>
      <p:sp>
        <p:nvSpPr>
          <p:cNvPr id="15" name="Slide Number Placeholder 8"/>
          <p:cNvSpPr>
            <a:spLocks noGrp="1"/>
          </p:cNvSpPr>
          <p:nvPr>
            <p:ph type="sldNum" sz="quarter" idx="12"/>
          </p:nvPr>
        </p:nvSpPr>
        <p:spPr/>
        <p:txBody>
          <a:bodyPr/>
          <a:lstStyle>
            <a:lvl1pPr>
              <a:defRPr/>
            </a:lvl1pPr>
          </a:lstStyle>
          <a:p>
            <a:pPr>
              <a:defRPr/>
            </a:pPr>
            <a:fld id="{B8F8D04D-7D75-40CD-A370-10B7103C69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3"/>
          <p:cNvSpPr>
            <a:spLocks noGrp="1"/>
          </p:cNvSpPr>
          <p:nvPr>
            <p:ph type="dt" sz="half" idx="10"/>
          </p:nvPr>
        </p:nvSpPr>
        <p:spPr/>
        <p:txBody>
          <a:bodyPr/>
          <a:lstStyle>
            <a:lvl1pPr>
              <a:defRPr/>
            </a:lvl1pPr>
          </a:lstStyle>
          <a:p>
            <a:pPr>
              <a:defRPr/>
            </a:pPr>
            <a:fld id="{8F0B44AE-6C7B-46E3-87CA-4B7AC4FB4576}" type="datetimeFigureOut">
              <a:rPr lang="en-US"/>
              <a:pPr>
                <a:defRPr/>
              </a:pPr>
              <a:t>4/4/2023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9435FC8-B121-48C8-B50A-7FE2875F3AE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89C799-7238-4A2D-917C-075323A4C9B9}" type="datetimeFigureOut">
              <a:rPr lang="en-US"/>
              <a:pPr>
                <a:defRPr/>
              </a:pPr>
              <a:t>4/4/2023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2F257D9-CF6B-40FC-9E47-2396180A95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F67A860-4598-4374-ACC6-FD187EBD6053}" type="datetimeFigureOut">
              <a:rPr lang="en-US"/>
              <a:pPr>
                <a:defRPr/>
              </a:pPr>
              <a:t>4/4/2023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64F072-FB1F-4988-A1B2-7712AA97F2A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w="9525">
            <a:noFill/>
            <a:miter lim="800000"/>
            <a:headEnd/>
            <a:tailEnd/>
          </a:ln>
        </p:spPr>
        <p:txBody>
          <a:bodyPr vert="horz" wrap="square" lIns="1188720" tIns="45720" rIns="27432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114425" y="2595563"/>
            <a:ext cx="7610475" cy="3670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1">
                    <a:lumMod val="65000"/>
                    <a:lumOff val="35000"/>
                  </a:schemeClr>
                </a:solidFill>
                <a:latin typeface="+mn-lt"/>
                <a:cs typeface="+mn-cs"/>
              </a:defRPr>
            </a:lvl1pPr>
          </a:lstStyle>
          <a:p>
            <a:pPr>
              <a:defRPr/>
            </a:pPr>
            <a:fld id="{ECBD8BE8-8CF5-485F-AB18-8BCC61282E05}" type="datetimeFigureOut">
              <a:rPr lang="en-US"/>
              <a:pPr>
                <a:defRPr/>
              </a:pPr>
              <a:t>4/4/2023</a:t>
            </a:fld>
            <a:endParaRPr lang="en-US"/>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fontAlgn="auto">
              <a:spcBef>
                <a:spcPts val="0"/>
              </a:spcBef>
              <a:spcAft>
                <a:spcPts val="0"/>
              </a:spcAft>
              <a:defRPr sz="1000">
                <a:solidFill>
                  <a:schemeClr val="tx1">
                    <a:lumMod val="65000"/>
                    <a:lumOff val="3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lIns="91440" tIns="45720" rIns="91440" bIns="45720" rtlCol="0" anchor="ctr"/>
          <a:lstStyle>
            <a:lvl1pPr algn="ctr" fontAlgn="auto">
              <a:spcBef>
                <a:spcPts val="0"/>
              </a:spcBef>
              <a:spcAft>
                <a:spcPts val="0"/>
              </a:spcAft>
              <a:defRPr sz="800" smtClean="0">
                <a:solidFill>
                  <a:schemeClr val="tx1">
                    <a:lumMod val="65000"/>
                    <a:lumOff val="35000"/>
                  </a:schemeClr>
                </a:solidFill>
                <a:latin typeface="+mn-lt"/>
                <a:cs typeface="+mn-cs"/>
              </a:defRPr>
            </a:lvl1pPr>
          </a:lstStyle>
          <a:p>
            <a:pPr>
              <a:defRPr/>
            </a:pPr>
            <a:fld id="{F51B46EC-E799-4C55-8AC2-34B6CF3722EE}" type="slidenum">
              <a:rPr lang="en-US"/>
              <a:pPr>
                <a:defRPr/>
              </a:pPr>
              <a:t>‹#›</a:t>
            </a:fld>
            <a:endParaRPr lang="en-US"/>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Tree>
  </p:cSld>
  <p:clrMap bg1="lt1" tx1="dk1" bg2="lt2" tx2="dk2" accent1="accent1" accent2="accent2" accent3="accent3" accent4="accent4" accent5="accent5" accent6="accent6" hlink="hlink" folHlink="folHlink"/>
  <p:sldLayoutIdLst>
    <p:sldLayoutId id="2147483675" r:id="rId1"/>
    <p:sldLayoutId id="2147483674" r:id="rId2"/>
    <p:sldLayoutId id="2147483676" r:id="rId3"/>
    <p:sldLayoutId id="2147483673" r:id="rId4"/>
    <p:sldLayoutId id="2147483672" r:id="rId5"/>
    <p:sldLayoutId id="2147483677" r:id="rId6"/>
    <p:sldLayoutId id="2147483671" r:id="rId7"/>
    <p:sldLayoutId id="2147483670" r:id="rId8"/>
    <p:sldLayoutId id="2147483669" r:id="rId9"/>
    <p:sldLayoutId id="2147483668" r:id="rId10"/>
    <p:sldLayoutId id="2147483678" r:id="rId11"/>
    <p:sldLayoutId id="2147483679" r:id="rId12"/>
    <p:sldLayoutId id="2147483680" r:id="rId13"/>
    <p:sldLayoutId id="2147483667" r:id="rId14"/>
    <p:sldLayoutId id="2147483666" r:id="rId15"/>
  </p:sldLayoutIdLst>
  <p:txStyles>
    <p:titleStyle>
      <a:lvl1pPr algn="l" rtl="0" fontAlgn="base">
        <a:spcBef>
          <a:spcPct val="0"/>
        </a:spcBef>
        <a:spcAft>
          <a:spcPct val="0"/>
        </a:spcAft>
        <a:defRPr sz="3600" kern="1200">
          <a:solidFill>
            <a:schemeClr val="bg1"/>
          </a:solidFill>
          <a:latin typeface="+mj-lt"/>
          <a:ea typeface="+mj-ea"/>
          <a:cs typeface="+mj-cs"/>
        </a:defRPr>
      </a:lvl1pPr>
      <a:lvl2pPr algn="l" rtl="0" fontAlgn="base">
        <a:spcBef>
          <a:spcPct val="0"/>
        </a:spcBef>
        <a:spcAft>
          <a:spcPct val="0"/>
        </a:spcAft>
        <a:defRPr sz="3600">
          <a:solidFill>
            <a:schemeClr val="bg1"/>
          </a:solidFill>
          <a:latin typeface="Century Gothic" pitchFamily="34" charset="0"/>
        </a:defRPr>
      </a:lvl2pPr>
      <a:lvl3pPr algn="l" rtl="0" fontAlgn="base">
        <a:spcBef>
          <a:spcPct val="0"/>
        </a:spcBef>
        <a:spcAft>
          <a:spcPct val="0"/>
        </a:spcAft>
        <a:defRPr sz="3600">
          <a:solidFill>
            <a:schemeClr val="bg1"/>
          </a:solidFill>
          <a:latin typeface="Century Gothic" pitchFamily="34" charset="0"/>
        </a:defRPr>
      </a:lvl3pPr>
      <a:lvl4pPr algn="l" rtl="0" fontAlgn="base">
        <a:spcBef>
          <a:spcPct val="0"/>
        </a:spcBef>
        <a:spcAft>
          <a:spcPct val="0"/>
        </a:spcAft>
        <a:defRPr sz="3600">
          <a:solidFill>
            <a:schemeClr val="bg1"/>
          </a:solidFill>
          <a:latin typeface="Century Gothic" pitchFamily="34" charset="0"/>
        </a:defRPr>
      </a:lvl4pPr>
      <a:lvl5pPr algn="l" rtl="0" fontAlgn="base">
        <a:spcBef>
          <a:spcPct val="0"/>
        </a:spcBef>
        <a:spcAft>
          <a:spcPct val="0"/>
        </a:spcAft>
        <a:defRPr sz="3600">
          <a:solidFill>
            <a:schemeClr val="bg1"/>
          </a:solidFill>
          <a:latin typeface="Century Gothic" pitchFamily="34" charset="0"/>
        </a:defRPr>
      </a:lvl5pPr>
      <a:lvl6pPr marL="457200" algn="l" rtl="0" fontAlgn="base">
        <a:spcBef>
          <a:spcPct val="0"/>
        </a:spcBef>
        <a:spcAft>
          <a:spcPct val="0"/>
        </a:spcAft>
        <a:defRPr sz="3600">
          <a:solidFill>
            <a:schemeClr val="bg1"/>
          </a:solidFill>
          <a:latin typeface="Century Gothic" pitchFamily="34" charset="0"/>
        </a:defRPr>
      </a:lvl6pPr>
      <a:lvl7pPr marL="914400" algn="l" rtl="0" fontAlgn="base">
        <a:spcBef>
          <a:spcPct val="0"/>
        </a:spcBef>
        <a:spcAft>
          <a:spcPct val="0"/>
        </a:spcAft>
        <a:defRPr sz="3600">
          <a:solidFill>
            <a:schemeClr val="bg1"/>
          </a:solidFill>
          <a:latin typeface="Century Gothic" pitchFamily="34" charset="0"/>
        </a:defRPr>
      </a:lvl7pPr>
      <a:lvl8pPr marL="1371600" algn="l" rtl="0" fontAlgn="base">
        <a:spcBef>
          <a:spcPct val="0"/>
        </a:spcBef>
        <a:spcAft>
          <a:spcPct val="0"/>
        </a:spcAft>
        <a:defRPr sz="3600">
          <a:solidFill>
            <a:schemeClr val="bg1"/>
          </a:solidFill>
          <a:latin typeface="Century Gothic" pitchFamily="34" charset="0"/>
        </a:defRPr>
      </a:lvl8pPr>
      <a:lvl9pPr marL="1828800" algn="l" rtl="0" fontAlgn="base">
        <a:spcBef>
          <a:spcPct val="0"/>
        </a:spcBef>
        <a:spcAft>
          <a:spcPct val="0"/>
        </a:spcAft>
        <a:defRPr sz="3600">
          <a:solidFill>
            <a:schemeClr val="bg1"/>
          </a:solidFill>
          <a:latin typeface="Century Gothic" pitchFamily="34" charset="0"/>
        </a:defRPr>
      </a:lvl9pPr>
    </p:titleStyle>
    <p:bodyStyle>
      <a:lvl1pPr marL="342900" indent="-342900" algn="l" rtl="0" fontAlgn="base">
        <a:spcBef>
          <a:spcPts val="2000"/>
        </a:spcBef>
        <a:spcAft>
          <a:spcPct val="0"/>
        </a:spcAft>
        <a:buClr>
          <a:schemeClr val="accent1"/>
        </a:buClr>
        <a:buFont typeface="Wingdings 2" pitchFamily="18" charset="2"/>
        <a:buChar char=""/>
        <a:defRPr sz="2000" kern="1200">
          <a:solidFill>
            <a:srgbClr val="595959"/>
          </a:solidFill>
          <a:latin typeface="+mn-lt"/>
          <a:ea typeface="+mn-ea"/>
          <a:cs typeface="+mn-cs"/>
        </a:defRPr>
      </a:lvl1pPr>
      <a:lvl2pPr marL="685800" indent="-336550" algn="l" rtl="0" fontAlgn="base">
        <a:spcBef>
          <a:spcPts val="600"/>
        </a:spcBef>
        <a:spcAft>
          <a:spcPct val="0"/>
        </a:spcAft>
        <a:buClr>
          <a:srgbClr val="51640B"/>
        </a:buClr>
        <a:buFont typeface="Wingdings 2" pitchFamily="18" charset="2"/>
        <a:buChar char=""/>
        <a:defRPr kern="1200">
          <a:solidFill>
            <a:srgbClr val="595959"/>
          </a:solidFill>
          <a:latin typeface="+mn-lt"/>
          <a:ea typeface="+mn-ea"/>
          <a:cs typeface="+mn-cs"/>
        </a:defRPr>
      </a:lvl2pPr>
      <a:lvl3pPr marL="1035050" indent="-349250" algn="l" rtl="0" fontAlgn="base">
        <a:spcBef>
          <a:spcPts val="600"/>
        </a:spcBef>
        <a:spcAft>
          <a:spcPct val="0"/>
        </a:spcAft>
        <a:buClr>
          <a:schemeClr val="accent1"/>
        </a:buClr>
        <a:buFont typeface="Wingdings 2" pitchFamily="18" charset="2"/>
        <a:buChar char=""/>
        <a:defRPr kern="1200">
          <a:solidFill>
            <a:srgbClr val="595959"/>
          </a:solidFill>
          <a:latin typeface="+mn-lt"/>
          <a:ea typeface="+mn-ea"/>
          <a:cs typeface="+mn-cs"/>
        </a:defRPr>
      </a:lvl3pPr>
      <a:lvl4pPr marL="1371600" indent="-336550" algn="l" rtl="0" fontAlgn="base">
        <a:spcBef>
          <a:spcPts val="600"/>
        </a:spcBef>
        <a:spcAft>
          <a:spcPct val="0"/>
        </a:spcAft>
        <a:buClr>
          <a:srgbClr val="51640B"/>
        </a:buClr>
        <a:buFont typeface="Wingdings 2" pitchFamily="18" charset="2"/>
        <a:buChar char=""/>
        <a:defRPr kern="1200">
          <a:solidFill>
            <a:srgbClr val="595959"/>
          </a:solidFill>
          <a:latin typeface="+mn-lt"/>
          <a:ea typeface="+mn-ea"/>
          <a:cs typeface="+mn-cs"/>
        </a:defRPr>
      </a:lvl4pPr>
      <a:lvl5pPr marL="1720850" indent="-349250" algn="l" rtl="0" fontAlgn="base">
        <a:spcBef>
          <a:spcPts val="600"/>
        </a:spcBef>
        <a:spcAft>
          <a:spcPct val="0"/>
        </a:spcAft>
        <a:buClr>
          <a:schemeClr val="accent1"/>
        </a:buClr>
        <a:buFont typeface="Wingdings 2" pitchFamily="18" charset="2"/>
        <a:buChar char=""/>
        <a:defRPr kern="1200">
          <a:solidFill>
            <a:srgbClr val="595959"/>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ctrTitle"/>
          </p:nvPr>
        </p:nvSpPr>
        <p:spPr>
          <a:xfrm>
            <a:off x="0" y="2157413"/>
            <a:ext cx="8915400" cy="877887"/>
          </a:xfrm>
        </p:spPr>
        <p:txBody>
          <a:bodyPr/>
          <a:lstStyle/>
          <a:p>
            <a:r>
              <a:rPr lang="en-US"/>
              <a:t>Extra EER</a:t>
            </a:r>
          </a:p>
        </p:txBody>
      </p:sp>
      <p:sp>
        <p:nvSpPr>
          <p:cNvPr id="3" name="Subtitle 2"/>
          <p:cNvSpPr>
            <a:spLocks noGrp="1"/>
          </p:cNvSpPr>
          <p:nvPr>
            <p:ph type="subTitle" idx="1"/>
          </p:nvPr>
        </p:nvSpPr>
        <p:spPr>
          <a:xfrm>
            <a:off x="914400" y="3035300"/>
            <a:ext cx="8001000" cy="3822700"/>
          </a:xfrm>
          <a:ln w="9525"/>
        </p:spPr>
        <p:txBody>
          <a:bodyPr/>
          <a:lstStyle/>
          <a:p>
            <a:endParaRPr lang="en-US">
              <a:solidFill>
                <a:srgbClr val="59595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4750FC4-2496-F300-E0D6-6FFE9463DF1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3987" y="352425"/>
            <a:ext cx="6296025" cy="6153150"/>
          </a:xfrm>
          <a:prstGeom prst="rect">
            <a:avLst/>
          </a:prstGeom>
          <a:noFill/>
          <a:ln>
            <a:noFill/>
          </a:ln>
        </p:spPr>
      </p:pic>
    </p:spTree>
    <p:extLst>
      <p:ext uri="{BB962C8B-B14F-4D97-AF65-F5344CB8AC3E}">
        <p14:creationId xmlns:p14="http://schemas.microsoft.com/office/powerpoint/2010/main" val="1170096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D9E9D-CE6C-A1CD-6377-BA7A4BA6C7B2}"/>
              </a:ext>
            </a:extLst>
          </p:cNvPr>
          <p:cNvSpPr>
            <a:spLocks noGrp="1"/>
          </p:cNvSpPr>
          <p:nvPr>
            <p:ph type="title"/>
          </p:nvPr>
        </p:nvSpPr>
        <p:spPr/>
        <p:txBody>
          <a:bodyPr/>
          <a:lstStyle/>
          <a:p>
            <a:r>
              <a:rPr lang="en-US" dirty="0"/>
              <a:t>Q3</a:t>
            </a:r>
            <a:endParaRPr lang="ar-SA" dirty="0"/>
          </a:p>
        </p:txBody>
      </p:sp>
      <p:sp>
        <p:nvSpPr>
          <p:cNvPr id="3" name="Content Placeholder 2">
            <a:extLst>
              <a:ext uri="{FF2B5EF4-FFF2-40B4-BE49-F238E27FC236}">
                <a16:creationId xmlns:a16="http://schemas.microsoft.com/office/drawing/2014/main" id="{04B9E7F6-9352-76FA-B81C-165E3AA5BE6C}"/>
              </a:ext>
            </a:extLst>
          </p:cNvPr>
          <p:cNvSpPr>
            <a:spLocks noGrp="1"/>
          </p:cNvSpPr>
          <p:nvPr>
            <p:ph idx="1"/>
          </p:nvPr>
        </p:nvSpPr>
        <p:spPr/>
        <p:txBody>
          <a:bodyPr/>
          <a:lstStyle/>
          <a:p>
            <a:r>
              <a:rPr lang="en-US" sz="1800" dirty="0">
                <a:effectLst/>
                <a:latin typeface="TimesNewRomanPSMT"/>
                <a:ea typeface="Calibri" panose="020F0502020204030204" pitchFamily="34" charset="0"/>
                <a:cs typeface="TimesNewRomanPSMT"/>
              </a:rPr>
              <a:t>: Draw EER diagram for a training center, including information about its members, training activities and bookings. Each </a:t>
            </a:r>
            <a:r>
              <a:rPr lang="en-US" sz="1800" dirty="0">
                <a:effectLst/>
                <a:highlight>
                  <a:srgbClr val="FFFF00"/>
                </a:highlight>
                <a:latin typeface="TimesNewRomanPSMT"/>
                <a:ea typeface="Calibri" panose="020F0502020204030204" pitchFamily="34" charset="0"/>
                <a:cs typeface="TimesNewRomanPSMT"/>
              </a:rPr>
              <a:t>member</a:t>
            </a:r>
            <a:r>
              <a:rPr lang="en-US" sz="1800" dirty="0">
                <a:effectLst/>
                <a:latin typeface="TimesNewRomanPSMT"/>
                <a:ea typeface="Calibri" panose="020F0502020204030204" pitchFamily="34" charset="0"/>
                <a:cs typeface="TimesNewRomanPSMT"/>
              </a:rPr>
              <a:t> is identified through his/her </a:t>
            </a:r>
            <a:r>
              <a:rPr lang="en-US" sz="1800" dirty="0">
                <a:effectLst/>
                <a:highlight>
                  <a:srgbClr val="D3D3D3"/>
                </a:highlight>
                <a:latin typeface="TimesNewRomanPSMT"/>
                <a:ea typeface="Calibri" panose="020F0502020204030204" pitchFamily="34" charset="0"/>
                <a:cs typeface="TimesNewRomanPSMT"/>
              </a:rPr>
              <a:t>e-mail address</a:t>
            </a:r>
            <a:r>
              <a:rPr lang="en-US" sz="1800" dirty="0">
                <a:effectLst/>
                <a:latin typeface="TimesNewRomanPSMT"/>
                <a:ea typeface="Calibri" panose="020F0502020204030204" pitchFamily="34" charset="0"/>
                <a:cs typeface="TimesNewRomanPSMT"/>
              </a:rPr>
              <a:t>. </a:t>
            </a:r>
            <a:r>
              <a:rPr lang="en-US" sz="1800" dirty="0">
                <a:effectLst/>
                <a:highlight>
                  <a:srgbClr val="FFFF00"/>
                </a:highlight>
                <a:latin typeface="TimesNewRomanPSMT"/>
                <a:ea typeface="Calibri" panose="020F0502020204030204" pitchFamily="34" charset="0"/>
                <a:cs typeface="TimesNewRomanPSMT"/>
              </a:rPr>
              <a:t>Gold-members</a:t>
            </a:r>
            <a:r>
              <a:rPr lang="en-US" sz="1800" dirty="0">
                <a:effectLst/>
                <a:latin typeface="TimesNewRomanPSMT"/>
                <a:ea typeface="Calibri" panose="020F0502020204030204" pitchFamily="34" charset="0"/>
                <a:cs typeface="TimesNewRomanPSMT"/>
              </a:rPr>
              <a:t> can </a:t>
            </a:r>
            <a:r>
              <a:rPr lang="en-US" sz="1800" dirty="0">
                <a:effectLst/>
                <a:highlight>
                  <a:srgbClr val="00FFFF"/>
                </a:highlight>
                <a:latin typeface="TimesNewRomanPSMT"/>
                <a:ea typeface="Calibri" panose="020F0502020204030204" pitchFamily="34" charset="0"/>
                <a:cs typeface="TimesNewRomanPSMT"/>
              </a:rPr>
              <a:t>book</a:t>
            </a:r>
            <a:r>
              <a:rPr lang="en-US" sz="1800" dirty="0">
                <a:effectLst/>
                <a:latin typeface="TimesNewRomanPSMT"/>
                <a:ea typeface="Calibri" panose="020F0502020204030204" pitchFamily="34" charset="0"/>
                <a:cs typeface="TimesNewRomanPSMT"/>
              </a:rPr>
              <a:t> </a:t>
            </a:r>
            <a:r>
              <a:rPr lang="en-US" sz="1800" dirty="0">
                <a:effectLst/>
                <a:highlight>
                  <a:srgbClr val="FF0000"/>
                </a:highlight>
                <a:latin typeface="TimesNewRomanPSMT"/>
                <a:ea typeface="Calibri" panose="020F0502020204030204" pitchFamily="34" charset="0"/>
                <a:cs typeface="TimesNewRomanPSMT"/>
              </a:rPr>
              <a:t>any training activity</a:t>
            </a:r>
            <a:r>
              <a:rPr lang="en-US" sz="1800" dirty="0">
                <a:effectLst/>
                <a:latin typeface="TimesNewRomanPSMT"/>
                <a:ea typeface="Calibri" panose="020F0502020204030204" pitchFamily="34" charset="0"/>
                <a:cs typeface="TimesNewRomanPSMT"/>
              </a:rPr>
              <a:t>, while </a:t>
            </a:r>
            <a:r>
              <a:rPr lang="en-US" sz="1800" dirty="0">
                <a:effectLst/>
                <a:highlight>
                  <a:srgbClr val="FFFF00"/>
                </a:highlight>
                <a:latin typeface="TimesNewRomanPSMT"/>
                <a:ea typeface="Calibri" panose="020F0502020204030204" pitchFamily="34" charset="0"/>
                <a:cs typeface="TimesNewRomanPSMT"/>
              </a:rPr>
              <a:t>common members</a:t>
            </a:r>
            <a:r>
              <a:rPr lang="en-US" sz="1800" dirty="0">
                <a:effectLst/>
                <a:latin typeface="TimesNewRomanPSMT"/>
                <a:ea typeface="Calibri" panose="020F0502020204030204" pitchFamily="34" charset="0"/>
                <a:cs typeface="TimesNewRomanPSMT"/>
              </a:rPr>
              <a:t> can only </a:t>
            </a:r>
            <a:r>
              <a:rPr lang="en-US" sz="1800" dirty="0">
                <a:effectLst/>
                <a:highlight>
                  <a:srgbClr val="FFFF00"/>
                </a:highlight>
                <a:latin typeface="TimesNewRomanPSMT"/>
                <a:ea typeface="Calibri" panose="020F0502020204030204" pitchFamily="34" charset="0"/>
                <a:cs typeface="TimesNewRomanPSMT"/>
              </a:rPr>
              <a:t>book core activities</a:t>
            </a:r>
            <a:r>
              <a:rPr lang="en-US" sz="1800" dirty="0">
                <a:effectLst/>
                <a:latin typeface="TimesNewRomanPSMT"/>
                <a:ea typeface="Calibri" panose="020F0502020204030204" pitchFamily="34" charset="0"/>
                <a:cs typeface="TimesNewRomanPSMT"/>
              </a:rPr>
              <a:t>. For each training activity, the database stores the schedule (</a:t>
            </a:r>
            <a:r>
              <a:rPr lang="en-US" sz="1800" dirty="0">
                <a:effectLst/>
                <a:highlight>
                  <a:srgbClr val="D3D3D3"/>
                </a:highlight>
                <a:latin typeface="TimesNewRomanPSMT"/>
                <a:ea typeface="Calibri" panose="020F0502020204030204" pitchFamily="34" charset="0"/>
                <a:cs typeface="TimesNewRomanPSMT"/>
              </a:rPr>
              <a:t>week, week day, and time), the room, the leader and the e-mail of the leader.</a:t>
            </a:r>
            <a:r>
              <a:rPr lang="en-US" sz="1800" dirty="0">
                <a:effectLst/>
                <a:latin typeface="TimesNewRomanPSMT"/>
                <a:ea typeface="Calibri" panose="020F0502020204030204" pitchFamily="34" charset="0"/>
                <a:cs typeface="TimesNewRomanPSMT"/>
              </a:rPr>
              <a:t> Each leader leads several activities per week, but the same activities every week. Translate the EER diagram into a relational model. Mark each primary key with a straight underline, and each foreign key with a dotted underline. For the foreign keys, mark the attributes that are referred by the foreign keys by means of arrows.</a:t>
            </a:r>
            <a:endParaRPr lang="ar-SA" dirty="0"/>
          </a:p>
        </p:txBody>
      </p:sp>
    </p:spTree>
    <p:extLst>
      <p:ext uri="{BB962C8B-B14F-4D97-AF65-F5344CB8AC3E}">
        <p14:creationId xmlns:p14="http://schemas.microsoft.com/office/powerpoint/2010/main" val="35586796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696EFB2-A3CF-47C6-8D3A-D8F3B4A163B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71301" y="484450"/>
            <a:ext cx="6562961" cy="5221977"/>
          </a:xfrm>
          <a:prstGeom prst="rect">
            <a:avLst/>
          </a:prstGeom>
          <a:noFill/>
          <a:ln>
            <a:noFill/>
          </a:ln>
        </p:spPr>
      </p:pic>
    </p:spTree>
    <p:extLst>
      <p:ext uri="{BB962C8B-B14F-4D97-AF65-F5344CB8AC3E}">
        <p14:creationId xmlns:p14="http://schemas.microsoft.com/office/powerpoint/2010/main" val="3468373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7646A-C370-CFB5-BA64-8F87F3205993}"/>
              </a:ext>
            </a:extLst>
          </p:cNvPr>
          <p:cNvSpPr>
            <a:spLocks noGrp="1"/>
          </p:cNvSpPr>
          <p:nvPr>
            <p:ph type="title"/>
          </p:nvPr>
        </p:nvSpPr>
        <p:spPr/>
        <p:txBody>
          <a:bodyPr/>
          <a:lstStyle/>
          <a:p>
            <a:r>
              <a:rPr lang="en-US" dirty="0"/>
              <a:t>q4</a:t>
            </a:r>
            <a:endParaRPr lang="ar-SA" dirty="0"/>
          </a:p>
        </p:txBody>
      </p:sp>
      <p:sp>
        <p:nvSpPr>
          <p:cNvPr id="3" name="Content Placeholder 2">
            <a:extLst>
              <a:ext uri="{FF2B5EF4-FFF2-40B4-BE49-F238E27FC236}">
                <a16:creationId xmlns:a16="http://schemas.microsoft.com/office/drawing/2014/main" id="{EE77C417-301C-EF45-B325-F0427C5F48F8}"/>
              </a:ext>
            </a:extLst>
          </p:cNvPr>
          <p:cNvSpPr>
            <a:spLocks noGrp="1"/>
          </p:cNvSpPr>
          <p:nvPr>
            <p:ph idx="1"/>
          </p:nvPr>
        </p:nvSpPr>
        <p:spPr/>
        <p:txBody>
          <a:bodyPr/>
          <a:lstStyle/>
          <a:p>
            <a:r>
              <a:rPr lang="en-US" sz="1800" dirty="0">
                <a:effectLst/>
                <a:latin typeface="Arial" panose="020B0604020202020204" pitchFamily="34" charset="0"/>
                <a:ea typeface="Calibri" panose="020F0502020204030204" pitchFamily="34" charset="0"/>
                <a:cs typeface="Arial" panose="020B0604020202020204" pitchFamily="34" charset="0"/>
              </a:rPr>
              <a:t>A company database needs to store information about </a:t>
            </a:r>
            <a:r>
              <a:rPr lang="en-US" sz="1800" dirty="0">
                <a:effectLst/>
                <a:highlight>
                  <a:srgbClr val="FFFF00"/>
                </a:highlight>
                <a:latin typeface="Arial" panose="020B0604020202020204" pitchFamily="34" charset="0"/>
                <a:ea typeface="Calibri" panose="020F0502020204030204" pitchFamily="34" charset="0"/>
                <a:cs typeface="Arial" panose="020B0604020202020204" pitchFamily="34" charset="0"/>
              </a:rPr>
              <a:t>employees</a:t>
            </a:r>
            <a:r>
              <a:rPr lang="en-US" sz="1800" dirty="0">
                <a:effectLst/>
                <a:latin typeface="Arial" panose="020B0604020202020204" pitchFamily="34" charset="0"/>
                <a:ea typeface="Calibri" panose="020F0502020204030204" pitchFamily="34" charset="0"/>
                <a:cs typeface="Arial" panose="020B0604020202020204" pitchFamily="34" charset="0"/>
              </a:rPr>
              <a:t> (</a:t>
            </a:r>
            <a:r>
              <a:rPr lang="en-US" sz="1800" dirty="0">
                <a:effectLst/>
                <a:highlight>
                  <a:srgbClr val="D3D3D3"/>
                </a:highlight>
                <a:latin typeface="Arial" panose="020B0604020202020204" pitchFamily="34" charset="0"/>
                <a:ea typeface="Calibri" panose="020F0502020204030204" pitchFamily="34" charset="0"/>
                <a:cs typeface="Arial" panose="020B0604020202020204" pitchFamily="34" charset="0"/>
              </a:rPr>
              <a:t>identified by </a:t>
            </a:r>
            <a:r>
              <a:rPr lang="en-US" sz="1800" i="1" dirty="0" err="1">
                <a:effectLst/>
                <a:highlight>
                  <a:srgbClr val="D3D3D3"/>
                </a:highlight>
                <a:latin typeface="Arial" panose="020B0604020202020204" pitchFamily="34" charset="0"/>
                <a:ea typeface="Calibri" panose="020F0502020204030204" pitchFamily="34" charset="0"/>
                <a:cs typeface="Arial" panose="020B0604020202020204" pitchFamily="34" charset="0"/>
              </a:rPr>
              <a:t>ssn</a:t>
            </a:r>
            <a:r>
              <a:rPr lang="en-US" sz="1800" i="1" dirty="0">
                <a:effectLst/>
                <a:highlight>
                  <a:srgbClr val="D3D3D3"/>
                </a:highlight>
                <a:latin typeface="Arial" panose="020B0604020202020204" pitchFamily="34" charset="0"/>
                <a:ea typeface="Calibri" panose="020F0502020204030204" pitchFamily="34" charset="0"/>
                <a:cs typeface="Arial" panose="020B0604020202020204" pitchFamily="34" charset="0"/>
              </a:rPr>
              <a:t>, with salary and phone</a:t>
            </a:r>
            <a:r>
              <a:rPr lang="en-US" sz="1800" i="1" dirty="0">
                <a:effectLst/>
                <a:latin typeface="Arial" panose="020B0604020202020204" pitchFamily="34" charset="0"/>
                <a:ea typeface="Calibri" panose="020F0502020204030204" pitchFamily="34" charset="0"/>
                <a:cs typeface="Arial" panose="020B0604020202020204" pitchFamily="34" charset="0"/>
              </a:rPr>
              <a:t> as attributes), </a:t>
            </a:r>
            <a:r>
              <a:rPr lang="en-US" sz="1800" i="1" dirty="0">
                <a:effectLst/>
                <a:highlight>
                  <a:srgbClr val="FFFF00"/>
                </a:highlight>
                <a:latin typeface="Arial" panose="020B0604020202020204" pitchFamily="34" charset="0"/>
                <a:ea typeface="Calibri" panose="020F0502020204030204" pitchFamily="34" charset="0"/>
                <a:cs typeface="Arial" panose="020B0604020202020204" pitchFamily="34" charset="0"/>
              </a:rPr>
              <a:t>departments</a:t>
            </a:r>
            <a:r>
              <a:rPr lang="en-US" sz="1800" i="1" dirty="0">
                <a:effectLst/>
                <a:latin typeface="Arial" panose="020B0604020202020204" pitchFamily="34" charset="0"/>
                <a:ea typeface="Calibri" panose="020F0502020204030204" pitchFamily="34" charset="0"/>
                <a:cs typeface="Arial" panose="020B0604020202020204" pitchFamily="34" charset="0"/>
              </a:rPr>
              <a:t> (identified by </a:t>
            </a:r>
            <a:r>
              <a:rPr lang="en-US" sz="1800" i="1" dirty="0" err="1">
                <a:effectLst/>
                <a:highlight>
                  <a:srgbClr val="D3D3D3"/>
                </a:highlight>
                <a:latin typeface="Arial" panose="020B0604020202020204" pitchFamily="34" charset="0"/>
                <a:ea typeface="Calibri" panose="020F0502020204030204" pitchFamily="34" charset="0"/>
                <a:cs typeface="Arial" panose="020B0604020202020204" pitchFamily="34" charset="0"/>
              </a:rPr>
              <a:t>dno</a:t>
            </a:r>
            <a:r>
              <a:rPr lang="en-US" sz="1800" i="1" dirty="0">
                <a:effectLst/>
                <a:highlight>
                  <a:srgbClr val="D3D3D3"/>
                </a:highlight>
                <a:latin typeface="Arial" panose="020B0604020202020204" pitchFamily="34" charset="0"/>
                <a:ea typeface="Calibri" panose="020F0502020204030204" pitchFamily="34" charset="0"/>
                <a:cs typeface="Arial" panose="020B0604020202020204" pitchFamily="34" charset="0"/>
              </a:rPr>
              <a:t>, </a:t>
            </a:r>
            <a:r>
              <a:rPr lang="en-US" sz="1800" dirty="0">
                <a:effectLst/>
                <a:highlight>
                  <a:srgbClr val="D3D3D3"/>
                </a:highlight>
                <a:latin typeface="Arial" panose="020B0604020202020204" pitchFamily="34" charset="0"/>
                <a:ea typeface="Calibri" panose="020F0502020204030204" pitchFamily="34" charset="0"/>
                <a:cs typeface="Arial" panose="020B0604020202020204" pitchFamily="34" charset="0"/>
              </a:rPr>
              <a:t>with </a:t>
            </a:r>
            <a:r>
              <a:rPr lang="en-US" sz="1800" i="1" dirty="0" err="1">
                <a:effectLst/>
                <a:highlight>
                  <a:srgbClr val="D3D3D3"/>
                </a:highlight>
                <a:latin typeface="Arial" panose="020B0604020202020204" pitchFamily="34" charset="0"/>
                <a:ea typeface="Calibri" panose="020F0502020204030204" pitchFamily="34" charset="0"/>
                <a:cs typeface="Arial" panose="020B0604020202020204" pitchFamily="34" charset="0"/>
              </a:rPr>
              <a:t>dname</a:t>
            </a:r>
            <a:r>
              <a:rPr lang="en-US" sz="1800" i="1" dirty="0">
                <a:effectLst/>
                <a:highlight>
                  <a:srgbClr val="D3D3D3"/>
                </a:highlight>
                <a:latin typeface="Arial" panose="020B0604020202020204" pitchFamily="34" charset="0"/>
                <a:ea typeface="Calibri" panose="020F0502020204030204" pitchFamily="34" charset="0"/>
                <a:cs typeface="Arial" panose="020B0604020202020204" pitchFamily="34" charset="0"/>
              </a:rPr>
              <a:t> and budge</a:t>
            </a:r>
            <a:r>
              <a:rPr lang="en-US" sz="1800" i="1" dirty="0">
                <a:effectLst/>
                <a:latin typeface="Arial" panose="020B0604020202020204" pitchFamily="34" charset="0"/>
                <a:ea typeface="Calibri" panose="020F0502020204030204" pitchFamily="34" charset="0"/>
                <a:cs typeface="Arial" panose="020B0604020202020204" pitchFamily="34" charset="0"/>
              </a:rPr>
              <a:t>t as attributes), and </a:t>
            </a:r>
            <a:r>
              <a:rPr lang="en-US" sz="1800" i="1" dirty="0">
                <a:effectLst/>
                <a:highlight>
                  <a:srgbClr val="FFFF00"/>
                </a:highlight>
                <a:latin typeface="Arial" panose="020B0604020202020204" pitchFamily="34" charset="0"/>
                <a:ea typeface="Calibri" panose="020F0502020204030204" pitchFamily="34" charset="0"/>
                <a:cs typeface="Arial" panose="020B0604020202020204" pitchFamily="34" charset="0"/>
              </a:rPr>
              <a:t>children of employees</a:t>
            </a:r>
            <a:r>
              <a:rPr lang="en-US" sz="1800" i="1" dirty="0">
                <a:effectLst/>
                <a:latin typeface="Arial" panose="020B0604020202020204" pitchFamily="34" charset="0"/>
                <a:ea typeface="Calibri" panose="020F0502020204030204" pitchFamily="34" charset="0"/>
                <a:cs typeface="Arial" panose="020B0604020202020204" pitchFamily="34" charset="0"/>
              </a:rPr>
              <a:t> (with </a:t>
            </a:r>
            <a:r>
              <a:rPr lang="en-US" sz="1800" i="1" dirty="0">
                <a:effectLst/>
                <a:highlight>
                  <a:srgbClr val="D3D3D3"/>
                </a:highlight>
                <a:latin typeface="Arial" panose="020B0604020202020204" pitchFamily="34" charset="0"/>
                <a:ea typeface="Calibri" panose="020F0502020204030204" pitchFamily="34" charset="0"/>
                <a:cs typeface="Arial" panose="020B0604020202020204" pitchFamily="34" charset="0"/>
              </a:rPr>
              <a:t>name and age</a:t>
            </a:r>
            <a:r>
              <a:rPr lang="en-US" sz="1800" i="1" dirty="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as attributes). Employees </a:t>
            </a:r>
            <a:r>
              <a:rPr lang="en-US" sz="1800" i="1" dirty="0">
                <a:effectLst/>
                <a:highlight>
                  <a:srgbClr val="00FFFF"/>
                </a:highlight>
                <a:latin typeface="Arial" panose="020B0604020202020204" pitchFamily="34" charset="0"/>
                <a:ea typeface="Calibri" panose="020F0502020204030204" pitchFamily="34" charset="0"/>
                <a:cs typeface="Arial" panose="020B0604020202020204" pitchFamily="34" charset="0"/>
              </a:rPr>
              <a:t>work</a:t>
            </a:r>
            <a:r>
              <a:rPr lang="en-US" sz="1800" i="1" dirty="0">
                <a:effectLst/>
                <a:latin typeface="Arial" panose="020B0604020202020204" pitchFamily="34" charset="0"/>
                <a:ea typeface="Calibri" panose="020F0502020204030204" pitchFamily="34" charset="0"/>
                <a:cs typeface="Arial" panose="020B0604020202020204" pitchFamily="34" charset="0"/>
              </a:rPr>
              <a:t> in departments; each department is </a:t>
            </a:r>
            <a:r>
              <a:rPr lang="en-US" sz="1800" i="1" dirty="0">
                <a:effectLst/>
                <a:highlight>
                  <a:srgbClr val="00FFFF"/>
                </a:highlight>
                <a:latin typeface="Arial" panose="020B0604020202020204" pitchFamily="34" charset="0"/>
                <a:ea typeface="Calibri" panose="020F0502020204030204" pitchFamily="34" charset="0"/>
                <a:cs typeface="Arial" panose="020B0604020202020204" pitchFamily="34" charset="0"/>
              </a:rPr>
              <a:t>managed</a:t>
            </a:r>
            <a:r>
              <a:rPr lang="en-US" sz="1800" i="1" dirty="0">
                <a:effectLst/>
                <a:latin typeface="Arial" panose="020B0604020202020204" pitchFamily="34" charset="0"/>
                <a:ea typeface="Calibri" panose="020F0502020204030204" pitchFamily="34" charset="0"/>
                <a:cs typeface="Arial" panose="020B0604020202020204" pitchFamily="34" charset="0"/>
              </a:rPr>
              <a:t> by an </a:t>
            </a:r>
            <a:r>
              <a:rPr lang="en-US" sz="1800" dirty="0">
                <a:effectLst/>
                <a:latin typeface="Arial" panose="020B0604020202020204" pitchFamily="34" charset="0"/>
                <a:ea typeface="Calibri" panose="020F0502020204030204" pitchFamily="34" charset="0"/>
                <a:cs typeface="Arial" panose="020B0604020202020204" pitchFamily="34" charset="0"/>
              </a:rPr>
              <a:t>employee; a child must be identified uniquely by </a:t>
            </a:r>
            <a:r>
              <a:rPr lang="en-US" sz="1800" i="1" dirty="0">
                <a:effectLst/>
                <a:latin typeface="Arial" panose="020B0604020202020204" pitchFamily="34" charset="0"/>
                <a:ea typeface="Calibri" panose="020F0502020204030204" pitchFamily="34" charset="0"/>
                <a:cs typeface="Arial" panose="020B0604020202020204" pitchFamily="34" charset="0"/>
              </a:rPr>
              <a:t>name when the parent (who is an </a:t>
            </a:r>
            <a:r>
              <a:rPr lang="en-US" sz="1800" dirty="0">
                <a:effectLst/>
                <a:latin typeface="Arial" panose="020B0604020202020204" pitchFamily="34" charset="0"/>
                <a:ea typeface="Calibri" panose="020F0502020204030204" pitchFamily="34" charset="0"/>
                <a:cs typeface="Arial" panose="020B0604020202020204" pitchFamily="34" charset="0"/>
              </a:rPr>
              <a:t>employee; assume that only one parent works for the company) is known. We are not interested in information about a child once the parent leaves the company.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4278579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DC3F28D-6CE8-80AD-2FF7-0256AC19B242}"/>
              </a:ext>
            </a:extLst>
          </p:cNvPr>
          <p:cNvPicPr>
            <a:picLocks noChangeAspect="1"/>
          </p:cNvPicPr>
          <p:nvPr/>
        </p:nvPicPr>
        <p:blipFill rotWithShape="1">
          <a:blip r:embed="rId2"/>
          <a:srcRect l="27090" t="21199" r="13135" b="15846"/>
          <a:stretch/>
        </p:blipFill>
        <p:spPr bwMode="auto">
          <a:xfrm>
            <a:off x="1528762" y="1627187"/>
            <a:ext cx="6086475" cy="36036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38978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B6030-E43C-F457-8557-7723C86E76C4}"/>
              </a:ext>
            </a:extLst>
          </p:cNvPr>
          <p:cNvSpPr>
            <a:spLocks noGrp="1"/>
          </p:cNvSpPr>
          <p:nvPr>
            <p:ph type="title"/>
          </p:nvPr>
        </p:nvSpPr>
        <p:spPr/>
        <p:txBody>
          <a:bodyPr/>
          <a:lstStyle/>
          <a:p>
            <a:r>
              <a:rPr lang="en-US" dirty="0"/>
              <a:t>q5</a:t>
            </a:r>
            <a:endParaRPr lang="ar-SA" dirty="0"/>
          </a:p>
        </p:txBody>
      </p:sp>
      <p:sp>
        <p:nvSpPr>
          <p:cNvPr id="3" name="Content Placeholder 2">
            <a:extLst>
              <a:ext uri="{FF2B5EF4-FFF2-40B4-BE49-F238E27FC236}">
                <a16:creationId xmlns:a16="http://schemas.microsoft.com/office/drawing/2014/main" id="{980236F0-4185-158F-5281-D7654A570E63}"/>
              </a:ext>
            </a:extLst>
          </p:cNvPr>
          <p:cNvSpPr>
            <a:spLocks noGrp="1"/>
          </p:cNvSpPr>
          <p:nvPr>
            <p:ph idx="1"/>
          </p:nvPr>
        </p:nvSpPr>
        <p:spPr/>
        <p:txBody>
          <a:bodyPr/>
          <a:lstStyle/>
          <a:p>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Draw an EER diagram for the following application: to keep track of information for an art museum. Discuss any assumptions you make.</a:t>
            </a:r>
            <a:b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br>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The museum has a collection of ART_OBJECTS. Each ART_OBJECT has a unique </a:t>
            </a:r>
            <a:r>
              <a:rPr lang="en-US" sz="18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Id_no</a:t>
            </a:r>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an Artist, a Year, a Title, and a Description. The art objects are categorized in several ways, as discussed below.</a:t>
            </a:r>
            <a:b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br>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ART_OBJECTS are categorized based on their type. There are three main types: PAINTING, SCULPTURE, and STATUE, plus another type called OTHER to accommodate objects that do not fall into one of the three main types.</a:t>
            </a:r>
            <a:b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br>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 PAINTING has a </a:t>
            </a:r>
            <a:r>
              <a:rPr lang="en-US" sz="18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Paint_type</a:t>
            </a:r>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(oil, watercolor, etc.), material on which it is </a:t>
            </a:r>
            <a:r>
              <a:rPr lang="en-US" sz="18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Drawn_on</a:t>
            </a:r>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(paper, canvas, wood, etc.), and Style (modern, abstract, etc.).</a:t>
            </a:r>
            <a:b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br>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 SCULPTURE or a statue has a Material from which it was created (wood, stone, etc.), Height, Weight, and Stile.</a:t>
            </a:r>
            <a:b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br>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An art object in the OTHER category has a Type (print, photo, etc.) and Style.</a:t>
            </a:r>
            <a:br>
              <a:rPr lang="en-US"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br>
            <a:endParaRPr lang="ar-SA" dirty="0"/>
          </a:p>
        </p:txBody>
      </p:sp>
    </p:spTree>
    <p:extLst>
      <p:ext uri="{BB962C8B-B14F-4D97-AF65-F5344CB8AC3E}">
        <p14:creationId xmlns:p14="http://schemas.microsoft.com/office/powerpoint/2010/main" val="2950831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86E7B-8735-3CC1-4ED9-DD4C77FFCED4}"/>
              </a:ext>
            </a:extLst>
          </p:cNvPr>
          <p:cNvSpPr>
            <a:spLocks noGrp="1"/>
          </p:cNvSpPr>
          <p:nvPr>
            <p:ph type="title"/>
          </p:nvPr>
        </p:nvSpPr>
        <p:spPr/>
        <p:txBody>
          <a:bodyPr/>
          <a:lstStyle/>
          <a:p>
            <a:endParaRPr lang="ar-SA"/>
          </a:p>
        </p:txBody>
      </p:sp>
      <p:sp>
        <p:nvSpPr>
          <p:cNvPr id="3" name="Content Placeholder 2">
            <a:extLst>
              <a:ext uri="{FF2B5EF4-FFF2-40B4-BE49-F238E27FC236}">
                <a16:creationId xmlns:a16="http://schemas.microsoft.com/office/drawing/2014/main" id="{DE8C805C-7697-A89B-FA72-FE0DC5962BB8}"/>
              </a:ext>
            </a:extLst>
          </p:cNvPr>
          <p:cNvSpPr>
            <a:spLocks noGrp="1"/>
          </p:cNvSpPr>
          <p:nvPr>
            <p:ph idx="1"/>
          </p:nvPr>
        </p:nvSpPr>
        <p:spPr/>
        <p:txBody>
          <a:bodyPr/>
          <a:lstStyle/>
          <a:p>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ART_OBJECTs are categorized as either PERMANENT_COLLECTION (objects that are owned by the museum) or BORROWED. Information captured about objects in the PERMANENT_COLLECTION includes </a:t>
            </a:r>
            <a:r>
              <a:rPr lang="en-US" sz="20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Date_acquired</a:t>
            </a: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Status (on display, on loan, or stored), and Cost. Information captured about BORROWED objects includes the Collection from which it was borrowed, </a:t>
            </a:r>
            <a:r>
              <a:rPr lang="en-US" sz="20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Date_borrowed</a:t>
            </a: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and </a:t>
            </a:r>
            <a:r>
              <a:rPr lang="en-US" sz="20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Date_returned</a:t>
            </a: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a:t>
            </a:r>
            <a:b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b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The museum keeps track of ARTIST information, Name, </a:t>
            </a:r>
            <a:r>
              <a:rPr lang="en-US" sz="20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DateBorn</a:t>
            </a: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 </a:t>
            </a:r>
            <a:r>
              <a:rPr lang="en-US" sz="20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Date_died</a:t>
            </a: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t>
            </a:r>
            <a:r>
              <a:rPr lang="en-US" sz="20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Country_of_origin</a:t>
            </a: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Epoch, </a:t>
            </a:r>
            <a:r>
              <a:rPr lang="en-US" sz="20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Main_style</a:t>
            </a: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and Description. The Name is assumed to be unique.</a:t>
            </a:r>
            <a:b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br>
            <a:endParaRPr lang="ar-SA" dirty="0"/>
          </a:p>
        </p:txBody>
      </p:sp>
    </p:spTree>
    <p:extLst>
      <p:ext uri="{BB962C8B-B14F-4D97-AF65-F5344CB8AC3E}">
        <p14:creationId xmlns:p14="http://schemas.microsoft.com/office/powerpoint/2010/main" val="3885129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4B8FC9-62A3-E6FC-C74E-0E92DDB1C9B5}"/>
              </a:ext>
            </a:extLst>
          </p:cNvPr>
          <p:cNvSpPr>
            <a:spLocks noGrp="1"/>
          </p:cNvSpPr>
          <p:nvPr>
            <p:ph type="title"/>
          </p:nvPr>
        </p:nvSpPr>
        <p:spPr/>
        <p:txBody>
          <a:bodyPr/>
          <a:lstStyle/>
          <a:p>
            <a:endParaRPr lang="ar-SA"/>
          </a:p>
        </p:txBody>
      </p:sp>
      <p:sp>
        <p:nvSpPr>
          <p:cNvPr id="3" name="Content Placeholder 2">
            <a:extLst>
              <a:ext uri="{FF2B5EF4-FFF2-40B4-BE49-F238E27FC236}">
                <a16:creationId xmlns:a16="http://schemas.microsoft.com/office/drawing/2014/main" id="{9E7BF4E7-8D78-7AAD-D2B9-B7DE4A1699A6}"/>
              </a:ext>
            </a:extLst>
          </p:cNvPr>
          <p:cNvSpPr>
            <a:spLocks noGrp="1"/>
          </p:cNvSpPr>
          <p:nvPr>
            <p:ph idx="1"/>
          </p:nvPr>
        </p:nvSpPr>
        <p:spPr/>
        <p:txBody>
          <a:bodyPr/>
          <a:lstStyle/>
          <a:p>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Different EXHIBITIONS occur, each having a Name, </a:t>
            </a:r>
            <a:r>
              <a:rPr lang="en-US" sz="20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Start_date</a:t>
            </a: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and </a:t>
            </a:r>
            <a:r>
              <a:rPr lang="en-US" sz="20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End_date</a:t>
            </a: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EXHIBITIONS are related to all the art objects that were on display during the exhibition.</a:t>
            </a:r>
            <a:b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b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sym typeface="Symbol" panose="05050102010706020507" pitchFamily="18" charset="2"/>
              </a:rPr>
              <a:t></a:t>
            </a: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Information is kept on other COLLECTIONS for borrowed art, including Name (unique), Type (museum, personal, etc.), Description, Address, Phone, and Current </a:t>
            </a:r>
            <a:r>
              <a:rPr lang="en-US" sz="20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Contact_person</a:t>
            </a:r>
            <a:r>
              <a:rPr lang="en-US" sz="20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28733902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DD6BB45-CE05-63F8-6C9F-88A65F90455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6788" y="306646"/>
            <a:ext cx="7605871" cy="6518009"/>
          </a:xfrm>
          <a:prstGeom prst="rect">
            <a:avLst/>
          </a:prstGeom>
          <a:noFill/>
          <a:ln>
            <a:noFill/>
          </a:ln>
        </p:spPr>
      </p:pic>
    </p:spTree>
    <p:extLst>
      <p:ext uri="{BB962C8B-B14F-4D97-AF65-F5344CB8AC3E}">
        <p14:creationId xmlns:p14="http://schemas.microsoft.com/office/powerpoint/2010/main" val="956110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rrowheads="1"/>
          </p:cNvPicPr>
          <p:nvPr/>
        </p:nvPicPr>
        <p:blipFill>
          <a:blip r:embed="rId2" cstate="print"/>
          <a:srcRect/>
          <a:stretch>
            <a:fillRect/>
          </a:stretch>
        </p:blipFill>
        <p:spPr bwMode="auto">
          <a:xfrm>
            <a:off x="711200" y="1371600"/>
            <a:ext cx="7518400" cy="4953000"/>
          </a:xfrm>
          <a:prstGeom prst="rect">
            <a:avLst/>
          </a:prstGeom>
          <a:noFill/>
          <a:ln w="12700">
            <a:noFill/>
            <a:miter lim="800000"/>
            <a:headEnd/>
            <a:tailEnd/>
          </a:ln>
          <a:effectLst/>
        </p:spPr>
      </p:pic>
      <p:sp>
        <p:nvSpPr>
          <p:cNvPr id="3" name="Title 2"/>
          <p:cNvSpPr>
            <a:spLocks noGrp="1"/>
          </p:cNvSpPr>
          <p:nvPr>
            <p:ph type="title"/>
          </p:nvPr>
        </p:nvSpPr>
        <p:spPr>
          <a:xfrm>
            <a:off x="0" y="457200"/>
            <a:ext cx="8913813" cy="914400"/>
          </a:xfrm>
        </p:spPr>
        <p:txBody>
          <a:bodyPr/>
          <a:lstStyle/>
          <a:p>
            <a:r>
              <a:rPr lang="en-US" dirty="0"/>
              <a:t>S/G notation (</a:t>
            </a:r>
            <a:r>
              <a:rPr lang="en-US" dirty="0" err="1"/>
              <a:t>chen</a:t>
            </a:r>
            <a:r>
              <a:rPr lang="en-US" dirty="0"/>
              <a:t> notation)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p:txBody>
          <a:bodyPr/>
          <a:lstStyle/>
          <a:p>
            <a:r>
              <a:rPr lang="en-US" sz="2800"/>
              <a:t>Q1: Draw an ER diagram</a:t>
            </a:r>
            <a:endParaRPr lang="en-GB" sz="2800"/>
          </a:p>
        </p:txBody>
      </p:sp>
      <p:sp>
        <p:nvSpPr>
          <p:cNvPr id="18434" name="Content Placeholder 4"/>
          <p:cNvSpPr>
            <a:spLocks noGrp="1"/>
          </p:cNvSpPr>
          <p:nvPr>
            <p:ph idx="1"/>
          </p:nvPr>
        </p:nvSpPr>
        <p:spPr>
          <a:xfrm>
            <a:off x="681038" y="2409825"/>
            <a:ext cx="7945437" cy="3670300"/>
          </a:xfrm>
        </p:spPr>
        <p:txBody>
          <a:bodyPr/>
          <a:lstStyle/>
          <a:p>
            <a:pPr algn="justLow">
              <a:buFont typeface="Wingdings 2" pitchFamily="18" charset="2"/>
              <a:buNone/>
            </a:pPr>
            <a:r>
              <a:rPr lang="en-US" sz="1800" dirty="0"/>
              <a:t>A construction company wishes to establish a database system to record information about employees. The employee data to be recorded in the database are consists of employee SINs (which are unique), first names, last names and home phone numbers. The company has three types of special employees; as well as many regular employees who do not fit into one of these categories, which are: </a:t>
            </a:r>
          </a:p>
          <a:p>
            <a:pPr algn="justLow"/>
            <a:r>
              <a:rPr lang="en-US" sz="1800" b="1" dirty="0"/>
              <a:t>For insured employees</a:t>
            </a:r>
            <a:r>
              <a:rPr lang="en-US" sz="1800" dirty="0"/>
              <a:t>; the insurance policy number, the insured amount, and the annual premium are to be recorded.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idx="4294967295"/>
          </p:nvPr>
        </p:nvSpPr>
        <p:spPr/>
        <p:txBody>
          <a:bodyPr/>
          <a:lstStyle/>
          <a:p>
            <a:endParaRPr lang="en-GB" sz="2800"/>
          </a:p>
        </p:txBody>
      </p:sp>
      <p:sp>
        <p:nvSpPr>
          <p:cNvPr id="36867" name="Content Placeholder 4"/>
          <p:cNvSpPr>
            <a:spLocks noGrp="1"/>
          </p:cNvSpPr>
          <p:nvPr>
            <p:ph idx="4294967295"/>
          </p:nvPr>
        </p:nvSpPr>
        <p:spPr>
          <a:xfrm>
            <a:off x="681038" y="2409825"/>
            <a:ext cx="7945437" cy="3670300"/>
          </a:xfrm>
        </p:spPr>
        <p:txBody>
          <a:bodyPr/>
          <a:lstStyle/>
          <a:p>
            <a:r>
              <a:rPr lang="en-US" sz="1800" b="1" dirty="0"/>
              <a:t>For qualified</a:t>
            </a:r>
            <a:r>
              <a:rPr lang="en-US" sz="1800" dirty="0"/>
              <a:t>; the professional qualification and the annual institute fees are to be recorded. </a:t>
            </a:r>
            <a:endParaRPr lang="en-US" sz="1800" b="1" dirty="0"/>
          </a:p>
          <a:p>
            <a:r>
              <a:rPr lang="en-US" sz="1800" b="1" dirty="0"/>
              <a:t>For managers</a:t>
            </a:r>
            <a:r>
              <a:rPr lang="en-US" sz="1800" dirty="0"/>
              <a:t>; the number of profit shares, and the parking stall number are to be recorded. </a:t>
            </a:r>
          </a:p>
          <a:p>
            <a:pPr>
              <a:buFont typeface="Wingdings 2" pitchFamily="18" charset="2"/>
              <a:buNone/>
            </a:pPr>
            <a:endParaRPr lang="en-US" sz="1800" dirty="0"/>
          </a:p>
          <a:p>
            <a:pPr>
              <a:buFont typeface="Wingdings 2" pitchFamily="18" charset="2"/>
              <a:buNone/>
            </a:pPr>
            <a:r>
              <a:rPr lang="en-US" sz="1800" dirty="0"/>
              <a:t>In addition, they need to record data about departments; each (unique) department name, budget, and location should be recorded. Employees must work for one, and only one department, departments must have at least one employee, and may (of course) have more than one.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idx="4294967295"/>
          </p:nvPr>
        </p:nvSpPr>
        <p:spPr/>
        <p:txBody>
          <a:bodyPr/>
          <a:lstStyle/>
          <a:p>
            <a:endParaRPr lang="en-GB" sz="2800"/>
          </a:p>
        </p:txBody>
      </p:sp>
      <p:sp>
        <p:nvSpPr>
          <p:cNvPr id="37891" name="Content Placeholder 4"/>
          <p:cNvSpPr>
            <a:spLocks noGrp="1"/>
          </p:cNvSpPr>
          <p:nvPr>
            <p:ph idx="4294967295"/>
          </p:nvPr>
        </p:nvSpPr>
        <p:spPr>
          <a:xfrm>
            <a:off x="681038" y="2409825"/>
            <a:ext cx="7945437" cy="3670300"/>
          </a:xfrm>
        </p:spPr>
        <p:txBody>
          <a:bodyPr/>
          <a:lstStyle/>
          <a:p>
            <a:pPr algn="justLow">
              <a:buFont typeface="Wingdings 2" pitchFamily="18" charset="2"/>
              <a:buNone/>
            </a:pPr>
            <a:r>
              <a:rPr lang="en-US" sz="1800" dirty="0"/>
              <a:t>Each manager normally manages one department, but on occasion a manager may be responsible for more than one department, but never less than one. A department can have only one manager, but occasionally will not have a manager. </a:t>
            </a:r>
          </a:p>
          <a:p>
            <a:pPr algn="justLow">
              <a:buFont typeface="Wingdings 2" pitchFamily="18" charset="2"/>
              <a:buNone/>
            </a:pPr>
            <a:endParaRPr lang="en-US" sz="1800" dirty="0"/>
          </a:p>
          <a:p>
            <a:pPr algn="justLow">
              <a:buFont typeface="Wingdings 2" pitchFamily="18" charset="2"/>
              <a:buNone/>
            </a:pPr>
            <a:r>
              <a:rPr lang="en-US" sz="1800" dirty="0"/>
              <a:t>It is necessary to record the dependents of insured employees; the first name, age and relationship (e.g. child, spouse, etc.) of each dependent must be recorded. It is assumed that no two dependents of the same employee will have the same name. An insured employee must have at least one dependent, the dependents must have one and only one insured employee.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5308772-DD8A-4128-A839-BF676518F2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9162"/>
            <a:ext cx="9144000" cy="565967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F28D1B-3465-4DE4-9493-772D0481E6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99162"/>
            <a:ext cx="9144000" cy="5659675"/>
          </a:xfrm>
          <a:prstGeom prst="rect">
            <a:avLst/>
          </a:prstGeom>
        </p:spPr>
      </p:pic>
    </p:spTree>
    <p:extLst>
      <p:ext uri="{BB962C8B-B14F-4D97-AF65-F5344CB8AC3E}">
        <p14:creationId xmlns:p14="http://schemas.microsoft.com/office/powerpoint/2010/main" val="3016478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7826CA-8BA7-39EB-48D4-D02660A1DA8E}"/>
              </a:ext>
            </a:extLst>
          </p:cNvPr>
          <p:cNvSpPr>
            <a:spLocks noGrp="1"/>
          </p:cNvSpPr>
          <p:nvPr>
            <p:ph type="title"/>
          </p:nvPr>
        </p:nvSpPr>
        <p:spPr/>
        <p:txBody>
          <a:bodyPr/>
          <a:lstStyle/>
          <a:p>
            <a:r>
              <a:rPr lang="en-US" dirty="0"/>
              <a:t>Q2</a:t>
            </a:r>
            <a:endParaRPr lang="ar-SA" dirty="0"/>
          </a:p>
        </p:txBody>
      </p:sp>
      <p:sp>
        <p:nvSpPr>
          <p:cNvPr id="5" name="Content Placeholder 4">
            <a:extLst>
              <a:ext uri="{FF2B5EF4-FFF2-40B4-BE49-F238E27FC236}">
                <a16:creationId xmlns:a16="http://schemas.microsoft.com/office/drawing/2014/main" id="{8BD64D23-B9BD-0514-8A38-AC894CBF0592}"/>
              </a:ext>
            </a:extLst>
          </p:cNvPr>
          <p:cNvSpPr>
            <a:spLocks noGrp="1"/>
          </p:cNvSpPr>
          <p:nvPr>
            <p:ph idx="1"/>
          </p:nvPr>
        </p:nvSpPr>
        <p:spPr>
          <a:xfrm>
            <a:off x="1114425" y="2595563"/>
            <a:ext cx="7799388" cy="3670300"/>
          </a:xfrm>
        </p:spPr>
        <p:txBody>
          <a:bodyPr/>
          <a:lstStyle/>
          <a:p>
            <a:pPr marL="0">
              <a:lnSpc>
                <a:spcPct val="115000"/>
              </a:lnSpc>
              <a:spcBef>
                <a:spcPts val="0"/>
              </a:spcBef>
              <a:spcAft>
                <a:spcPts val="0"/>
              </a:spcAft>
            </a:pPr>
            <a:r>
              <a:rPr lang="en-US" sz="1800" b="1" dirty="0">
                <a:effectLst/>
                <a:latin typeface="TimesNewRomanPSMT"/>
                <a:ea typeface="Calibri" panose="020F0502020204030204" pitchFamily="34" charset="0"/>
                <a:cs typeface="TimesNewRomanPSMT"/>
              </a:rPr>
              <a:t>Q1: Consider the following information about a university database:</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50000"/>
              </a:lnSpc>
              <a:spcBef>
                <a:spcPts val="0"/>
              </a:spcBef>
              <a:spcAft>
                <a:spcPts val="0"/>
              </a:spcAft>
            </a:pPr>
            <a:r>
              <a:rPr lang="en-US" sz="1800" dirty="0">
                <a:effectLst/>
                <a:latin typeface="TimesNewRomanPSMT"/>
                <a:ea typeface="Calibri" panose="020F0502020204030204" pitchFamily="34" charset="0"/>
                <a:cs typeface="TimesNewRomanPSMT"/>
              </a:rPr>
              <a:t>Professors have an SSN, a name, an age, a rank, and a research specialty.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spcAft>
                <a:spcPts val="0"/>
              </a:spcAft>
            </a:pPr>
            <a:r>
              <a:rPr lang="en-US" sz="1800" dirty="0">
                <a:effectLst/>
                <a:latin typeface="TimesNewRomanPSMT"/>
                <a:ea typeface="Calibri" panose="020F0502020204030204" pitchFamily="34" charset="0"/>
                <a:cs typeface="TimesNewRomanPSMT"/>
              </a:rPr>
              <a:t>Projects have a project number, a sponsor name, a starting date, an ending date, and a budget.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spcAft>
                <a:spcPts val="0"/>
              </a:spcAft>
            </a:pPr>
            <a:r>
              <a:rPr lang="en-US" sz="1800" dirty="0">
                <a:effectLst/>
                <a:latin typeface="TimesNewRomanPSMT"/>
                <a:ea typeface="Calibri" panose="020F0502020204030204" pitchFamily="34" charset="0"/>
                <a:cs typeface="TimesNewRomanPSMT"/>
              </a:rPr>
              <a:t> Graduate students have SSN, a name, an age, and a degree program (e.g., M.S. Or Ph.D.).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spcAft>
                <a:spcPts val="0"/>
              </a:spcAft>
            </a:pPr>
            <a:r>
              <a:rPr lang="en-US" sz="1800" dirty="0">
                <a:effectLst/>
                <a:latin typeface="TimesNewRomanPSMT"/>
                <a:ea typeface="Calibri" panose="020F0502020204030204" pitchFamily="34" charset="0"/>
                <a:cs typeface="TimesNewRomanPSMT"/>
              </a:rPr>
              <a:t>Each project is managed by one professor (known as the project’s principal investigator).</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spcAft>
                <a:spcPts val="0"/>
              </a:spcAft>
            </a:pPr>
            <a:r>
              <a:rPr lang="en-US" sz="1800" dirty="0">
                <a:effectLst/>
                <a:latin typeface="TimesNewRomanPSMT"/>
                <a:ea typeface="Calibri" panose="020F0502020204030204" pitchFamily="34" charset="0"/>
                <a:cs typeface="TimesNewRomanPSMT"/>
              </a:rPr>
              <a:t>Each project is worked on by one or more professors (known as the project’s coinvestigators).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spcAft>
                <a:spcPts val="0"/>
              </a:spcAft>
            </a:pPr>
            <a:r>
              <a:rPr lang="en-US" sz="1800" dirty="0">
                <a:effectLst/>
                <a:latin typeface="TimesNewRomanPSMT"/>
                <a:ea typeface="Calibri" panose="020F0502020204030204" pitchFamily="34" charset="0"/>
                <a:cs typeface="TimesNewRomanPSMT"/>
              </a:rPr>
              <a:t>Professors can manage and/or work on multiple projects.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a:spcBef>
                <a:spcPts val="0"/>
              </a:spcBef>
              <a:spcAft>
                <a:spcPts val="0"/>
              </a:spcAft>
            </a:pPr>
            <a:endParaRPr lang="ar-SA" dirty="0"/>
          </a:p>
        </p:txBody>
      </p:sp>
    </p:spTree>
    <p:extLst>
      <p:ext uri="{BB962C8B-B14F-4D97-AF65-F5344CB8AC3E}">
        <p14:creationId xmlns:p14="http://schemas.microsoft.com/office/powerpoint/2010/main" val="1071479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608F1-7AA2-6E70-41CF-ABD9EDDD6027}"/>
              </a:ext>
            </a:extLst>
          </p:cNvPr>
          <p:cNvSpPr>
            <a:spLocks noGrp="1"/>
          </p:cNvSpPr>
          <p:nvPr>
            <p:ph type="title"/>
          </p:nvPr>
        </p:nvSpPr>
        <p:spPr/>
        <p:txBody>
          <a:bodyPr/>
          <a:lstStyle/>
          <a:p>
            <a:r>
              <a:rPr lang="en-US" dirty="0"/>
              <a:t>Q2</a:t>
            </a:r>
            <a:endParaRPr lang="ar-SA" dirty="0"/>
          </a:p>
        </p:txBody>
      </p:sp>
      <p:sp>
        <p:nvSpPr>
          <p:cNvPr id="3" name="Content Placeholder 2">
            <a:extLst>
              <a:ext uri="{FF2B5EF4-FFF2-40B4-BE49-F238E27FC236}">
                <a16:creationId xmlns:a16="http://schemas.microsoft.com/office/drawing/2014/main" id="{9ED7B50E-1ABB-ED3A-1AB6-036E8BED8D19}"/>
              </a:ext>
            </a:extLst>
          </p:cNvPr>
          <p:cNvSpPr>
            <a:spLocks noGrp="1"/>
          </p:cNvSpPr>
          <p:nvPr>
            <p:ph idx="1"/>
          </p:nvPr>
        </p:nvSpPr>
        <p:spPr/>
        <p:txBody>
          <a:bodyPr/>
          <a:lstStyle/>
          <a:p>
            <a:pPr marL="0">
              <a:lnSpc>
                <a:spcPct val="115000"/>
              </a:lnSpc>
              <a:spcBef>
                <a:spcPts val="0"/>
              </a:spcBef>
              <a:spcAft>
                <a:spcPts val="0"/>
              </a:spcAft>
            </a:pPr>
            <a:r>
              <a:rPr lang="en-US" sz="2000" dirty="0">
                <a:effectLst/>
                <a:latin typeface="TimesNewRomanPSMT"/>
                <a:ea typeface="Calibri" panose="020F0502020204030204" pitchFamily="34" charset="0"/>
                <a:cs typeface="TimesNewRomanPSMT"/>
              </a:rPr>
              <a:t>Each project is worked on by one or more graduate students (known as the project’s research assistants).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spcAft>
                <a:spcPts val="0"/>
              </a:spcAft>
            </a:pPr>
            <a:r>
              <a:rPr lang="en-US" sz="2000" dirty="0">
                <a:effectLst/>
                <a:latin typeface="TimesNewRomanPSMT"/>
                <a:ea typeface="Calibri" panose="020F0502020204030204" pitchFamily="34" charset="0"/>
                <a:cs typeface="TimesNewRomanPSMT"/>
              </a:rPr>
              <a:t>When graduate students work on a project, a professor must supervise their work on the project.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spcAft>
                <a:spcPts val="0"/>
              </a:spcAft>
            </a:pPr>
            <a:r>
              <a:rPr lang="en-US" sz="2000" dirty="0">
                <a:effectLst/>
                <a:latin typeface="TimesNewRomanPSMT"/>
                <a:ea typeface="Calibri" panose="020F0502020204030204" pitchFamily="34" charset="0"/>
                <a:cs typeface="TimesNewRomanPSMT"/>
              </a:rPr>
              <a:t>Graduate students can work on multiple projects, in which case they will have a (potentially different) supervisor for each one.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spcAft>
                <a:spcPts val="0"/>
              </a:spcAft>
            </a:pPr>
            <a:r>
              <a:rPr lang="en-US" sz="2000" dirty="0">
                <a:effectLst/>
                <a:latin typeface="TimesNewRomanPSMT"/>
                <a:ea typeface="Calibri" panose="020F0502020204030204" pitchFamily="34" charset="0"/>
                <a:cs typeface="TimesNewRomanPSMT"/>
              </a:rPr>
              <a:t> Departments have a department number, a department name, and a main office.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spcAft>
                <a:spcPts val="0"/>
              </a:spcAft>
            </a:pPr>
            <a:r>
              <a:rPr lang="en-US" sz="2000" dirty="0">
                <a:effectLst/>
                <a:latin typeface="TimesNewRomanPSMT"/>
                <a:ea typeface="Calibri" panose="020F0502020204030204" pitchFamily="34" charset="0"/>
                <a:cs typeface="TimesNewRomanPSMT"/>
              </a:rPr>
              <a:t> Departments have a professor (known as the chairman) who runs the department.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1599245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4405C-B5E4-BA1D-C8EE-033D188C1219}"/>
              </a:ext>
            </a:extLst>
          </p:cNvPr>
          <p:cNvSpPr>
            <a:spLocks noGrp="1"/>
          </p:cNvSpPr>
          <p:nvPr>
            <p:ph type="title"/>
          </p:nvPr>
        </p:nvSpPr>
        <p:spPr/>
        <p:txBody>
          <a:bodyPr/>
          <a:lstStyle/>
          <a:p>
            <a:r>
              <a:rPr lang="en-US" dirty="0"/>
              <a:t>Q2</a:t>
            </a:r>
            <a:endParaRPr lang="ar-SA" dirty="0"/>
          </a:p>
        </p:txBody>
      </p:sp>
      <p:sp>
        <p:nvSpPr>
          <p:cNvPr id="3" name="Content Placeholder 2">
            <a:extLst>
              <a:ext uri="{FF2B5EF4-FFF2-40B4-BE49-F238E27FC236}">
                <a16:creationId xmlns:a16="http://schemas.microsoft.com/office/drawing/2014/main" id="{FCF8DA1C-D35F-FF95-CA3C-D07DE6A28EAD}"/>
              </a:ext>
            </a:extLst>
          </p:cNvPr>
          <p:cNvSpPr>
            <a:spLocks noGrp="1"/>
          </p:cNvSpPr>
          <p:nvPr>
            <p:ph idx="1"/>
          </p:nvPr>
        </p:nvSpPr>
        <p:spPr/>
        <p:txBody>
          <a:bodyPr/>
          <a:lstStyle/>
          <a:p>
            <a:pPr marL="0">
              <a:lnSpc>
                <a:spcPct val="115000"/>
              </a:lnSpc>
              <a:spcBef>
                <a:spcPts val="0"/>
              </a:spcBef>
              <a:spcAft>
                <a:spcPts val="0"/>
              </a:spcAft>
            </a:pPr>
            <a:r>
              <a:rPr lang="en-US" sz="2000" dirty="0">
                <a:effectLst/>
                <a:latin typeface="TimesNewRomanPSMT"/>
                <a:ea typeface="Calibri" panose="020F0502020204030204" pitchFamily="34" charset="0"/>
                <a:cs typeface="TimesNewRomanPSMT"/>
              </a:rPr>
              <a:t>Professors work in one or more departments, and for each department that they work in, a time percentage is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spcAft>
                <a:spcPts val="0"/>
              </a:spcAft>
            </a:pPr>
            <a:r>
              <a:rPr lang="en-US" sz="2000" dirty="0">
                <a:effectLst/>
                <a:latin typeface="TimesNewRomanPSMT"/>
                <a:ea typeface="Calibri" panose="020F0502020204030204" pitchFamily="34" charset="0"/>
                <a:cs typeface="TimesNewRomanPSMT"/>
              </a:rPr>
              <a:t>associated with their job.</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15000"/>
              </a:lnSpc>
              <a:spcBef>
                <a:spcPts val="0"/>
              </a:spcBef>
              <a:spcAft>
                <a:spcPts val="0"/>
              </a:spcAft>
            </a:pPr>
            <a:r>
              <a:rPr lang="en-US" sz="2000" dirty="0">
                <a:effectLst/>
                <a:latin typeface="TimesNewRomanPSMT"/>
                <a:ea typeface="Calibri" panose="020F0502020204030204" pitchFamily="34" charset="0"/>
                <a:cs typeface="TimesNewRomanPSMT"/>
              </a:rPr>
              <a:t>Graduate students have one major department in which they are working on their degree.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nSpc>
                <a:spcPct val="150000"/>
              </a:lnSpc>
              <a:spcBef>
                <a:spcPts val="0"/>
              </a:spcBef>
              <a:spcAft>
                <a:spcPts val="0"/>
              </a:spcAft>
            </a:pPr>
            <a:r>
              <a:rPr lang="en-US" sz="2000" dirty="0">
                <a:effectLst/>
                <a:latin typeface="TimesNewRomanPSMT"/>
                <a:ea typeface="Calibri" panose="020F0502020204030204" pitchFamily="34" charset="0"/>
                <a:cs typeface="TimesNewRomanPSMT"/>
              </a:rPr>
              <a:t>Create an ER/EER diagram that fulfils the above requirements and motivate your suggestions.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ar-SA" dirty="0"/>
          </a:p>
        </p:txBody>
      </p:sp>
    </p:spTree>
    <p:extLst>
      <p:ext uri="{BB962C8B-B14F-4D97-AF65-F5344CB8AC3E}">
        <p14:creationId xmlns:p14="http://schemas.microsoft.com/office/powerpoint/2010/main" val="927424639"/>
      </p:ext>
    </p:extLst>
  </p:cSld>
  <p:clrMapOvr>
    <a:masterClrMapping/>
  </p:clrMapOvr>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majorFont>
      <a:minorFont>
        <a:latin typeface="Century Gothic"/>
        <a:ea typeface=""/>
        <a:cs typeface=""/>
        <a:font script="Jpan" typeface="メイリオ"/>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380</TotalTime>
  <Words>1244</Words>
  <Application>Microsoft Office PowerPoint</Application>
  <PresentationFormat>On-screen Show (4:3)</PresentationFormat>
  <Paragraphs>39</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Century Gothic</vt:lpstr>
      <vt:lpstr>TimesNewRomanPSMT</vt:lpstr>
      <vt:lpstr>Wingdings 2</vt:lpstr>
      <vt:lpstr>Perception</vt:lpstr>
      <vt:lpstr>Extra EER</vt:lpstr>
      <vt:lpstr>Q1: Draw an ER diagram</vt:lpstr>
      <vt:lpstr>PowerPoint Presentation</vt:lpstr>
      <vt:lpstr>PowerPoint Presentation</vt:lpstr>
      <vt:lpstr>PowerPoint Presentation</vt:lpstr>
      <vt:lpstr>PowerPoint Presentation</vt:lpstr>
      <vt:lpstr>Q2</vt:lpstr>
      <vt:lpstr>Q2</vt:lpstr>
      <vt:lpstr>Q2</vt:lpstr>
      <vt:lpstr>PowerPoint Presentation</vt:lpstr>
      <vt:lpstr>Q3</vt:lpstr>
      <vt:lpstr>PowerPoint Presentation</vt:lpstr>
      <vt:lpstr>q4</vt:lpstr>
      <vt:lpstr>PowerPoint Presentation</vt:lpstr>
      <vt:lpstr>q5</vt:lpstr>
      <vt:lpstr>PowerPoint Presentation</vt:lpstr>
      <vt:lpstr>PowerPoint Presentation</vt:lpstr>
      <vt:lpstr>PowerPoint Presentation</vt:lpstr>
      <vt:lpstr>S/G notation (chen notation)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Nada Al-Harbi</dc:creator>
  <cp:lastModifiedBy>Huda Alomair</cp:lastModifiedBy>
  <cp:revision>35</cp:revision>
  <dcterms:created xsi:type="dcterms:W3CDTF">2012-09-13T10:27:57Z</dcterms:created>
  <dcterms:modified xsi:type="dcterms:W3CDTF">2023-04-04T09:02:44Z</dcterms:modified>
</cp:coreProperties>
</file>