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B1378C0-2C0B-46E5-A17F-34A60A0C5BCE}" type="datetimeFigureOut">
              <a:rPr lang="en-US" smtClean="0"/>
              <a:t>11/14/2012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32473E-13A4-489E-9386-B8033D846D4A}"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1378C0-2C0B-46E5-A17F-34A60A0C5BCE}" type="datetimeFigureOut">
              <a:rPr lang="en-US" smtClean="0"/>
              <a:t>11/14/2012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2473E-13A4-489E-9386-B8033D846D4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732473E-13A4-489E-9386-B8033D846D4A}"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1378C0-2C0B-46E5-A17F-34A60A0C5BCE}" type="datetimeFigureOut">
              <a:rPr lang="en-US" smtClean="0"/>
              <a:t>11/14/2012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B1378C0-2C0B-46E5-A17F-34A60A0C5BCE}" type="datetimeFigureOut">
              <a:rPr lang="en-US" smtClean="0"/>
              <a:t>11/14/2012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732473E-13A4-489E-9386-B8033D846D4A}"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B1378C0-2C0B-46E5-A17F-34A60A0C5BCE}" type="datetimeFigureOut">
              <a:rPr lang="en-US" smtClean="0"/>
              <a:t>11/14/2012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32473E-13A4-489E-9386-B8033D846D4A}"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B1378C0-2C0B-46E5-A17F-34A60A0C5BCE}" type="datetimeFigureOut">
              <a:rPr lang="en-US" smtClean="0"/>
              <a:t>11/14/2012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2473E-13A4-489E-9386-B8033D846D4A}"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B1378C0-2C0B-46E5-A17F-34A60A0C5BCE}" type="datetimeFigureOut">
              <a:rPr lang="en-US" smtClean="0"/>
              <a:t>11/14/2012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732473E-13A4-489E-9386-B8033D846D4A}"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B1378C0-2C0B-46E5-A17F-34A60A0C5BCE}" type="datetimeFigureOut">
              <a:rPr lang="en-US" smtClean="0"/>
              <a:t>11/14/2012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732473E-13A4-489E-9386-B8033D846D4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B1378C0-2C0B-46E5-A17F-34A60A0C5BCE}" type="datetimeFigureOut">
              <a:rPr lang="en-US" smtClean="0"/>
              <a:t>11/14/2012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732473E-13A4-489E-9386-B8033D846D4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732473E-13A4-489E-9386-B8033D846D4A}"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B1378C0-2C0B-46E5-A17F-34A60A0C5BCE}" type="datetimeFigureOut">
              <a:rPr lang="en-US" smtClean="0"/>
              <a:t>11/14/2012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732473E-13A4-489E-9386-B8033D846D4A}"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B1378C0-2C0B-46E5-A17F-34A60A0C5BCE}" type="datetimeFigureOut">
              <a:rPr lang="en-US" smtClean="0"/>
              <a:t>11/14/2012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378C0-2C0B-46E5-A17F-34A60A0C5BCE}" type="datetimeFigureOut">
              <a:rPr lang="en-US" smtClean="0"/>
              <a:t>11/14/2012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732473E-13A4-489E-9386-B8033D846D4A}"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819400"/>
            <a:ext cx="8763000" cy="3810000"/>
          </a:xfrm>
        </p:spPr>
        <p:txBody>
          <a:bodyPr/>
          <a:lstStyle/>
          <a:p>
            <a:pPr algn="l">
              <a:buFont typeface="Wingdings" pitchFamily="2" charset="2"/>
              <a:buChar char="v"/>
            </a:pPr>
            <a:r>
              <a:rPr lang="en-US" dirty="0" smtClean="0"/>
              <a:t> Quality Assurance:</a:t>
            </a:r>
          </a:p>
          <a:p>
            <a:pPr algn="just">
              <a:buFont typeface="Wingdings" pitchFamily="2" charset="2"/>
              <a:buChar char="Ø"/>
            </a:pPr>
            <a:r>
              <a:rPr lang="en-US" cap="none" dirty="0" smtClean="0"/>
              <a:t>QA is defined as a procedure or set of procedures intended to ensure that a product or service under development (before work is complete, as opposed to afterwards) meets specified requirements. OR Actions that you intend to use to prevent errors on a certain task.</a:t>
            </a:r>
          </a:p>
          <a:p>
            <a:pPr algn="just">
              <a:buFont typeface="Wingdings" pitchFamily="2" charset="2"/>
              <a:buChar char="Ø"/>
            </a:pPr>
            <a:endParaRPr lang="en-US" cap="none" dirty="0" smtClean="0"/>
          </a:p>
          <a:p>
            <a:pPr algn="just">
              <a:buFont typeface="Wingdings" pitchFamily="2" charset="2"/>
              <a:buChar char="v"/>
            </a:pPr>
            <a:r>
              <a:rPr lang="en-US" cap="none" dirty="0" smtClean="0"/>
              <a:t>Quality </a:t>
            </a:r>
            <a:r>
              <a:rPr lang="en-US" cap="none" dirty="0" smtClean="0"/>
              <a:t>Control:</a:t>
            </a:r>
          </a:p>
          <a:p>
            <a:pPr algn="just">
              <a:buFont typeface="Wingdings" pitchFamily="2" charset="2"/>
              <a:buChar char="Ø"/>
            </a:pPr>
            <a:r>
              <a:rPr lang="en-US" cap="none" dirty="0" smtClean="0"/>
              <a:t>(QC) is a procedure or set of procedures intended to ensure that a manufactured product or performed service </a:t>
            </a:r>
            <a:r>
              <a:rPr lang="en-US" cap="none" dirty="0" smtClean="0"/>
              <a:t>meets </a:t>
            </a:r>
            <a:r>
              <a:rPr lang="en-US" cap="none" dirty="0" smtClean="0"/>
              <a:t>the requirements of the client or customer</a:t>
            </a:r>
            <a:r>
              <a:rPr lang="en-US" cap="none" dirty="0" smtClean="0"/>
              <a:t>. OR making sure that no errors occurred after the completion of task.</a:t>
            </a:r>
            <a:endParaRPr lang="en-US" cap="none" dirty="0"/>
          </a:p>
        </p:txBody>
      </p:sp>
      <p:sp>
        <p:nvSpPr>
          <p:cNvPr id="2" name="Title 1"/>
          <p:cNvSpPr>
            <a:spLocks noGrp="1"/>
          </p:cNvSpPr>
          <p:nvPr>
            <p:ph type="ctrTitle"/>
          </p:nvPr>
        </p:nvSpPr>
        <p:spPr>
          <a:xfrm>
            <a:off x="152400" y="304800"/>
            <a:ext cx="8839200" cy="1143000"/>
          </a:xfrm>
        </p:spPr>
        <p:txBody>
          <a:bodyPr>
            <a:normAutofit fontScale="90000"/>
          </a:bodyPr>
          <a:lstStyle/>
          <a:p>
            <a:r>
              <a:rPr lang="en-US" dirty="0" smtClean="0"/>
              <a:t>Difference Between Quality Assurance and Quality Control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Suggest a software quality metric that will perform the following</a:t>
            </a:r>
            <a:endParaRPr lang="en-US" dirty="0"/>
          </a:p>
        </p:txBody>
      </p:sp>
      <p:sp>
        <p:nvSpPr>
          <p:cNvPr id="3" name="Content Placeholder 2"/>
          <p:cNvSpPr>
            <a:spLocks noGrp="1"/>
          </p:cNvSpPr>
          <p:nvPr>
            <p:ph sz="quarter" idx="1"/>
          </p:nvPr>
        </p:nvSpPr>
        <p:spPr>
          <a:xfrm>
            <a:off x="152400" y="1527048"/>
            <a:ext cx="8839200" cy="4873752"/>
          </a:xfrm>
        </p:spPr>
        <p:txBody>
          <a:bodyPr>
            <a:normAutofit/>
          </a:bodyPr>
          <a:lstStyle/>
          <a:p>
            <a:r>
              <a:rPr lang="en-US" sz="2800" dirty="0" smtClean="0"/>
              <a:t>Measure </a:t>
            </a:r>
            <a:r>
              <a:rPr lang="en-US" sz="2800" dirty="0" smtClean="0"/>
              <a:t>the speed of  a student course  registration module</a:t>
            </a:r>
          </a:p>
          <a:p>
            <a:r>
              <a:rPr lang="en-US" sz="2800" dirty="0" smtClean="0"/>
              <a:t>Measure </a:t>
            </a:r>
            <a:r>
              <a:rPr lang="en-US" sz="2800" dirty="0" smtClean="0"/>
              <a:t>how easy it is to learn  new student data entry module</a:t>
            </a:r>
          </a:p>
          <a:p>
            <a:r>
              <a:rPr lang="en-US" sz="2800" dirty="0" smtClean="0"/>
              <a:t>Measure </a:t>
            </a:r>
            <a:r>
              <a:rPr lang="en-US" sz="2800" dirty="0" smtClean="0"/>
              <a:t>how many student can be registered in one hour</a:t>
            </a:r>
          </a:p>
          <a:p>
            <a:r>
              <a:rPr lang="en-US" sz="2800" dirty="0" smtClean="0"/>
              <a:t>Measure </a:t>
            </a:r>
            <a:r>
              <a:rPr lang="en-US" sz="2800" dirty="0" smtClean="0"/>
              <a:t>the quality of a  programmer coding</a:t>
            </a:r>
          </a:p>
          <a:p>
            <a:r>
              <a:rPr lang="en-US" sz="2800" dirty="0" smtClean="0"/>
              <a:t>Measure </a:t>
            </a:r>
            <a:r>
              <a:rPr lang="en-US" sz="2800" dirty="0" smtClean="0"/>
              <a:t>the quality of requirements document</a:t>
            </a:r>
          </a:p>
          <a:p>
            <a:r>
              <a:rPr lang="en-US" sz="2800" dirty="0" smtClean="0"/>
              <a:t>Measure </a:t>
            </a:r>
            <a:r>
              <a:rPr lang="en-US" sz="2800" dirty="0" smtClean="0"/>
              <a:t>the quality of a testing engineering work</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838200"/>
          </a:xfrm>
        </p:spPr>
        <p:txBody>
          <a:bodyPr>
            <a:normAutofit fontScale="90000"/>
          </a:bodyPr>
          <a:lstStyle/>
          <a:p>
            <a:r>
              <a:rPr lang="en-US" dirty="0" smtClean="0"/>
              <a:t>Identify Quality Assurance and Quality Control aspects in the given points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Project </a:t>
            </a:r>
            <a:r>
              <a:rPr lang="en-US" dirty="0" smtClean="0"/>
              <a:t>quality plan</a:t>
            </a:r>
          </a:p>
          <a:p>
            <a:r>
              <a:rPr lang="en-US" dirty="0" smtClean="0"/>
              <a:t>Development </a:t>
            </a:r>
            <a:r>
              <a:rPr lang="en-US" dirty="0" smtClean="0"/>
              <a:t>plan review</a:t>
            </a:r>
          </a:p>
          <a:p>
            <a:r>
              <a:rPr lang="en-US" dirty="0" smtClean="0"/>
              <a:t>Contract </a:t>
            </a:r>
            <a:r>
              <a:rPr lang="en-US" dirty="0" smtClean="0"/>
              <a:t>proposal review</a:t>
            </a:r>
          </a:p>
          <a:p>
            <a:r>
              <a:rPr lang="en-US" dirty="0" smtClean="0"/>
              <a:t>Software </a:t>
            </a:r>
            <a:r>
              <a:rPr lang="en-US" dirty="0" smtClean="0"/>
              <a:t>requirements walkthrough</a:t>
            </a:r>
          </a:p>
          <a:p>
            <a:r>
              <a:rPr lang="en-US" dirty="0" smtClean="0"/>
              <a:t>Detailed </a:t>
            </a:r>
            <a:r>
              <a:rPr lang="en-US" dirty="0" smtClean="0"/>
              <a:t>design inspection</a:t>
            </a:r>
          </a:p>
          <a:p>
            <a:r>
              <a:rPr lang="en-US" dirty="0" smtClean="0"/>
              <a:t>Test </a:t>
            </a:r>
            <a:r>
              <a:rPr lang="en-US" dirty="0" smtClean="0"/>
              <a:t>plan sign-off</a:t>
            </a:r>
          </a:p>
          <a:p>
            <a:r>
              <a:rPr lang="en-US" dirty="0" smtClean="0"/>
              <a:t>Programmers </a:t>
            </a:r>
            <a:r>
              <a:rPr lang="en-US" dirty="0" smtClean="0"/>
              <a:t>quality manual instructions</a:t>
            </a:r>
          </a:p>
          <a:p>
            <a:r>
              <a:rPr lang="en-US" dirty="0" smtClean="0"/>
              <a:t>Software </a:t>
            </a:r>
            <a:r>
              <a:rPr lang="en-US" dirty="0" smtClean="0"/>
              <a:t>unit testing</a:t>
            </a:r>
          </a:p>
          <a:p>
            <a:r>
              <a:rPr lang="en-US" dirty="0" smtClean="0"/>
              <a:t>Software </a:t>
            </a:r>
            <a:r>
              <a:rPr lang="en-US" dirty="0" smtClean="0"/>
              <a:t>integration testing</a:t>
            </a:r>
          </a:p>
          <a:p>
            <a:r>
              <a:rPr lang="en-US" dirty="0" smtClean="0"/>
              <a:t>Software </a:t>
            </a:r>
            <a:r>
              <a:rPr lang="en-US" dirty="0" smtClean="0"/>
              <a:t>use case preparation guidelines</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914400"/>
          </a:xfrm>
        </p:spPr>
        <p:txBody>
          <a:bodyPr>
            <a:normAutofit fontScale="90000"/>
          </a:bodyPr>
          <a:lstStyle/>
          <a:p>
            <a:r>
              <a:rPr lang="en-US" dirty="0" smtClean="0"/>
              <a:t>Identification </a:t>
            </a:r>
            <a:r>
              <a:rPr lang="en-US" dirty="0" smtClean="0"/>
              <a:t>of Quality Assurance and Quality Control </a:t>
            </a:r>
            <a:r>
              <a:rPr lang="en-US" dirty="0" smtClean="0"/>
              <a:t>Points</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r>
              <a:rPr lang="en-US" b="1" dirty="0" smtClean="0"/>
              <a:t>Project Quality Plan: </a:t>
            </a:r>
          </a:p>
          <a:p>
            <a:pPr algn="just">
              <a:buFont typeface="Wingdings" pitchFamily="2" charset="2"/>
              <a:buChar char="Ø"/>
            </a:pPr>
            <a:r>
              <a:rPr lang="en-US" dirty="0" smtClean="0"/>
              <a:t>A plan defining the key quality criteria, quality control and audit processes to be applied to project management and specialist work in </a:t>
            </a:r>
            <a:r>
              <a:rPr lang="en-US" dirty="0" smtClean="0"/>
              <a:t>a specified  </a:t>
            </a:r>
            <a:r>
              <a:rPr lang="en-US" dirty="0" smtClean="0"/>
              <a:t>project. It will be part of the text in the Project Initiation Document</a:t>
            </a:r>
            <a:r>
              <a:rPr lang="en-US" dirty="0" smtClean="0"/>
              <a:t>. </a:t>
            </a:r>
          </a:p>
          <a:p>
            <a:r>
              <a:rPr lang="en-US" b="1" dirty="0" smtClean="0"/>
              <a:t>Development plan review:</a:t>
            </a:r>
          </a:p>
          <a:p>
            <a:pPr algn="just">
              <a:buFont typeface="Wingdings" pitchFamily="2" charset="2"/>
              <a:buChar char="Ø"/>
            </a:pPr>
            <a:r>
              <a:rPr lang="en-US" dirty="0" smtClean="0"/>
              <a:t>Development </a:t>
            </a:r>
            <a:r>
              <a:rPr lang="en-US" dirty="0" smtClean="0"/>
              <a:t>planning refers to the strategic measurable goals that a person, organization or community plans to meet within a certain amount of time</a:t>
            </a:r>
            <a:r>
              <a:rPr lang="en-US" dirty="0" smtClean="0"/>
              <a:t>. </a:t>
            </a:r>
            <a:endParaRPr lang="en-US" dirty="0" smtClean="0"/>
          </a:p>
          <a:p>
            <a:pPr algn="just">
              <a:buFont typeface="Wingdings" pitchFamily="2" charset="2"/>
              <a:buChar char="Ø"/>
            </a:pPr>
            <a:endParaRPr lang="en-US" dirty="0" smtClean="0"/>
          </a:p>
          <a:p>
            <a:pPr algn="just">
              <a:buFont typeface="Wingdings" pitchFamily="2" charset="2"/>
              <a:buChar char="Ø"/>
            </a:pPr>
            <a:endParaRPr lang="en-US" dirty="0" smtClean="0"/>
          </a:p>
          <a:p>
            <a:pPr algn="just">
              <a:buFont typeface="Wingdings" pitchFamily="2" charset="2"/>
              <a:buChar char="Ø"/>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Identification of Quality Assurance and Quality Control Points</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92500" lnSpcReduction="20000"/>
          </a:bodyPr>
          <a:lstStyle/>
          <a:p>
            <a:r>
              <a:rPr lang="en-US" b="1" dirty="0" smtClean="0"/>
              <a:t>Contract proposal </a:t>
            </a:r>
            <a:r>
              <a:rPr lang="en-US" b="1" dirty="0" smtClean="0"/>
              <a:t>review:</a:t>
            </a:r>
            <a:endParaRPr lang="en-US" b="1" dirty="0" smtClean="0"/>
          </a:p>
          <a:p>
            <a:pPr algn="just">
              <a:buFont typeface="Wingdings" pitchFamily="2" charset="2"/>
              <a:buChar char="Ø"/>
            </a:pPr>
            <a:r>
              <a:rPr lang="en-US" dirty="0" smtClean="0"/>
              <a:t>Peer review of R&amp;D contract proposals provides objective evaluation of technical aspects and acceptability or unacceptability of specific proposals based on the technical evaluation criteria. Further it helps to achieve program goals by identifying the best technically qualified offerors</a:t>
            </a:r>
            <a:r>
              <a:rPr lang="en-US" dirty="0" smtClean="0"/>
              <a:t>.</a:t>
            </a:r>
          </a:p>
          <a:p>
            <a:r>
              <a:rPr lang="en-US" b="1" dirty="0" smtClean="0"/>
              <a:t>Software requirements </a:t>
            </a:r>
            <a:r>
              <a:rPr lang="en-US" b="1" dirty="0" smtClean="0"/>
              <a:t>walkthrough:</a:t>
            </a:r>
          </a:p>
          <a:p>
            <a:pPr algn="just">
              <a:buFont typeface="Wingdings" pitchFamily="2" charset="2"/>
              <a:buChar char="Ø"/>
            </a:pPr>
            <a:r>
              <a:rPr lang="en-US" dirty="0" smtClean="0"/>
              <a:t>walkthrough </a:t>
            </a:r>
            <a:r>
              <a:rPr lang="en-US" dirty="0" smtClean="0"/>
              <a:t>is step by step simulation of the execution of a procedure, as when walking through code line by line, with an imagined set of inputs. </a:t>
            </a:r>
            <a:r>
              <a:rPr lang="en-US" dirty="0" smtClean="0"/>
              <a:t>The term has been extended to the review of material that is not procedural, such as data descriptions, reference manuals, specifications, etc.</a:t>
            </a:r>
          </a:p>
          <a:p>
            <a:pPr algn="just">
              <a:buFont typeface="Wingdings" pitchFamily="2" charset="2"/>
              <a:buChar char="Ø"/>
            </a:pPr>
            <a:endParaRPr lang="en-US" dirty="0" smtClean="0"/>
          </a:p>
          <a:p>
            <a:pPr algn="just">
              <a:buFont typeface="Wingdings" pitchFamily="2" charset="2"/>
              <a:buChar char="Ø"/>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Identification of Quality Assurance and Quality Control Points</a:t>
            </a:r>
            <a:endParaRPr lang="en-US" dirty="0"/>
          </a:p>
        </p:txBody>
      </p:sp>
      <p:sp>
        <p:nvSpPr>
          <p:cNvPr id="3" name="Content Placeholder 2"/>
          <p:cNvSpPr>
            <a:spLocks noGrp="1"/>
          </p:cNvSpPr>
          <p:nvPr>
            <p:ph sz="quarter" idx="1"/>
          </p:nvPr>
        </p:nvSpPr>
        <p:spPr>
          <a:xfrm>
            <a:off x="152400" y="1600200"/>
            <a:ext cx="8839200" cy="4797552"/>
          </a:xfrm>
        </p:spPr>
        <p:txBody>
          <a:bodyPr>
            <a:normAutofit fontScale="85000" lnSpcReduction="20000"/>
          </a:bodyPr>
          <a:lstStyle/>
          <a:p>
            <a:r>
              <a:rPr lang="en-US" sz="2500" b="1" dirty="0" smtClean="0"/>
              <a:t>Detailed design </a:t>
            </a:r>
            <a:r>
              <a:rPr lang="en-US" sz="2500" b="1" dirty="0" smtClean="0"/>
              <a:t>inspection:</a:t>
            </a:r>
          </a:p>
          <a:p>
            <a:pPr algn="just">
              <a:buFont typeface="Wingdings" pitchFamily="2" charset="2"/>
              <a:buChar char="Ø"/>
            </a:pPr>
            <a:r>
              <a:rPr lang="en-US" sz="2500" dirty="0" smtClean="0"/>
              <a:t>A formal evaluation technique in which software requirements, design, or code are examined in detail by person or group other than the author to detect faults, violations of development standards, and other </a:t>
            </a:r>
            <a:r>
              <a:rPr lang="en-US" sz="2500" dirty="0" smtClean="0"/>
              <a:t>problems.</a:t>
            </a:r>
            <a:endParaRPr lang="en-US" sz="2500" dirty="0" smtClean="0"/>
          </a:p>
          <a:p>
            <a:r>
              <a:rPr lang="en-US" sz="2500" b="1" dirty="0" smtClean="0"/>
              <a:t>Test plan </a:t>
            </a:r>
            <a:r>
              <a:rPr lang="en-US" sz="2500" b="1" dirty="0" smtClean="0"/>
              <a:t>sign-off:</a:t>
            </a:r>
          </a:p>
          <a:p>
            <a:pPr>
              <a:buFont typeface="Wingdings" pitchFamily="2" charset="2"/>
              <a:buChar char="Ø"/>
            </a:pPr>
            <a:r>
              <a:rPr lang="en-US" sz="2500" dirty="0" smtClean="0"/>
              <a:t>Number of requirements implemented should match the number of requirements provided </a:t>
            </a:r>
          </a:p>
          <a:p>
            <a:pPr>
              <a:buFont typeface="Wingdings" pitchFamily="2" charset="2"/>
              <a:buChar char="Ø"/>
            </a:pPr>
            <a:r>
              <a:rPr lang="en-US" sz="2500" dirty="0" smtClean="0"/>
              <a:t> </a:t>
            </a:r>
            <a:r>
              <a:rPr lang="en-US" sz="2500" dirty="0" smtClean="0"/>
              <a:t>No "critical" bugs</a:t>
            </a:r>
          </a:p>
          <a:p>
            <a:pPr>
              <a:buFont typeface="Wingdings" pitchFamily="2" charset="2"/>
              <a:buChar char="Ø"/>
            </a:pPr>
            <a:r>
              <a:rPr lang="en-US" sz="2500" dirty="0" smtClean="0"/>
              <a:t> </a:t>
            </a:r>
            <a:r>
              <a:rPr lang="en-US" sz="2500" dirty="0" smtClean="0"/>
              <a:t>List of "Serious" bugs</a:t>
            </a:r>
          </a:p>
          <a:p>
            <a:pPr>
              <a:buFont typeface="Wingdings" pitchFamily="2" charset="2"/>
              <a:buChar char="Ø"/>
            </a:pPr>
            <a:r>
              <a:rPr lang="en-US" sz="2500" dirty="0" smtClean="0"/>
              <a:t> Number </a:t>
            </a:r>
            <a:r>
              <a:rPr lang="en-US" sz="2500" dirty="0" smtClean="0"/>
              <a:t>of "non-critical" bugs</a:t>
            </a:r>
          </a:p>
          <a:p>
            <a:pPr>
              <a:buFont typeface="Wingdings" pitchFamily="2" charset="2"/>
              <a:buChar char="Ø"/>
            </a:pPr>
            <a:r>
              <a:rPr lang="en-US" sz="2500" dirty="0" smtClean="0"/>
              <a:t> </a:t>
            </a:r>
            <a:r>
              <a:rPr lang="en-US" sz="2500" dirty="0" smtClean="0"/>
              <a:t>Number of test cases executed per component</a:t>
            </a:r>
          </a:p>
          <a:p>
            <a:pPr>
              <a:buFont typeface="Wingdings" pitchFamily="2" charset="2"/>
              <a:buChar char="Ø"/>
            </a:pPr>
            <a:r>
              <a:rPr lang="en-US" sz="2500" dirty="0" smtClean="0"/>
              <a:t> </a:t>
            </a:r>
            <a:r>
              <a:rPr lang="en-US" sz="2500" dirty="0" smtClean="0"/>
              <a:t>What testing areas have not been covered</a:t>
            </a:r>
          </a:p>
          <a:p>
            <a:pPr>
              <a:buFont typeface="Wingdings" pitchFamily="2" charset="2"/>
              <a:buChar char="Ø"/>
            </a:pPr>
            <a:r>
              <a:rPr lang="en-US" sz="2500" dirty="0" smtClean="0"/>
              <a:t> </a:t>
            </a:r>
            <a:r>
              <a:rPr lang="en-US" sz="2500" dirty="0" smtClean="0"/>
              <a:t>Number of test cases passed</a:t>
            </a:r>
          </a:p>
          <a:p>
            <a:pPr>
              <a:buFont typeface="Wingdings" pitchFamily="2" charset="2"/>
              <a:buChar char="Ø"/>
            </a:pPr>
            <a:r>
              <a:rPr lang="en-US" sz="2500" dirty="0" smtClean="0"/>
              <a:t> </a:t>
            </a:r>
            <a:r>
              <a:rPr lang="en-US" sz="2500" dirty="0" smtClean="0"/>
              <a:t>Number of test cases failed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Identification of Quality Assurance and Quality Control Points</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pPr>
              <a:lnSpc>
                <a:spcPct val="80000"/>
              </a:lnSpc>
            </a:pPr>
            <a:r>
              <a:rPr lang="en-US" sz="2500" b="1" dirty="0" smtClean="0"/>
              <a:t>Programmers quality manual instructions:</a:t>
            </a:r>
          </a:p>
          <a:p>
            <a:pPr algn="just">
              <a:lnSpc>
                <a:spcPct val="80000"/>
              </a:lnSpc>
              <a:buFont typeface="Wingdings" pitchFamily="2" charset="2"/>
              <a:buChar char="Ø"/>
            </a:pPr>
            <a:r>
              <a:rPr lang="en-US" sz="2100" dirty="0" smtClean="0"/>
              <a:t>A typical quality manual will include the company's quality policy and goals, as well as a detailed description of its quality control system that might include staff roles and relationships, procedures, systems and any other resources that relate to producing high quality goods or services.</a:t>
            </a:r>
          </a:p>
          <a:p>
            <a:pPr>
              <a:lnSpc>
                <a:spcPct val="80000"/>
              </a:lnSpc>
              <a:buFont typeface="Wingdings" pitchFamily="2" charset="2"/>
              <a:buChar char="Ø"/>
            </a:pPr>
            <a:endParaRPr lang="en-US" sz="2100" b="1" dirty="0" smtClean="0"/>
          </a:p>
          <a:p>
            <a:pPr>
              <a:lnSpc>
                <a:spcPct val="80000"/>
              </a:lnSpc>
            </a:pPr>
            <a:r>
              <a:rPr lang="en-US" sz="2500" b="1" dirty="0" smtClean="0"/>
              <a:t>Software unit </a:t>
            </a:r>
            <a:r>
              <a:rPr lang="en-US" sz="2500" b="1" dirty="0" smtClean="0"/>
              <a:t>testing:</a:t>
            </a:r>
            <a:endParaRPr lang="en-US" sz="2500" b="1" dirty="0" smtClean="0"/>
          </a:p>
          <a:p>
            <a:pPr algn="just">
              <a:lnSpc>
                <a:spcPct val="80000"/>
              </a:lnSpc>
              <a:buFont typeface="Wingdings" pitchFamily="2" charset="2"/>
              <a:buChar char="Ø"/>
            </a:pPr>
            <a:r>
              <a:rPr lang="en-US" sz="2100" dirty="0" smtClean="0"/>
              <a:t>Unit testing is a software development process in which the smallest testable parts of an application, called units, are individually and independently </a:t>
            </a:r>
            <a:r>
              <a:rPr lang="en-US" sz="2100" dirty="0" smtClean="0"/>
              <a:t>tested </a:t>
            </a:r>
            <a:r>
              <a:rPr lang="en-US" sz="2100" dirty="0" smtClean="0"/>
              <a:t>for proper operation. </a:t>
            </a:r>
            <a:endParaRPr lang="en-US" sz="2100" dirty="0" smtClean="0"/>
          </a:p>
          <a:p>
            <a:pPr algn="just">
              <a:lnSpc>
                <a:spcPct val="80000"/>
              </a:lnSpc>
              <a:buFont typeface="Wingdings" pitchFamily="2" charset="2"/>
              <a:buChar char="Ø"/>
            </a:pPr>
            <a:endParaRPr lang="en-US" sz="2100" dirty="0" smtClean="0"/>
          </a:p>
          <a:p>
            <a:pPr>
              <a:lnSpc>
                <a:spcPct val="80000"/>
              </a:lnSpc>
            </a:pPr>
            <a:r>
              <a:rPr lang="en-US" sz="2500" b="1" dirty="0" smtClean="0"/>
              <a:t>Software integration </a:t>
            </a:r>
            <a:r>
              <a:rPr lang="en-US" sz="2500" b="1" dirty="0" smtClean="0"/>
              <a:t>testing:</a:t>
            </a:r>
          </a:p>
          <a:p>
            <a:pPr algn="just">
              <a:lnSpc>
                <a:spcPct val="80000"/>
              </a:lnSpc>
              <a:buFont typeface="Wingdings" pitchFamily="2" charset="2"/>
              <a:buChar char="Ø"/>
            </a:pPr>
            <a:r>
              <a:rPr lang="en-US" sz="2100" dirty="0" smtClean="0"/>
              <a:t>Testing performed to expose defects in the interfaces and in the interactions between integrated components or systems.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Identification of Quality Assurance and Quality Control Points</a:t>
            </a:r>
            <a:endParaRPr lang="en-US" dirty="0"/>
          </a:p>
        </p:txBody>
      </p:sp>
      <p:sp>
        <p:nvSpPr>
          <p:cNvPr id="3" name="Content Placeholder 2"/>
          <p:cNvSpPr>
            <a:spLocks noGrp="1"/>
          </p:cNvSpPr>
          <p:nvPr>
            <p:ph sz="quarter" idx="1"/>
          </p:nvPr>
        </p:nvSpPr>
        <p:spPr/>
        <p:txBody>
          <a:bodyPr/>
          <a:lstStyle/>
          <a:p>
            <a:r>
              <a:rPr lang="en-US" sz="2500" b="1" dirty="0" smtClean="0"/>
              <a:t>Software use case preparation </a:t>
            </a:r>
            <a:r>
              <a:rPr lang="en-US" sz="2500" b="1" dirty="0" smtClean="0"/>
              <a:t>guidelines:</a:t>
            </a:r>
          </a:p>
          <a:p>
            <a:pPr algn="just">
              <a:buFont typeface="Wingdings" pitchFamily="2" charset="2"/>
              <a:buChar char="Ø"/>
            </a:pPr>
            <a:r>
              <a:rPr lang="en-US" sz="2500" dirty="0" smtClean="0"/>
              <a:t>use case </a:t>
            </a:r>
            <a:r>
              <a:rPr lang="en-US" sz="2500" dirty="0" smtClean="0"/>
              <a:t>is </a:t>
            </a:r>
            <a:r>
              <a:rPr lang="en-US" sz="2500" dirty="0" smtClean="0"/>
              <a:t>a list of steps, typically defining interactions between a role (known in UML as an "actor") and a system, to achieve a goal.</a:t>
            </a:r>
            <a:endParaRPr lang="en-US" sz="25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smtClean="0"/>
              <a:t>Identification of Quality Assurance and Quality Control Points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Project quality </a:t>
            </a:r>
            <a:r>
              <a:rPr lang="en-US" dirty="0" smtClean="0"/>
              <a:t>plan                                  </a:t>
            </a:r>
            <a:r>
              <a:rPr lang="en-US" dirty="0" smtClean="0">
                <a:solidFill>
                  <a:srgbClr val="C00000"/>
                </a:solidFill>
              </a:rPr>
              <a:t>Quality</a:t>
            </a:r>
            <a:r>
              <a:rPr lang="en-US" dirty="0" smtClean="0"/>
              <a:t> </a:t>
            </a:r>
            <a:r>
              <a:rPr lang="en-US" dirty="0" smtClean="0">
                <a:solidFill>
                  <a:srgbClr val="C00000"/>
                </a:solidFill>
              </a:rPr>
              <a:t>Assurance</a:t>
            </a:r>
            <a:endParaRPr lang="en-US" dirty="0" smtClean="0">
              <a:solidFill>
                <a:srgbClr val="C00000"/>
              </a:solidFill>
            </a:endParaRPr>
          </a:p>
          <a:p>
            <a:r>
              <a:rPr lang="en-US" dirty="0" smtClean="0"/>
              <a:t>Development plan review </a:t>
            </a:r>
            <a:r>
              <a:rPr lang="en-US" dirty="0" smtClean="0"/>
              <a:t>                      </a:t>
            </a:r>
            <a:r>
              <a:rPr lang="en-US" dirty="0" smtClean="0">
                <a:solidFill>
                  <a:srgbClr val="7030A0"/>
                </a:solidFill>
              </a:rPr>
              <a:t>Quality </a:t>
            </a:r>
            <a:r>
              <a:rPr lang="en-US" dirty="0" smtClean="0">
                <a:solidFill>
                  <a:srgbClr val="7030A0"/>
                </a:solidFill>
              </a:rPr>
              <a:t>Control</a:t>
            </a:r>
          </a:p>
          <a:p>
            <a:r>
              <a:rPr lang="en-US" dirty="0" smtClean="0"/>
              <a:t>Contract proposal review </a:t>
            </a:r>
            <a:r>
              <a:rPr lang="en-US" dirty="0" smtClean="0"/>
              <a:t>                       </a:t>
            </a:r>
            <a:r>
              <a:rPr lang="en-US" dirty="0" smtClean="0">
                <a:solidFill>
                  <a:srgbClr val="7030A0"/>
                </a:solidFill>
              </a:rPr>
              <a:t>Quality </a:t>
            </a:r>
            <a:r>
              <a:rPr lang="en-US" dirty="0" smtClean="0">
                <a:solidFill>
                  <a:srgbClr val="7030A0"/>
                </a:solidFill>
              </a:rPr>
              <a:t>Control</a:t>
            </a:r>
          </a:p>
          <a:p>
            <a:r>
              <a:rPr lang="en-US" dirty="0" smtClean="0"/>
              <a:t>Software requirements walkthrough </a:t>
            </a:r>
            <a:r>
              <a:rPr lang="en-US" dirty="0" smtClean="0"/>
              <a:t>   </a:t>
            </a:r>
            <a:r>
              <a:rPr lang="en-US" dirty="0" smtClean="0">
                <a:solidFill>
                  <a:srgbClr val="7030A0"/>
                </a:solidFill>
              </a:rPr>
              <a:t>Quality </a:t>
            </a:r>
            <a:r>
              <a:rPr lang="en-US" dirty="0" smtClean="0">
                <a:solidFill>
                  <a:srgbClr val="7030A0"/>
                </a:solidFill>
              </a:rPr>
              <a:t>Control</a:t>
            </a:r>
          </a:p>
          <a:p>
            <a:r>
              <a:rPr lang="en-US" dirty="0" smtClean="0"/>
              <a:t>Detailed design inspection </a:t>
            </a:r>
            <a:r>
              <a:rPr lang="en-US" dirty="0" smtClean="0"/>
              <a:t>                    </a:t>
            </a:r>
            <a:r>
              <a:rPr lang="en-US" dirty="0" smtClean="0">
                <a:solidFill>
                  <a:srgbClr val="7030A0"/>
                </a:solidFill>
              </a:rPr>
              <a:t>Quality </a:t>
            </a:r>
            <a:r>
              <a:rPr lang="en-US" dirty="0" smtClean="0">
                <a:solidFill>
                  <a:srgbClr val="7030A0"/>
                </a:solidFill>
              </a:rPr>
              <a:t>Control</a:t>
            </a:r>
          </a:p>
          <a:p>
            <a:r>
              <a:rPr lang="en-US" dirty="0" smtClean="0"/>
              <a:t>Test plan sign-off </a:t>
            </a:r>
            <a:r>
              <a:rPr lang="en-US" dirty="0" smtClean="0"/>
              <a:t>                                     </a:t>
            </a:r>
            <a:r>
              <a:rPr lang="en-US" dirty="0" smtClean="0">
                <a:solidFill>
                  <a:srgbClr val="7030A0"/>
                </a:solidFill>
              </a:rPr>
              <a:t>Quality Control</a:t>
            </a:r>
          </a:p>
          <a:p>
            <a:r>
              <a:rPr lang="en-US" dirty="0" smtClean="0"/>
              <a:t>Programmers quality manual instructions </a:t>
            </a:r>
            <a:r>
              <a:rPr lang="en-US" sz="2200" dirty="0" smtClean="0">
                <a:solidFill>
                  <a:srgbClr val="C00000"/>
                </a:solidFill>
              </a:rPr>
              <a:t>Quality Assurance</a:t>
            </a:r>
          </a:p>
          <a:p>
            <a:r>
              <a:rPr lang="en-US" dirty="0" smtClean="0"/>
              <a:t>Software unit testing </a:t>
            </a:r>
            <a:r>
              <a:rPr lang="en-US" dirty="0" smtClean="0"/>
              <a:t>                              </a:t>
            </a:r>
            <a:r>
              <a:rPr lang="en-US" dirty="0" smtClean="0">
                <a:solidFill>
                  <a:srgbClr val="7030A0"/>
                </a:solidFill>
              </a:rPr>
              <a:t>Quality Control</a:t>
            </a:r>
          </a:p>
          <a:p>
            <a:r>
              <a:rPr lang="en-US" dirty="0" smtClean="0"/>
              <a:t>Software integration testing </a:t>
            </a:r>
            <a:r>
              <a:rPr lang="en-US" dirty="0" smtClean="0"/>
              <a:t>                 </a:t>
            </a:r>
            <a:r>
              <a:rPr lang="en-US" dirty="0" smtClean="0">
                <a:solidFill>
                  <a:srgbClr val="7030A0"/>
                </a:solidFill>
              </a:rPr>
              <a:t>Quality Control</a:t>
            </a:r>
          </a:p>
          <a:p>
            <a:r>
              <a:rPr lang="en-US" dirty="0" smtClean="0"/>
              <a:t>Software use case preparation guidelines </a:t>
            </a:r>
            <a:r>
              <a:rPr lang="en-US" dirty="0" smtClean="0"/>
              <a:t>  </a:t>
            </a:r>
            <a:r>
              <a:rPr lang="en-US" sz="2200" dirty="0" smtClean="0">
                <a:solidFill>
                  <a:srgbClr val="C00000"/>
                </a:solidFill>
              </a:rPr>
              <a:t>Quality </a:t>
            </a:r>
            <a:r>
              <a:rPr lang="en-US" sz="2200" dirty="0" smtClean="0">
                <a:solidFill>
                  <a:srgbClr val="C00000"/>
                </a:solidFill>
              </a:rPr>
              <a:t>Assurance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quality metric</a:t>
            </a:r>
            <a:endParaRPr lang="en-US" dirty="0"/>
          </a:p>
        </p:txBody>
      </p:sp>
      <p:sp>
        <p:nvSpPr>
          <p:cNvPr id="3" name="Content Placeholder 2"/>
          <p:cNvSpPr>
            <a:spLocks noGrp="1"/>
          </p:cNvSpPr>
          <p:nvPr>
            <p:ph sz="quarter" idx="1"/>
          </p:nvPr>
        </p:nvSpPr>
        <p:spPr>
          <a:xfrm>
            <a:off x="152400" y="1527048"/>
            <a:ext cx="8839200" cy="4568952"/>
          </a:xfrm>
        </p:spPr>
        <p:txBody>
          <a:bodyPr/>
          <a:lstStyle/>
          <a:p>
            <a:pPr algn="just"/>
            <a:r>
              <a:rPr lang="en-US" dirty="0" smtClean="0"/>
              <a:t>The kind of metrics employed generally account for whether the quality requirements have been achieved or are likely to be achieved during the software development process. As a quality assurance process, a metric is needed to be revalidated every time it is used</a:t>
            </a:r>
            <a:r>
              <a:rPr lang="en-US" dirty="0" smtClean="0"/>
              <a:t>.</a:t>
            </a:r>
          </a:p>
          <a:p>
            <a:pPr algn="just"/>
            <a:r>
              <a:rPr lang="en-US" dirty="0" smtClean="0"/>
              <a:t>Software Quality Metrics focus on the process, project and product. By analyzing the metrics the organization </a:t>
            </a:r>
            <a:r>
              <a:rPr lang="en-US" dirty="0" smtClean="0"/>
              <a:t>can </a:t>
            </a:r>
            <a:r>
              <a:rPr lang="en-US" dirty="0" smtClean="0"/>
              <a:t>take corrective action to fix those areas in the process, project or product which are the cause of the software defects.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69</TotalTime>
  <Words>834</Words>
  <Application>Microsoft Office PowerPoint</Application>
  <PresentationFormat>On-screen Show (4:3)</PresentationFormat>
  <Paragraphs>73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Difference Between Quality Assurance and Quality Control</vt:lpstr>
      <vt:lpstr>Identify Quality Assurance and Quality Control aspects in the given points</vt:lpstr>
      <vt:lpstr>Identification of Quality Assurance and Quality Control Points</vt:lpstr>
      <vt:lpstr>Identification of Quality Assurance and Quality Control Points</vt:lpstr>
      <vt:lpstr>Identification of Quality Assurance and Quality Control Points</vt:lpstr>
      <vt:lpstr>Identification of Quality Assurance and Quality Control Points</vt:lpstr>
      <vt:lpstr>Identification of Quality Assurance and Quality Control Points</vt:lpstr>
      <vt:lpstr>Identification of Quality Assurance and Quality Control Points</vt:lpstr>
      <vt:lpstr>software quality metric</vt:lpstr>
      <vt:lpstr>Suggest a software quality metric that will perform the following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 Between Quality Assurance and Quality Control</dc:title>
  <dc:creator>HANIF</dc:creator>
  <cp:lastModifiedBy>HANIF</cp:lastModifiedBy>
  <cp:revision>7</cp:revision>
  <dcterms:created xsi:type="dcterms:W3CDTF">2012-11-14T09:26:51Z</dcterms:created>
  <dcterms:modified xsi:type="dcterms:W3CDTF">2012-11-14T10:36:44Z</dcterms:modified>
</cp:coreProperties>
</file>