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00EC107-C487-4956-AB1B-CE5B13E3C6EA}" type="datetimeFigureOut">
              <a:rPr lang="en-US" smtClean="0"/>
              <a:pPr/>
              <a:t>11/21/2012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D485C1E-3402-43C6-9279-A0A9B8A36D3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0EC107-C487-4956-AB1B-CE5B13E3C6EA}"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85C1E-3402-43C6-9279-A0A9B8A36D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D485C1E-3402-43C6-9279-A0A9B8A36D3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0EC107-C487-4956-AB1B-CE5B13E3C6EA}"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00EC107-C487-4956-AB1B-CE5B13E3C6EA}" type="datetimeFigureOut">
              <a:rPr lang="en-US" smtClean="0"/>
              <a:pPr/>
              <a:t>11/21/2012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D485C1E-3402-43C6-9279-A0A9B8A36D3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00EC107-C487-4956-AB1B-CE5B13E3C6EA}" type="datetimeFigureOut">
              <a:rPr lang="en-US" smtClean="0"/>
              <a:pPr/>
              <a:t>11/21/2012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D485C1E-3402-43C6-9279-A0A9B8A36D3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00EC107-C487-4956-AB1B-CE5B13E3C6EA}" type="datetimeFigureOut">
              <a:rPr lang="en-US" smtClean="0"/>
              <a:pPr/>
              <a:t>11/21/2012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85C1E-3402-43C6-9279-A0A9B8A36D3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00EC107-C487-4956-AB1B-CE5B13E3C6EA}" type="datetimeFigureOut">
              <a:rPr lang="en-US" smtClean="0"/>
              <a:pPr/>
              <a:t>11/21/2012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D485C1E-3402-43C6-9279-A0A9B8A36D3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0EC107-C487-4956-AB1B-CE5B13E3C6EA}" type="datetimeFigureOut">
              <a:rPr lang="en-US" smtClean="0"/>
              <a:pPr/>
              <a:t>11/21/2012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D485C1E-3402-43C6-9279-A0A9B8A36D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00EC107-C487-4956-AB1B-CE5B13E3C6EA}" type="datetimeFigureOut">
              <a:rPr lang="en-US" smtClean="0"/>
              <a:pPr/>
              <a:t>11/21/2012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D485C1E-3402-43C6-9279-A0A9B8A36D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D485C1E-3402-43C6-9279-A0A9B8A36D3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00EC107-C487-4956-AB1B-CE5B13E3C6EA}" type="datetimeFigureOut">
              <a:rPr lang="en-US" smtClean="0"/>
              <a:pPr/>
              <a:t>11/21/2012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D485C1E-3402-43C6-9279-A0A9B8A36D3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00EC107-C487-4956-AB1B-CE5B13E3C6EA}" type="datetimeFigureOut">
              <a:rPr lang="en-US" smtClean="0"/>
              <a:pPr/>
              <a:t>11/21/2012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00EC107-C487-4956-AB1B-CE5B13E3C6EA}" type="datetimeFigureOut">
              <a:rPr lang="en-US" smtClean="0"/>
              <a:pPr/>
              <a:t>11/21/2012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D485C1E-3402-43C6-9279-A0A9B8A36D3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819400"/>
            <a:ext cx="8839200" cy="3581400"/>
          </a:xfrm>
        </p:spPr>
        <p:txBody>
          <a:bodyPr/>
          <a:lstStyle/>
          <a:p>
            <a:pPr algn="l">
              <a:lnSpc>
                <a:spcPct val="150000"/>
              </a:lnSpc>
              <a:buFont typeface="Wingdings" pitchFamily="2" charset="2"/>
              <a:buChar char="v"/>
            </a:pPr>
            <a:r>
              <a:rPr lang="en-US" dirty="0" smtClean="0"/>
              <a:t>Objectives:</a:t>
            </a:r>
          </a:p>
          <a:p>
            <a:pPr algn="l">
              <a:lnSpc>
                <a:spcPct val="150000"/>
              </a:lnSpc>
              <a:buFont typeface="Wingdings" pitchFamily="2" charset="2"/>
              <a:buChar char="Ø"/>
            </a:pPr>
            <a:r>
              <a:rPr lang="en-US" sz="1400" cap="none" dirty="0" smtClean="0"/>
              <a:t>Scheduling development activities that will lead to the successful and timely completion of the project</a:t>
            </a:r>
            <a:endParaRPr lang="en-US" dirty="0" smtClean="0"/>
          </a:p>
          <a:p>
            <a:pPr algn="l">
              <a:lnSpc>
                <a:spcPct val="150000"/>
              </a:lnSpc>
              <a:buFont typeface="Wingdings" pitchFamily="2" charset="2"/>
              <a:buChar char="Ø"/>
            </a:pPr>
            <a:r>
              <a:rPr lang="en-US" sz="1400" cap="none" dirty="0" smtClean="0"/>
              <a:t>Recruiting team members and allocating development resources</a:t>
            </a:r>
          </a:p>
          <a:p>
            <a:pPr algn="l">
              <a:lnSpc>
                <a:spcPct val="150000"/>
              </a:lnSpc>
              <a:buFont typeface="Wingdings" pitchFamily="2" charset="2"/>
              <a:buChar char="Ø"/>
            </a:pPr>
            <a:r>
              <a:rPr lang="en-US" sz="1400" cap="none" dirty="0" smtClean="0"/>
              <a:t>Resolving development risks.</a:t>
            </a:r>
          </a:p>
          <a:p>
            <a:pPr algn="l">
              <a:lnSpc>
                <a:spcPct val="150000"/>
              </a:lnSpc>
              <a:buFont typeface="Wingdings" pitchFamily="2" charset="2"/>
              <a:buChar char="Ø"/>
            </a:pPr>
            <a:r>
              <a:rPr lang="en-US" sz="1400" cap="none" dirty="0" smtClean="0"/>
              <a:t>Implementing required SQA activities.</a:t>
            </a:r>
          </a:p>
          <a:p>
            <a:pPr algn="l">
              <a:lnSpc>
                <a:spcPct val="150000"/>
              </a:lnSpc>
              <a:buFont typeface="Wingdings" pitchFamily="2" charset="2"/>
              <a:buChar char="Ø"/>
            </a:pPr>
            <a:r>
              <a:rPr lang="en-US" sz="1400" cap="none" dirty="0" smtClean="0"/>
              <a:t>Providing management with data needed for project control</a:t>
            </a:r>
          </a:p>
        </p:txBody>
      </p:sp>
      <p:sp>
        <p:nvSpPr>
          <p:cNvPr id="2" name="Title 1"/>
          <p:cNvSpPr>
            <a:spLocks noGrp="1"/>
          </p:cNvSpPr>
          <p:nvPr>
            <p:ph type="ctrTitle"/>
          </p:nvPr>
        </p:nvSpPr>
        <p:spPr>
          <a:xfrm>
            <a:off x="304800" y="304800"/>
            <a:ext cx="8686800" cy="990600"/>
          </a:xfrm>
        </p:spPr>
        <p:txBody>
          <a:bodyPr>
            <a:noAutofit/>
          </a:bodyPr>
          <a:lstStyle/>
          <a:p>
            <a:r>
              <a:rPr lang="en-US" sz="3200" dirty="0" smtClean="0"/>
              <a:t>Development plan and quality plan for your Project</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the development plan</a:t>
            </a:r>
            <a:endParaRPr lang="en-US" dirty="0"/>
          </a:p>
        </p:txBody>
      </p:sp>
      <p:sp>
        <p:nvSpPr>
          <p:cNvPr id="3" name="Content Placeholder 2"/>
          <p:cNvSpPr>
            <a:spLocks noGrp="1"/>
          </p:cNvSpPr>
          <p:nvPr>
            <p:ph sz="quarter" idx="1"/>
          </p:nvPr>
        </p:nvSpPr>
        <p:spPr>
          <a:xfrm>
            <a:off x="301752" y="1527048"/>
            <a:ext cx="8503920" cy="4949952"/>
          </a:xfrm>
        </p:spPr>
        <p:txBody>
          <a:bodyPr/>
          <a:lstStyle/>
          <a:p>
            <a:pPr>
              <a:buFont typeface="Wingdings" pitchFamily="2" charset="2"/>
              <a:buChar char="v"/>
            </a:pPr>
            <a:endParaRPr lang="en-US" b="1" dirty="0" smtClean="0"/>
          </a:p>
          <a:p>
            <a:pPr>
              <a:buFont typeface="Wingdings" pitchFamily="2" charset="2"/>
              <a:buChar char="v"/>
            </a:pPr>
            <a:r>
              <a:rPr lang="en-US" b="1" dirty="0" smtClean="0"/>
              <a:t>Project products or deliverables:</a:t>
            </a:r>
          </a:p>
          <a:p>
            <a:pPr algn="just">
              <a:buFont typeface="Wingdings" pitchFamily="2" charset="2"/>
              <a:buChar char="Ø"/>
            </a:pPr>
            <a:r>
              <a:rPr lang="en-US" sz="2000" dirty="0" smtClean="0"/>
              <a:t>Design documents specifying dates of completion</a:t>
            </a:r>
          </a:p>
          <a:p>
            <a:pPr algn="just">
              <a:buFont typeface="Wingdings" pitchFamily="2" charset="2"/>
              <a:buChar char="Ø"/>
            </a:pPr>
            <a:r>
              <a:rPr lang="en-US" sz="2000" dirty="0" smtClean="0"/>
              <a:t>Software products (specifying completion date and installation site)</a:t>
            </a:r>
          </a:p>
          <a:p>
            <a:pPr algn="just">
              <a:buFont typeface="Wingdings" pitchFamily="2" charset="2"/>
              <a:buChar char="Ø"/>
            </a:pPr>
            <a:r>
              <a:rPr lang="en-US" sz="2000" dirty="0" smtClean="0"/>
              <a:t>Training tasks (specifying dates, participants and sites).</a:t>
            </a:r>
          </a:p>
          <a:p>
            <a:pPr algn="just">
              <a:buFont typeface="Wingdings" pitchFamily="2" charset="2"/>
              <a:buChar char="Ø"/>
            </a:pPr>
            <a:endParaRPr lang="en-US" sz="2000" dirty="0" smtClean="0"/>
          </a:p>
          <a:p>
            <a:pPr algn="just">
              <a:buFont typeface="Wingdings" pitchFamily="2" charset="2"/>
              <a:buChar char="v"/>
            </a:pPr>
            <a:r>
              <a:rPr lang="en-US" b="1" dirty="0" smtClean="0"/>
              <a:t>Project interfaces:</a:t>
            </a:r>
          </a:p>
          <a:p>
            <a:pPr algn="just">
              <a:buFont typeface="Wingdings" pitchFamily="2" charset="2"/>
              <a:buChar char="Ø"/>
            </a:pPr>
            <a:r>
              <a:rPr lang="en-US" sz="2000" dirty="0" smtClean="0"/>
              <a:t>Interfaces with existing software packages</a:t>
            </a:r>
          </a:p>
          <a:p>
            <a:pPr algn="just">
              <a:buFont typeface="Wingdings" pitchFamily="2" charset="2"/>
              <a:buChar char="Ø"/>
            </a:pPr>
            <a:r>
              <a:rPr lang="en-US" sz="2000" dirty="0" smtClean="0"/>
              <a:t>Interfaces with other software and/or hardware development teams (cooperation and coordination links)</a:t>
            </a:r>
          </a:p>
          <a:p>
            <a:pPr algn="just">
              <a:buFont typeface="Wingdings" pitchFamily="2" charset="2"/>
              <a:buChar char="Ø"/>
            </a:pPr>
            <a:r>
              <a:rPr lang="en-US" sz="2000" dirty="0" smtClean="0"/>
              <a:t>Interfaces with existing hardware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the development plan</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92500" lnSpcReduction="10000"/>
          </a:bodyPr>
          <a:lstStyle/>
          <a:p>
            <a:pPr>
              <a:buFont typeface="Wingdings" pitchFamily="2" charset="2"/>
              <a:buChar char="v"/>
            </a:pPr>
            <a:r>
              <a:rPr lang="en-US" b="1" dirty="0" smtClean="0"/>
              <a:t>Project methodology and development tools:</a:t>
            </a:r>
          </a:p>
          <a:p>
            <a:pPr algn="just">
              <a:buFont typeface="Wingdings" pitchFamily="2" charset="2"/>
              <a:buChar char="Ø"/>
            </a:pPr>
            <a:r>
              <a:rPr lang="en-US" sz="2000" dirty="0" smtClean="0"/>
              <a:t>to be applied at each phase of the project</a:t>
            </a:r>
          </a:p>
          <a:p>
            <a:pPr algn="just">
              <a:buFont typeface="Wingdings" pitchFamily="2" charset="2"/>
              <a:buChar char="Ø"/>
            </a:pPr>
            <a:endParaRPr lang="en-US" sz="2000" dirty="0" smtClean="0"/>
          </a:p>
          <a:p>
            <a:pPr algn="just">
              <a:buFont typeface="Wingdings" pitchFamily="2" charset="2"/>
              <a:buChar char="v"/>
            </a:pPr>
            <a:r>
              <a:rPr lang="en-US" sz="2000" b="1" dirty="0" smtClean="0"/>
              <a:t>Software development standards and procedures</a:t>
            </a:r>
          </a:p>
          <a:p>
            <a:pPr>
              <a:buFont typeface="Wingdings" pitchFamily="2" charset="2"/>
              <a:buChar char="Ø"/>
            </a:pPr>
            <a:r>
              <a:rPr lang="en-US" sz="2000" dirty="0" smtClean="0"/>
              <a:t>A list should be prepared of the software development standards and procedures to be applied in the project</a:t>
            </a:r>
          </a:p>
          <a:p>
            <a:pPr>
              <a:buFont typeface="Wingdings" pitchFamily="2" charset="2"/>
              <a:buChar char="Ø"/>
            </a:pPr>
            <a:endParaRPr lang="en-US" sz="2000" dirty="0" smtClean="0"/>
          </a:p>
          <a:p>
            <a:pPr>
              <a:buFont typeface="Wingdings" pitchFamily="2" charset="2"/>
              <a:buChar char="v"/>
            </a:pPr>
            <a:r>
              <a:rPr lang="en-US" sz="2000" b="1" dirty="0" smtClean="0"/>
              <a:t>The mapping of the development process</a:t>
            </a:r>
          </a:p>
          <a:p>
            <a:pPr>
              <a:buFont typeface="Wingdings" pitchFamily="2" charset="2"/>
              <a:buChar char="Ø"/>
            </a:pPr>
            <a:r>
              <a:rPr lang="en-US" sz="2000" dirty="0" smtClean="0"/>
              <a:t>providing detailed definitions of each of the project’s phases.</a:t>
            </a:r>
          </a:p>
          <a:p>
            <a:pPr>
              <a:buFont typeface="Wingdings" pitchFamily="2" charset="2"/>
              <a:buChar char="Ø"/>
            </a:pPr>
            <a:r>
              <a:rPr lang="en-US" sz="2000" dirty="0" smtClean="0"/>
              <a:t>descriptions include definitions of inputs and outputs, and the specific activities planned</a:t>
            </a:r>
          </a:p>
          <a:p>
            <a:pPr>
              <a:buFont typeface="Wingdings" pitchFamily="2" charset="2"/>
              <a:buChar char="Ø"/>
            </a:pPr>
            <a:endParaRPr lang="en-US" sz="2000" dirty="0" smtClean="0"/>
          </a:p>
          <a:p>
            <a:pPr>
              <a:buFont typeface="Wingdings" pitchFamily="2" charset="2"/>
              <a:buChar char="v"/>
            </a:pPr>
            <a:r>
              <a:rPr lang="en-US" sz="2000" b="1" dirty="0" smtClean="0"/>
              <a:t>Project milestones</a:t>
            </a:r>
          </a:p>
          <a:p>
            <a:pPr>
              <a:buFont typeface="Wingdings" pitchFamily="2" charset="2"/>
              <a:buChar char="Ø"/>
            </a:pPr>
            <a:r>
              <a:rPr lang="en-US" sz="2000" dirty="0" smtClean="0"/>
              <a:t>For each milestone, its completion time and project products are to be defined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the development plan</a:t>
            </a:r>
            <a:endParaRPr lang="en-US" dirty="0"/>
          </a:p>
        </p:txBody>
      </p:sp>
      <p:sp>
        <p:nvSpPr>
          <p:cNvPr id="3" name="Content Placeholder 2"/>
          <p:cNvSpPr>
            <a:spLocks noGrp="1"/>
          </p:cNvSpPr>
          <p:nvPr>
            <p:ph sz="quarter" idx="1"/>
          </p:nvPr>
        </p:nvSpPr>
        <p:spPr>
          <a:xfrm>
            <a:off x="152400" y="1527048"/>
            <a:ext cx="8763000" cy="4797552"/>
          </a:xfrm>
        </p:spPr>
        <p:txBody>
          <a:bodyPr>
            <a:normAutofit fontScale="85000" lnSpcReduction="20000"/>
          </a:bodyPr>
          <a:lstStyle/>
          <a:p>
            <a:pPr>
              <a:buFont typeface="Wingdings" pitchFamily="2" charset="2"/>
              <a:buChar char="v"/>
            </a:pPr>
            <a:r>
              <a:rPr lang="en-US" b="1" dirty="0" smtClean="0"/>
              <a:t>Project staff organization:</a:t>
            </a:r>
          </a:p>
          <a:p>
            <a:pPr algn="just">
              <a:buFont typeface="Wingdings" pitchFamily="2" charset="2"/>
              <a:buChar char="Ø"/>
            </a:pPr>
            <a:r>
              <a:rPr lang="en-US" sz="1900" dirty="0" smtClean="0"/>
              <a:t>Organizational structure: definition of project teams and their tasks</a:t>
            </a:r>
          </a:p>
          <a:p>
            <a:pPr algn="just">
              <a:buFont typeface="Wingdings" pitchFamily="2" charset="2"/>
              <a:buChar char="Ø"/>
            </a:pPr>
            <a:r>
              <a:rPr lang="en-US" sz="2000" dirty="0" smtClean="0"/>
              <a:t>Professional requirements: professional certification, experience in a specific programming language or development tool</a:t>
            </a:r>
          </a:p>
          <a:p>
            <a:pPr algn="just">
              <a:buFont typeface="Wingdings" pitchFamily="2" charset="2"/>
              <a:buChar char="Ø"/>
            </a:pPr>
            <a:r>
              <a:rPr lang="en-US" sz="2000" dirty="0" smtClean="0"/>
              <a:t>Number of team members required for each period of time</a:t>
            </a:r>
          </a:p>
          <a:p>
            <a:pPr algn="just">
              <a:buFont typeface="Wingdings" pitchFamily="2" charset="2"/>
              <a:buChar char="Ø"/>
            </a:pPr>
            <a:r>
              <a:rPr lang="en-US" sz="2000" dirty="0" smtClean="0"/>
              <a:t>Names of team leaders and team members</a:t>
            </a:r>
          </a:p>
          <a:p>
            <a:pPr>
              <a:buFont typeface="Wingdings" pitchFamily="2" charset="2"/>
              <a:buChar char="Ø"/>
            </a:pPr>
            <a:endParaRPr lang="en-US" sz="2000" dirty="0" smtClean="0"/>
          </a:p>
          <a:p>
            <a:pPr>
              <a:buFont typeface="Wingdings" pitchFamily="2" charset="2"/>
              <a:buChar char="v"/>
            </a:pPr>
            <a:r>
              <a:rPr lang="en-US" sz="2000" b="1" dirty="0" smtClean="0"/>
              <a:t>Development facilities:</a:t>
            </a:r>
          </a:p>
          <a:p>
            <a:pPr algn="just">
              <a:buFont typeface="Wingdings" pitchFamily="2" charset="2"/>
              <a:buChar char="Ø"/>
            </a:pPr>
            <a:r>
              <a:rPr lang="en-US" sz="2000" dirty="0" smtClean="0"/>
              <a:t>Required development facilities include hardware, software and hardware development tools, office space, and other items</a:t>
            </a:r>
          </a:p>
          <a:p>
            <a:pPr algn="just">
              <a:buFont typeface="Wingdings" pitchFamily="2" charset="2"/>
              <a:buChar char="Ø"/>
            </a:pPr>
            <a:endParaRPr lang="en-US" sz="2000" dirty="0" smtClean="0"/>
          </a:p>
          <a:p>
            <a:pPr algn="just">
              <a:buFont typeface="Wingdings" pitchFamily="2" charset="2"/>
              <a:buChar char="v"/>
            </a:pPr>
            <a:r>
              <a:rPr lang="en-US" sz="2000" b="1" dirty="0" smtClean="0"/>
              <a:t>Development risks:</a:t>
            </a:r>
          </a:p>
          <a:p>
            <a:pPr algn="just">
              <a:buFont typeface="Wingdings" pitchFamily="2" charset="2"/>
              <a:buChar char="Ø"/>
            </a:pPr>
            <a:r>
              <a:rPr lang="en-US" sz="2000" dirty="0" smtClean="0"/>
              <a:t>Technological gaps – Lack of adequate and sufficient professional knowledge and experience</a:t>
            </a:r>
          </a:p>
          <a:p>
            <a:pPr algn="just">
              <a:buFont typeface="Wingdings" pitchFamily="2" charset="2"/>
              <a:buChar char="Ø"/>
            </a:pPr>
            <a:r>
              <a:rPr lang="en-US" sz="2000" dirty="0" smtClean="0"/>
              <a:t>Staff shortages – Unanticipated shortfalls of professional staff</a:t>
            </a:r>
          </a:p>
          <a:p>
            <a:pPr algn="just">
              <a:buFont typeface="Wingdings" pitchFamily="2" charset="2"/>
              <a:buChar char="Ø"/>
            </a:pPr>
            <a:r>
              <a:rPr lang="en-US" sz="2000" dirty="0" smtClean="0"/>
              <a:t>Interdependence of organizational elements – The likelihood that suppliers of specialized hardware or software subcontractors, for example, will not fulfill their obligations on schedule</a:t>
            </a:r>
            <a:endParaRPr lang="en-US" sz="19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the development plan</a:t>
            </a:r>
            <a:endParaRPr lang="en-US" dirty="0"/>
          </a:p>
        </p:txBody>
      </p:sp>
      <p:sp>
        <p:nvSpPr>
          <p:cNvPr id="3" name="Content Placeholder 2"/>
          <p:cNvSpPr>
            <a:spLocks noGrp="1"/>
          </p:cNvSpPr>
          <p:nvPr>
            <p:ph sz="quarter" idx="1"/>
          </p:nvPr>
        </p:nvSpPr>
        <p:spPr/>
        <p:txBody>
          <a:bodyPr/>
          <a:lstStyle/>
          <a:p>
            <a:pPr>
              <a:buFont typeface="Wingdings" pitchFamily="2" charset="2"/>
              <a:buChar char="v"/>
            </a:pPr>
            <a:r>
              <a:rPr lang="en-US" b="1" dirty="0" smtClean="0"/>
              <a:t>Control methods:</a:t>
            </a:r>
          </a:p>
          <a:p>
            <a:pPr algn="just">
              <a:buFont typeface="Wingdings" pitchFamily="2" charset="2"/>
              <a:buChar char="Ø"/>
            </a:pPr>
            <a:r>
              <a:rPr lang="en-US" sz="1900" dirty="0" smtClean="0"/>
              <a:t>In order to control project implementation, the project manager and the department management apply a series of monitoring practices when preparing progress reports and coordinating meetings.</a:t>
            </a:r>
          </a:p>
          <a:p>
            <a:pPr algn="just">
              <a:buFont typeface="Wingdings" pitchFamily="2" charset="2"/>
              <a:buChar char="Ø"/>
            </a:pPr>
            <a:endParaRPr lang="en-US" sz="1900" dirty="0" smtClean="0"/>
          </a:p>
          <a:p>
            <a:pPr algn="just">
              <a:buFont typeface="Wingdings" pitchFamily="2" charset="2"/>
              <a:buChar char="v"/>
            </a:pPr>
            <a:r>
              <a:rPr lang="en-US" sz="2000" b="1" dirty="0" smtClean="0"/>
              <a:t>Project cost estimation:</a:t>
            </a:r>
          </a:p>
          <a:p>
            <a:r>
              <a:rPr lang="en-US" sz="2000" dirty="0" smtClean="0"/>
              <a:t>Project cost estimates are based on proposal costs estimates, followed by a thorough review of their continued relevance based on updated human resource estimates, contracts negotiated with subcontractors and suppliers, and so forth</a:t>
            </a:r>
            <a:endParaRPr lang="en-US" sz="19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the quality plan</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92500" lnSpcReduction="10000"/>
          </a:bodyPr>
          <a:lstStyle/>
          <a:p>
            <a:pPr>
              <a:buFont typeface="Wingdings" pitchFamily="2" charset="2"/>
              <a:buChar char="v"/>
            </a:pPr>
            <a:r>
              <a:rPr lang="en-US" b="1" dirty="0" smtClean="0"/>
              <a:t>Quality goals:</a:t>
            </a:r>
          </a:p>
          <a:p>
            <a:pPr algn="just">
              <a:buFont typeface="Wingdings" pitchFamily="2" charset="2"/>
              <a:buChar char="Ø"/>
            </a:pPr>
            <a:r>
              <a:rPr lang="en-US" sz="1900" dirty="0" smtClean="0"/>
              <a:t>The term “quality goals” refers to the developed software system’s substantive quality requirements. Quantitative measures are usually preferred to qualitative measures when choosing quality goals because they provide the developer with more objective assessments of software performance during the development process and system testing.</a:t>
            </a:r>
          </a:p>
          <a:p>
            <a:pPr algn="just">
              <a:buFont typeface="Wingdings" pitchFamily="2" charset="2"/>
              <a:buChar char="Ø"/>
            </a:pPr>
            <a:endParaRPr lang="en-US" sz="1900" dirty="0" smtClean="0"/>
          </a:p>
          <a:p>
            <a:pPr algn="just">
              <a:buFont typeface="Wingdings" pitchFamily="2" charset="2"/>
              <a:buChar char="v"/>
            </a:pPr>
            <a:r>
              <a:rPr lang="en-US" sz="2000" b="1" dirty="0" smtClean="0"/>
              <a:t>Planned review activities:</a:t>
            </a:r>
          </a:p>
          <a:p>
            <a:pPr>
              <a:buFont typeface="Wingdings" pitchFamily="2" charset="2"/>
              <a:buChar char="Ø"/>
            </a:pPr>
            <a:r>
              <a:rPr lang="en-US" sz="2000" dirty="0" smtClean="0"/>
              <a:t>The quality plan should provide a complete listing of all planned review activities: with the following determined for each activity</a:t>
            </a:r>
          </a:p>
          <a:p>
            <a:pPr>
              <a:buFont typeface="Wingdings" pitchFamily="2" charset="2"/>
              <a:buChar char="Ø"/>
            </a:pPr>
            <a:r>
              <a:rPr lang="en-US" sz="2000" dirty="0" smtClean="0"/>
              <a:t>The scope of the review activity</a:t>
            </a:r>
          </a:p>
          <a:p>
            <a:pPr>
              <a:buFont typeface="Wingdings" pitchFamily="2" charset="2"/>
              <a:buChar char="Ø"/>
            </a:pPr>
            <a:r>
              <a:rPr lang="en-US" sz="2000" dirty="0" smtClean="0"/>
              <a:t>The type of the review activity</a:t>
            </a:r>
          </a:p>
          <a:p>
            <a:pPr>
              <a:buFont typeface="Wingdings" pitchFamily="2" charset="2"/>
              <a:buChar char="Ø"/>
            </a:pPr>
            <a:r>
              <a:rPr lang="en-US" sz="2000" dirty="0" smtClean="0"/>
              <a:t>The schedule of review activities</a:t>
            </a:r>
          </a:p>
          <a:p>
            <a:pPr>
              <a:buFont typeface="Wingdings" pitchFamily="2" charset="2"/>
              <a:buChar char="Ø"/>
            </a:pPr>
            <a:r>
              <a:rPr lang="en-US" sz="2000" dirty="0" smtClean="0"/>
              <a:t>The specific procedures to be applied</a:t>
            </a:r>
          </a:p>
          <a:p>
            <a:pPr>
              <a:buFont typeface="Wingdings" pitchFamily="2" charset="2"/>
              <a:buChar char="Ø"/>
            </a:pPr>
            <a:r>
              <a:rPr lang="en-US" sz="2000" dirty="0" smtClean="0"/>
              <a:t>Who is responsible for carrying out the review activity</a:t>
            </a:r>
            <a:endParaRPr lang="en-US" sz="19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the quality plan</a:t>
            </a:r>
            <a:endParaRPr lang="en-US" dirty="0"/>
          </a:p>
        </p:txBody>
      </p:sp>
      <p:sp>
        <p:nvSpPr>
          <p:cNvPr id="3" name="Content Placeholder 2"/>
          <p:cNvSpPr>
            <a:spLocks noGrp="1"/>
          </p:cNvSpPr>
          <p:nvPr>
            <p:ph sz="quarter" idx="1"/>
          </p:nvPr>
        </p:nvSpPr>
        <p:spPr>
          <a:xfrm>
            <a:off x="228600" y="1527048"/>
            <a:ext cx="8763000" cy="4797552"/>
          </a:xfrm>
        </p:spPr>
        <p:txBody>
          <a:bodyPr>
            <a:normAutofit lnSpcReduction="10000"/>
          </a:bodyPr>
          <a:lstStyle/>
          <a:p>
            <a:pPr>
              <a:buFont typeface="Wingdings" pitchFamily="2" charset="2"/>
              <a:buChar char="v"/>
            </a:pPr>
            <a:r>
              <a:rPr lang="en-US" b="1" dirty="0" smtClean="0"/>
              <a:t>Planned software tests:</a:t>
            </a:r>
          </a:p>
          <a:p>
            <a:pPr algn="just">
              <a:buFont typeface="Wingdings" pitchFamily="2" charset="2"/>
              <a:buChar char="Ø"/>
            </a:pPr>
            <a:r>
              <a:rPr lang="en-US" sz="1800" dirty="0" smtClean="0"/>
              <a:t>The unit, integration or the complete system to be tested</a:t>
            </a:r>
          </a:p>
          <a:p>
            <a:pPr algn="just">
              <a:buFont typeface="Wingdings" pitchFamily="2" charset="2"/>
              <a:buChar char="Ø"/>
            </a:pPr>
            <a:r>
              <a:rPr lang="en-US" sz="1800" dirty="0" smtClean="0"/>
              <a:t>The type of testing activities to be carried out</a:t>
            </a:r>
          </a:p>
          <a:p>
            <a:pPr algn="just">
              <a:buFont typeface="Wingdings" pitchFamily="2" charset="2"/>
              <a:buChar char="Ø"/>
            </a:pPr>
            <a:r>
              <a:rPr lang="en-US" sz="1800" dirty="0" smtClean="0"/>
              <a:t>The planned test schedule</a:t>
            </a:r>
          </a:p>
          <a:p>
            <a:pPr algn="just">
              <a:buFont typeface="Wingdings" pitchFamily="2" charset="2"/>
              <a:buChar char="Ø"/>
            </a:pPr>
            <a:r>
              <a:rPr lang="en-US" sz="1800" dirty="0" smtClean="0"/>
              <a:t>The specific procedures to be applied</a:t>
            </a:r>
          </a:p>
          <a:p>
            <a:pPr algn="just">
              <a:buFont typeface="Wingdings" pitchFamily="2" charset="2"/>
              <a:buChar char="Ø"/>
            </a:pPr>
            <a:r>
              <a:rPr lang="en-US" sz="1800" dirty="0" smtClean="0"/>
              <a:t>Who is responsible for carrying out the test</a:t>
            </a:r>
          </a:p>
          <a:p>
            <a:pPr algn="just">
              <a:buFont typeface="Wingdings" pitchFamily="2" charset="2"/>
              <a:buChar char="Ø"/>
            </a:pPr>
            <a:endParaRPr lang="en-US" sz="1800" dirty="0" smtClean="0"/>
          </a:p>
          <a:p>
            <a:pPr>
              <a:buFont typeface="Wingdings" pitchFamily="2" charset="2"/>
              <a:buChar char="v"/>
            </a:pPr>
            <a:r>
              <a:rPr lang="en-US" sz="2000" b="1" dirty="0" smtClean="0"/>
              <a:t>Planned acceptance tests for externally developed software:</a:t>
            </a:r>
          </a:p>
          <a:p>
            <a:r>
              <a:rPr lang="en-US" sz="2000" dirty="0" smtClean="0"/>
              <a:t>A complete list of the acceptance tests planned for externally developed software should be provided within the quality plan</a:t>
            </a:r>
          </a:p>
          <a:p>
            <a:pPr>
              <a:buNone/>
            </a:pPr>
            <a:endParaRPr lang="en-US" sz="2000" dirty="0" smtClean="0"/>
          </a:p>
          <a:p>
            <a:pPr>
              <a:buFont typeface="Wingdings" pitchFamily="2" charset="2"/>
              <a:buChar char="v"/>
            </a:pPr>
            <a:r>
              <a:rPr lang="en-US" sz="2000" b="1" dirty="0" smtClean="0"/>
              <a:t>Configuration management:</a:t>
            </a:r>
          </a:p>
          <a:p>
            <a:r>
              <a:rPr lang="en-US" sz="2000" dirty="0" smtClean="0"/>
              <a:t>The quality plan should specify configuration management tools and procedures</a:t>
            </a:r>
            <a:endParaRPr lang="en-US" sz="20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911352"/>
          </a:xfrm>
        </p:spPr>
        <p:txBody>
          <a:bodyPr>
            <a:normAutofit fontScale="90000"/>
          </a:bodyPr>
          <a:lstStyle/>
          <a:p>
            <a:r>
              <a:rPr lang="en-US" b="1" dirty="0" smtClean="0"/>
              <a:t>Elements of development and quality</a:t>
            </a:r>
            <a:br>
              <a:rPr lang="en-US" b="1" dirty="0" smtClean="0"/>
            </a:br>
            <a:r>
              <a:rPr lang="en-US" b="1" dirty="0" smtClean="0"/>
              <a:t>plans for your projects</a:t>
            </a:r>
            <a:endParaRPr lang="en-US" dirty="0"/>
          </a:p>
        </p:txBody>
      </p:sp>
      <p:sp>
        <p:nvSpPr>
          <p:cNvPr id="3" name="Content Placeholder 2"/>
          <p:cNvSpPr>
            <a:spLocks noGrp="1"/>
          </p:cNvSpPr>
          <p:nvPr>
            <p:ph sz="quarter" idx="1"/>
          </p:nvPr>
        </p:nvSpPr>
        <p:spPr>
          <a:xfrm>
            <a:off x="152400" y="1527048"/>
            <a:ext cx="8839200" cy="4873752"/>
          </a:xfrm>
        </p:spPr>
        <p:txBody>
          <a:bodyPr>
            <a:normAutofit fontScale="92500" lnSpcReduction="20000"/>
          </a:bodyPr>
          <a:lstStyle/>
          <a:p>
            <a:pPr>
              <a:buFont typeface="Wingdings" pitchFamily="2" charset="2"/>
              <a:buChar char="v"/>
            </a:pPr>
            <a:r>
              <a:rPr lang="en-US" b="1" dirty="0" smtClean="0"/>
              <a:t>The development plan:</a:t>
            </a:r>
          </a:p>
          <a:p>
            <a:pPr>
              <a:buFont typeface="Wingdings" pitchFamily="2" charset="2"/>
              <a:buChar char="Ø"/>
            </a:pPr>
            <a:r>
              <a:rPr lang="en-US" dirty="0" smtClean="0"/>
              <a:t>Project products, indicating “deliverables”</a:t>
            </a:r>
          </a:p>
          <a:p>
            <a:pPr>
              <a:buFont typeface="Wingdings" pitchFamily="2" charset="2"/>
              <a:buChar char="Ø"/>
            </a:pPr>
            <a:r>
              <a:rPr lang="en-US" dirty="0" smtClean="0"/>
              <a:t>Project </a:t>
            </a:r>
            <a:r>
              <a:rPr lang="en-US" dirty="0" smtClean="0"/>
              <a:t>benchmarks/Standards</a:t>
            </a:r>
            <a:endParaRPr lang="en-US" dirty="0" smtClean="0"/>
          </a:p>
          <a:p>
            <a:pPr>
              <a:buFont typeface="Wingdings" pitchFamily="2" charset="2"/>
              <a:buChar char="Ø"/>
            </a:pPr>
            <a:r>
              <a:rPr lang="en-US" dirty="0" smtClean="0"/>
              <a:t>Development risks</a:t>
            </a:r>
          </a:p>
          <a:p>
            <a:pPr>
              <a:buFont typeface="Wingdings" pitchFamily="2" charset="2"/>
              <a:buChar char="Ø"/>
            </a:pPr>
            <a:r>
              <a:rPr lang="en-US" dirty="0" smtClean="0"/>
              <a:t>Estimates of project costs</a:t>
            </a:r>
          </a:p>
          <a:p>
            <a:pPr>
              <a:buFont typeface="Wingdings" pitchFamily="2" charset="2"/>
              <a:buChar char="Ø"/>
            </a:pPr>
            <a:endParaRPr lang="en-US" b="1" dirty="0" smtClean="0"/>
          </a:p>
          <a:p>
            <a:pPr>
              <a:buFont typeface="Wingdings" pitchFamily="2" charset="2"/>
              <a:buChar char="v"/>
            </a:pPr>
            <a:r>
              <a:rPr lang="en-US" b="1" dirty="0" smtClean="0"/>
              <a:t>The quality plan:</a:t>
            </a:r>
          </a:p>
          <a:p>
            <a:pPr>
              <a:buFont typeface="Wingdings" pitchFamily="2" charset="2"/>
              <a:buChar char="Ø"/>
            </a:pPr>
            <a:r>
              <a:rPr lang="en-US" dirty="0" smtClean="0"/>
              <a:t>Quality goals</a:t>
            </a:r>
          </a:p>
          <a:p>
            <a:pPr>
              <a:buFont typeface="Wingdings" pitchFamily="2" charset="2"/>
              <a:buChar char="Ø"/>
            </a:pPr>
            <a:endParaRPr lang="en-US" dirty="0" smtClean="0"/>
          </a:p>
          <a:p>
            <a:pPr algn="just">
              <a:buFont typeface="Wingdings" pitchFamily="2" charset="2"/>
              <a:buChar char="q"/>
            </a:pPr>
            <a:r>
              <a:rPr lang="en-US" b="1" dirty="0" smtClean="0"/>
              <a:t>Note:</a:t>
            </a:r>
            <a:r>
              <a:rPr lang="en-US" dirty="0" smtClean="0"/>
              <a:t> </a:t>
            </a:r>
            <a:r>
              <a:rPr lang="en-US" dirty="0" smtClean="0">
                <a:solidFill>
                  <a:srgbClr val="C00000"/>
                </a:solidFill>
              </a:rPr>
              <a:t>Based on the above elements prepare a development and quality plan for your projects. The Deadline for submission of the document is 21th of November 2012.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62</TotalTime>
  <Words>656</Words>
  <Application>Microsoft Office PowerPoint</Application>
  <PresentationFormat>On-screen Show (4:3)</PresentationFormat>
  <Paragraphs>86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Development plan and quality plan for your Project</vt:lpstr>
      <vt:lpstr>Elements of the development plan</vt:lpstr>
      <vt:lpstr>Elements of the development plan</vt:lpstr>
      <vt:lpstr>Elements of the development plan</vt:lpstr>
      <vt:lpstr>Elements of the development plan</vt:lpstr>
      <vt:lpstr>Elements of the quality plan</vt:lpstr>
      <vt:lpstr>Elements of the quality plan</vt:lpstr>
      <vt:lpstr>Elements of development and quality plans for your projects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plan and quality plan for your Projects</dc:title>
  <dc:creator>HANIF</dc:creator>
  <cp:lastModifiedBy>HANIF</cp:lastModifiedBy>
  <cp:revision>7</cp:revision>
  <dcterms:created xsi:type="dcterms:W3CDTF">2012-11-07T09:34:39Z</dcterms:created>
  <dcterms:modified xsi:type="dcterms:W3CDTF">2012-11-21T10:20:15Z</dcterms:modified>
</cp:coreProperties>
</file>