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1" r:id="rId4"/>
    <p:sldId id="270" r:id="rId5"/>
    <p:sldId id="264" r:id="rId6"/>
    <p:sldId id="272" r:id="rId7"/>
    <p:sldId id="260" r:id="rId8"/>
    <p:sldId id="273" r:id="rId9"/>
    <p:sldId id="269" r:id="rId10"/>
    <p:sldId id="261" r:id="rId11"/>
    <p:sldId id="268" r:id="rId12"/>
    <p:sldId id="266" r:id="rId13"/>
    <p:sldId id="267" r:id="rId14"/>
    <p:sldId id="262" r:id="rId15"/>
    <p:sldId id="263" r:id="rId16"/>
    <p:sldId id="265" r:id="rId17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1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9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322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5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4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7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28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7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7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44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67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CACD-A574-4081-9D01-E9EF11A736D2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3526E-77B2-4487-B952-6C3B8E06D4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7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http://en.wikipedia.org/wiki/File:BirminghamUniversityChancellorsCourt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Sheffield_Uni.jpg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en.wikipedia.org/wiki/File:Engineeringbuildingwikiliverpoolvictoria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verpool_and_Manchester_Railway" TargetMode="External"/><Relationship Id="rId2" Type="http://schemas.openxmlformats.org/officeDocument/2006/relationships/hyperlink" Target="http://en.wikipedia.org/wiki/Opening_of_the_Liverpool_and_Manchester_Railway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hyperlink" Target="http://en.wikipedia.org/wiki/File:Opening_Liverpool_and_Manchester_Railway.jpg" TargetMode="External"/><Relationship Id="rId4" Type="http://schemas.openxmlformats.org/officeDocument/2006/relationships/hyperlink" Target="http://en.wikipedia.org/wiki/Railway_Mani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en.wikipedia.org/wiki/File:York_station_20041113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5.jpeg"/><Relationship Id="rId2" Type="http://schemas.openxmlformats.org/officeDocument/2006/relationships/hyperlink" Target="http://en.wikipedia.org/wiki/File:British_suffragette_clipped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Pre-election_suffrage_parade_NYC.jpg" TargetMode="External"/><Relationship Id="rId5" Type="http://schemas.openxmlformats.org/officeDocument/2006/relationships/image" Target="../media/image14.jpeg"/><Relationship Id="rId4" Type="http://schemas.openxmlformats.org/officeDocument/2006/relationships/hyperlink" Target="http://en.wikipedia.org/wiki/File:Suffragette,-Emily-Wi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n.wikipedia.org/wiki/File:William_Bell_Scott_-_Iron_and_Coal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team_engine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://en.wikipedia.org/wiki/Watt_steam_engin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Maquina_vapor_Watt_ETSIIM.jpg" TargetMode="External"/><Relationship Id="rId5" Type="http://schemas.openxmlformats.org/officeDocument/2006/relationships/hyperlink" Target="http://en.wikipedia.org/wiki/United_Kingdom" TargetMode="External"/><Relationship Id="rId4" Type="http://schemas.openxmlformats.org/officeDocument/2006/relationships/hyperlink" Target="http://en.wikipedia.org/wiki/Coa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n.wikipedia.org/wiki/File:Wool.www.usda.gov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Coaltub.png" TargetMode="External"/><Relationship Id="rId2" Type="http://schemas.openxmlformats.org/officeDocument/2006/relationships/hyperlink" Target="http://en.wikipedia.org/wiki/Industrial_Revolution#cite_note-From_Coal_Mine_Upwards:_or_Seventy_Years_of_an_Eventful_Life-8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Dore_London.jpg" TargetMode="External"/><Relationship Id="rId2" Type="http://schemas.openxmlformats.org/officeDocument/2006/relationships/hyperlink" Target="http://en.wikipedia.org/wiki/Gustave_Dor%C3%A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en.wikipedia.org/wiki/File:Crystal_Palace_interior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hropshire" TargetMode="External"/><Relationship Id="rId2" Type="http://schemas.openxmlformats.org/officeDocument/2006/relationships/hyperlink" Target="http://en.wikipedia.org/wiki/The_Iron_Brid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en.wikipedia.org/wiki/File:Ironbridge_6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632848" cy="532859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INDUSTRIAL REVOLUTION</a:t>
            </a:r>
          </a:p>
          <a:p>
            <a:r>
              <a:rPr lang="en-US" sz="4800" b="1" dirty="0" smtClean="0">
                <a:solidFill>
                  <a:schemeClr val="tx1"/>
                </a:solidFill>
              </a:rPr>
              <a:t>RAILWAY</a:t>
            </a:r>
          </a:p>
          <a:p>
            <a:r>
              <a:rPr lang="en-US" sz="4800" b="1" dirty="0" smtClean="0">
                <a:solidFill>
                  <a:schemeClr val="tx1"/>
                </a:solidFill>
              </a:rPr>
              <a:t>FAMILY LIFE</a:t>
            </a:r>
          </a:p>
          <a:p>
            <a:r>
              <a:rPr lang="en-US" sz="4800" b="1" dirty="0" smtClean="0">
                <a:solidFill>
                  <a:schemeClr val="tx1"/>
                </a:solidFill>
              </a:rPr>
              <a:t>WOMEN’S RIGHTS</a:t>
            </a:r>
            <a:endParaRPr lang="en-US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6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Railway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Best example of Britain’s Industrial power (19</a:t>
            </a:r>
            <a:r>
              <a:rPr lang="en-US" baseline="30000" dirty="0" smtClean="0"/>
              <a:t>th</a:t>
            </a:r>
            <a:r>
              <a:rPr lang="en-US" dirty="0" smtClean="0"/>
              <a:t> c.)</a:t>
            </a:r>
          </a:p>
          <a:p>
            <a:pPr lvl="1"/>
            <a:r>
              <a:rPr lang="en-US" dirty="0" smtClean="0"/>
              <a:t>Six million could visit the Great Exhibition in London</a:t>
            </a:r>
          </a:p>
          <a:p>
            <a:pPr lvl="1"/>
            <a:r>
              <a:rPr lang="en-US" dirty="0" smtClean="0"/>
              <a:t>At first to transport goods (cost/speed)</a:t>
            </a:r>
          </a:p>
          <a:p>
            <a:pPr lvl="1"/>
            <a:r>
              <a:rPr lang="en-US" dirty="0" smtClean="0"/>
              <a:t>Then passenger trains (government/fare/quickly)</a:t>
            </a:r>
          </a:p>
          <a:p>
            <a:pPr lvl="1"/>
            <a:r>
              <a:rPr lang="en-US" dirty="0" smtClean="0"/>
              <a:t>Poor conditions improved (prices fell/wages doubled/better food/gas)</a:t>
            </a:r>
          </a:p>
          <a:p>
            <a:pPr lvl="1"/>
            <a:r>
              <a:rPr lang="en-US" dirty="0" smtClean="0"/>
              <a:t>Two education acts</a:t>
            </a:r>
          </a:p>
          <a:p>
            <a:pPr lvl="2"/>
            <a:r>
              <a:rPr lang="en-US" dirty="0" smtClean="0"/>
              <a:t>Children schooling (13)</a:t>
            </a:r>
          </a:p>
          <a:p>
            <a:pPr lvl="2"/>
            <a:r>
              <a:rPr lang="en-US" dirty="0" smtClean="0"/>
              <a:t>Redbrick universities (distinguish/industrial cities/science and technology)</a:t>
            </a:r>
          </a:p>
          <a:p>
            <a:pPr lvl="2"/>
            <a:r>
              <a:rPr lang="en-US" dirty="0" smtClean="0"/>
              <a:t>Railway use for travel and pleasure</a:t>
            </a:r>
          </a:p>
          <a:p>
            <a:pPr lvl="2"/>
            <a:r>
              <a:rPr lang="en-US" dirty="0" smtClean="0"/>
              <a:t>Bicycle invention</a:t>
            </a:r>
          </a:p>
          <a:p>
            <a:pPr lvl="2"/>
            <a:r>
              <a:rPr lang="en-US" dirty="0" smtClean="0"/>
              <a:t>The right to personal freedom (Capitalism)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brick Universities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51393"/>
            <a:ext cx="8229600" cy="4525963"/>
          </a:xfrm>
        </p:spPr>
        <p:txBody>
          <a:bodyPr/>
          <a:lstStyle/>
          <a:p>
            <a:r>
              <a:rPr lang="en-US" dirty="0" smtClean="0"/>
              <a:t>Universities of Liverpool &amp; </a:t>
            </a:r>
            <a:r>
              <a:rPr lang="en-US" dirty="0" err="1" smtClean="0"/>
              <a:t>Sheiffield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http://upload.wikimedia.org/wikipedia/commons/thumb/4/45/BirminghamUniversityChancellorsCourt.jpg/250px-BirminghamUniversityChancellorsCourt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208" y="3933056"/>
            <a:ext cx="2520280" cy="245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upload.wikimedia.org/wikipedia/commons/thumb/0/03/Engineeringbuildingwikiliverpoolvictoria.jpg/150px-Engineeringbuildingwikiliverpoolvictoria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636912"/>
            <a:ext cx="2232248" cy="1881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upload.wikimedia.org/wikipedia/commons/thumb/1/12/Sheffield_Uni.jpg/150px-Sheffield_Uni.jpg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33056"/>
            <a:ext cx="2664296" cy="2448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45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Autofit/>
          </a:bodyPr>
          <a:lstStyle/>
          <a:p>
            <a:r>
              <a:rPr lang="en-US" sz="2800" dirty="0"/>
              <a:t>Painting depicting the </a:t>
            </a:r>
            <a:r>
              <a:rPr lang="en-US" sz="2800" u="sng" dirty="0">
                <a:hlinkClick r:id="rId2" tooltip="Opening of the Liverpool and Manchester Railway"/>
              </a:rPr>
              <a:t>opening</a:t>
            </a:r>
            <a:r>
              <a:rPr lang="en-US" sz="2800" dirty="0"/>
              <a:t> of the </a:t>
            </a:r>
            <a:r>
              <a:rPr lang="en-US" sz="2800" u="sng" dirty="0">
                <a:hlinkClick r:id="rId3" tooltip="Liverpool and Manchester Railway"/>
              </a:rPr>
              <a:t>Liverpool and Manchester Railway</a:t>
            </a:r>
            <a:r>
              <a:rPr lang="en-US" sz="2800" dirty="0"/>
              <a:t> in 1830, the first inter-city railway in the world and which spawned </a:t>
            </a:r>
            <a:r>
              <a:rPr lang="en-US" sz="2800" u="sng" dirty="0">
                <a:hlinkClick r:id="rId4" tooltip="Railway Mania"/>
              </a:rPr>
              <a:t>Railway Mania</a:t>
            </a:r>
            <a:r>
              <a:rPr lang="en-US" sz="2800" dirty="0"/>
              <a:t> due to its success</a:t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4" name="Content Placeholder 3" descr="http://upload.wikimedia.org/wikipedia/commons/thumb/f/f6/Opening_Liverpool_and_Manchester_Railway.jpg/200px-Opening_Liverpool_and_Manchester_Railway.jpg">
            <a:hlinkClick r:id="rId5"/>
          </p:cNvPr>
          <p:cNvPicPr>
            <a:picLocks noGrp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492896"/>
            <a:ext cx="5544616" cy="3816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174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Railways</a:t>
            </a:r>
            <a:endParaRPr lang="en-US" dirty="0"/>
          </a:p>
        </p:txBody>
      </p:sp>
      <p:pic>
        <p:nvPicPr>
          <p:cNvPr id="4" name="Content Placeholder 3" descr="http://upload.wikimedia.org/wikipedia/commons/thumb/e/e4/York_station_20041113.jpg/220px-York_station_20041113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88840"/>
            <a:ext cx="4824536" cy="3960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97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en-US" dirty="0"/>
              <a:t>Family Life in 19</a:t>
            </a:r>
            <a:r>
              <a:rPr lang="en-US" baseline="30000" dirty="0"/>
              <a:t>th</a:t>
            </a:r>
            <a:r>
              <a:rPr lang="en-US" dirty="0"/>
              <a:t> c. Britain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Tx/>
              <a:buChar char="-"/>
            </a:pPr>
            <a:r>
              <a:rPr lang="en-US" dirty="0"/>
              <a:t>Growth of affection</a:t>
            </a:r>
          </a:p>
          <a:p>
            <a:pPr marL="457200" indent="-457200">
              <a:buFontTx/>
              <a:buChar char="-"/>
            </a:pPr>
            <a:r>
              <a:rPr lang="en-US" dirty="0"/>
              <a:t>Idea of the close family</a:t>
            </a:r>
          </a:p>
          <a:p>
            <a:pPr marL="457200" indent="-457200">
              <a:buFontTx/>
              <a:buChar char="-"/>
            </a:pPr>
            <a:r>
              <a:rPr lang="en-US" dirty="0"/>
              <a:t>Privacy and individualism</a:t>
            </a:r>
          </a:p>
          <a:p>
            <a:pPr marL="457200" indent="-457200">
              <a:buFontTx/>
              <a:buChar char="-"/>
            </a:pPr>
            <a:r>
              <a:rPr lang="en-US" dirty="0"/>
              <a:t>Marriage for personal happiness</a:t>
            </a:r>
          </a:p>
          <a:p>
            <a:pPr marL="457200" indent="-457200">
              <a:buFontTx/>
              <a:buChar char="-"/>
            </a:pPr>
            <a:r>
              <a:rPr lang="en-US" dirty="0"/>
              <a:t>Family under the ‘master’/no equality</a:t>
            </a:r>
          </a:p>
          <a:p>
            <a:pPr marL="457200" indent="-457200">
              <a:buFontTx/>
              <a:buChar char="-"/>
            </a:pPr>
            <a:r>
              <a:rPr lang="en-US" dirty="0"/>
              <a:t>Women feeling useless when children grew up</a:t>
            </a:r>
          </a:p>
          <a:p>
            <a:pPr marL="457200" indent="-457200">
              <a:buFontTx/>
              <a:buChar char="-"/>
            </a:pPr>
            <a:r>
              <a:rPr lang="en-US" dirty="0"/>
              <a:t>Happy family life reduced in 19</a:t>
            </a:r>
            <a:r>
              <a:rPr lang="en-US" baseline="30000" dirty="0"/>
              <a:t>th</a:t>
            </a:r>
            <a:r>
              <a:rPr lang="en-US" dirty="0"/>
              <a:t> c. (strict parenting/beating/boarding schools/wife as man’s property)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31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Rights of Women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(19</a:t>
            </a:r>
            <a:r>
              <a:rPr lang="en-US" baseline="30000" dirty="0"/>
              <a:t>th</a:t>
            </a:r>
            <a:r>
              <a:rPr lang="en-US" dirty="0"/>
              <a:t> c.) Women as legal property –impossible to get a divorce- had to give up property upon marriage</a:t>
            </a:r>
          </a:p>
          <a:p>
            <a:r>
              <a:rPr lang="en-US" dirty="0"/>
              <a:t>Wife beating</a:t>
            </a:r>
          </a:p>
          <a:p>
            <a:r>
              <a:rPr lang="en-US" dirty="0"/>
              <a:t>Women’s colleges - no degrees</a:t>
            </a:r>
          </a:p>
          <a:p>
            <a:r>
              <a:rPr lang="en-US" dirty="0"/>
              <a:t>‘Suffragettes’- the right to vote</a:t>
            </a:r>
          </a:p>
          <a:p>
            <a:r>
              <a:rPr lang="en-US" dirty="0"/>
              <a:t>(20</a:t>
            </a:r>
            <a:r>
              <a:rPr lang="en-US" baseline="30000" dirty="0"/>
              <a:t>th</a:t>
            </a:r>
            <a:r>
              <a:rPr lang="en-US" dirty="0"/>
              <a:t> c.) The War changed everything (factories-voting age)</a:t>
            </a:r>
          </a:p>
          <a:p>
            <a:r>
              <a:rPr lang="en-US" dirty="0"/>
              <a:t>Liberation of women took many forms (clothes-cosmetics- smoke and drink- hair)</a:t>
            </a:r>
          </a:p>
          <a:p>
            <a:r>
              <a:rPr lang="en-US" dirty="0"/>
              <a:t>Protests against violence, pay and work</a:t>
            </a:r>
          </a:p>
          <a:p>
            <a:r>
              <a:rPr lang="en-US" dirty="0"/>
              <a:t>Growth of number of working women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3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Suffragette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 smtClean="0"/>
              <a:t>Suffragette Symbol</a:t>
            </a:r>
            <a:endParaRPr lang="en-US" dirty="0"/>
          </a:p>
          <a:p>
            <a:r>
              <a:rPr lang="en-US" dirty="0"/>
              <a:t>Suffragists marching in New York, 1915</a:t>
            </a:r>
          </a:p>
          <a:p>
            <a:r>
              <a:rPr lang="en-US" dirty="0" smtClean="0"/>
              <a:t>A British suffragette, c. 1910</a:t>
            </a:r>
          </a:p>
          <a:p>
            <a:endParaRPr lang="en-US" dirty="0"/>
          </a:p>
        </p:txBody>
      </p:sp>
      <p:pic>
        <p:nvPicPr>
          <p:cNvPr id="4" name="Picture 3" descr="http://upload.wikimedia.org/wikipedia/commons/thumb/5/5f/British_suffragette_clipped.jpg/200px-British_suffragette_clipped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552250"/>
            <a:ext cx="2232248" cy="269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upload.wikimedia.org/wikipedia/commons/0/09/Suffragette%2C-Emily-Wi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52250"/>
            <a:ext cx="2036440" cy="2694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upload.wikimedia.org/wikipedia/commons/thumb/9/9c/Pre-election_suffrage_parade_NYC.jpg/250px-Pre-election_suffrage_parade_NYC.jpg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645024"/>
            <a:ext cx="2664296" cy="24738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768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The Industrial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US" dirty="0" smtClean="0"/>
              <a:t>Main influences (money, </a:t>
            </a:r>
            <a:r>
              <a:rPr lang="en-US" dirty="0" err="1" smtClean="0"/>
              <a:t>labour</a:t>
            </a:r>
            <a:r>
              <a:rPr lang="en-US" dirty="0" smtClean="0"/>
              <a:t>, demand, power, transport, food, machines)</a:t>
            </a:r>
          </a:p>
          <a:p>
            <a:pPr marL="0" indent="0">
              <a:buNone/>
            </a:pPr>
            <a:r>
              <a:rPr lang="en-US" dirty="0" smtClean="0"/>
              <a:t>	- “mass production”- beginning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fuel problem (less wood- coal- iron)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- Image: </a:t>
            </a:r>
            <a:r>
              <a:rPr lang="en-US" sz="2400" dirty="0" smtClean="0"/>
              <a:t> iron &amp; coal production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pic>
        <p:nvPicPr>
          <p:cNvPr id="6" name="Picture 5" descr="http://upload.wikimedia.org/wikipedia/commons/thumb/d/dd/William_Bell_Scott_-_Iron_and_Coal.jpg/200px-William_Bell_Scott_-_Iron_and_Coal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77072"/>
            <a:ext cx="6480720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266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u="sng" dirty="0">
                <a:hlinkClick r:id="rId2" tooltip="Watt steam engine"/>
              </a:rPr>
              <a:t>Watt steam engine</a:t>
            </a:r>
            <a:r>
              <a:rPr lang="en-US" dirty="0"/>
              <a:t>. The </a:t>
            </a:r>
            <a:r>
              <a:rPr lang="en-US" u="sng" dirty="0">
                <a:hlinkClick r:id="rId3" tooltip="Steam engine"/>
              </a:rPr>
              <a:t>steam engine</a:t>
            </a:r>
            <a:r>
              <a:rPr lang="en-US" dirty="0"/>
              <a:t>, fueled primarily by </a:t>
            </a:r>
            <a:r>
              <a:rPr lang="en-US" u="sng" dirty="0">
                <a:hlinkClick r:id="rId4" tooltip="Coal"/>
              </a:rPr>
              <a:t>coal</a:t>
            </a:r>
            <a:r>
              <a:rPr lang="en-US" dirty="0"/>
              <a:t>, propelled the Industrial Revolution in </a:t>
            </a:r>
            <a:r>
              <a:rPr lang="en-US" u="sng" dirty="0">
                <a:hlinkClick r:id="rId5" tooltip="United Kingdom"/>
              </a:rPr>
              <a:t>Britain</a:t>
            </a:r>
            <a:r>
              <a:rPr lang="en-US" dirty="0"/>
              <a:t> and the </a:t>
            </a:r>
            <a:r>
              <a:rPr lang="en-US" dirty="0" smtClean="0"/>
              <a:t>world</a:t>
            </a:r>
          </a:p>
          <a:p>
            <a:endParaRPr lang="en-US" dirty="0"/>
          </a:p>
        </p:txBody>
      </p:sp>
      <p:pic>
        <p:nvPicPr>
          <p:cNvPr id="4" name="Picture 3" descr="http://upload.wikimedia.org/wikipedia/commons/thumb/9/9e/Maquina_vapor_Watt_ETSIIM.jpg/240px-Maquina_vapor_Watt_ETSIIM.jpg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861048"/>
            <a:ext cx="4806280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589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inventions and increased production 	 	   (cotton/wool/ china goods)</a:t>
            </a:r>
          </a:p>
          <a:p>
            <a:endParaRPr lang="en-US" dirty="0"/>
          </a:p>
        </p:txBody>
      </p:sp>
      <p:pic>
        <p:nvPicPr>
          <p:cNvPr id="4" name="Picture 3" descr="http://upload.wikimedia.org/wikipedia/commons/thumb/a/a4/Wool.www.usda.gov.jpg/220px-Wool.www.usda.gov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068960"/>
            <a:ext cx="3970490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635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Social Effects of the Industrial Revolution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- workers joining (fair wages- better 	 	   conditions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sz="2400" dirty="0"/>
              <a:t>A young "drawer" pulling a coal tub along a mine gallery.</a:t>
            </a:r>
            <a:r>
              <a:rPr lang="en-US" sz="2400" u="sng" baseline="30000" dirty="0">
                <a:hlinkClick r:id="rId2"/>
              </a:rPr>
              <a:t>[80]</a:t>
            </a:r>
            <a:r>
              <a:rPr lang="en-US" sz="2400" dirty="0"/>
              <a:t> In Britain laws passed in 1842 and 1844 improved working conditions in mines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 descr="http://upload.wikimedia.org/wikipedia/commons/7/7b/Coaltub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05064"/>
            <a:ext cx="6480720" cy="24928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59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Over London by Rail</a:t>
            </a:r>
            <a:r>
              <a:rPr lang="en-US" dirty="0"/>
              <a:t> </a:t>
            </a:r>
            <a:r>
              <a:rPr lang="en-US" u="sng" dirty="0" err="1">
                <a:hlinkClick r:id="rId2" tooltip="Gustave Doré"/>
              </a:rPr>
              <a:t>Gustave</a:t>
            </a:r>
            <a:r>
              <a:rPr lang="en-US" u="sng" dirty="0">
                <a:hlinkClick r:id="rId2" tooltip="Gustave Doré"/>
              </a:rPr>
              <a:t> </a:t>
            </a:r>
            <a:r>
              <a:rPr lang="en-US" u="sng" dirty="0" err="1">
                <a:hlinkClick r:id="rId2" tooltip="Gustave Doré"/>
              </a:rPr>
              <a:t>Doré</a:t>
            </a:r>
            <a:r>
              <a:rPr lang="en-US" dirty="0"/>
              <a:t> c. 1870. Shows the densely populated and polluted environments created in the new industrial cities</a:t>
            </a:r>
          </a:p>
          <a:p>
            <a:endParaRPr lang="en-US" dirty="0"/>
          </a:p>
        </p:txBody>
      </p:sp>
      <p:pic>
        <p:nvPicPr>
          <p:cNvPr id="4" name="Picture 3" descr="http://upload.wikimedia.org/wikipedia/commons/thumb/c/c8/Dore_London.jpg/220px-Dore_London.jp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429000"/>
            <a:ext cx="5749393" cy="29237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071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en-US" dirty="0" smtClean="0"/>
              <a:t>(19</a:t>
            </a:r>
            <a:r>
              <a:rPr lang="en-US" baseline="30000" dirty="0" smtClean="0"/>
              <a:t>th</a:t>
            </a:r>
            <a:r>
              <a:rPr lang="en-US" dirty="0" smtClean="0"/>
              <a:t> c.) Britain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Most powerful – ‘workshop’ of the world- factories producing more than any country in the world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The Great Exhibition of Industries (1851) inside the Crystal Palace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- </a:t>
            </a:r>
            <a:r>
              <a:rPr lang="en-US" dirty="0"/>
              <a:t> </a:t>
            </a:r>
            <a:r>
              <a:rPr lang="en-US" dirty="0" smtClean="0"/>
              <a:t>Queen Victoria</a:t>
            </a:r>
          </a:p>
          <a:p>
            <a:pPr marL="0" indent="0">
              <a:buNone/>
            </a:pPr>
            <a:r>
              <a:rPr lang="en-US" dirty="0" smtClean="0"/>
              <a:t>		-  Aim (show world greatness of 			  Britain’s industry)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345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://upload.wikimedia.org/wikipedia/commons/thumb/e/eb/Crystal_Palace_interior.jpg/220px-Crystal_Palace_interior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132856"/>
            <a:ext cx="6552728" cy="4032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683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was Britain industrially strong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1- </a:t>
            </a:r>
            <a:r>
              <a:rPr lang="en-US" dirty="0" smtClean="0"/>
              <a:t>Enough </a:t>
            </a:r>
            <a:r>
              <a:rPr lang="en-US" dirty="0" smtClean="0"/>
              <a:t>natural resources: coal/iron/steel </a:t>
            </a:r>
            <a:r>
              <a:rPr lang="en-US" dirty="0" smtClean="0"/>
              <a:t>for production &amp; exporting (production </a:t>
            </a:r>
            <a:r>
              <a:rPr lang="en-US" dirty="0"/>
              <a:t>of new </a:t>
            </a:r>
            <a:r>
              <a:rPr lang="en-US" dirty="0" smtClean="0"/>
              <a:t>heavy industrial </a:t>
            </a:r>
            <a:r>
              <a:rPr lang="en-US" dirty="0"/>
              <a:t>goods-machinery)</a:t>
            </a:r>
          </a:p>
          <a:p>
            <a:pPr marL="0" indent="0">
              <a:buNone/>
            </a:pPr>
            <a:r>
              <a:rPr lang="en-US" dirty="0"/>
              <a:t>	-exporting (e.g. cloth)</a:t>
            </a:r>
          </a:p>
          <a:p>
            <a:pPr marL="0" indent="0">
              <a:buNone/>
            </a:pPr>
            <a:r>
              <a:rPr lang="en-US" dirty="0" smtClean="0"/>
              <a:t>2-strong </a:t>
            </a:r>
            <a:r>
              <a:rPr lang="en-US" dirty="0"/>
              <a:t>banking </a:t>
            </a:r>
            <a:r>
              <a:rPr lang="en-US" dirty="0" smtClean="0"/>
              <a:t>system</a:t>
            </a:r>
          </a:p>
          <a:p>
            <a:pPr marL="0" indent="0">
              <a:buNone/>
            </a:pPr>
            <a:r>
              <a:rPr lang="en-US" sz="2400" dirty="0"/>
              <a:t>Images: </a:t>
            </a:r>
            <a:r>
              <a:rPr lang="en-US" sz="2400" u="sng" dirty="0">
                <a:hlinkClick r:id="rId2" tooltip="The Iron Bridge"/>
              </a:rPr>
              <a:t>The Iron Bridge</a:t>
            </a:r>
            <a:r>
              <a:rPr lang="en-US" sz="2400" dirty="0"/>
              <a:t>, </a:t>
            </a:r>
            <a:r>
              <a:rPr lang="en-US" sz="2400" u="sng" dirty="0" err="1">
                <a:hlinkClick r:id="rId3" tooltip="Shropshire"/>
              </a:rPr>
              <a:t>Shropshire</a:t>
            </a:r>
            <a:r>
              <a:rPr lang="en-US" sz="2400" dirty="0"/>
              <a:t>, England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http://upload.wikimedia.org/wikipedia/commons/thumb/4/44/Ironbridge_6.jpg/220px-Ironbridge_6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459188"/>
            <a:ext cx="5904656" cy="2066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363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359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The Industrial Revolution</vt:lpstr>
      <vt:lpstr>PowerPoint Presentation</vt:lpstr>
      <vt:lpstr>PowerPoint Presentation</vt:lpstr>
      <vt:lpstr>Social Effects of the Industrial Revolution </vt:lpstr>
      <vt:lpstr>PowerPoint Presentation</vt:lpstr>
      <vt:lpstr>PowerPoint Presentation</vt:lpstr>
      <vt:lpstr>PowerPoint Presentation</vt:lpstr>
      <vt:lpstr>Why was Britain industrially strong </vt:lpstr>
      <vt:lpstr>The Railway</vt:lpstr>
      <vt:lpstr>Red brick Universities</vt:lpstr>
      <vt:lpstr>Painting depicting the opening of the Liverpool and Manchester Railway in 1830, the first inter-city railway in the world and which spawned Railway Mania due to its success </vt:lpstr>
      <vt:lpstr>Development of Railways</vt:lpstr>
      <vt:lpstr>Family Life in 19th c. Britain </vt:lpstr>
      <vt:lpstr>The Rights of Women</vt:lpstr>
      <vt:lpstr>Suffragette Images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Nasiba</dc:creator>
  <cp:lastModifiedBy>Nasiba</cp:lastModifiedBy>
  <cp:revision>22</cp:revision>
  <dcterms:created xsi:type="dcterms:W3CDTF">2012-10-06T09:42:59Z</dcterms:created>
  <dcterms:modified xsi:type="dcterms:W3CDTF">2013-04-02T10:25:04Z</dcterms:modified>
</cp:coreProperties>
</file>