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62" r:id="rId2"/>
    <p:sldId id="267" r:id="rId3"/>
    <p:sldId id="263" r:id="rId4"/>
    <p:sldId id="266" r:id="rId5"/>
    <p:sldId id="264" r:id="rId6"/>
    <p:sldId id="265" r:id="rId7"/>
    <p:sldId id="256" r:id="rId8"/>
    <p:sldId id="257" r:id="rId9"/>
    <p:sldId id="258" r:id="rId10"/>
    <p:sldId id="259" r:id="rId11"/>
    <p:sldId id="260" r:id="rId12"/>
    <p:sldId id="261" r:id="rId13"/>
    <p:sldId id="269" r:id="rId14"/>
    <p:sldId id="270" r:id="rId15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4A94A-118E-45ED-8250-2D8313F392BC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41B6B-318D-4538-A823-879D71828B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264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0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96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5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94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1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2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1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45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62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82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61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EB39-19B7-43AE-9EB8-5A5F505BDAA1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0F95F-A8E6-4F33-847B-0251E0394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52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6/6d/Celtic.warriors.garments-replica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en.wikipedia.org/wiki/File:Hallstatt_LaTene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://en.wikipedia.org/wiki/File:Forum_Romanium_1RB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ile:Sulla_Coin2.jpg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en.wikipedia.org/wiki/File:Gaius_Gracchus_Tribune_of_the_People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en.wikipedia.org/wiki/File:Petersdom_von_Engelsburg_gesehen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en.wikipedia.org/wiki/File:CouncilofClermont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0.png"/><Relationship Id="rId2" Type="http://schemas.openxmlformats.org/officeDocument/2006/relationships/hyperlink" Target="http://en.wikipedia.org/wiki/File:Viking_boat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ile:Domesday_Book_-_Warwickshire.png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://en.wikipedia.org/wiki/File:William_the_Conqueror_1066_1087.jp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/>
          <a:lstStyle/>
          <a:p>
            <a:r>
              <a:rPr lang="en-US" sz="4800" b="1" dirty="0" smtClean="0"/>
              <a:t>Britain’s</a:t>
            </a:r>
            <a:r>
              <a:rPr lang="en-US" dirty="0" smtClean="0"/>
              <a:t> </a:t>
            </a:r>
            <a:r>
              <a:rPr lang="en-US" sz="4800" b="1" dirty="0" smtClean="0"/>
              <a:t>Prehistory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Celts</a:t>
            </a:r>
            <a:br>
              <a:rPr lang="en-US" dirty="0" smtClean="0"/>
            </a:br>
            <a:r>
              <a:rPr lang="en-US" dirty="0" smtClean="0"/>
              <a:t>The Romans</a:t>
            </a:r>
            <a:br>
              <a:rPr lang="en-US" dirty="0" smtClean="0"/>
            </a:br>
            <a:r>
              <a:rPr lang="en-US" dirty="0" smtClean="0"/>
              <a:t>Christianity</a:t>
            </a:r>
            <a:br>
              <a:rPr lang="en-US" dirty="0" smtClean="0"/>
            </a:br>
            <a:r>
              <a:rPr lang="en-US" dirty="0" smtClean="0"/>
              <a:t>The Vikings</a:t>
            </a:r>
            <a:br>
              <a:rPr lang="en-US" dirty="0" smtClean="0"/>
            </a:br>
            <a:r>
              <a:rPr lang="en-US" dirty="0" smtClean="0"/>
              <a:t>‘feudalism’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1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(14</a:t>
            </a:r>
            <a:r>
              <a:rPr lang="en-US" baseline="30000" dirty="0" smtClean="0"/>
              <a:t>th</a:t>
            </a:r>
            <a:r>
              <a:rPr lang="en-US" dirty="0" smtClean="0"/>
              <a:t> c.)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the age of chivalry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Edward III + Black Prince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- admired/ courage + courtly 			  manners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-symbols of the ‘code of chivalry’</a:t>
            </a:r>
          </a:p>
          <a:p>
            <a:pPr marL="0" indent="0">
              <a:buNone/>
            </a:pPr>
            <a:r>
              <a:rPr lang="en-US" dirty="0" smtClean="0"/>
              <a:t>		- that ‘war was a noble &amp; glorious 		   thing’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- plague (Black death)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- Revolution of the poor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15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(15</a:t>
            </a:r>
            <a:r>
              <a:rPr lang="en-US" baseline="30000" dirty="0" smtClean="0"/>
              <a:t>th</a:t>
            </a:r>
            <a:r>
              <a:rPr lang="en-US" dirty="0" smtClean="0"/>
              <a:t> c.)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discontent w/ church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(taxes &amp; greed/ increase of knowledge)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end of middle ages</a:t>
            </a:r>
          </a:p>
          <a:p>
            <a:pPr marL="0" indent="0">
              <a:buNone/>
            </a:pPr>
            <a:r>
              <a:rPr lang="en-US" dirty="0" smtClean="0"/>
              <a:t>	- ranks (</a:t>
            </a:r>
            <a:r>
              <a:rPr lang="en-US" dirty="0" err="1" smtClean="0"/>
              <a:t>dukes+earls+lords</a:t>
            </a:r>
            <a:r>
              <a:rPr lang="en-US" dirty="0" smtClean="0"/>
              <a:t>/ </a:t>
            </a:r>
            <a:r>
              <a:rPr lang="en-US" dirty="0" err="1" smtClean="0"/>
              <a:t>knights+gentry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new middle class (Literate class/ educated 	merchants + 	lawyers/ questioned church &amp; state)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Educated Language became (</a:t>
            </a:r>
            <a:r>
              <a:rPr lang="en-US" dirty="0" err="1" smtClean="0"/>
              <a:t>English+Latin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education developed </a:t>
            </a:r>
            <a:r>
              <a:rPr lang="en-US" dirty="0" err="1" smtClean="0"/>
              <a:t>enourmosly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major technical development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(printing press/William Caxton/ 			cheaper and plentiful books/ standardize spelling &amp; 	grammar/ information for newly educated/ 	encouraged literacy)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626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(16</a:t>
            </a:r>
            <a:r>
              <a:rPr lang="en-US" baseline="30000" dirty="0" smtClean="0"/>
              <a:t>th</a:t>
            </a:r>
            <a:r>
              <a:rPr lang="en-US" dirty="0" smtClean="0"/>
              <a:t> c.):</a:t>
            </a:r>
          </a:p>
          <a:p>
            <a:pPr marL="0" indent="0">
              <a:buNone/>
            </a:pPr>
            <a:r>
              <a:rPr lang="en-US" dirty="0" smtClean="0"/>
              <a:t>	- growth in international trade (spices) &amp;	industry e.g. shipbuilding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population increased/ larger areas of land   	used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greater social &amp; economic problems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inflation/ sudden increase in population 	(doubled)/ worse living conditions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/>
              <a:t>L</a:t>
            </a:r>
            <a:r>
              <a:rPr lang="en-US" dirty="0" smtClean="0"/>
              <a:t>ondon English became the Standard 	English (printing)/ Literacy increase (half)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Artistic development</a:t>
            </a:r>
            <a:r>
              <a:rPr lang="en-US" smtClean="0"/>
              <a:t>/ Renaissance (late)</a:t>
            </a:r>
            <a:r>
              <a:rPr lang="en-US" dirty="0" smtClean="0"/>
              <a:t>	(music/ painting ‘miniature portrait’/ 	literature </a:t>
            </a:r>
            <a:r>
              <a:rPr lang="en-US" smtClean="0"/>
              <a:t>‘Shakespeare</a:t>
            </a:r>
            <a:r>
              <a:rPr lang="en-US" dirty="0" smtClean="0"/>
              <a:t>’)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108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</a:t>
            </a:r>
            <a:r>
              <a:rPr lang="en-US" baseline="30000" dirty="0" smtClean="0"/>
              <a:t>th</a:t>
            </a:r>
            <a:r>
              <a:rPr lang="en-US" dirty="0" smtClean="0"/>
              <a:t> 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- shift in economic power </a:t>
            </a:r>
            <a:r>
              <a:rPr lang="en-US" dirty="0" smtClean="0"/>
              <a:t>(to merchants &amp; landowners)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Revolution in thought and scientific 	   	   thinking and discoveries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13</a:t>
            </a:r>
            <a:r>
              <a:rPr lang="en-US" baseline="30000" dirty="0"/>
              <a:t>th</a:t>
            </a:r>
            <a:r>
              <a:rPr lang="en-US" dirty="0"/>
              <a:t>/14</a:t>
            </a:r>
            <a:r>
              <a:rPr lang="en-US" baseline="30000" dirty="0"/>
              <a:t>th</a:t>
            </a:r>
            <a:r>
              <a:rPr lang="en-US" dirty="0"/>
              <a:t> c. (Oxford- Bacon/light and 	  	   heat- </a:t>
            </a:r>
            <a:r>
              <a:rPr lang="en-US" dirty="0" err="1"/>
              <a:t>Marlee</a:t>
            </a:r>
            <a:r>
              <a:rPr lang="en-US" dirty="0"/>
              <a:t>/ weather)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17</a:t>
            </a:r>
            <a:r>
              <a:rPr lang="en-US" baseline="30000" dirty="0"/>
              <a:t>th</a:t>
            </a:r>
            <a:r>
              <a:rPr lang="en-US" dirty="0"/>
              <a:t> c.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/>
              <a:t>Francis Bacon </a:t>
            </a:r>
            <a:r>
              <a:rPr lang="en-US" dirty="0" smtClean="0"/>
              <a:t>established a new mood in 	science (experiment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/>
              <a:t>William Harvey (circulation of blood)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/>
              <a:t>Isaac Newton (gravity- physics)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469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18</a:t>
            </a:r>
            <a:r>
              <a:rPr lang="en-US" baseline="30000" dirty="0" smtClean="0"/>
              <a:t>th</a:t>
            </a:r>
            <a:r>
              <a:rPr lang="en-US" dirty="0" smtClean="0"/>
              <a:t> 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- </a:t>
            </a:r>
            <a:r>
              <a:rPr lang="en-US" dirty="0" smtClean="0"/>
              <a:t>Britain as powerful as France </a:t>
            </a:r>
            <a:r>
              <a:rPr lang="en-US" dirty="0"/>
              <a:t>(industry </a:t>
            </a:r>
            <a:r>
              <a:rPr lang="en-US" dirty="0" smtClean="0"/>
              <a:t>growth-trading empire- </a:t>
            </a:r>
            <a:r>
              <a:rPr lang="en-US" dirty="0"/>
              <a:t>strongest navy)</a:t>
            </a:r>
          </a:p>
          <a:p>
            <a:pPr marL="0" indent="0">
              <a:buNone/>
            </a:pPr>
            <a:r>
              <a:rPr lang="en-US" dirty="0"/>
              <a:t>	- taxation problem with American colonies</a:t>
            </a:r>
          </a:p>
          <a:p>
            <a:pPr marL="0" indent="0">
              <a:buNone/>
            </a:pPr>
            <a:r>
              <a:rPr lang="en-US" dirty="0"/>
              <a:t>	- American war of Independence (</a:t>
            </a:r>
            <a:r>
              <a:rPr lang="en-US" dirty="0" smtClean="0"/>
              <a:t>1775-1783)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larger cities (bad smell- streets as 		  </a:t>
            </a:r>
            <a:r>
              <a:rPr lang="en-US" dirty="0" smtClean="0"/>
              <a:t>	lavatories- </a:t>
            </a:r>
            <a:r>
              <a:rPr lang="en-US" dirty="0"/>
              <a:t>no drains- </a:t>
            </a:r>
            <a:r>
              <a:rPr lang="en-US" dirty="0" smtClean="0"/>
              <a:t>rubbish- muddy </a:t>
            </a:r>
            <a:r>
              <a:rPr lang="en-US" dirty="0"/>
              <a:t>and </a:t>
            </a:r>
            <a:r>
              <a:rPr lang="en-US" dirty="0" smtClean="0"/>
              <a:t>narrow 	streets- disease spread in big towns- </a:t>
            </a:r>
            <a:r>
              <a:rPr lang="en-US" dirty="0" err="1" smtClean="0"/>
              <a:t>ppl</a:t>
            </a:r>
            <a:r>
              <a:rPr lang="en-US" dirty="0" smtClean="0"/>
              <a:t> buried 	together)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middle of century- </a:t>
            </a:r>
            <a:r>
              <a:rPr lang="en-US" dirty="0" smtClean="0"/>
              <a:t>government efforts- better 	wider streets</a:t>
            </a:r>
            <a:r>
              <a:rPr lang="en-US" dirty="0"/>
              <a:t>/ </a:t>
            </a:r>
            <a:r>
              <a:rPr lang="en-US" dirty="0" smtClean="0"/>
              <a:t>lighting system/ healthier </a:t>
            </a:r>
            <a:r>
              <a:rPr lang="en-US" dirty="0"/>
              <a:t>towns</a:t>
            </a:r>
          </a:p>
          <a:p>
            <a:pPr marL="0" indent="0">
              <a:buNone/>
            </a:pPr>
            <a:r>
              <a:rPr lang="en-US" dirty="0"/>
              <a:t>	- taxing citizens (parliament</a:t>
            </a:r>
            <a:r>
              <a:rPr lang="en-US" dirty="0" smtClean="0"/>
              <a:t>)/ social services/ local tax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-four classes of people(wealthy merchants-	ordinary merchants- craftsmen- workers)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930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Britain’s history connected with the sea</a:t>
            </a:r>
          </a:p>
          <a:p>
            <a:r>
              <a:rPr lang="en-US" sz="4000" dirty="0" smtClean="0"/>
              <a:t>Island / Ice age</a:t>
            </a:r>
          </a:p>
          <a:p>
            <a:r>
              <a:rPr lang="en-US" sz="4000" dirty="0" smtClean="0"/>
              <a:t> easy </a:t>
            </a:r>
            <a:r>
              <a:rPr lang="en-US" sz="4000" smtClean="0"/>
              <a:t>to </a:t>
            </a:r>
            <a:r>
              <a:rPr lang="en-US" sz="4000" smtClean="0"/>
              <a:t>travel/helped trade</a:t>
            </a:r>
            <a:r>
              <a:rPr lang="en-US" sz="4000" dirty="0" smtClean="0"/>
              <a:t>/ </a:t>
            </a:r>
            <a:r>
              <a:rPr lang="en-US" sz="4000" dirty="0" smtClean="0"/>
              <a:t>saved from danger</a:t>
            </a:r>
          </a:p>
          <a:p>
            <a:r>
              <a:rPr lang="en-US" sz="4000" dirty="0" smtClean="0"/>
              <a:t> a strong national sense associated with the sea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/>
          </a:bodyPr>
          <a:lstStyle/>
          <a:p>
            <a:r>
              <a:rPr lang="en-US" b="1" dirty="0" smtClean="0"/>
              <a:t>The Celts:</a:t>
            </a:r>
          </a:p>
          <a:p>
            <a:pPr marL="0" indent="0">
              <a:buNone/>
            </a:pPr>
            <a:r>
              <a:rPr lang="en-US" dirty="0" smtClean="0"/>
              <a:t>     	(700 BC- appearance/clothes- technically advanced-money- imp/ancestors- trade/imp – warrior rulers- women/ independent- Roman invasions-Boadicea)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File:Celtic.warriors.garments-replica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140968"/>
            <a:ext cx="2592288" cy="34056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upload.wikimedia.org/wikipedia/commons/thumb/e/ee/Hallstatt_LaTene.png/300px-Hallstatt_LaTene.pn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645024"/>
            <a:ext cx="3744415" cy="25202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en-US" b="1" dirty="0"/>
              <a:t>The Romans: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(800 BC-5</a:t>
            </a:r>
            <a:r>
              <a:rPr lang="en-US" baseline="30000" dirty="0" smtClean="0"/>
              <a:t>th</a:t>
            </a:r>
            <a:r>
              <a:rPr lang="en-US" dirty="0" smtClean="0"/>
              <a:t> c. -‘</a:t>
            </a:r>
            <a:r>
              <a:rPr lang="en-US" dirty="0" err="1" smtClean="0"/>
              <a:t>Pritani</a:t>
            </a:r>
            <a:r>
              <a:rPr lang="en-US" dirty="0" smtClean="0"/>
              <a:t>’- </a:t>
            </a:r>
            <a:r>
              <a:rPr lang="en-US" dirty="0"/>
              <a:t>reading and </a:t>
            </a:r>
            <a:r>
              <a:rPr lang="en-US" dirty="0" smtClean="0"/>
              <a:t>writing- imp ideas/power- spoke </a:t>
            </a:r>
            <a:r>
              <a:rPr lang="en-US" dirty="0"/>
              <a:t>Latin and </a:t>
            </a:r>
            <a:r>
              <a:rPr lang="en-US" dirty="0" smtClean="0"/>
              <a:t>Greek/ Celts remained illiterate - </a:t>
            </a:r>
            <a:r>
              <a:rPr lang="en-US" dirty="0"/>
              <a:t>Anglo Saxons </a:t>
            </a:r>
            <a:r>
              <a:rPr lang="en-US" dirty="0" smtClean="0"/>
              <a:t>invasion/Britain more literate under the Romans/ towns/ basis of administration &amp; civilization – at 1</a:t>
            </a:r>
            <a:r>
              <a:rPr lang="en-US" baseline="30000" dirty="0" smtClean="0"/>
              <a:t>st</a:t>
            </a:r>
            <a:r>
              <a:rPr lang="en-US" dirty="0" smtClean="0"/>
              <a:t> army </a:t>
            </a:r>
            <a:r>
              <a:rPr lang="en-US" dirty="0"/>
              <a:t>camps </a:t>
            </a:r>
            <a:r>
              <a:rPr lang="en-US" dirty="0" smtClean="0"/>
              <a:t>called ‘</a:t>
            </a:r>
            <a:r>
              <a:rPr lang="en-US" dirty="0" err="1" smtClean="0"/>
              <a:t>castra</a:t>
            </a:r>
            <a:r>
              <a:rPr lang="en-US" dirty="0"/>
              <a:t>’)</a:t>
            </a:r>
          </a:p>
          <a:p>
            <a:endParaRPr lang="en-US" dirty="0"/>
          </a:p>
        </p:txBody>
      </p:sp>
      <p:pic>
        <p:nvPicPr>
          <p:cNvPr id="4" name="Picture 3" descr="http://upload.wikimedia.org/wikipedia/commons/thumb/4/4b/Forum_Romanium_1RB.JPG/220px-Forum_Romanium_1RB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854177"/>
            <a:ext cx="3024336" cy="1879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upload.wikimedia.org/wikipedia/en/thumb/9/96/Gaius_Gracchus_Tribune_of_the_People.jpg/220px-Gaius_Gracchus_Tribune_of_the_People.jp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861048"/>
            <a:ext cx="3240360" cy="1800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upload.wikimedia.org/wikipedia/commons/thumb/f/f7/Sulla_Coin2.jpg/220px-Sulla_Coin2.jpg">
            <a:hlinkClick r:id="rId6"/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777131"/>
            <a:ext cx="2311524" cy="10808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10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Christianity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Celtic church- Bishops- Church increased </a:t>
            </a:r>
            <a:r>
              <a:rPr lang="en-US" dirty="0" smtClean="0"/>
              <a:t>powers </a:t>
            </a:r>
            <a:r>
              <a:rPr lang="en-US" dirty="0"/>
              <a:t>of </a:t>
            </a:r>
            <a:r>
              <a:rPr lang="en-US" dirty="0" smtClean="0"/>
              <a:t>Kings/support- </a:t>
            </a:r>
            <a:r>
              <a:rPr lang="en-US" dirty="0"/>
              <a:t>Christian </a:t>
            </a:r>
            <a:r>
              <a:rPr lang="en-US" dirty="0" smtClean="0"/>
              <a:t>ceremony/crowned kings- monasteries/read &amp; write)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http://upload.wikimedia.org/wikipedia/commons/thumb/1/15/Petersdom_von_Engelsburg_gesehen.jpg/250px-Petersdom_von_Engelsburg_gesehen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365104"/>
            <a:ext cx="2952328" cy="2006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upload.wikimedia.org/wikipedia/commons/thumb/d/d5/CouncilofClermont.jpg/230px-CouncilofClermont.jp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933056"/>
            <a:ext cx="2592288" cy="26871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487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Vikings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/>
              <a:t>8</a:t>
            </a:r>
            <a:r>
              <a:rPr lang="en-US" baseline="30000" dirty="0"/>
              <a:t>th</a:t>
            </a:r>
            <a:r>
              <a:rPr lang="en-US" dirty="0"/>
              <a:t> c. - William the Conqueror- Feudalism)</a:t>
            </a:r>
          </a:p>
          <a:p>
            <a:endParaRPr lang="en-US" dirty="0"/>
          </a:p>
        </p:txBody>
      </p:sp>
      <p:pic>
        <p:nvPicPr>
          <p:cNvPr id="4" name="Picture 3" descr="http://upload.wikimedia.org/wikipedia/commons/thumb/b/bf/Viking_boat.jpg/220px-Viking_boat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645024"/>
            <a:ext cx="2455540" cy="2448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upload.wikimedia.org/wikipedia/commons/thumb/4/4c/William_the_Conqueror_1066_1087.jpg/250px-William_the_Conqueror_1066_1087.jp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430586"/>
            <a:ext cx="2381250" cy="2428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upload.wikimedia.org/wikipedia/commons/thumb/7/72/Domesday_Book_-_Warwickshire.png/170px-Domesday_Book_-_Warwickshire.png">
            <a:hlinkClick r:id="rId6"/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705863"/>
            <a:ext cx="2478360" cy="26034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591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60648"/>
            <a:ext cx="8136904" cy="6336704"/>
          </a:xfrm>
        </p:spPr>
        <p:txBody>
          <a:bodyPr>
            <a:normAutofit fontScale="77500" lnSpcReduction="20000"/>
          </a:bodyPr>
          <a:lstStyle/>
          <a:p>
            <a:pPr marL="2743200" lvl="5" indent="-457200" algn="l"/>
            <a:r>
              <a:rPr lang="en-US" sz="4100" b="1" dirty="0" smtClean="0">
                <a:solidFill>
                  <a:schemeClr val="tx1"/>
                </a:solidFill>
              </a:rPr>
              <a:t>    The Vikings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(end of 8</a:t>
            </a:r>
            <a:r>
              <a:rPr lang="en-US" baseline="30000" dirty="0" smtClean="0">
                <a:solidFill>
                  <a:schemeClr val="tx1"/>
                </a:solidFill>
              </a:rPr>
              <a:t>th</a:t>
            </a:r>
            <a:r>
              <a:rPr lang="en-US" dirty="0" smtClean="0">
                <a:solidFill>
                  <a:schemeClr val="tx1"/>
                </a:solidFill>
              </a:rPr>
              <a:t> c.)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Pirates/ Norway and Denmark/invaded/ Christianity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William the conqueror (1066)/ King of England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 middle ages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Feudalism</a:t>
            </a:r>
          </a:p>
          <a:p>
            <a:pPr marL="914400" lvl="1" indent="-457200" algn="l"/>
            <a:r>
              <a:rPr lang="en-US" dirty="0" smtClean="0">
                <a:solidFill>
                  <a:schemeClr val="tx1"/>
                </a:solidFill>
              </a:rPr>
              <a:t>	- rewards to captains/ personal property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- ‘</a:t>
            </a:r>
            <a:r>
              <a:rPr lang="en-US" dirty="0" err="1" smtClean="0">
                <a:solidFill>
                  <a:schemeClr val="tx1"/>
                </a:solidFill>
              </a:rPr>
              <a:t>feu</a:t>
            </a:r>
            <a:r>
              <a:rPr lang="en-US" dirty="0" smtClean="0">
                <a:solidFill>
                  <a:schemeClr val="tx1"/>
                </a:solidFill>
              </a:rPr>
              <a:t>’ = land held in return for duty or 			service to a lord./ French/economic purpose/ basis ‘Land’</a:t>
            </a:r>
          </a:p>
          <a:p>
            <a:pPr lvl="1" algn="l"/>
            <a:r>
              <a:rPr lang="en-US" dirty="0" smtClean="0">
                <a:solidFill>
                  <a:schemeClr val="tx1"/>
                </a:solidFill>
              </a:rPr>
              <a:t>	- central idea: ‘all land was owned by the king but 		  it was held by others’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- ‘vassals’ (homage- chain- responsible)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- ‘serfs’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- Two basic principles: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1- every man had a lord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2- every lord had  land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- Economic Survey- ‘Doomsday’ book (1086)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- Feudalism declined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(1258) The Parliament = discussion meeting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(council of nobles/ laws and political 			decisions/ House of Lords)</a:t>
            </a:r>
          </a:p>
          <a:p>
            <a:r>
              <a:rPr lang="en-US" dirty="0" smtClean="0"/>
              <a:t>Taxation problem</a:t>
            </a:r>
          </a:p>
          <a:p>
            <a:r>
              <a:rPr lang="en-US" dirty="0" smtClean="0"/>
              <a:t>Edward I (‘representative institution’/ the House of Commons/ imp cooperation between houses)</a:t>
            </a:r>
          </a:p>
          <a:p>
            <a:r>
              <a:rPr lang="en-US" dirty="0" smtClean="0"/>
              <a:t>Economical overview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England as an agricultural society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trade and industry (self sufficient)</a:t>
            </a:r>
          </a:p>
          <a:p>
            <a:pPr marL="0" indent="0">
              <a:buNone/>
            </a:pPr>
            <a:r>
              <a:rPr lang="en-US" dirty="0" smtClean="0"/>
              <a:t>	- Wool: (</a:t>
            </a:r>
            <a:r>
              <a:rPr lang="en-US" dirty="0"/>
              <a:t>F</a:t>
            </a:r>
            <a:r>
              <a:rPr lang="en-US" dirty="0" smtClean="0"/>
              <a:t>lemish weavers/new towns/high)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-rise of a new middle class / capitalist 			economy free from feudalism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18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Language, Literature and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Growth of Literacy + Renaissance (14</a:t>
            </a:r>
            <a:r>
              <a:rPr lang="en-US" baseline="30000" dirty="0" smtClean="0"/>
              <a:t>th</a:t>
            </a:r>
            <a:r>
              <a:rPr lang="en-US" dirty="0" smtClean="0"/>
              <a:t>-17</a:t>
            </a:r>
            <a:r>
              <a:rPr lang="en-US" baseline="30000" dirty="0" smtClean="0"/>
              <a:t>th</a:t>
            </a:r>
            <a:r>
              <a:rPr lang="en-US" dirty="0" smtClean="0"/>
              <a:t> )</a:t>
            </a:r>
          </a:p>
          <a:p>
            <a:pPr marL="0" indent="0">
              <a:buNone/>
            </a:pPr>
            <a:r>
              <a:rPr lang="en-US" dirty="0" smtClean="0"/>
              <a:t>	- Italy/ revival of arts, literature and 		learning in Europe.</a:t>
            </a:r>
          </a:p>
          <a:p>
            <a:r>
              <a:rPr lang="en-US" dirty="0" smtClean="0"/>
              <a:t>Schools: (grammar- catholic)</a:t>
            </a:r>
          </a:p>
          <a:p>
            <a:r>
              <a:rPr lang="en-US" dirty="0" smtClean="0"/>
              <a:t>Latin: (the educated language/ not English)</a:t>
            </a:r>
          </a:p>
          <a:p>
            <a:r>
              <a:rPr lang="en-US" dirty="0" smtClean="0"/>
              <a:t>French: the language of Law</a:t>
            </a:r>
          </a:p>
          <a:p>
            <a:r>
              <a:rPr lang="en-US" dirty="0" smtClean="0"/>
              <a:t>(12</a:t>
            </a:r>
            <a:r>
              <a:rPr lang="en-US" baseline="30000" dirty="0" smtClean="0"/>
              <a:t>th</a:t>
            </a:r>
            <a:r>
              <a:rPr lang="en-US" dirty="0" smtClean="0"/>
              <a:t> c.) Schools of higher education in England: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1- Oxford		2- Cambridge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01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164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Britain’s Prehistory  The Celts The Romans Christianity The Vikings ‘feudalism’</vt:lpstr>
      <vt:lpstr>PowerPoint Presentation</vt:lpstr>
      <vt:lpstr>PowerPoint Presentation</vt:lpstr>
      <vt:lpstr>PowerPoint Presentation</vt:lpstr>
      <vt:lpstr>Christianity </vt:lpstr>
      <vt:lpstr>The Vikings</vt:lpstr>
      <vt:lpstr>PowerPoint Presentation</vt:lpstr>
      <vt:lpstr>PowerPoint Presentation</vt:lpstr>
      <vt:lpstr>Language, Literature and Culture</vt:lpstr>
      <vt:lpstr>PowerPoint Presentation</vt:lpstr>
      <vt:lpstr>PowerPoint Presentation</vt:lpstr>
      <vt:lpstr>PowerPoint Presentation</vt:lpstr>
      <vt:lpstr>17th c.</vt:lpstr>
      <vt:lpstr>18th c.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Nasiba</dc:creator>
  <cp:lastModifiedBy>Nasiba Alyami</cp:lastModifiedBy>
  <cp:revision>30</cp:revision>
  <cp:lastPrinted>2012-10-06T09:41:34Z</cp:lastPrinted>
  <dcterms:created xsi:type="dcterms:W3CDTF">2012-09-29T06:03:28Z</dcterms:created>
  <dcterms:modified xsi:type="dcterms:W3CDTF">2013-10-09T08:04:45Z</dcterms:modified>
</cp:coreProperties>
</file>