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2" r:id="rId9"/>
    <p:sldId id="263" r:id="rId10"/>
    <p:sldId id="274" r:id="rId11"/>
    <p:sldId id="264" r:id="rId12"/>
    <p:sldId id="265" r:id="rId13"/>
    <p:sldId id="276" r:id="rId14"/>
    <p:sldId id="267" r:id="rId15"/>
    <p:sldId id="268" r:id="rId16"/>
    <p:sldId id="273" r:id="rId17"/>
    <p:sldId id="271" r:id="rId18"/>
    <p:sldId id="269" r:id="rId19"/>
    <p:sldId id="270" r:id="rId20"/>
    <p:sldId id="266"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A20CC8-E673-4932-A63E-C709BE11E7F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6621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20CC8-E673-4932-A63E-C709BE11E7F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111679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20CC8-E673-4932-A63E-C709BE11E7F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114941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20CC8-E673-4932-A63E-C709BE11E7F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330035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20CC8-E673-4932-A63E-C709BE11E7F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73723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A20CC8-E673-4932-A63E-C709BE11E7F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329654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A20CC8-E673-4932-A63E-C709BE11E7FB}"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206523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20CC8-E673-4932-A63E-C709BE11E7FB}"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422743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20CC8-E673-4932-A63E-C709BE11E7FB}"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24709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20CC8-E673-4932-A63E-C709BE11E7F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279721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20CC8-E673-4932-A63E-C709BE11E7F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8BDA6-AC23-490E-AFC5-80CF1F69451A}" type="slidenum">
              <a:rPr lang="en-US" smtClean="0"/>
              <a:pPr/>
              <a:t>‹#›</a:t>
            </a:fld>
            <a:endParaRPr lang="en-US"/>
          </a:p>
        </p:txBody>
      </p:sp>
    </p:spTree>
    <p:extLst>
      <p:ext uri="{BB962C8B-B14F-4D97-AF65-F5344CB8AC3E}">
        <p14:creationId xmlns:p14="http://schemas.microsoft.com/office/powerpoint/2010/main" val="94511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20CC8-E673-4932-A63E-C709BE11E7FB}" type="datetimeFigureOut">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8BDA6-AC23-490E-AFC5-80CF1F69451A}" type="slidenum">
              <a:rPr lang="en-US" smtClean="0"/>
              <a:pPr/>
              <a:t>‹#›</a:t>
            </a:fld>
            <a:endParaRPr lang="en-US"/>
          </a:p>
        </p:txBody>
      </p:sp>
    </p:spTree>
    <p:extLst>
      <p:ext uri="{BB962C8B-B14F-4D97-AF65-F5344CB8AC3E}">
        <p14:creationId xmlns:p14="http://schemas.microsoft.com/office/powerpoint/2010/main" val="1932883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a/ad/Boys_King_Arthur_-_N._C._Wyeth_-_title_page.jpg" TargetMode="External"/><Relationship Id="rId2" Type="http://schemas.openxmlformats.org/officeDocument/2006/relationships/hyperlink" Target="http://en.wikipedia.org/wiki/Arthurian_literature"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William_Harvey_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GodfreyKneller-IsaacNewton-1689.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Marywollstonecraft.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Samuel_Johnson_by_Joshua_Reynold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n.wikipedia.org/wiki/File:Francis_Crick.p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Tim_Berners-Lee_closeup.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Molecular" TargetMode="External"/><Relationship Id="rId2" Type="http://schemas.openxmlformats.org/officeDocument/2006/relationships/hyperlink" Target="http://en.wikipedia.org/wiki/Atom"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en.wikipedia.org/wiki/File:C60a.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Jonathan_Ive_(OTR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0/08/Beowulf.firstpage.jpe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5/51/Domesday-book-1804x972.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7/72/Geoffrey_Chaucer_(17th_century).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918648" cy="3960439"/>
          </a:xfrm>
        </p:spPr>
        <p:txBody>
          <a:bodyPr>
            <a:normAutofit fontScale="90000"/>
          </a:bodyPr>
          <a:lstStyle/>
          <a:p>
            <a:r>
              <a:rPr lang="en-US" dirty="0" smtClean="0"/>
              <a:t/>
            </a:r>
            <a:br>
              <a:rPr lang="en-US" dirty="0" smtClean="0"/>
            </a:br>
            <a:r>
              <a:rPr lang="en-US" dirty="0"/>
              <a:t/>
            </a:r>
            <a:br>
              <a:rPr lang="en-US" dirty="0"/>
            </a:br>
            <a:r>
              <a:rPr lang="en-US" dirty="0" smtClean="0"/>
              <a:t>Geographical Location Of England</a:t>
            </a:r>
            <a:br>
              <a:rPr lang="en-US" dirty="0" smtClean="0"/>
            </a:br>
            <a:r>
              <a:rPr lang="en-US" dirty="0" smtClean="0"/>
              <a:t/>
            </a:r>
            <a:br>
              <a:rPr lang="en-US" dirty="0" smtClean="0"/>
            </a:br>
            <a:r>
              <a:rPr lang="en-US" dirty="0" smtClean="0"/>
              <a:t>Arts &amp; Inventions in the English Culture</a:t>
            </a:r>
            <a:br>
              <a:rPr lang="en-US" dirty="0" smtClean="0"/>
            </a:br>
            <a:r>
              <a:rPr lang="en-US" dirty="0" smtClean="0"/>
              <a:t>9</a:t>
            </a:r>
            <a:r>
              <a:rPr lang="en-US" baseline="30000" dirty="0" smtClean="0"/>
              <a:t>th</a:t>
            </a:r>
            <a:r>
              <a:rPr lang="en-US" dirty="0" smtClean="0"/>
              <a:t> c. – 21</a:t>
            </a:r>
            <a:r>
              <a:rPr lang="en-US" baseline="30000" dirty="0" smtClean="0"/>
              <a:t>st</a:t>
            </a:r>
            <a:r>
              <a:rPr lang="en-US" dirty="0" smtClean="0"/>
              <a:t> c.</a:t>
            </a:r>
            <a:br>
              <a:rPr lang="en-US" dirty="0" smtClean="0"/>
            </a:br>
            <a:endParaRPr lang="en-US" dirty="0"/>
          </a:p>
        </p:txBody>
      </p:sp>
      <p:sp>
        <p:nvSpPr>
          <p:cNvPr id="3" name="Subtitle 2"/>
          <p:cNvSpPr>
            <a:spLocks noGrp="1"/>
          </p:cNvSpPr>
          <p:nvPr>
            <p:ph type="subTitle" idx="1"/>
          </p:nvPr>
        </p:nvSpPr>
        <p:spPr>
          <a:xfrm>
            <a:off x="827584" y="2060848"/>
            <a:ext cx="7416824" cy="4104456"/>
          </a:xfrm>
        </p:spPr>
        <p:txBody>
          <a:bodyPr/>
          <a:lstStyle/>
          <a:p>
            <a:pPr algn="l"/>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4350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c.</a:t>
            </a:r>
            <a:endParaRPr lang="en-US" dirty="0"/>
          </a:p>
        </p:txBody>
      </p:sp>
      <p:sp>
        <p:nvSpPr>
          <p:cNvPr id="3" name="Content Placeholder 2"/>
          <p:cNvSpPr>
            <a:spLocks noGrp="1"/>
          </p:cNvSpPr>
          <p:nvPr>
            <p:ph idx="1"/>
          </p:nvPr>
        </p:nvSpPr>
        <p:spPr>
          <a:xfrm>
            <a:off x="457200" y="1196752"/>
            <a:ext cx="8229600" cy="4929411"/>
          </a:xfrm>
        </p:spPr>
        <p:txBody>
          <a:bodyPr>
            <a:normAutofit/>
          </a:bodyPr>
          <a:lstStyle/>
          <a:p>
            <a:r>
              <a:rPr lang="en-US" sz="2800" smtClean="0"/>
              <a:t>Setting </a:t>
            </a:r>
            <a:r>
              <a:rPr lang="en-US" sz="2800" dirty="0" smtClean="0"/>
              <a:t>of the Printing press.</a:t>
            </a:r>
          </a:p>
          <a:p>
            <a:r>
              <a:rPr lang="en-US" sz="2800" dirty="0" smtClean="0"/>
              <a:t>Le </a:t>
            </a:r>
            <a:r>
              <a:rPr lang="en-US" sz="2800" dirty="0" err="1" smtClean="0"/>
              <a:t>Morte</a:t>
            </a:r>
            <a:r>
              <a:rPr lang="en-US" sz="2800" dirty="0" smtClean="0"/>
              <a:t> </a:t>
            </a:r>
            <a:r>
              <a:rPr lang="en-US" sz="2800" dirty="0" err="1" smtClean="0"/>
              <a:t>d'Arthur</a:t>
            </a:r>
            <a:r>
              <a:rPr lang="en-US" sz="2800" dirty="0" smtClean="0"/>
              <a:t> is a compilation by Sir Thomas Malory of Romance tales about the legendary King Arthur, Guinevere, Lancelot, and the Knights of the Round Table.</a:t>
            </a:r>
            <a:r>
              <a:rPr lang="en-US" sz="2800" i="1" dirty="0" smtClean="0"/>
              <a:t> Le </a:t>
            </a:r>
            <a:r>
              <a:rPr lang="en-US" sz="2800" i="1" dirty="0" err="1" smtClean="0"/>
              <a:t>Morte</a:t>
            </a:r>
            <a:r>
              <a:rPr lang="en-US" sz="2800" i="1" dirty="0" smtClean="0"/>
              <a:t> </a:t>
            </a:r>
            <a:r>
              <a:rPr lang="en-US" sz="2800" i="1" dirty="0" err="1" smtClean="0"/>
              <a:t>d'Arthur</a:t>
            </a:r>
            <a:r>
              <a:rPr lang="en-US" sz="2800" dirty="0" smtClean="0"/>
              <a:t> is perhaps the best-known work of English-language </a:t>
            </a:r>
            <a:r>
              <a:rPr lang="en-US" sz="2800" u="sng" dirty="0" smtClean="0">
                <a:hlinkClick r:id="rId2" tooltip="Arthurian literature"/>
              </a:rPr>
              <a:t>Arthurian literature</a:t>
            </a:r>
            <a:r>
              <a:rPr lang="en-US" sz="2800" dirty="0" smtClean="0"/>
              <a:t> today. Many modern Arthurian writers have used Malory as their principal source.</a:t>
            </a:r>
          </a:p>
          <a:p>
            <a:endParaRPr lang="en-US" dirty="0"/>
          </a:p>
        </p:txBody>
      </p:sp>
      <p:pic>
        <p:nvPicPr>
          <p:cNvPr id="4" name="Picture 3" descr="File:Boys King Arthur - N. C. Wyeth - title page.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37112"/>
            <a:ext cx="2555553" cy="242088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16th c. _  1</a:t>
            </a:r>
            <a:r>
              <a:rPr lang="en-US" sz="3200" baseline="30000" dirty="0" smtClean="0"/>
              <a:t>st</a:t>
            </a:r>
            <a:r>
              <a:rPr lang="en-US" sz="3200" dirty="0" smtClean="0"/>
              <a:t> English translation of Bible / Shakespeare</a:t>
            </a:r>
            <a:br>
              <a:rPr lang="en-US" sz="3200" dirty="0" smtClean="0"/>
            </a:br>
            <a:endParaRPr lang="en-US" sz="3200" dirty="0"/>
          </a:p>
        </p:txBody>
      </p:sp>
      <p:pic>
        <p:nvPicPr>
          <p:cNvPr id="4" name="Content Placeholder 3" descr="http://www.biography.com/imported/images/Biography/Images/Profiles/S/William-Shakespeare-194895-1-4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717032"/>
            <a:ext cx="3312368" cy="2880320"/>
          </a:xfrm>
          <a:prstGeom prst="rect">
            <a:avLst/>
          </a:prstGeom>
          <a:noFill/>
          <a:ln>
            <a:noFill/>
          </a:ln>
        </p:spPr>
      </p:pic>
      <p:sp>
        <p:nvSpPr>
          <p:cNvPr id="5" name="Rectangle 4"/>
          <p:cNvSpPr/>
          <p:nvPr/>
        </p:nvSpPr>
        <p:spPr>
          <a:xfrm>
            <a:off x="539552" y="1700808"/>
            <a:ext cx="7992888" cy="2215991"/>
          </a:xfrm>
          <a:prstGeom prst="rect">
            <a:avLst/>
          </a:prstGeom>
        </p:spPr>
        <p:txBody>
          <a:bodyPr wrap="square">
            <a:spAutoFit/>
          </a:bodyPr>
          <a:lstStyle/>
          <a:p>
            <a:endParaRPr lang="en-US" dirty="0" smtClean="0"/>
          </a:p>
          <a:p>
            <a:pPr marL="342900" indent="-342900">
              <a:buFont typeface="Arial" pitchFamily="34" charset="0"/>
              <a:buChar char="•"/>
            </a:pPr>
            <a:r>
              <a:rPr lang="en-US" sz="2400" dirty="0" smtClean="0"/>
              <a:t> The first English translation of the whole Bible.</a:t>
            </a:r>
          </a:p>
          <a:p>
            <a:pPr marL="342900" indent="-342900">
              <a:buFont typeface="Arial" pitchFamily="34" charset="0"/>
              <a:buChar char="•"/>
            </a:pPr>
            <a:r>
              <a:rPr lang="en-US" sz="2400" dirty="0" smtClean="0"/>
              <a:t>William Shakespeare was an English poet and playwright, widely regarded as the greatest writer in the English language and the world's pre-eminent dramatist. He is often called England's national poet and the "Bard of Avon".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en-US" sz="3600" dirty="0" smtClean="0"/>
              <a:t>17 c _  Circulation of blood</a:t>
            </a:r>
            <a:br>
              <a:rPr lang="en-US" sz="3600" dirty="0" smtClean="0"/>
            </a:br>
            <a:endParaRPr lang="en-US" sz="3600" dirty="0"/>
          </a:p>
        </p:txBody>
      </p:sp>
      <p:sp>
        <p:nvSpPr>
          <p:cNvPr id="3" name="Content Placeholder 2"/>
          <p:cNvSpPr>
            <a:spLocks noGrp="1"/>
          </p:cNvSpPr>
          <p:nvPr>
            <p:ph idx="1"/>
          </p:nvPr>
        </p:nvSpPr>
        <p:spPr/>
        <p:txBody>
          <a:bodyPr>
            <a:normAutofit/>
          </a:bodyPr>
          <a:lstStyle/>
          <a:p>
            <a:r>
              <a:rPr lang="en-US" sz="2800" dirty="0" smtClean="0"/>
              <a:t>William Harvey was an English physician. He was the first to describe completely and in detail the systemic circulation and properties of blood being pumped to the body by the heart, though earlier writers had provided precursors of the theory.</a:t>
            </a:r>
          </a:p>
          <a:p>
            <a:endParaRPr lang="en-US" dirty="0"/>
          </a:p>
        </p:txBody>
      </p:sp>
      <p:pic>
        <p:nvPicPr>
          <p:cNvPr id="4" name="Picture 3" descr="http://upload.wikimedia.org/wikipedia/commons/thumb/4/42/William_Harvey_2.jpg/260px-William_Harvey_2.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933825"/>
            <a:ext cx="2476500" cy="29241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17</a:t>
            </a:r>
            <a:r>
              <a:rPr lang="en-US" baseline="30000" smtClean="0"/>
              <a:t>th</a:t>
            </a:r>
            <a:r>
              <a:rPr lang="en-US" smtClean="0"/>
              <a:t> c.</a:t>
            </a:r>
            <a:endParaRPr lang="en-US"/>
          </a:p>
        </p:txBody>
      </p:sp>
      <p:sp>
        <p:nvSpPr>
          <p:cNvPr id="3" name="Content Placeholder 2"/>
          <p:cNvSpPr>
            <a:spLocks noGrp="1"/>
          </p:cNvSpPr>
          <p:nvPr>
            <p:ph idx="1"/>
          </p:nvPr>
        </p:nvSpPr>
        <p:spPr/>
        <p:txBody>
          <a:bodyPr/>
          <a:lstStyle/>
          <a:p>
            <a:r>
              <a:rPr lang="en-US" dirty="0" smtClean="0"/>
              <a:t>George Chapman : translates he Greek epic Homer into English</a:t>
            </a:r>
          </a:p>
          <a:p>
            <a:endParaRPr lang="en-US" dirty="0"/>
          </a:p>
          <a:p>
            <a:r>
              <a:rPr lang="en-US" dirty="0"/>
              <a:t>J</a:t>
            </a:r>
            <a:r>
              <a:rPr lang="en-US" dirty="0" smtClean="0"/>
              <a:t>ohn Milton: considered the 2</a:t>
            </a:r>
            <a:r>
              <a:rPr lang="en-US" baseline="30000" dirty="0" smtClean="0"/>
              <a:t>nd</a:t>
            </a:r>
            <a:r>
              <a:rPr lang="en-US" dirty="0" smtClean="0"/>
              <a:t> most imp English literary writer after Shakespeare- Wrote his famous epic poem ‘paradise lost’ about the story of Adam &amp; Eve – in 12 books</a:t>
            </a:r>
            <a:endParaRPr lang="en-US" dirty="0"/>
          </a:p>
        </p:txBody>
      </p:sp>
    </p:spTree>
    <p:extLst>
      <p:ext uri="{BB962C8B-B14F-4D97-AF65-F5344CB8AC3E}">
        <p14:creationId xmlns:p14="http://schemas.microsoft.com/office/powerpoint/2010/main" val="61814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c. Isaac Newton</a:t>
            </a:r>
            <a:endParaRPr lang="en-US" dirty="0"/>
          </a:p>
        </p:txBody>
      </p:sp>
      <p:pic>
        <p:nvPicPr>
          <p:cNvPr id="4" name="Content Placeholder 3" descr="Portrait of man in black with shoulder-length, wavy brown hair, a large sharp nose, and a distracted gaze">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573016"/>
            <a:ext cx="2261096" cy="2711921"/>
          </a:xfrm>
          <a:prstGeom prst="rect">
            <a:avLst/>
          </a:prstGeom>
          <a:noFill/>
          <a:ln>
            <a:noFill/>
          </a:ln>
        </p:spPr>
      </p:pic>
      <p:sp>
        <p:nvSpPr>
          <p:cNvPr id="1026" name="Rectangle 2"/>
          <p:cNvSpPr>
            <a:spLocks noChangeArrowheads="1"/>
          </p:cNvSpPr>
          <p:nvPr/>
        </p:nvSpPr>
        <p:spPr bwMode="auto">
          <a:xfrm>
            <a:off x="0" y="551604"/>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222222"/>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Calibri" pitchFamily="34" charset="0"/>
                <a:ea typeface="Times New Roman" pitchFamily="18" charset="0"/>
                <a:cs typeface="Arial" pitchFamily="34" charset="0"/>
              </a:rPr>
              <a:t>Sir Isaac Newton PRS MP was an English physicist and mathematician who is widely regarded as one of the most influential scientists of all time and as a key figure in the scientific revolution.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c.</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steam engine/ cricket/ 1</a:t>
            </a:r>
            <a:r>
              <a:rPr lang="en-US" baseline="30000" dirty="0" smtClean="0"/>
              <a:t>st</a:t>
            </a:r>
            <a:r>
              <a:rPr lang="en-US" dirty="0" smtClean="0"/>
              <a:t> English dictionary/Oxygen/Rights of women</a:t>
            </a:r>
          </a:p>
          <a:p>
            <a:r>
              <a:rPr lang="en-US" dirty="0" smtClean="0"/>
              <a:t>Mary Wollstonecraft was an eighteenth-century British writer, philosopher, and advocate of women's rights.</a:t>
            </a:r>
          </a:p>
          <a:p>
            <a:endParaRPr lang="en-US" dirty="0" smtClean="0"/>
          </a:p>
          <a:p>
            <a:endParaRPr lang="en-US" dirty="0"/>
          </a:p>
        </p:txBody>
      </p:sp>
      <p:pic>
        <p:nvPicPr>
          <p:cNvPr id="4" name="Picture 3" descr="Left-looking half-length portrait of a possibly pregnant woman in a white dress">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952875"/>
            <a:ext cx="2381250" cy="29051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18th c.</a:t>
            </a:r>
            <a:endParaRPr lang="en-US" dirty="0"/>
          </a:p>
        </p:txBody>
      </p:sp>
      <p:sp>
        <p:nvSpPr>
          <p:cNvPr id="3" name="Content Placeholder 2"/>
          <p:cNvSpPr>
            <a:spLocks noGrp="1"/>
          </p:cNvSpPr>
          <p:nvPr>
            <p:ph idx="1"/>
          </p:nvPr>
        </p:nvSpPr>
        <p:spPr/>
        <p:txBody>
          <a:bodyPr>
            <a:normAutofit/>
          </a:bodyPr>
          <a:lstStyle/>
          <a:p>
            <a:r>
              <a:rPr lang="en-US" sz="2800" dirty="0" smtClean="0"/>
              <a:t>Samuel Johnson, often referred to as Dr Johnson, was an English writer who made lasting contributions to English literature as a poet, essayist, moralist, literary critic, biographer, editor and lexicographer. He compiled the first useful English Dictionary.</a:t>
            </a:r>
          </a:p>
        </p:txBody>
      </p:sp>
      <p:pic>
        <p:nvPicPr>
          <p:cNvPr id="4" name="Picture 3" descr="http://upload.wikimedia.org/wikipedia/commons/thumb/2/20/Samuel_Johnson_by_Joshua_Reynolds.jpg/220px-Samuel_Johnson_by_Joshua_Reynolds.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77072"/>
            <a:ext cx="2095500" cy="2552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a:t>
            </a:r>
            <a:endParaRPr lang="en-US" dirty="0"/>
          </a:p>
        </p:txBody>
      </p:sp>
      <p:sp>
        <p:nvSpPr>
          <p:cNvPr id="3" name="Content Placeholder 2"/>
          <p:cNvSpPr>
            <a:spLocks noGrp="1"/>
          </p:cNvSpPr>
          <p:nvPr>
            <p:ph idx="1"/>
          </p:nvPr>
        </p:nvSpPr>
        <p:spPr/>
        <p:txBody>
          <a:bodyPr/>
          <a:lstStyle/>
          <a:p>
            <a:r>
              <a:rPr lang="en-US" dirty="0" smtClean="0"/>
              <a:t>_ 1st steam locomotive/ 1</a:t>
            </a:r>
            <a:r>
              <a:rPr lang="en-US" baseline="30000" dirty="0" smtClean="0"/>
              <a:t>st</a:t>
            </a:r>
            <a:r>
              <a:rPr lang="en-US" dirty="0" smtClean="0"/>
              <a:t> passenger railway/ 1</a:t>
            </a:r>
            <a:r>
              <a:rPr lang="en-US" baseline="30000" dirty="0" smtClean="0"/>
              <a:t>st</a:t>
            </a:r>
            <a:r>
              <a:rPr lang="en-US" dirty="0" smtClean="0"/>
              <a:t> thesaurus/Rugby football/1</a:t>
            </a:r>
            <a:r>
              <a:rPr lang="en-US" baseline="30000" dirty="0" smtClean="0"/>
              <a:t>st</a:t>
            </a:r>
            <a:r>
              <a:rPr lang="en-US" dirty="0" smtClean="0"/>
              <a:t> synthetic dye/1</a:t>
            </a:r>
            <a:r>
              <a:rPr lang="en-US" baseline="30000" dirty="0" smtClean="0"/>
              <a:t>st</a:t>
            </a:r>
            <a:r>
              <a:rPr lang="en-US" dirty="0" smtClean="0"/>
              <a:t> traffic light/ 1</a:t>
            </a:r>
            <a:r>
              <a:rPr lang="en-US" baseline="30000" dirty="0" smtClean="0"/>
              <a:t>st</a:t>
            </a:r>
            <a:r>
              <a:rPr lang="en-US" dirty="0" smtClean="0"/>
              <a:t> tube train/ 1</a:t>
            </a:r>
            <a:r>
              <a:rPr lang="en-US" baseline="30000" dirty="0" smtClean="0"/>
              <a:t>st</a:t>
            </a:r>
            <a:r>
              <a:rPr lang="en-US" dirty="0" smtClean="0"/>
              <a:t> brain tumor surgery</a:t>
            </a:r>
          </a:p>
          <a:p>
            <a:endParaRPr lang="en-US" dirty="0"/>
          </a:p>
        </p:txBody>
      </p:sp>
      <p:pic>
        <p:nvPicPr>
          <p:cNvPr id="4" name="Picture 3" descr="London subway streaming past underground platfor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4"/>
            <a:ext cx="3714750" cy="21240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20th c.</a:t>
            </a:r>
            <a:endParaRPr lang="en-US" dirty="0"/>
          </a:p>
        </p:txBody>
      </p:sp>
      <p:sp>
        <p:nvSpPr>
          <p:cNvPr id="3" name="Content Placeholder 2"/>
          <p:cNvSpPr>
            <a:spLocks noGrp="1"/>
          </p:cNvSpPr>
          <p:nvPr>
            <p:ph idx="1"/>
          </p:nvPr>
        </p:nvSpPr>
        <p:spPr>
          <a:xfrm>
            <a:off x="457200" y="1340768"/>
            <a:ext cx="8229600" cy="4785395"/>
          </a:xfrm>
        </p:spPr>
        <p:txBody>
          <a:bodyPr>
            <a:normAutofit/>
          </a:bodyPr>
          <a:lstStyle/>
          <a:p>
            <a:r>
              <a:rPr lang="en-US" sz="2800" dirty="0" smtClean="0"/>
              <a:t> Vitamins/ 1</a:t>
            </a:r>
            <a:r>
              <a:rPr lang="en-US" sz="2800" baseline="30000" dirty="0" smtClean="0"/>
              <a:t>st</a:t>
            </a:r>
            <a:r>
              <a:rPr lang="en-US" sz="2800" dirty="0" smtClean="0"/>
              <a:t> motion picture/ 1</a:t>
            </a:r>
            <a:r>
              <a:rPr lang="en-US" sz="2800" baseline="30000" dirty="0" smtClean="0"/>
              <a:t>st</a:t>
            </a:r>
            <a:r>
              <a:rPr lang="en-US" sz="2800" dirty="0" smtClean="0"/>
              <a:t> TV studio/ 1</a:t>
            </a:r>
            <a:r>
              <a:rPr lang="en-US" sz="2800" baseline="30000" dirty="0" smtClean="0"/>
              <a:t>st</a:t>
            </a:r>
            <a:r>
              <a:rPr lang="en-US" sz="2800" dirty="0" smtClean="0"/>
              <a:t> jet engine aircraft/ 1</a:t>
            </a:r>
            <a:r>
              <a:rPr lang="en-US" sz="2800" baseline="30000" dirty="0" smtClean="0"/>
              <a:t>st</a:t>
            </a:r>
            <a:r>
              <a:rPr lang="en-US" sz="2800" dirty="0" smtClean="0"/>
              <a:t> computer at Manchester </a:t>
            </a:r>
            <a:r>
              <a:rPr lang="en-US" sz="2800" dirty="0" err="1" smtClean="0"/>
              <a:t>univ</a:t>
            </a:r>
            <a:r>
              <a:rPr lang="en-US" sz="2800" dirty="0" smtClean="0"/>
              <a:t>/DNA/ The Beatles/ High Speed trains/ </a:t>
            </a:r>
            <a:r>
              <a:rPr lang="en-US" sz="2800" smtClean="0"/>
              <a:t>genetic fingerprinting/ World </a:t>
            </a:r>
            <a:r>
              <a:rPr lang="en-US" sz="2800" dirty="0" smtClean="0"/>
              <a:t>Wide Web </a:t>
            </a:r>
          </a:p>
          <a:p>
            <a:r>
              <a:rPr lang="en-US" sz="2800" dirty="0" smtClean="0"/>
              <a:t>Francis Harry Compton Crick, OM, FRS was an English molecular biologist, biophysicist, and neuroscientist, and most noted for being a co-discoverer of the structure of the DNA molecule in 1953 together with James D. Watson. </a:t>
            </a:r>
          </a:p>
        </p:txBody>
      </p:sp>
      <p:pic>
        <p:nvPicPr>
          <p:cNvPr id="4" name="Picture 3" descr="http://upload.wikimedia.org/wikipedia/commons/thumb/d/d2/Francis_Crick.png/250px-Francis_Crick.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086350"/>
            <a:ext cx="2381250" cy="17716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a:t>
            </a:r>
            <a:endParaRPr lang="en-US" dirty="0"/>
          </a:p>
        </p:txBody>
      </p:sp>
      <p:sp>
        <p:nvSpPr>
          <p:cNvPr id="3" name="Content Placeholder 2"/>
          <p:cNvSpPr>
            <a:spLocks noGrp="1"/>
          </p:cNvSpPr>
          <p:nvPr>
            <p:ph idx="1"/>
          </p:nvPr>
        </p:nvSpPr>
        <p:spPr/>
        <p:txBody>
          <a:bodyPr/>
          <a:lstStyle/>
          <a:p>
            <a:r>
              <a:rPr lang="en-US" dirty="0" smtClean="0"/>
              <a:t>Sir Timothy John "Tim" Berners-Lee, OM, KBE, FRS, </a:t>
            </a:r>
            <a:r>
              <a:rPr lang="en-US" dirty="0" err="1" smtClean="0"/>
              <a:t>FREng</a:t>
            </a:r>
            <a:r>
              <a:rPr lang="en-US" dirty="0" smtClean="0"/>
              <a:t>, FRSA, also known as "</a:t>
            </a:r>
            <a:r>
              <a:rPr lang="en-US" dirty="0" err="1" smtClean="0"/>
              <a:t>TimBL</a:t>
            </a:r>
            <a:r>
              <a:rPr lang="en-US" dirty="0" smtClean="0"/>
              <a:t>," is a British computer scientist, best known as the inventor of the World Wide Web. </a:t>
            </a:r>
          </a:p>
        </p:txBody>
      </p:sp>
      <p:pic>
        <p:nvPicPr>
          <p:cNvPr id="4" name="Picture 3" descr="http://upload.wikimedia.org/wikipedia/commons/thumb/3/3a/Tim_Berners-Lee_closeup.jpg/220px-Tim_Berners-Lee_closeup.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429000"/>
            <a:ext cx="2095500" cy="31432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where in the world is England</a:t>
            </a:r>
          </a:p>
        </p:txBody>
      </p:sp>
      <p:pic>
        <p:nvPicPr>
          <p:cNvPr id="4" name="Content Placeholder 3" descr="http://mt0.google.com/vt/data=GceCKsJEyYdRVvAKBFuRMPNAqLTVZoRUXYBLrVkIwLCz0OqZCt3LCTm9OFMLPddF8yMuMfZOSLkJXhowgNZUKu1DEq3QxuXEkEAXoJ2ZRSQB"/>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208911" cy="4968552"/>
          </a:xfrm>
          <a:prstGeom prst="rect">
            <a:avLst/>
          </a:prstGeom>
          <a:noFill/>
          <a:ln>
            <a:noFill/>
          </a:ln>
        </p:spPr>
      </p:pic>
    </p:spTree>
    <p:extLst>
      <p:ext uri="{BB962C8B-B14F-4D97-AF65-F5344CB8AC3E}">
        <p14:creationId xmlns:p14="http://schemas.microsoft.com/office/powerpoint/2010/main" val="91570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21th 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_Cosmology (discover the lightest particle in the universe)</a:t>
            </a:r>
          </a:p>
          <a:p>
            <a:r>
              <a:rPr lang="en-US" dirty="0" smtClean="0"/>
              <a:t>Nanotechnology</a:t>
            </a:r>
          </a:p>
          <a:p>
            <a:r>
              <a:rPr lang="en-US" sz="2400" b="1" dirty="0" smtClean="0"/>
              <a:t>Nanotechnology</a:t>
            </a:r>
            <a:r>
              <a:rPr lang="en-US" sz="2400" dirty="0" smtClean="0"/>
              <a:t> (sometimes shortened to "</a:t>
            </a:r>
            <a:r>
              <a:rPr lang="en-US" sz="2400" b="1" dirty="0" smtClean="0"/>
              <a:t>nanotech</a:t>
            </a:r>
            <a:r>
              <a:rPr lang="en-US" sz="2400" dirty="0" smtClean="0"/>
              <a:t>") is the manipulation of matter on an </a:t>
            </a:r>
            <a:r>
              <a:rPr lang="en-US" sz="2400" u="sng" dirty="0" smtClean="0">
                <a:hlinkClick r:id="rId2" tooltip="Atom"/>
              </a:rPr>
              <a:t>atomic</a:t>
            </a:r>
            <a:r>
              <a:rPr lang="en-US" sz="2400" dirty="0" smtClean="0"/>
              <a:t> and </a:t>
            </a:r>
            <a:r>
              <a:rPr lang="en-US" sz="2400" u="sng" dirty="0" smtClean="0">
                <a:hlinkClick r:id="rId3" tooltip="Molecular"/>
              </a:rPr>
              <a:t>molecular</a:t>
            </a:r>
            <a:r>
              <a:rPr lang="en-US" sz="2400" dirty="0" smtClean="0"/>
              <a:t> scale. With a variety of potential applications, nanotechnology is a key technology for the future and governments have invested billions of dollars in its research.</a:t>
            </a:r>
            <a:r>
              <a:rPr lang="en-US" sz="2400" dirty="0"/>
              <a:t> Nanotechnology could be used to eradicate disease, improve agriculture, and create easily available sources of energy for </a:t>
            </a:r>
            <a:br>
              <a:rPr lang="en-US" sz="2400" dirty="0"/>
            </a:br>
            <a:r>
              <a:rPr lang="en-US" sz="2400" dirty="0"/>
              <a:t>cars and low-cost materials for everything from </a:t>
            </a:r>
            <a:br>
              <a:rPr lang="en-US" sz="2400" dirty="0"/>
            </a:br>
            <a:r>
              <a:rPr lang="en-US" sz="2400" dirty="0"/>
              <a:t>computers and electronic devices to wound dressings. Semiconductor development at the University of Sheffield represents some of the most industrially advanced areas of nanotechnology. </a:t>
            </a:r>
          </a:p>
          <a:p>
            <a:endParaRPr lang="en-US" sz="2400" dirty="0" smtClean="0"/>
          </a:p>
          <a:p>
            <a:endParaRPr lang="en-US" dirty="0"/>
          </a:p>
        </p:txBody>
      </p:sp>
      <p:pic>
        <p:nvPicPr>
          <p:cNvPr id="4" name="Picture 3" descr="http://upload.wikimedia.org/wikipedia/commons/thumb/4/41/C60a.png/175px-C60a.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5373216"/>
            <a:ext cx="2376264" cy="1484784"/>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21th c.</a:t>
            </a:r>
            <a:endParaRPr lang="en-US" dirty="0"/>
          </a:p>
        </p:txBody>
      </p:sp>
      <p:sp>
        <p:nvSpPr>
          <p:cNvPr id="3" name="Content Placeholder 2"/>
          <p:cNvSpPr>
            <a:spLocks noGrp="1"/>
          </p:cNvSpPr>
          <p:nvPr>
            <p:ph idx="1"/>
          </p:nvPr>
        </p:nvSpPr>
        <p:spPr/>
        <p:txBody>
          <a:bodyPr>
            <a:normAutofit/>
          </a:bodyPr>
          <a:lstStyle/>
          <a:p>
            <a:r>
              <a:rPr lang="en-US" sz="2800" dirty="0" smtClean="0"/>
              <a:t>Sir Jonathan Paul "</a:t>
            </a:r>
            <a:r>
              <a:rPr lang="en-US" sz="2800" dirty="0" err="1" smtClean="0"/>
              <a:t>Jony</a:t>
            </a:r>
            <a:r>
              <a:rPr lang="en-US" sz="2800" dirty="0" smtClean="0"/>
              <a:t>" </a:t>
            </a:r>
            <a:r>
              <a:rPr lang="en-US" sz="2800" dirty="0" err="1" smtClean="0"/>
              <a:t>Ive</a:t>
            </a:r>
            <a:r>
              <a:rPr lang="en-US" sz="2800" dirty="0" smtClean="0"/>
              <a:t>, KBE is an English designer and the Senior Vice President of Industrial Design at Apple Inc. He revolutionized computer designs, including </a:t>
            </a:r>
            <a:r>
              <a:rPr lang="en-US" sz="2800" dirty="0" err="1" smtClean="0"/>
              <a:t>imacs</a:t>
            </a:r>
            <a:r>
              <a:rPr lang="en-US" sz="2800" dirty="0" smtClean="0"/>
              <a:t>, </a:t>
            </a:r>
            <a:r>
              <a:rPr lang="en-US" sz="2800" dirty="0" err="1" smtClean="0"/>
              <a:t>ipads</a:t>
            </a:r>
            <a:r>
              <a:rPr lang="en-US" sz="2800" dirty="0" smtClean="0"/>
              <a:t>, </a:t>
            </a:r>
            <a:r>
              <a:rPr lang="en-US" sz="2800" dirty="0" err="1" smtClean="0"/>
              <a:t>ipods</a:t>
            </a:r>
            <a:r>
              <a:rPr lang="en-US" sz="2800" dirty="0" smtClean="0"/>
              <a:t> and </a:t>
            </a:r>
            <a:r>
              <a:rPr lang="en-US" sz="2800" dirty="0" err="1" smtClean="0"/>
              <a:t>iphones</a:t>
            </a:r>
            <a:r>
              <a:rPr lang="en-US" sz="2800" dirty="0" smtClean="0"/>
              <a:t>. He also provides leadership and direction for Human Interface software teams across the company. </a:t>
            </a:r>
          </a:p>
        </p:txBody>
      </p:sp>
      <p:pic>
        <p:nvPicPr>
          <p:cNvPr id="4" name="Picture 3" descr="http://upload.wikimedia.org/wikipedia/commons/thumb/7/7d/Jonathan_Ive_%28OTRS%29.jpg/220px-Jonathan_Ive_%28OTRS%29.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365104"/>
            <a:ext cx="2088232" cy="220714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r>
              <a:rPr lang="en-US" dirty="0" smtClean="0"/>
              <a:t>The United Kingdom consists of four political regions:</a:t>
            </a:r>
          </a:p>
          <a:p>
            <a:r>
              <a:rPr lang="en-US" dirty="0" smtClean="0"/>
              <a:t>England- Scotland – Wales – North Ireland</a:t>
            </a:r>
          </a:p>
          <a:p>
            <a:endParaRPr lang="en-US" dirty="0"/>
          </a:p>
          <a:p>
            <a:r>
              <a:rPr lang="en-US" dirty="0" smtClean="0"/>
              <a:t>England is geographically divided into two main zones:</a:t>
            </a:r>
          </a:p>
          <a:p>
            <a:pPr marL="0" indent="0">
              <a:buNone/>
            </a:pPr>
            <a:r>
              <a:rPr lang="en-US" dirty="0" smtClean="0"/>
              <a:t>1- Lowlands: midlands- Anglia-</a:t>
            </a:r>
            <a:r>
              <a:rPr lang="en-US" dirty="0" err="1" smtClean="0"/>
              <a:t>Pennines</a:t>
            </a:r>
            <a:r>
              <a:rPr lang="en-US" dirty="0" smtClean="0"/>
              <a:t>- Lake district in north</a:t>
            </a:r>
          </a:p>
          <a:p>
            <a:pPr marL="0" indent="0">
              <a:buNone/>
            </a:pPr>
            <a:endParaRPr lang="en-US" dirty="0"/>
          </a:p>
          <a:p>
            <a:pPr marL="0" indent="0">
              <a:buNone/>
            </a:pPr>
            <a:r>
              <a:rPr lang="en-US" dirty="0" smtClean="0"/>
              <a:t>2- Uplands: </a:t>
            </a:r>
            <a:r>
              <a:rPr lang="en-US" dirty="0" err="1" smtClean="0"/>
              <a:t>Dartmoor</a:t>
            </a:r>
            <a:r>
              <a:rPr lang="en-US" dirty="0" smtClean="0"/>
              <a:t>- </a:t>
            </a:r>
            <a:r>
              <a:rPr lang="en-US" dirty="0" err="1" smtClean="0"/>
              <a:t>Exmoor</a:t>
            </a:r>
            <a:r>
              <a:rPr lang="en-US" dirty="0" smtClean="0"/>
              <a:t> in southwest</a:t>
            </a:r>
            <a:endParaRPr lang="en-US" dirty="0"/>
          </a:p>
        </p:txBody>
      </p:sp>
    </p:spTree>
    <p:extLst>
      <p:ext uri="{BB962C8B-B14F-4D97-AF65-F5344CB8AC3E}">
        <p14:creationId xmlns:p14="http://schemas.microsoft.com/office/powerpoint/2010/main" val="17571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worldatlas.com/webimage/countrys/europe/lgcolor/ukcolor.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64704"/>
            <a:ext cx="7056784" cy="5544616"/>
          </a:xfrm>
          <a:prstGeom prst="rect">
            <a:avLst/>
          </a:prstGeom>
          <a:noFill/>
          <a:ln>
            <a:noFill/>
          </a:ln>
        </p:spPr>
      </p:pic>
    </p:spTree>
    <p:extLst>
      <p:ext uri="{BB962C8B-B14F-4D97-AF65-F5344CB8AC3E}">
        <p14:creationId xmlns:p14="http://schemas.microsoft.com/office/powerpoint/2010/main" val="1369731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2000 years of Art and Invention</a:t>
            </a:r>
            <a:endParaRPr lang="en-US" dirty="0"/>
          </a:p>
        </p:txBody>
      </p:sp>
      <p:sp>
        <p:nvSpPr>
          <p:cNvPr id="3" name="Content Placeholder 2"/>
          <p:cNvSpPr>
            <a:spLocks noGrp="1"/>
          </p:cNvSpPr>
          <p:nvPr>
            <p:ph idx="1"/>
          </p:nvPr>
        </p:nvSpPr>
        <p:spPr/>
        <p:txBody>
          <a:bodyPr>
            <a:normAutofit/>
          </a:bodyPr>
          <a:lstStyle/>
          <a:p>
            <a:r>
              <a:rPr lang="en-US" dirty="0" smtClean="0"/>
              <a:t>9</a:t>
            </a:r>
            <a:r>
              <a:rPr lang="en-US" baseline="30000" dirty="0" smtClean="0"/>
              <a:t>th</a:t>
            </a:r>
            <a:r>
              <a:rPr lang="en-US" dirty="0" smtClean="0"/>
              <a:t> c. –-“Beowulf” / Schools for English nobles</a:t>
            </a:r>
          </a:p>
          <a:p>
            <a:endParaRPr lang="en-US" dirty="0" smtClean="0"/>
          </a:p>
          <a:p>
            <a:endParaRPr lang="en-US" dirty="0"/>
          </a:p>
        </p:txBody>
      </p:sp>
      <p:pic>
        <p:nvPicPr>
          <p:cNvPr id="4" name="Picture 3" descr="http://upload.wikimedia.org/wikipedia/commons/e/ea/Beowulf_challenged_by_the_coastguard_by_E_Pau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348880"/>
            <a:ext cx="2448272" cy="3312368"/>
          </a:xfrm>
          <a:prstGeom prst="rect">
            <a:avLst/>
          </a:prstGeom>
          <a:noFill/>
          <a:ln>
            <a:noFill/>
          </a:ln>
        </p:spPr>
      </p:pic>
      <p:pic>
        <p:nvPicPr>
          <p:cNvPr id="5" name="Picture 4" descr="File:Beowulf.firstpage.jpe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284984"/>
            <a:ext cx="2792193" cy="3343275"/>
          </a:xfrm>
          <a:prstGeom prst="rect">
            <a:avLst/>
          </a:prstGeom>
          <a:noFill/>
          <a:ln>
            <a:noFill/>
          </a:ln>
        </p:spPr>
      </p:pic>
      <p:pic>
        <p:nvPicPr>
          <p:cNvPr id="6" name="Picture 5" descr="http://upload.wikimedia.org/wikipedia/commons/6/6f/Beowulf_and_the_drag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348880"/>
            <a:ext cx="2520280" cy="3514870"/>
          </a:xfrm>
          <a:prstGeom prst="rect">
            <a:avLst/>
          </a:prstGeom>
          <a:noFill/>
          <a:ln>
            <a:noFill/>
          </a:ln>
        </p:spPr>
      </p:pic>
    </p:spTree>
    <p:extLst>
      <p:ext uri="{BB962C8B-B14F-4D97-AF65-F5344CB8AC3E}">
        <p14:creationId xmlns:p14="http://schemas.microsoft.com/office/powerpoint/2010/main" val="86823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endParaRPr lang="en-US" dirty="0"/>
          </a:p>
        </p:txBody>
      </p:sp>
      <p:sp>
        <p:nvSpPr>
          <p:cNvPr id="3" name="Content Placeholder 2"/>
          <p:cNvSpPr>
            <a:spLocks noGrp="1"/>
          </p:cNvSpPr>
          <p:nvPr>
            <p:ph idx="1"/>
          </p:nvPr>
        </p:nvSpPr>
        <p:spPr>
          <a:xfrm>
            <a:off x="457200" y="836712"/>
            <a:ext cx="8229600" cy="5289451"/>
          </a:xfrm>
        </p:spPr>
        <p:txBody>
          <a:bodyPr>
            <a:normAutofit/>
          </a:bodyPr>
          <a:lstStyle/>
          <a:p>
            <a:r>
              <a:rPr lang="en-US" dirty="0" smtClean="0"/>
              <a:t>- 11</a:t>
            </a:r>
            <a:r>
              <a:rPr lang="en-US" baseline="30000" dirty="0" smtClean="0"/>
              <a:t>th</a:t>
            </a:r>
            <a:r>
              <a:rPr lang="en-US" dirty="0" smtClean="0"/>
              <a:t> c. _ Doomsday book</a:t>
            </a:r>
          </a:p>
          <a:p>
            <a:endParaRPr lang="en-US" dirty="0"/>
          </a:p>
        </p:txBody>
      </p:sp>
      <p:pic>
        <p:nvPicPr>
          <p:cNvPr id="5" name="Picture 4" descr="File:Domesday-book-1804x972.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951100"/>
            <a:ext cx="3888432" cy="3782155"/>
          </a:xfrm>
          <a:prstGeom prst="rect">
            <a:avLst/>
          </a:prstGeom>
          <a:noFill/>
          <a:ln>
            <a:noFill/>
          </a:ln>
        </p:spPr>
      </p:pic>
      <p:pic>
        <p:nvPicPr>
          <p:cNvPr id="6" name="Picture 5" descr="http://upload.wikimedia.org/wikipedia/commons/7/72/Domesday_Book_-_Warwickshir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484784"/>
            <a:ext cx="3744416" cy="4765738"/>
          </a:xfrm>
          <a:prstGeom prst="rect">
            <a:avLst/>
          </a:prstGeom>
          <a:noFill/>
          <a:ln>
            <a:noFill/>
          </a:ln>
        </p:spPr>
      </p:pic>
    </p:spTree>
    <p:extLst>
      <p:ext uri="{BB962C8B-B14F-4D97-AF65-F5344CB8AC3E}">
        <p14:creationId xmlns:p14="http://schemas.microsoft.com/office/powerpoint/2010/main" val="3133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a:t>
            </a:r>
            <a:r>
              <a:rPr lang="en-US" baseline="30000" dirty="0" smtClean="0"/>
              <a:t>th</a:t>
            </a:r>
            <a:r>
              <a:rPr lang="en-US" dirty="0" smtClean="0"/>
              <a:t> c. _ Oxford founded</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b="1" dirty="0" smtClean="0"/>
              <a:t>Four kings, 46 Nobel Prize winners (and counting),</a:t>
            </a:r>
            <a:br>
              <a:rPr lang="en-US" sz="2800" b="1" dirty="0" smtClean="0"/>
            </a:br>
            <a:r>
              <a:rPr lang="en-US" sz="2800" b="1" dirty="0" smtClean="0"/>
              <a:t>several great poets, the inventor of DNA "fingerprinting", and three saints have studied or taught at Oxford University. </a:t>
            </a:r>
          </a:p>
          <a:p>
            <a:endParaRPr lang="en-US" dirty="0" smtClean="0"/>
          </a:p>
        </p:txBody>
      </p:sp>
      <p:pic>
        <p:nvPicPr>
          <p:cNvPr id="4" name="Picture 3" descr="Oxford University towers with stude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861048"/>
            <a:ext cx="3714750" cy="2476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a:t>
            </a:r>
            <a:r>
              <a:rPr lang="en-US" baseline="30000" dirty="0" smtClean="0"/>
              <a:t>th</a:t>
            </a:r>
            <a:r>
              <a:rPr lang="en-US" dirty="0" smtClean="0"/>
              <a:t> c. _ Cambridge founded</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b="1" dirty="0" smtClean="0"/>
              <a:t>Scientists of stellar intellect – Newton, Maxwell, Rutherford, Watson, and Crick – have studied or taught at Cambridge along with one </a:t>
            </a:r>
            <a:r>
              <a:rPr lang="en-US" sz="2800" dirty="0" smtClean="0"/>
              <a:t>queen, several martyrs, and more Nobel Prize winners than any other institution in the world. </a:t>
            </a:r>
            <a:endParaRPr lang="en-US" sz="2800" b="1" dirty="0" smtClean="0"/>
          </a:p>
          <a:p>
            <a:endParaRPr lang="en-US" dirty="0"/>
          </a:p>
        </p:txBody>
      </p:sp>
      <p:pic>
        <p:nvPicPr>
          <p:cNvPr id="4" name="Picture 3" descr="View of Cambridge University across meadows with co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077072"/>
            <a:ext cx="3714750" cy="24860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c _ Geoffrey Chaucer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Geoffrey Chaucer, known as the Father of English literature, is widely considered the greatest English poet of the Middle Ages and was the first poet to have been buried in Poet's Corner of Westminster Abbey.</a:t>
            </a:r>
          </a:p>
          <a:p>
            <a:endParaRPr lang="en-US" sz="2800" dirty="0"/>
          </a:p>
        </p:txBody>
      </p:sp>
      <p:pic>
        <p:nvPicPr>
          <p:cNvPr id="4" name="Picture 3" descr="File:Geoffrey Chaucer (17th century).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3" y="3501008"/>
            <a:ext cx="2880320" cy="335699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800</Words>
  <Application>Microsoft Office PowerPoint</Application>
  <PresentationFormat>On-screen Show (4:3)</PresentationFormat>
  <Paragraphs>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Geographical Location Of England  Arts &amp; Inventions in the English Culture 9th c. – 21st c. </vt:lpstr>
      <vt:lpstr>So, where in the world is England</vt:lpstr>
      <vt:lpstr>PowerPoint Presentation</vt:lpstr>
      <vt:lpstr>PowerPoint Presentation</vt:lpstr>
      <vt:lpstr>2000 years of Art and Invention</vt:lpstr>
      <vt:lpstr>PowerPoint Presentation</vt:lpstr>
      <vt:lpstr>12th c. _ Oxford founded </vt:lpstr>
      <vt:lpstr>13th c. _ Cambridge founded </vt:lpstr>
      <vt:lpstr>14 c _ Geoffrey Chaucer  </vt:lpstr>
      <vt:lpstr>15th c.</vt:lpstr>
      <vt:lpstr>  16th c. _  1st English translation of Bible / Shakespeare </vt:lpstr>
      <vt:lpstr>17 c _  Circulation of blood </vt:lpstr>
      <vt:lpstr>17th c.</vt:lpstr>
      <vt:lpstr>17th c. Isaac Newton</vt:lpstr>
      <vt:lpstr>18 c.</vt:lpstr>
      <vt:lpstr>18th c.</vt:lpstr>
      <vt:lpstr>19th  c.</vt:lpstr>
      <vt:lpstr>20th c.</vt:lpstr>
      <vt:lpstr>20th c.</vt:lpstr>
      <vt:lpstr>21th c.</vt:lpstr>
      <vt:lpstr>21th 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Nasiba</dc:creator>
  <cp:lastModifiedBy>Nasiba Alyami</cp:lastModifiedBy>
  <cp:revision>22</cp:revision>
  <dcterms:created xsi:type="dcterms:W3CDTF">2012-09-19T07:36:09Z</dcterms:created>
  <dcterms:modified xsi:type="dcterms:W3CDTF">2013-10-03T08:17:32Z</dcterms:modified>
</cp:coreProperties>
</file>