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6" r:id="rId2"/>
  </p:sldMasterIdLst>
  <p:notesMasterIdLst>
    <p:notesMasterId r:id="rId11"/>
  </p:notesMasterIdLst>
  <p:handoutMasterIdLst>
    <p:handoutMasterId r:id="rId12"/>
  </p:handoutMasterIdLst>
  <p:sldIdLst>
    <p:sldId id="256" r:id="rId3"/>
    <p:sldId id="466" r:id="rId4"/>
    <p:sldId id="468" r:id="rId5"/>
    <p:sldId id="469" r:id="rId6"/>
    <p:sldId id="472" r:id="rId7"/>
    <p:sldId id="470" r:id="rId8"/>
    <p:sldId id="471" r:id="rId9"/>
    <p:sldId id="4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>
      <p:cViewPr>
        <p:scale>
          <a:sx n="70" d="100"/>
          <a:sy n="70" d="100"/>
        </p:scale>
        <p:origin x="-117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en-US" smtClean="0"/>
              <a:t>9/24/2012</a:t>
            </a:r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ME 383 Fluid Mechanics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AB08C6-1DE3-44B1-91A5-6E6808367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05334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848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F34E5C2-6891-4C16-86CA-30429AA01B61}" type="datetime1">
              <a:rPr lang="en-US" sz="2000" smtClean="0">
                <a:solidFill>
                  <a:srgbClr val="FFFFFF"/>
                </a:solidFill>
              </a:rPr>
              <a:t>5/12/2013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7420-2A0A-4E78-ADC8-1DB2EDF87E24}" type="datetime1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55E2-267D-4140-8715-87873DB9878B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9C0E-517B-4B0E-9EF8-77896E8EFE9E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C445-6E4B-4293-A30A-46E5814F9ED9}" type="datetime1">
              <a:rPr lang="en-US" smtClean="0"/>
              <a:t>5/12/2013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7CB4F8-137F-4E05-8DAB-40351AD4ABE5}" type="datetime1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39C-F46E-4118-9A04-390CD33AEC03}" type="datetime1">
              <a:rPr lang="en-US" smtClean="0"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EA8-3E6A-4578-90FE-7E15FDC9A7FA}" type="datetime1">
              <a:rPr lang="en-US" smtClean="0"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5AF-AFD8-4C7D-8FF0-645C30EBA91B}" type="datetime1">
              <a:rPr lang="en-US" smtClean="0"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6818-319A-4601-918B-DEE96284183C}" type="datetime1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02DBC65-FE10-46C4-90CC-535092AC43E8}" type="datetime1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ME 322 Mechanical Engineering Laboratory 1 (Thermo-Fluid)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DEC226-A93C-48AA-A22B-0B81688A5FDF}" type="datetime1">
              <a:rPr lang="en-US" sz="1400" smtClean="0">
                <a:solidFill>
                  <a:schemeClr val="tx2"/>
                </a:solidFill>
              </a:rPr>
              <a:t>5/12/2013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 322 Mechanical Engineering Laboratory 1 (Thermo-Fluid)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Shereef</a:t>
            </a:r>
            <a:r>
              <a:rPr lang="en-US" dirty="0" smtClean="0"/>
              <a:t> </a:t>
            </a:r>
            <a:r>
              <a:rPr lang="en-US" dirty="0" err="1" smtClean="0"/>
              <a:t>Sadek</a:t>
            </a:r>
            <a:endParaRPr lang="en-US" dirty="0" smtClean="0"/>
          </a:p>
          <a:p>
            <a:r>
              <a:rPr lang="en-US" dirty="0" smtClean="0"/>
              <a:t>ME 322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44016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/>
              <a:t>Experiment 8</a:t>
            </a:r>
            <a:br>
              <a:rPr lang="en-US" sz="3600" dirty="0" smtClean="0"/>
            </a:br>
            <a:r>
              <a:rPr lang="en-US" sz="3600" dirty="0" smtClean="0"/>
              <a:t>Cooling and Dehumidification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483224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Refrigeration</a:t>
            </a:r>
          </a:p>
          <a:p>
            <a:pPr lvl="1" algn="just"/>
            <a:r>
              <a:rPr lang="en-US" sz="2000" dirty="0" smtClean="0"/>
              <a:t>Refrigeration is the achievement of a temperature below that of the immediate surroundings [1].</a:t>
            </a:r>
          </a:p>
          <a:p>
            <a:pPr lvl="1" algn="just"/>
            <a:r>
              <a:rPr lang="en-US" sz="2000" dirty="0" smtClean="0"/>
              <a:t>To maintain this lower temperature removal of heat from the product at low temperature and the discharge of this heat to a higher temperature is required.</a:t>
            </a:r>
          </a:p>
          <a:p>
            <a:pPr algn="just"/>
            <a:r>
              <a:rPr lang="en-US" sz="2400" dirty="0" smtClean="0"/>
              <a:t>Methods of Refrigeration</a:t>
            </a:r>
          </a:p>
          <a:p>
            <a:pPr lvl="1" algn="just"/>
            <a:r>
              <a:rPr lang="en-US" sz="2000" dirty="0" smtClean="0"/>
              <a:t>Rise in temperature of coolant</a:t>
            </a:r>
          </a:p>
          <a:p>
            <a:pPr lvl="1" algn="just"/>
            <a:r>
              <a:rPr lang="en-US" sz="2000" dirty="0" smtClean="0"/>
              <a:t>Change of phase</a:t>
            </a:r>
          </a:p>
          <a:p>
            <a:pPr lvl="1" algn="just"/>
            <a:r>
              <a:rPr lang="en-US" sz="2000" dirty="0" smtClean="0"/>
              <a:t>Expansion of a liquid</a:t>
            </a:r>
          </a:p>
          <a:p>
            <a:pPr lvl="1" algn="just"/>
            <a:r>
              <a:rPr lang="en-US" sz="2000" dirty="0" smtClean="0"/>
              <a:t>Steady Flow expansion of a perfect gas</a:t>
            </a:r>
          </a:p>
          <a:p>
            <a:pPr lvl="1" algn="just"/>
            <a:r>
              <a:rPr lang="en-US" sz="2000" dirty="0" smtClean="0"/>
              <a:t>Emptying process</a:t>
            </a:r>
          </a:p>
          <a:p>
            <a:pPr lvl="1" algn="just"/>
            <a:r>
              <a:rPr lang="en-US" sz="2000" dirty="0" smtClean="0"/>
              <a:t>Electrical process</a:t>
            </a:r>
          </a:p>
        </p:txBody>
      </p:sp>
    </p:spTree>
    <p:extLst>
      <p:ext uri="{BB962C8B-B14F-4D97-AF65-F5344CB8AC3E}">
        <p14:creationId xmlns:p14="http://schemas.microsoft.com/office/powerpoint/2010/main" val="35741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15272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Psychrometry</a:t>
            </a:r>
            <a:endParaRPr lang="en-US" sz="2400" dirty="0" smtClean="0"/>
          </a:p>
          <a:p>
            <a:pPr lvl="1"/>
            <a:r>
              <a:rPr lang="en-US" sz="1900" dirty="0" err="1" smtClean="0"/>
              <a:t>Psychrometry</a:t>
            </a:r>
            <a:r>
              <a:rPr lang="en-US" sz="1900" dirty="0" smtClean="0"/>
              <a:t> is the study of the properties of mixture of air and water vapor.</a:t>
            </a:r>
          </a:p>
          <a:p>
            <a:pPr lvl="1"/>
            <a:r>
              <a:rPr lang="en-US" sz="1900" dirty="0" err="1" smtClean="0"/>
              <a:t>Psychrometry</a:t>
            </a:r>
            <a:r>
              <a:rPr lang="en-US" sz="1900" dirty="0" smtClean="0"/>
              <a:t> is important since air is almost always mixed with water vapor</a:t>
            </a:r>
          </a:p>
          <a:p>
            <a:pPr lvl="1"/>
            <a:r>
              <a:rPr lang="en-US" sz="1900" dirty="0" smtClean="0"/>
              <a:t>All air-conditioning processes must factor in the presence of water vapor</a:t>
            </a:r>
          </a:p>
          <a:p>
            <a:pPr lvl="1"/>
            <a:r>
              <a:rPr lang="en-US" sz="1900" dirty="0" err="1" smtClean="0"/>
              <a:t>Psychrometric</a:t>
            </a:r>
            <a:r>
              <a:rPr lang="en-US" sz="1900" dirty="0" smtClean="0"/>
              <a:t> charts facilitates the calculation of processes involving a mixture of air and water-vapor</a:t>
            </a:r>
          </a:p>
          <a:p>
            <a:pPr lvl="1"/>
            <a:r>
              <a:rPr lang="en-US" sz="1900" dirty="0" smtClean="0"/>
              <a:t>The coordinates of a </a:t>
            </a:r>
            <a:r>
              <a:rPr lang="en-US" sz="1900" dirty="0" err="1" smtClean="0"/>
              <a:t>Psychrometric</a:t>
            </a:r>
            <a:r>
              <a:rPr lang="en-US" sz="1900" dirty="0" smtClean="0"/>
              <a:t> chart are the water vapor pressure as the ordinate (y-axe) and the mixture temperature as the abscissa (x-axe).</a:t>
            </a:r>
          </a:p>
          <a:p>
            <a:pPr lvl="1"/>
            <a:r>
              <a:rPr lang="en-US" sz="1900" dirty="0" smtClean="0"/>
              <a:t>The left boundary of the char t is the water saturation line, the region to the right is called superheated </a:t>
            </a:r>
            <a:r>
              <a:rPr lang="en-US" sz="1900" smtClean="0"/>
              <a:t>water vapor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6229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81" y="986368"/>
            <a:ext cx="7372535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6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913095" cy="5394960"/>
          </a:xfrm>
        </p:spPr>
      </p:pic>
    </p:spTree>
    <p:extLst>
      <p:ext uri="{BB962C8B-B14F-4D97-AF65-F5344CB8AC3E}">
        <p14:creationId xmlns:p14="http://schemas.microsoft.com/office/powerpoint/2010/main" val="3701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Relative humidity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𝜙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𝐸𝑥𝑖𝑠𝑡𝑖𝑛𝑔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𝑝𝑎𝑟𝑡𝑖𝑎𝑙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𝑝𝑟𝑒𝑠𝑠𝑢𝑟𝑒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𝑤𝑎𝑡𝑒𝑟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𝑣𝑎𝑝𝑜𝑟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𝑠𝑎𝑡𝑢𝑟𝑎𝑡𝑖𝑜𝑛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𝑝𝑟𝑒𝑠𝑠𝑢𝑟𝑒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𝑝𝑢𝑟𝑒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𝑤𝑎𝑡𝑒𝑟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𝑠𝑎𝑚𝑒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𝑡𝑒𝑚𝑝𝑒𝑟𝑎𝑡𝑢𝑟𝑒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sz="2400" dirty="0" smtClean="0"/>
                  <a:t>Humidity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𝑤𝑒𝑖𝑔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𝑤𝑎𝑡𝑒𝑟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𝑣𝑎𝑝𝑜𝑟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𝑤𝑒𝑖𝑔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𝑑𝑟𝑦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𝑎𝑖𝑟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𝑚𝑖𝑥𝑡𝑢𝑟𝑒</m:t>
                          </m:r>
                        </m:den>
                      </m:f>
                    </m:oMath>
                  </m:oMathPara>
                </a14:m>
                <a:endParaRPr lang="en-US" sz="20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sz="2400" dirty="0"/>
                  <a:t>Wet bulb </a:t>
                </a:r>
                <a:r>
                  <a:rPr lang="en-US" sz="2400" dirty="0" smtClean="0"/>
                  <a:t>temperature</a:t>
                </a:r>
              </a:p>
              <a:p>
                <a:pPr lvl="1"/>
                <a:r>
                  <a:rPr lang="en-US" sz="1900" dirty="0" smtClean="0"/>
                  <a:t>The temperature indicated by a thermometer which has a wetted bulb in contact with blowing air.</a:t>
                </a:r>
                <a:endParaRPr lang="en-US" sz="19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73" t="-1067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𝟎</m:t>
                    </m:r>
                    <m:r>
                      <a:rPr lang="en-US" sz="2000" b="1" i="1">
                        <a:latin typeface="Cambria Math"/>
                      </a:rPr>
                      <m:t>.</m:t>
                    </m:r>
                    <m:r>
                      <a:rPr lang="en-US" sz="2000" b="1" i="1">
                        <a:latin typeface="Cambria Math"/>
                      </a:rPr>
                      <m:t>𝟎𝟓𝟏𝟕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/>
                              </a:rPr>
                              <m:t>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𝑬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𝟏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𝒄𝒐𝒏𝒅𝒆𝒏𝒔𝒂𝒕𝒆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20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𝑸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𝒄𝒐𝒐𝒍𝒊𝒏𝒈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)−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𝑾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𝑸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𝒄𝒐𝒐𝒍𝒊𝒏𝒈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𝒓𝒆𝒇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b="1" dirty="0"/>
                  <a:t>		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𝟒</m:t>
                    </m:r>
                  </m:oMath>
                </a14:m>
                <a:endParaRPr lang="en-US" sz="2000" b="1" dirty="0"/>
              </a:p>
              <a:p>
                <a:pPr lvl="1"/>
                <a:r>
                  <a:rPr lang="en-US" sz="1900" dirty="0"/>
                  <a:t>Nomenclature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1900" dirty="0"/>
                  <a:t>  	 	Orifice differential head (mm H2O)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900" dirty="0"/>
                  <a:t>    		Specific volume of air calculated by assuming air to be a perfect gas.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1900" b="1" i="1">
                            <a:latin typeface="Cambria Math"/>
                          </a:rPr>
                          <m:t>𝑬</m:t>
                        </m:r>
                      </m:sub>
                    </m:sSub>
                    <m:r>
                      <a:rPr lang="en-US" sz="19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1" i="1">
                            <a:latin typeface="Cambria Math"/>
                          </a:rPr>
                          <m:t>𝑹</m:t>
                        </m:r>
                        <m:sSub>
                          <m:sSub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/>
                              </a:rPr>
                              <m:t>𝑳𝒂𝒃</m:t>
                            </m:r>
                          </m:sub>
                        </m:sSub>
                        <m:r>
                          <a:rPr lang="en-US" sz="19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/>
                              </a:rPr>
                              <m:t>𝝂</m:t>
                            </m:r>
                          </m:sub>
                        </m:sSub>
                      </m:den>
                    </m:f>
                    <m:r>
                      <a:rPr lang="en-US" sz="1900" b="1" i="1">
                        <a:latin typeface="Cambria Math"/>
                      </a:rPr>
                      <m:t>≅</m:t>
                    </m:r>
                    <m:f>
                      <m:fPr>
                        <m:ctrlPr>
                          <a:rPr lang="en-US" sz="1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1" i="1">
                            <a:latin typeface="Cambria Math"/>
                          </a:rPr>
                          <m:t>𝑹</m:t>
                        </m:r>
                        <m:sSub>
                          <m:sSub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/>
                              </a:rPr>
                              <m:t>𝑳𝒂𝒃</m:t>
                            </m:r>
                          </m:sub>
                        </m:sSub>
                      </m:den>
                    </m:f>
                    <m:r>
                      <a:rPr lang="en-US" sz="1900" b="1" i="1"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19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9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1900" b="1" i="1">
                            <a:latin typeface="Cambria Math"/>
                          </a:rPr>
                          <m:t>𝒌𝒈</m:t>
                        </m:r>
                        <m:r>
                          <a:rPr lang="en-US" sz="1900" b="1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19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𝒅𝒓𝒚</m:t>
                            </m:r>
                            <m:r>
                              <a:rPr lang="en-US" sz="19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900" b="1" i="1">
                                <a:latin typeface="Cambria Math"/>
                              </a:rPr>
                              <m:t>𝒂𝒊𝒓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900" b="1" dirty="0"/>
                  <a:t>	</a:t>
                </a:r>
                <a14:m>
                  <m:oMath xmlns:m="http://schemas.openxmlformats.org/officeDocument/2006/math">
                    <m:r>
                      <a:rPr lang="en-US" sz="1900" b="1" i="1">
                        <a:latin typeface="Cambria Math"/>
                      </a:rPr>
                      <m:t>𝟓</m:t>
                    </m:r>
                  </m:oMath>
                </a14:m>
                <a:endParaRPr lang="en-US" sz="1900" b="1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900" dirty="0"/>
                  <a:t> 		Air mass flow rate in kg/sec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𝜔</m:t>
                    </m:r>
                  </m:oMath>
                </a14:m>
                <a:r>
                  <a:rPr lang="en-US" sz="1900" dirty="0"/>
                  <a:t> 		Specific humidity, kg/kg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1900" dirty="0"/>
                  <a:t> 		Specific enthalpy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𝑟𝑒𝑓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/>
                  <a:t> 		Refrigerant mass flow rate ,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 , 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1900" dirty="0"/>
                  <a:t>		Refrigerant enthalpies after and before the evaporator coil.</a:t>
                </a:r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8</a:t>
            </a:r>
            <a:br>
              <a:rPr lang="en-US" dirty="0" smtClean="0"/>
            </a:br>
            <a:r>
              <a:rPr lang="en-US" sz="3200" dirty="0"/>
              <a:t>Cooling and Dehumidification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9567F64-7FCC-4B83-A23B-1463486404BD}" type="datetime1">
              <a:rPr lang="en-US" smtClean="0"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275312" cy="365760"/>
          </a:xfrm>
        </p:spPr>
        <p:txBody>
          <a:bodyPr/>
          <a:lstStyle/>
          <a:p>
            <a:r>
              <a:rPr lang="en-US" dirty="0" smtClean="0"/>
              <a:t>ME 322 Mechanical Engineering Laboratory 1 (Thermo-Fluid)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300" dirty="0" err="1" smtClean="0"/>
              <a:t>Stoecker</a:t>
            </a:r>
            <a:r>
              <a:rPr lang="en-US" sz="2300" dirty="0" smtClean="0"/>
              <a:t>, W. F. “Refrigeration and Air Conditioning”. McGraw-Hill, 1958.</a:t>
            </a:r>
          </a:p>
        </p:txBody>
      </p:sp>
    </p:spTree>
    <p:extLst>
      <p:ext uri="{BB962C8B-B14F-4D97-AF65-F5344CB8AC3E}">
        <p14:creationId xmlns:p14="http://schemas.microsoft.com/office/powerpoint/2010/main" val="26076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374</Words>
  <Application>Microsoft Office PowerPoint</Application>
  <PresentationFormat>On-screen Show (4:3)</PresentationFormat>
  <Paragraphs>72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Experiment 8 Cooling and Dehumidification</vt:lpstr>
      <vt:lpstr>Experiment 8 Cooling and Dehumidification</vt:lpstr>
      <vt:lpstr>Experiment 8 Cooling and Dehumidification</vt:lpstr>
      <vt:lpstr>Experiment 8 Cooling and Dehumidification</vt:lpstr>
      <vt:lpstr>Experiment 8 Cooling and Dehumidification</vt:lpstr>
      <vt:lpstr>Experiment 8 Cooling and Dehumidification</vt:lpstr>
      <vt:lpstr>Experiment 8 Cooling and Dehumidification</vt:lpstr>
      <vt:lpstr>Experiment 8 Cooling and Dehumidification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2012-09-22T11:44:53Z</dcterms:created>
  <dcterms:modified xsi:type="dcterms:W3CDTF">2013-05-12T05:52:15Z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