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010A6-EFE7-4AE2-B116-1F1BA0DED6BD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6ED81-853B-45B2-8421-FC0A242FA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A9A234-E1CC-49E7-8F53-47A57095CB48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EE675D-962C-4165-A0CF-C9102ACFA60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Confidence Interval &amp; </a:t>
            </a:r>
            <a:br>
              <a:rPr lang="en-US" dirty="0" smtClean="0"/>
            </a:br>
            <a:r>
              <a:rPr lang="en-US" dirty="0" smtClean="0"/>
              <a:t>P-Value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2438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Lecture &amp; tutorial material prepared by: 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Shaffi</a:t>
            </a:r>
            <a:r>
              <a:rPr lang="en-US" dirty="0" smtClean="0"/>
              <a:t> </a:t>
            </a:r>
            <a:r>
              <a:rPr lang="en-US" dirty="0" err="1" smtClean="0"/>
              <a:t>Shaikh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ctr"/>
            <a:r>
              <a:rPr lang="en-US" dirty="0" smtClean="0"/>
              <a:t>Tutorial presented by:</a:t>
            </a:r>
          </a:p>
          <a:p>
            <a:pPr algn="l"/>
            <a:r>
              <a:rPr lang="en-US" dirty="0" smtClean="0"/>
              <a:t>Dr. </a:t>
            </a:r>
            <a:r>
              <a:rPr lang="en-US" dirty="0" err="1" smtClean="0"/>
              <a:t>Rufaidah</a:t>
            </a:r>
            <a:r>
              <a:rPr lang="en-US" dirty="0" smtClean="0"/>
              <a:t> </a:t>
            </a:r>
            <a:r>
              <a:rPr lang="en-US" dirty="0" err="1" smtClean="0"/>
              <a:t>Dabbagh</a:t>
            </a:r>
            <a:r>
              <a:rPr lang="en-US" dirty="0" smtClean="0"/>
              <a:t> </a:t>
            </a:r>
            <a:r>
              <a:rPr lang="en-US" dirty="0" smtClean="0"/>
              <a:t>                      Dr. </a:t>
            </a:r>
            <a:r>
              <a:rPr lang="en-US" dirty="0" err="1" smtClean="0"/>
              <a:t>Nurah</a:t>
            </a:r>
            <a:r>
              <a:rPr lang="en-US" dirty="0" smtClean="0"/>
              <a:t> Al-</a:t>
            </a:r>
            <a:r>
              <a:rPr lang="en-US" dirty="0" err="1" smtClean="0"/>
              <a:t>Amro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confidence interval?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say that our confidence interval is 95% this means that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If we repeat our study several times we will find that the outcome we are calculating lies in the interval 95% of the times.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you conducted a study to estimate the risk of lung cancer among smokers. </a:t>
            </a:r>
            <a:endParaRPr lang="en-US" dirty="0"/>
          </a:p>
          <a:p>
            <a:r>
              <a:rPr lang="en-US" dirty="0" smtClean="0"/>
              <a:t>You did your data analysis and you found out that the OR (odds ratio) for lung cancer comparing smokers with non-smokers. OR was 3.8 with a 95% CI of (2.5, 4.1).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means: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>
                <a:solidFill>
                  <a:srgbClr val="C00000"/>
                </a:solidFill>
              </a:rPr>
              <a:t>If we conducted this same study several times and calculated the odds ratio for lung cancer, the OR value will be between 2.5 and 4.1, 95% of the time.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What is a P-Value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P-Value is defined as: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probability of getting an outcome as extreme or even more extreme than the actual observed value under the null hypothesis.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(in other words, it is the probability of rejecting the null hypothesis when the null hypothesis is actually true)</a:t>
            </a: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P-value is usually assigned by the researcher at the beginning of the study. </a:t>
            </a:r>
          </a:p>
          <a:p>
            <a:endParaRPr lang="en-US" dirty="0" smtClean="0"/>
          </a:p>
          <a:p>
            <a:r>
              <a:rPr lang="en-US" dirty="0" smtClean="0"/>
              <a:t>The significant p-value agreed upon must be ≤ 0.05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conduct a study, we are interested in showing proof that what we are hypothesizing is actually true.</a:t>
            </a:r>
          </a:p>
          <a:p>
            <a:endParaRPr lang="en-US" dirty="0" smtClean="0"/>
          </a:p>
          <a:p>
            <a:r>
              <a:rPr lang="en-US" dirty="0" smtClean="0"/>
              <a:t>In statistics, it is difficult for you to prove your hypothesis is true on its own. Instead, you have to prove that the </a:t>
            </a:r>
            <a:r>
              <a:rPr lang="en-US" dirty="0" smtClean="0">
                <a:solidFill>
                  <a:srgbClr val="C00000"/>
                </a:solidFill>
              </a:rPr>
              <a:t>“opposite” </a:t>
            </a:r>
            <a:r>
              <a:rPr lang="en-US" dirty="0" smtClean="0"/>
              <a:t>of what you are hypothesizing is false.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call this </a:t>
            </a:r>
            <a:r>
              <a:rPr lang="en-US" b="1" i="1" dirty="0" smtClean="0">
                <a:solidFill>
                  <a:srgbClr val="C00000"/>
                </a:solidFill>
              </a:rPr>
              <a:t>refuting</a:t>
            </a:r>
            <a:r>
              <a:rPr lang="en-US" dirty="0" smtClean="0"/>
              <a:t> the null hypothesis.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null-hypothesis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null hypothesis is basically the opposite of what you hypothesize.</a:t>
            </a:r>
          </a:p>
          <a:p>
            <a:endParaRPr lang="en-US" dirty="0" smtClean="0"/>
          </a:p>
          <a:p>
            <a:r>
              <a:rPr lang="en-US" dirty="0" smtClean="0"/>
              <a:t>If you hypothesize that there </a:t>
            </a:r>
            <a:r>
              <a:rPr lang="en-US" b="1" dirty="0" smtClean="0">
                <a:solidFill>
                  <a:srgbClr val="C00000"/>
                </a:solidFill>
              </a:rPr>
              <a:t>will be </a:t>
            </a:r>
            <a:r>
              <a:rPr lang="en-US" dirty="0" smtClean="0"/>
              <a:t>a difference in incidence of a specific disease between males and females, the null hypothesis will be that: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there is NO difference in incidence between males and females</a:t>
            </a:r>
          </a:p>
          <a:p>
            <a:endParaRPr lang="en-US" dirty="0" smtClean="0"/>
          </a:p>
          <a:p>
            <a:r>
              <a:rPr lang="en-US" dirty="0" smtClean="0"/>
              <a:t>If you are hypothesizing that oral contraceptives </a:t>
            </a:r>
            <a:r>
              <a:rPr lang="en-US" b="1" dirty="0" smtClean="0">
                <a:solidFill>
                  <a:srgbClr val="C00000"/>
                </a:solidFill>
              </a:rPr>
              <a:t>increases</a:t>
            </a:r>
            <a:r>
              <a:rPr lang="en-US" dirty="0" smtClean="0"/>
              <a:t> the risk of ovarian cancer in your study, the null hypothesis will be that: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    There is no difference in ovarian cancer risk between those who take oral contraceptives and those who don’t take oral contraceptives.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is the association between the null hypothesis and the p-value?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mentioned before, the p-value is the probability of rejecting the null hypothesis when it is actually true.</a:t>
            </a:r>
          </a:p>
          <a:p>
            <a:endParaRPr lang="en-US" dirty="0" smtClean="0"/>
          </a:p>
          <a:p>
            <a:r>
              <a:rPr lang="en-US" dirty="0" smtClean="0"/>
              <a:t>In our studies, we want this probability to be </a:t>
            </a:r>
            <a:r>
              <a:rPr lang="en-US" dirty="0" smtClean="0">
                <a:solidFill>
                  <a:srgbClr val="C00000"/>
                </a:solidFill>
              </a:rPr>
              <a:t>very small</a:t>
            </a:r>
            <a:r>
              <a:rPr lang="en-US" dirty="0" smtClean="0"/>
              <a:t>, so that we can convince people that our results will have a good impact on health.</a:t>
            </a:r>
          </a:p>
          <a:p>
            <a:endParaRPr lang="en-US" dirty="0" smtClean="0"/>
          </a:p>
          <a:p>
            <a:r>
              <a:rPr lang="en-US" dirty="0" smtClean="0"/>
              <a:t>When you get a </a:t>
            </a:r>
            <a:r>
              <a:rPr lang="en-US" i="1" dirty="0" smtClean="0">
                <a:solidFill>
                  <a:srgbClr val="00B050"/>
                </a:solidFill>
              </a:rPr>
              <a:t>statistically significant p-value</a:t>
            </a:r>
            <a:r>
              <a:rPr lang="en-US" dirty="0" smtClean="0"/>
              <a:t>, you can </a:t>
            </a:r>
            <a:r>
              <a:rPr lang="en-US" dirty="0" smtClean="0">
                <a:solidFill>
                  <a:srgbClr val="C00000"/>
                </a:solidFill>
              </a:rPr>
              <a:t>reject the null hypothesis </a:t>
            </a:r>
            <a:r>
              <a:rPr lang="en-US" dirty="0" smtClean="0"/>
              <a:t>and conclude that what you hypothesized (the alternative hypothesis) is most probably true.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don’t get a statistically significant P-Value?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 smtClean="0"/>
              <a:t>In this situation, you won’t be able to reject the null hypothesis.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will conclude that you </a:t>
            </a:r>
            <a:r>
              <a:rPr lang="en-US" i="1" u="sng" dirty="0" smtClean="0"/>
              <a:t>don’t have enough evidence </a:t>
            </a:r>
            <a:r>
              <a:rPr lang="en-US" dirty="0" smtClean="0"/>
              <a:t>to reject the null hypothesis and therefore, you won’t be able to comment whether what you hypothesized is actually true or false.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will need to do further studies.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Q1</a:t>
            </a:r>
            <a:r>
              <a:rPr lang="en-US" b="1" u="sng" dirty="0" smtClean="0"/>
              <a:t>. Definition of “p-value”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Mark </a:t>
            </a:r>
            <a:r>
              <a:rPr lang="en-US" b="1" dirty="0" smtClean="0">
                <a:solidFill>
                  <a:srgbClr val="C00000"/>
                </a:solidFill>
              </a:rPr>
              <a:t>correct and false statements as: (Yes/No)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667000"/>
          <a:ext cx="7010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219200"/>
              </a:tblGrid>
              <a:tr h="428625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“p” stands for probability and it ranges from 0 to 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  p-value of ≤ 0.05 is considered as not statistically significant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  p-value of  &gt;0.05 is considered as statistically significant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Statistically significant is more important than clinical significant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The p-value is the probability of getting an outcome as extreme as or more extreme than the actually observed outcome (sample) under the null hypothesis.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Usually the null hypothesis is a statement of "no effect", "no difference" or "=0" and we are eager to find evidence against it.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When large samples are available, even small deviations from the null hypothesis will be significant.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7696200" y="4800600"/>
            <a:ext cx="270328" cy="386443"/>
          </a:xfrm>
          <a:custGeom>
            <a:avLst/>
            <a:gdLst>
              <a:gd name="connsiteX0" fmla="*/ 0 w 270328"/>
              <a:gd name="connsiteY0" fmla="*/ 208643 h 386443"/>
              <a:gd name="connsiteX1" fmla="*/ 76200 w 270328"/>
              <a:gd name="connsiteY1" fmla="*/ 361043 h 386443"/>
              <a:gd name="connsiteX2" fmla="*/ 239485 w 270328"/>
              <a:gd name="connsiteY2" fmla="*/ 56243 h 386443"/>
              <a:gd name="connsiteX3" fmla="*/ 261257 w 270328"/>
              <a:gd name="connsiteY3" fmla="*/ 23585 h 38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28" h="386443">
                <a:moveTo>
                  <a:pt x="0" y="208643"/>
                </a:moveTo>
                <a:cubicBezTo>
                  <a:pt x="18143" y="297543"/>
                  <a:pt x="36286" y="386443"/>
                  <a:pt x="76200" y="361043"/>
                </a:cubicBezTo>
                <a:cubicBezTo>
                  <a:pt x="116114" y="335643"/>
                  <a:pt x="208642" y="112486"/>
                  <a:pt x="239485" y="56243"/>
                </a:cubicBezTo>
                <a:cubicBezTo>
                  <a:pt x="270328" y="0"/>
                  <a:pt x="265792" y="11792"/>
                  <a:pt x="261257" y="23585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696200" y="5257800"/>
            <a:ext cx="270328" cy="386443"/>
          </a:xfrm>
          <a:custGeom>
            <a:avLst/>
            <a:gdLst>
              <a:gd name="connsiteX0" fmla="*/ 0 w 270328"/>
              <a:gd name="connsiteY0" fmla="*/ 208643 h 386443"/>
              <a:gd name="connsiteX1" fmla="*/ 76200 w 270328"/>
              <a:gd name="connsiteY1" fmla="*/ 361043 h 386443"/>
              <a:gd name="connsiteX2" fmla="*/ 239485 w 270328"/>
              <a:gd name="connsiteY2" fmla="*/ 56243 h 386443"/>
              <a:gd name="connsiteX3" fmla="*/ 261257 w 270328"/>
              <a:gd name="connsiteY3" fmla="*/ 23585 h 38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28" h="386443">
                <a:moveTo>
                  <a:pt x="0" y="208643"/>
                </a:moveTo>
                <a:cubicBezTo>
                  <a:pt x="18143" y="297543"/>
                  <a:pt x="36286" y="386443"/>
                  <a:pt x="76200" y="361043"/>
                </a:cubicBezTo>
                <a:cubicBezTo>
                  <a:pt x="116114" y="335643"/>
                  <a:pt x="208642" y="112486"/>
                  <a:pt x="239485" y="56243"/>
                </a:cubicBezTo>
                <a:cubicBezTo>
                  <a:pt x="270328" y="0"/>
                  <a:pt x="265792" y="11792"/>
                  <a:pt x="261257" y="23585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696200" y="5638800"/>
            <a:ext cx="270328" cy="386443"/>
          </a:xfrm>
          <a:custGeom>
            <a:avLst/>
            <a:gdLst>
              <a:gd name="connsiteX0" fmla="*/ 0 w 270328"/>
              <a:gd name="connsiteY0" fmla="*/ 208643 h 386443"/>
              <a:gd name="connsiteX1" fmla="*/ 76200 w 270328"/>
              <a:gd name="connsiteY1" fmla="*/ 361043 h 386443"/>
              <a:gd name="connsiteX2" fmla="*/ 239485 w 270328"/>
              <a:gd name="connsiteY2" fmla="*/ 56243 h 386443"/>
              <a:gd name="connsiteX3" fmla="*/ 261257 w 270328"/>
              <a:gd name="connsiteY3" fmla="*/ 23585 h 38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28" h="386443">
                <a:moveTo>
                  <a:pt x="0" y="208643"/>
                </a:moveTo>
                <a:cubicBezTo>
                  <a:pt x="18143" y="297543"/>
                  <a:pt x="36286" y="386443"/>
                  <a:pt x="76200" y="361043"/>
                </a:cubicBezTo>
                <a:cubicBezTo>
                  <a:pt x="116114" y="335643"/>
                  <a:pt x="208642" y="112486"/>
                  <a:pt x="239485" y="56243"/>
                </a:cubicBezTo>
                <a:cubicBezTo>
                  <a:pt x="270328" y="0"/>
                  <a:pt x="265792" y="11792"/>
                  <a:pt x="261257" y="23585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707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Confidence Interval &amp;  P-Value Tutorial</vt:lpstr>
      <vt:lpstr>What is a confidence interval?</vt:lpstr>
      <vt:lpstr>Example</vt:lpstr>
      <vt:lpstr>What is a P-Value</vt:lpstr>
      <vt:lpstr>Hypothesis testing</vt:lpstr>
      <vt:lpstr>What is the null-hypothesis</vt:lpstr>
      <vt:lpstr>What is the association between the null hypothesis and the p-value?</vt:lpstr>
      <vt:lpstr>What if you don’t get a statistically significant P-Value?</vt:lpstr>
      <vt:lpstr>Q1. Definition of “p-value”  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Interval &amp;  P-Value Tutorial</dc:title>
  <dc:creator>Rufaidah</dc:creator>
  <cp:lastModifiedBy>Rufaidah</cp:lastModifiedBy>
  <cp:revision>10</cp:revision>
  <dcterms:created xsi:type="dcterms:W3CDTF">2011-12-05T12:32:50Z</dcterms:created>
  <dcterms:modified xsi:type="dcterms:W3CDTF">2011-12-05T13:24:25Z</dcterms:modified>
</cp:coreProperties>
</file>