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299" r:id="rId5"/>
    <p:sldId id="258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59" r:id="rId17"/>
    <p:sldId id="260" r:id="rId18"/>
    <p:sldId id="323" r:id="rId19"/>
    <p:sldId id="311" r:id="rId20"/>
    <p:sldId id="312" r:id="rId21"/>
    <p:sldId id="313" r:id="rId22"/>
    <p:sldId id="261" r:id="rId23"/>
    <p:sldId id="314" r:id="rId24"/>
    <p:sldId id="262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4" r:id="rId34"/>
    <p:sldId id="328" r:id="rId35"/>
    <p:sldId id="263" r:id="rId36"/>
    <p:sldId id="264" r:id="rId37"/>
    <p:sldId id="325" r:id="rId38"/>
    <p:sldId id="326" r:id="rId39"/>
    <p:sldId id="327" r:id="rId40"/>
    <p:sldId id="329" r:id="rId41"/>
    <p:sldId id="38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FF0066"/>
    <a:srgbClr val="000066"/>
    <a:srgbClr val="0000FF"/>
    <a:srgbClr val="0000CC"/>
    <a:srgbClr val="008000"/>
    <a:srgbClr val="000099"/>
    <a:srgbClr val="CC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513" autoAdjust="0"/>
  </p:normalViewPr>
  <p:slideViewPr>
    <p:cSldViewPr>
      <p:cViewPr varScale="1">
        <p:scale>
          <a:sx n="85" d="100"/>
          <a:sy n="85" d="100"/>
        </p:scale>
        <p:origin x="9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1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3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6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2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2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1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2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2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9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5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3501-975A-4F1F-83A3-7666244BD37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89956-DB21-44BA-ACE2-CA1970B3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9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ar-SA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كيم</a:t>
            </a:r>
            <a:r>
              <a:rPr lang="ar-SA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en-US" sz="48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7924800" cy="1752600"/>
          </a:xfrm>
        </p:spPr>
        <p:txBody>
          <a:bodyPr/>
          <a:lstStyle/>
          <a:p>
            <a:r>
              <a:rPr lang="ar-S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</a:t>
            </a:r>
          </a:p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</a:p>
        </p:txBody>
      </p:sp>
    </p:spTree>
    <p:extLst>
      <p:ext uri="{BB962C8B-B14F-4D97-AF65-F5344CB8AC3E}">
        <p14:creationId xmlns:p14="http://schemas.microsoft.com/office/powerpoint/2010/main" val="392075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64801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تعديل تفاعلات الأكسدة و الإختزال – الوسط الحمضي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Balancing Redox Reactions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Basic Media</a:t>
            </a:r>
            <a:endParaRPr lang="ar-SA" altLang="en-US" sz="2400" b="1" i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97063" y="416718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4.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If in basic media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add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OH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equal to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# 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to both sides.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5.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Convert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&amp; OH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on same side to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&amp; simplify by canceling H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 if needed.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6.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Check result by noting if following are both balanced: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elements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&amp;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charge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1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64801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تعديل تفاعلات الأكسدة و الإختزال – مثال </a:t>
            </a: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ar-SA" altLang="en-US" sz="32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Balancing Redox Reactions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  1 </a:t>
            </a:r>
            <a:endParaRPr lang="ar-SA" altLang="en-US" sz="2400" b="1" i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97063" y="416718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524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 + NO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kumimoji="0" lang="en-US" altLang="en-US" sz="2400" b="1" i="0" u="none" strike="noStrike" kern="0" cap="none" spc="0" normalizeH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Zn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NH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H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2209800"/>
            <a:ext cx="8763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1)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Zn  -----)     Zn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      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	0  ---) +2      for  Zn  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Oxidn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.)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	NO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-----)   NH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          +5 ---)  -3      for  N    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Redn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.)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2)	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Zn  -----) Zn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+ 2 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			  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(balance redox atom)</a:t>
            </a:r>
            <a:endParaRPr kumimoji="0" lang="en-US" sz="2000" b="1" i="0" u="none" strike="noStrike" kern="0" cap="none" spc="0" normalizeH="0" baseline="3000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NO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-----)   NH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+ 3 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		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(balance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with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10 H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  NO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-----)   NH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+ 3 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	            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(balance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with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10 H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 +   NO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 + 8 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-----)   NH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 + 3 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O    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(bal.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charge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w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3)	 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[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Zn  -----) Zn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 + 2 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]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				         (8e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 lost)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  1 x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[ 10 H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 +  NO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 + 8 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-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-----)   NH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 + 3 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D4500"/>
                </a:solidFill>
                <a:effectLst/>
                <a:uLnTx/>
                <a:uFillTx/>
                <a:latin typeface="Maiandra GD" panose="020E0502030308020204" pitchFamily="34" charset="0"/>
              </a:rPr>
              <a:t>O ]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         (8e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gained)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 x     [ Zn  + 10 H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NO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+ 8 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---)  4 Zn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2+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+ 8 e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NH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+ 3 H</a:t>
            </a:r>
            <a:r>
              <a: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]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4 Zn + 10 H</a:t>
            </a:r>
            <a:r>
              <a:rPr kumimoji="0" 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+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+  NO</a:t>
            </a:r>
            <a:r>
              <a:rPr kumimoji="0" 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3</a:t>
            </a:r>
            <a:r>
              <a:rPr kumimoji="0" 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  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    4 Zn</a:t>
            </a:r>
            <a:r>
              <a:rPr kumimoji="0" 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2+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+   NH</a:t>
            </a:r>
            <a:r>
              <a:rPr kumimoji="0" 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4</a:t>
            </a:r>
            <a:r>
              <a:rPr kumimoji="0" 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+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+  3 H</a:t>
            </a:r>
            <a:r>
              <a:rPr kumimoji="0" 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O</a:t>
            </a:r>
          </a:p>
        </p:txBody>
      </p:sp>
      <p:cxnSp>
        <p:nvCxnSpPr>
          <p:cNvPr id="12" name="Straight Arrow Connector 8"/>
          <p:cNvCxnSpPr>
            <a:cxnSpLocks noChangeShapeType="1"/>
          </p:cNvCxnSpPr>
          <p:nvPr/>
        </p:nvCxnSpPr>
        <p:spPr bwMode="auto">
          <a:xfrm>
            <a:off x="4114800" y="1754832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8"/>
          <p:cNvCxnSpPr>
            <a:cxnSpLocks noChangeShapeType="1"/>
          </p:cNvCxnSpPr>
          <p:nvPr/>
        </p:nvCxnSpPr>
        <p:spPr bwMode="auto">
          <a:xfrm>
            <a:off x="4267200" y="6477000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8748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64801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تعديل تفاعلات الأكسدة و الإختزال – مثال </a:t>
            </a: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ar-SA" altLang="en-US" sz="32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Balancing Redox Reactions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  2</a:t>
            </a:r>
            <a:endParaRPr lang="ar-SA" altLang="en-US" sz="2400" b="1" i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97063" y="416718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Pb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(OH)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3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+ 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ClO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           PbO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+  Cl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Eras Medium ITC" panose="020B06020305040208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28600" y="2057400"/>
            <a:ext cx="8915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1)	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ClO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  -----)   Cl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			+1 ---) -1         on Cl	(red.)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Pb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(OH)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 PbO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2	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+2 ---) +4       on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Pb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(ox.)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2)		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2 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 + 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ClO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 +  2 e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  -----)  Cl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 +  H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Pb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(OH)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  -----)   PbO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H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O  +  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+  2e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000" b="1" i="0" u="none" strike="noStrike" kern="0" cap="none" spc="0" normalizeH="0" baseline="3000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3)	2H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ClO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Pb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(OH)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2e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Cl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2H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 +  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PbO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+ 2e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ClO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Pb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(OH)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-----) Cl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2H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 +  PbO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0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0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4)	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OH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ClO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Pb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(OH)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---) Cl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+ 2H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PbO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 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OH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5)	H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 + 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ClO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Pb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(OH)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---)  Cl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2 H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 +  PbO</a:t>
            </a:r>
            <a:r>
              <a:rPr kumimoji="0" lang="en-US" alt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  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  OH</a:t>
            </a:r>
            <a:r>
              <a:rPr kumimoji="0" lang="en-US" alt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6)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    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ClO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+ 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Pb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(OH)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3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             Cl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+  H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O  +  PbO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+   OH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ras Medium ITC" panose="020B0602030504020804" pitchFamily="34" charset="0"/>
            </a:endParaRPr>
          </a:p>
        </p:txBody>
      </p: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>
            <a:off x="3276600" y="7772400"/>
            <a:ext cx="11430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8"/>
          <p:cNvCxnSpPr>
            <a:cxnSpLocks noChangeShapeType="1"/>
          </p:cNvCxnSpPr>
          <p:nvPr/>
        </p:nvCxnSpPr>
        <p:spPr bwMode="auto">
          <a:xfrm>
            <a:off x="4572000" y="1768687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8"/>
          <p:cNvCxnSpPr>
            <a:cxnSpLocks noChangeShapeType="1"/>
          </p:cNvCxnSpPr>
          <p:nvPr/>
        </p:nvCxnSpPr>
        <p:spPr bwMode="auto">
          <a:xfrm>
            <a:off x="3657600" y="6629400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4273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utoUpdateAnimBg="0"/>
      <p:bldP spid="1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64801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تعديل تفاعلات الأكسدة و الإختزال – مثال </a:t>
            </a: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ar-SA" altLang="en-US" sz="32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Balancing Redox Reactions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  3</a:t>
            </a:r>
            <a:endParaRPr lang="ar-SA" altLang="en-US" sz="2400" b="1" i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97063" y="416718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49382" y="1443335"/>
            <a:ext cx="8686800" cy="461665"/>
            <a:chOff x="249382" y="1519535"/>
            <a:chExt cx="8686800" cy="461665"/>
          </a:xfrm>
        </p:grpSpPr>
        <p:cxnSp>
          <p:nvCxnSpPr>
            <p:cNvPr id="20" name="Straight Arrow Connector 8"/>
            <p:cNvCxnSpPr>
              <a:cxnSpLocks noChangeShapeType="1"/>
            </p:cNvCxnSpPr>
            <p:nvPr/>
          </p:nvCxnSpPr>
          <p:spPr bwMode="auto">
            <a:xfrm>
              <a:off x="3810000" y="1768687"/>
              <a:ext cx="609600" cy="158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249382" y="1519535"/>
              <a:ext cx="8686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sp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 Black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MnO</a:t>
              </a:r>
              <a:r>
                <a:rPr kumimoji="0" lang="en-US" altLang="en-US" sz="2400" b="1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4</a:t>
              </a:r>
              <a:r>
                <a:rPr kumimoji="0" lang="en-US" altLang="en-US" sz="2400" b="1" i="0" u="none" strike="noStrike" kern="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-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   +   S</a:t>
              </a:r>
              <a:r>
                <a:rPr kumimoji="0" lang="en-US" altLang="en-US" sz="2400" b="1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2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O</a:t>
              </a:r>
              <a:r>
                <a:rPr kumimoji="0" lang="en-US" altLang="en-US" sz="2400" b="1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3</a:t>
              </a:r>
              <a:r>
                <a:rPr kumimoji="0" lang="en-US" altLang="en-US" sz="2400" b="1" i="0" u="none" strike="noStrike" kern="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2-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                 Mn</a:t>
              </a:r>
              <a:r>
                <a:rPr kumimoji="0" lang="en-US" altLang="en-US" sz="2400" b="1" i="0" u="none" strike="noStrike" kern="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2+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   +   SO</a:t>
              </a:r>
              <a:r>
                <a:rPr kumimoji="0" lang="en-US" altLang="en-US" sz="2400" b="1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4</a:t>
              </a:r>
              <a:r>
                <a:rPr kumimoji="0" lang="en-US" altLang="en-US" sz="2400" b="1" i="0" u="none" strike="noStrike" kern="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2-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ras Medium ITC" panose="020B0602030504020804" pitchFamily="34" charset="0"/>
                </a:rPr>
                <a:t>    (acidic)</a:t>
              </a:r>
            </a:p>
          </p:txBody>
        </p:sp>
      </p:grp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19050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1)  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a)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MnO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 ----)  Mn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2+	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[+7 ---) +2     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Mn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 (red.) ]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b)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S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----) SO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[+4 ---) +6      S  (ox.) ]</a:t>
            </a: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	    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a)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5e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 +  8H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 +  MnO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 ----)  Mn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 +  4H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O          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(x 8)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   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b)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1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S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-----)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SO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	     5H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  +  S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-----)  2SO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+  10H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endParaRPr kumimoji="0" lang="en-US" altLang="en-US" sz="2200" b="1" i="0" u="none" strike="noStrike" kern="0" cap="none" spc="0" normalizeH="0" baseline="3000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	     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5H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  +  S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-----)  2SO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+  10H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8e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  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(x 5)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3)  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40e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+ 64H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+ 8MnO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+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25H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+ 5S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 ---)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8Mn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2+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+ 32H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O     	+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10SO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2-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+ 50H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+ 40e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14 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+ 8 MnO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+ 5 S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       8 Mn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+ 7 H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+ 10 SO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2-</a:t>
            </a:r>
          </a:p>
        </p:txBody>
      </p:sp>
      <p:cxnSp>
        <p:nvCxnSpPr>
          <p:cNvPr id="23" name="Straight Arrow Connector 8"/>
          <p:cNvCxnSpPr>
            <a:cxnSpLocks noChangeShapeType="1"/>
          </p:cNvCxnSpPr>
          <p:nvPr/>
        </p:nvCxnSpPr>
        <p:spPr bwMode="auto">
          <a:xfrm>
            <a:off x="4315690" y="6496193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6756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64801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تعديل تفاعلات الأكسدة و الإختزال – مثال </a:t>
            </a: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endParaRPr lang="ar-SA" altLang="en-US" sz="32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Balancing Redox Reactions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  4</a:t>
            </a:r>
            <a:endParaRPr lang="ar-SA" altLang="en-US" sz="2400" b="1" i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97063" y="416718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3" name="Straight Arrow Connector 8"/>
          <p:cNvCxnSpPr>
            <a:cxnSpLocks noChangeShapeType="1"/>
          </p:cNvCxnSpPr>
          <p:nvPr/>
        </p:nvCxnSpPr>
        <p:spPr bwMode="auto">
          <a:xfrm>
            <a:off x="3415145" y="1780310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8600" y="153785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MnO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4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+ I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             MnO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+ IO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3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   (basic)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6200" y="19812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1)  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 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             	+7  ---) +4   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Mn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I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IO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	-1  ----) +5    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2) 	4H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3e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 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+ 2H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3H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I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IO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+ 6H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6e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3) 	2 [4H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3e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 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2H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O]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1 [3H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 I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IO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6H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+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6e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]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8H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+ 6e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+ 3H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I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----)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+ 4H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IO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+ 6H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+ 6e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	2H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+ 2MnO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+ I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----)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+ 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O + IO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4)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2OH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+ 2H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I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----)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IO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2OH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5) 2H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I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----) 2MnO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H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O + IO</a:t>
            </a:r>
            <a:r>
              <a:rPr kumimoji="0" lang="en-US" alt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2OH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	   </a:t>
            </a:r>
          </a:p>
          <a:p>
            <a:pPr marL="742950" marR="0" lvl="1" indent="-2857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H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O   +   2MnO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4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+   I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                 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2MnO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2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+   IO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3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  +   2OH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as Medium ITC" panose="020B0602030504020804" pitchFamily="34" charset="0"/>
              </a:rPr>
              <a:t> </a:t>
            </a:r>
          </a:p>
          <a:p>
            <a:pPr marL="742950" marR="0" lvl="1" indent="-2857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None/>
              <a:tabLst/>
              <a:defRPr/>
            </a:pPr>
            <a:r>
              <a:rPr lang="en-US" altLang="en-US" sz="18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Double check balancing of atoms &amp; charge.)</a:t>
            </a:r>
          </a:p>
        </p:txBody>
      </p:sp>
      <p:cxnSp>
        <p:nvCxnSpPr>
          <p:cNvPr id="15" name="Straight Connector 4"/>
          <p:cNvCxnSpPr>
            <a:cxnSpLocks noChangeShapeType="1"/>
          </p:cNvCxnSpPr>
          <p:nvPr/>
        </p:nvCxnSpPr>
        <p:spPr bwMode="auto">
          <a:xfrm>
            <a:off x="304800" y="5029200"/>
            <a:ext cx="8610600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5"/>
          <p:cNvCxnSpPr>
            <a:cxnSpLocks noChangeShapeType="1"/>
          </p:cNvCxnSpPr>
          <p:nvPr/>
        </p:nvCxnSpPr>
        <p:spPr bwMode="auto">
          <a:xfrm>
            <a:off x="304800" y="5874330"/>
            <a:ext cx="8610600" cy="158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7"/>
          <p:cNvCxnSpPr>
            <a:cxnSpLocks noChangeShapeType="1"/>
          </p:cNvCxnSpPr>
          <p:nvPr/>
        </p:nvCxnSpPr>
        <p:spPr bwMode="auto">
          <a:xfrm>
            <a:off x="304800" y="3505200"/>
            <a:ext cx="8610600" cy="158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8"/>
          <p:cNvCxnSpPr>
            <a:cxnSpLocks noChangeShapeType="1"/>
          </p:cNvCxnSpPr>
          <p:nvPr/>
        </p:nvCxnSpPr>
        <p:spPr bwMode="auto">
          <a:xfrm>
            <a:off x="4457701" y="6303820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665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457200"/>
            <a:ext cx="8382000" cy="74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مسائل نموذجية  –  </a:t>
            </a: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Sample Exercises</a:t>
            </a:r>
            <a:endParaRPr lang="ar-SA" altLang="en-US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97063" y="416718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52400" y="1585119"/>
            <a:ext cx="8915400" cy="2072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 Balance the following redox reactions in </a:t>
            </a:r>
            <a:r>
              <a:rPr lang="en-US" altLang="en-US" sz="2400" b="1" kern="0" dirty="0">
                <a:solidFill>
                  <a:srgbClr val="800000"/>
                </a:solidFill>
                <a:latin typeface="Maiandra GD" panose="020E0502030308020204" pitchFamily="34" charset="0"/>
                <a:cs typeface="Times New Roman" pitchFamily="18" charset="0"/>
              </a:rPr>
              <a:t>acidic </a:t>
            </a:r>
            <a:r>
              <a:rPr lang="en-US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solution: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  1)      Br</a:t>
            </a:r>
            <a:r>
              <a:rPr lang="en-US" altLang="en-US" sz="2400" b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–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 err="1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+  MnO</a:t>
            </a:r>
            <a:r>
              <a:rPr lang="fr-FR" altLang="en-US" sz="2400" b="1" kern="0" baseline="-25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4</a:t>
            </a:r>
            <a:r>
              <a:rPr lang="en-US" altLang="en-US" sz="2400" b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–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 err="1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 </a:t>
            </a:r>
            <a:r>
              <a:rPr lang="en-US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  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Br</a:t>
            </a:r>
            <a:r>
              <a:rPr lang="fr-FR" altLang="en-US" sz="2400" b="1" kern="0" baseline="-25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l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+  Mn</a:t>
            </a:r>
            <a:r>
              <a:rPr lang="fr-FR" altLang="en-US" sz="2400" b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 err="1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  2)  Cr</a:t>
            </a:r>
            <a:r>
              <a:rPr lang="fr-FR" altLang="en-US" sz="2400" b="1" kern="0" baseline="-12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O</a:t>
            </a:r>
            <a:r>
              <a:rPr lang="fr-FR" altLang="en-US" sz="2400" b="1" kern="0" baseline="-12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7</a:t>
            </a:r>
            <a:r>
              <a:rPr lang="fr-FR" altLang="en-US" sz="2400" b="1" kern="0" baseline="34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2-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 err="1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+  H</a:t>
            </a:r>
            <a:r>
              <a:rPr lang="fr-FR" altLang="en-US" sz="2400" b="1" kern="0" baseline="-12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O</a:t>
            </a:r>
            <a:r>
              <a:rPr lang="fr-FR" altLang="en-US" sz="2400" b="1" kern="0" baseline="-12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 err="1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</a:t>
            </a:r>
            <a:r>
              <a:rPr lang="en-US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Cr</a:t>
            </a:r>
            <a:r>
              <a:rPr lang="fr-FR" altLang="en-US" sz="2400" b="1" kern="0" baseline="34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3+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 err="1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+  H</a:t>
            </a:r>
            <a:r>
              <a:rPr lang="fr-FR" altLang="en-US" sz="2400" b="1" kern="0" baseline="-12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O(</a:t>
            </a:r>
            <a:r>
              <a:rPr lang="fr-FR" altLang="en-US" sz="24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l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+  O</a:t>
            </a:r>
            <a:r>
              <a:rPr lang="fr-FR" altLang="en-US" sz="2400" b="1" kern="0" baseline="-12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fr-FR" altLang="en-US" sz="24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g</a:t>
            </a:r>
            <a:r>
              <a:rPr lang="fr-FR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41910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Balance the following redox reactions in </a:t>
            </a:r>
            <a:r>
              <a:rPr lang="en-US" altLang="en-US" sz="2400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basic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 solution: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1)      Br</a:t>
            </a:r>
            <a:r>
              <a:rPr lang="en-US" altLang="en-US" sz="2400" b="1" kern="0" baseline="-1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sz="2400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)  +  OH</a:t>
            </a:r>
            <a:r>
              <a:rPr lang="en-US" altLang="en-US" sz="2400" b="1" kern="0" baseline="3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-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sz="2400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)  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  BrO</a:t>
            </a:r>
            <a:r>
              <a:rPr lang="en-US" altLang="en-US" sz="2400" b="1" kern="0" baseline="-14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altLang="en-US" sz="2400" b="1" kern="0" baseline="3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en-US" sz="2400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)  +  Br</a:t>
            </a:r>
            <a:r>
              <a:rPr lang="en-US" altLang="en-US" sz="2400" b="1" kern="0" baseline="3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en-US" sz="2400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)  +  H</a:t>
            </a:r>
            <a:r>
              <a:rPr lang="en-US" altLang="en-US" sz="2400" b="1" kern="0" baseline="-14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2)      Cr(OH)</a:t>
            </a:r>
            <a:r>
              <a:rPr lang="en-US" altLang="en-US" sz="2400" b="1" kern="0" baseline="-14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4</a:t>
            </a:r>
            <a:r>
              <a:rPr lang="en-US" altLang="en-US" sz="2400" b="1" kern="0" baseline="3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en-US" sz="2400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)  +  OH</a:t>
            </a:r>
            <a:r>
              <a:rPr lang="en-US" altLang="en-US" sz="2400" b="1" kern="0" baseline="3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en-US" sz="2400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)  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 CrO</a:t>
            </a:r>
            <a:r>
              <a:rPr lang="en-US" altLang="en-US" sz="2400" b="1" kern="0" baseline="-14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4</a:t>
            </a:r>
            <a:r>
              <a:rPr lang="en-US" altLang="en-US" sz="2400" b="1" kern="0" baseline="3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2-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en-US" sz="2400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)  +  H</a:t>
            </a:r>
            <a:r>
              <a:rPr lang="en-US" altLang="en-US" sz="2400" b="1" kern="0" baseline="-14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4325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681257"/>
            <a:ext cx="8382000" cy="350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6000" b="1" kern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الخلية الكهروكيميائية  </a:t>
            </a:r>
            <a:r>
              <a:rPr lang="en-US" altLang="en-US" sz="6000" b="1" kern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Cell</a:t>
            </a:r>
            <a:endParaRPr lang="ar-SA" altLang="en-US" sz="6000" b="1" kern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aiandra GD" panose="020E0502030308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78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Electrochemical Cells</a:t>
            </a:r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  -  </a:t>
            </a:r>
            <a:r>
              <a:rPr lang="ar-SA" altLang="en-US" sz="4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الخلايا الكهروكيميائية</a:t>
            </a:r>
            <a:endParaRPr lang="en-US" altLang="en-US" sz="40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6" name="AutoShape 2" descr="data:image/jpeg;base64,/9j/4AAQSkZJRgABAQAAAQABAAD/2wCEAAkGBxQREhUSEhQQFRUXGBsVGBcYExgXHBcaHhgcFx0YHBkYHSggGxwoHRoYITEjJiorLy4uFx8zODQsNygtLisBCgoKDg0OGhAQGywmHiUrLyw0LCwsNCwsLCwsNiwsLCwsLCwsLCwsLCw0LCwsLCwsLCwsLCwsLCwsLCwtLCwsLP/AABEIAKsBJwMBIgACEQEDEQH/xAAbAAEAAgMBAQAAAAAAAAAAAAAABAUCAwYBB//EAEgQAAIBAgMCBg0LBAIBBQEAAAECAwARBBIhBTEGEyJBUWEUFjIzNFNxgYKSstHSFSNUcnORk6KjsbNCUmOhYsLwJGSDweEH/8QAGgEBAAIDAQAAAAAAAAAAAAAAAAECAwQFBv/EACsRAQACAQIDCAICAwAAAAAAAAABAhEDMQQSEwUUITJRYXGBQcEj0SKx8P/aAAwDAQACEQMRAD8A+pbB2LhjhoCcPhyTFGSTEmvIHVU/5Dw30fDfgp7qcHvBcP8AYx+wKsKCv+Q8N9Hw34Ke6nyHhvo+G/BT3VYUoKrFbJwyKW7Fha3MsCMT5ABrVdgJMDMzKuFUFZBEwfDKlmKcZ/UNeTvte1xV1tdZjC4w5RZSLKz3spPPp0fvVLhdiS5IIysMYhl4zkyNIXvHIrMxKjlFnuTz60E6PBYFgxWPBEL3RCRELz6m2lZJs7BFOMEWDKWvnCR5bdOa1qpl4IssUaJxIMcMEZXLZXaKQSWaw7k6jqvuq7xuGmkwzIoiilPMDdRyrkZsvOLi9tCb81BpbCYAIJCmBCHc2WKx8h3VsbZ2CDKhiwYZhdVyR3YdIFtaqdmcF3Vg0vFECSaQLdpMvGRqgGZhqbhrnTuq04fgrKixx3hIy4UNJrnQwW0TTUHLpqLZm33oLQxYDjRCIsKXIdiBHGcuTLmzack8ob+upOG2Xg5FzRw4R13XWONh94Fc9LwQldeLJgQLDNCHXNmk4x0cM+gt3JDC5vmJq/4PbNaESF1CtIwJtKZL2UKDqq20AG7moN/yHhvo+G/BT3U+Q8N9Hw34Ke6rClBX/IeG+j4b8FPdT5Dw30fDfgp7qsKUFf8AIeG+j4b8FPdT5Dw30fDfgp7qsKUFf8h4b6PhvwU91PkPDfR8N+CnuqwpQV/yHhvo+G/BT3U+Q8N9Hw34Ke6rClBX/IeG+j4b8FPdWnG7NwcKNJJBhlRAWY8SmgHkGvkq2qBt3Z5xEDxBsrGxViLgMrB1uOcXUXHRQV2GiwTKzNho4gtiTNh1jFjuN2Fv/upD4HArlvHghmtlukQzX3W01vUbHYLEziNnXDBopVkVA7FZLK6kMSnJ7oEaGxWqN+DE12hCwkPh2jMjA2jMk8khEemuUMLDTcuooOmXZ2CL8WIsGX35ckebTqtesVweAILBMCVU5WOWKwPQTzGqSDg/LLJICEjTsmWUS68a14jEOa1je+a+4Wtz1nguCTBUEixXRoATxjOHSFi3cFQF1Nxv376C6l2dglQSNFg1Q2IYpGFN92pFtax7CwObLxeCzZc+XJHfLa+a1r2tz1ntrZ7u0MkYiYxMx4tyQpzKUuCAbML6aHeRz1V4jYE8mJSVjEESRZAAzcleKKNGECgHUk5idxtYUGcGJ2Y/F5UwZWVDIrcXGFsCosSRo3LXTfVidm4LPxfFYPORcJxcea3Ta17VUwcF3yRpIIDxeGlwy2BN8+QB7EaaIbjXfXicGZc9iYspkjmMuvGKUhWLIum45d99zEW56CekWAaQxiLCEqpdiI4yFAOU3PMb8xqVBsrCSKGSHCMp3FY4yD5wK5ztQmaPIex0ywxwqUzfOcXKsl300DAWtrbMd9dHwe2eYEcMoVncyMBIZNSAL3Kr0bgKDZ8h4b6PhvwU91PkPDfR8N+CnuqwpQclw42Ph1wUpWCAHkaiJAe+LzgUqbw88Bm9D+Ra9oJ/B7wXD/Yx+wKsKr+D3guH+xj9gVYUClKUClKUGE0oRSzEKoFySbAAc9Vo2rI3KTDyFeYsyoWHSFY3HpWr3hD3tb9xxsef6ucb+q9r9V65rYsuMMzcYxz/ADl43WUR93yCHyZFGX+0m99aw6t5rstEZdhgcasykrcEHKysLMrdBH/gN7ipNU2Av2S24HiU43KbrmzHLqee2brtarYSqSVBXMN4uLjyislLc1colnSlKsgpSlApStUk2U2INumsWtr00a815xG3/f3smImdiSWxAtoeettYkBh0g1ExO0UjITlPJa+RFzNbpNtFHWbCqaUakXtMzms+Me3t8fmPsnGG7DL3XlNZTy5RoLk7hUEbTZdXw+IVekBX/LGxb7hUvDSpIBIjKwO4g3HX56wxoamnw8aWlOJ9fTPjM/17+ycxM5lIFKwkkC7zXqNcXFbUatJv0+aObGcfnCMTuypSlZEFKUoFKUoIeP2gsWVbM7tfKi2ubbzroANNSQNRUY7XZNZonjTncMrhetragddiBz2qp4QvMpxRgvx2WHJYXPFZuWUFiSR84dBvy9Ve7EefiznKvHmbMZRKjLHlGg4xAX1zam3RrWvfVmJ8Foh1INe1X8H79jRXv3Atffb+m/XltVhWwqUpSgUpSg5/h54DN6H8i17XnDzwGb0P5Fr2gn8HvBcP9jH7Aqwqv4PeC4f7GP2BVhQKUpQKwmmVFLMQqgXJJsAOms6qtv7oQe4MyB+i1mK39MJUTOIyMZdp8YpHY07xsLG4QZgf+DsGt5QK1YHCl0vDiZQm7KyqzJbet3GYEdDXNUPB3FY5mJkZWfIc0UnGKFkzi1mENlULmFgWvoek1eQyMkuIZQNIUdgNRxtn+85QnmC1grfnti0LTGHuBhZs6wMY4wxDykB5JXGjEZtAARa5B3WAAFUO1f8A+ddkY5cW+MxS5UVQI2yO1iSczrbTXQAfvXWYCLisMijQrEPvy3J8t9awwuDLIrGWe5UE8oc4v0VsKp8EeVQt2Nha7G5PWTzms6hdgf5Z/XHup2B/ln9ce6gm0qF2B/ln9ce6nYH+Wf1x7qCbSoXYH+Wf1x7qdgf5Z/XHuoPdqYjiomZQMxsqjmLsQq39IivcDhFgQ7ye6dzvdudj/wCaCwFVu3cGyRcYryuYnSXKzaEI4Ztw/tB+6p42gCO9zEkbgt7+kDlt56iKxWMQGFxzMyhkCh1LIQ1zpY2YWFjY30vWjFR8TMsq6LKwjlA3Zjokn1r2U9IYdArXgopIjeRCwAypkIbIm/KwNiW0FyL7h59e2MSZeKhVJVLyKcxAXKEPGEi+v9IG63KFSLoRDfbX76zqF2B/ln9ce6nYH+Wf1x7qpTTpTyxEfBlNpULsD/LP6491OwP8s/rj3VcTaVC7A/yz+uPdTsD/ACz+uPdQTahYnAFmLLNOh6FZSvqspFOwP8s/rj3VoxuHaNC6yzXBXewI7oDdagjYiBjIiTMcxvxM6AKb2uUZTdbkC/Qcp0BArzH4YKAMRLLKGNliVFHGHfYhRdh06henStHD7bkWCwwlmzhRIhVgpbKwYML21AIBHnqDjNqPOkuJwobO2FjfD5l5WRmbMwWx1ICG1juTTmrHqYiObCYX3yxk1lhmjT+85GC9bZGJUde4VaA3rlNgS4hlOZo5UL2u5kVlTKLi7RLnN828Dfa9XPBs/wDpk6OUF+oHYJ+TLVdPUm2YlMxhZ0pSsypSlKDn+HngM3ofyLXtecPPAZvQ/kWvaCfwe8Fw/wBjH7Aqwqv4PeC4f7GP2BVhQKUpQK1YmBZFKOAVYWIrbSgqhs6YclcQcvMWjVnHpXAPlKnz1MwOCWFcq3NzmZibszHexPOdB9wqTSqxWI2gy1YruG+qf2qI20IsPh1lmkSONUW7sQALgAXJ66l4ruG+qf2rVholeFFZVYFF0IBG4cxqwpe33Zv07B/jL76udl7ThxKcbh5I5UuRmRgwuN4uK8+SoPEwfhr7qkQQKgyoqqOhQAPuFBspSlApSlB4RVWmHlw+kQEkXNGWysnUjHRl6AbW6baVZSyBFLMQFUEknQADUk9VYYXFJKuaNldd11Nxcc1BDO0JTomGlB6ZHjVR5SrMfuBrZgcEVYyysHlIy3AsqLe+RR0X1JOpPkAE6lApSlApSlAqFtba8GFQSYiWOFCcoZ2CgtYm1zz2B+6pta58Okgs6qw32ZQRfpsaDgNn8PsJ8o4rPjsP2PxMHFXlXJnu+fKenub+auwxOMjnw3GxOro2Uqym4IzjUEVTbP4NhdpYqZoIeJeGBYzlQjMpkz8neN6621q92lGFhKqAoBWwAsByxzCg08KNhR4/DSYWXuHtrzghgwI84rfidloyoFLI0YtGy2uosBax0KkAXBFtBU6lNxVNsuR+TLNmTnVEyZx0M1ybfVtVoigAAAADQAcwr2lRFYjYKUpUhSlKDn+HngM3ofyLXtecPPAZvQ/kWvaCfwe8Fw/2MfsCrCq/g94Lh/sY/YFWFApSlApSlAqDjtqxwsEfPmIzALGzaXt/SDap1c3t7wlPsj7YoM9ucJo4cNNKI8Q+RCcohcE6W3kWFa+DnCmObCwymPEJmQckwubW03gWI031NwVa8bQTMHtmKV+LUvmsWs0broLA6sAOcVYVyuyPC1+zk/eOuqoFKUoFKUoIu1cJx0EsQNjJG6X6Mylb/wC653H7CSFhLxqqLozO5ZnDKbkpr/WMqkdCiusqi4S7KWW0jyJGqqUYsgYAF0a63IytdQL676Cnl2GiKLTRoojylrNnFkaJrDeVZmzEnnHPoRYRbDlMiys8RYSZja7ADKiFQrX15B10Iv5Qa/EbPw7Zh2WiqysrZQQxuxbfmsLZtCADpvrqtkwCOJFVgygclgALqdQdNCbbzz76Jwl0pSiClKUClKUFRiuEcEcjRsz5lNiBFI1jYHeFtuIqh4ZcN4cPhTIseIl5SDKsTr/UDe7ADmqDtfwuf64/jSpmGGlcrW7Qvp3muIxEt+nCVtSJyuo+FmHKqx45bgGxgkuLi9jyd9T9l7WixIYxFjlNmujLY2vuYDmrisbVvwB3Yj66+wKycLxl9a/LMQprcNXTpzRLrKUpXRaZSlKBSlKDn+HngM3ofyLXtecPPAZvQ/kWvaCPwd2wUw0CzxuLRJZ0VpFIyCxIUFlPlFuurPthw3NKCehVZj6oF6r9heDQfZR+wKnXoNUm15WN4YeQNTxpKM/Uq718rW6La3G5eEEQ75xkR6JEYDzMAVPmNeUvQH4QRHvfGSnojRiPOxAUec1qi2vKpvNDyDqOKJdk6mXe3lXptbS523pQZdsOG55VB6GDKfVIvVLtDHLNiVKB7CPeyMl+VzZgCfLVxeqPbM2SdWyu/wA3uUXPd9F6C6wVYY6q7Y+34XVnZuKVHMZMtowWAuQCTZrXsbc4I5qn4tgRcEEEXBBuCOkGgp4MS0eJjZUz8iS4DAG101W+hPVcV0C8IYP6maM9EiMh/MLHzVQ4XwlPqSfulXt6DyTb6HvKSSnmspVfPIwC/dc9VYQ7YdNMRGfrxK0i+dQM4I8hHPpuGylBl2w4bxoJ6AGJ9UC/+q0S7XlfvEWg1JlvHm/4qtswv0kC3Qa23pQE4QRDvokhP/NDbzOoKn76h7Z21DJHkR85LxjkqzAfOLvYCw85qZeoO2T836cf8i1E7LV80MG3Vt2PwkwwgiDShCI1FnVkPcj+4C9amqo2afmY/qL+wq/CaUamfFl7Q1OTl+/06DE8KI7fMq8zc1lKp55GFreS56q1YPhNbTERlT/fGrOh8wGZfOLddVtK3+6Uw5neLZXx4T4XxyHqAYn1QL1AxPCZyRxEN1GpMpMZbqVbXB62A8mtxAvSorwlY3kniLfhdQ8KICPnC8R6JEIHrC6nzGvZeFGHHcM0p6I0ZvzWyjzkVSUqO51zunvE+imfFNLPM7LkJk7nNmsMiAXPTVvhd1c5iMasc8i2dmZzZVFyQES56ABcanpFXuBxSlbk5dASG5JW+guDuua8f2hTGtfHrL0XD2zpV+IacbUjghteKAzrKWW7Kc2Rivc21ZQQPPUfG1H2H3U3lX2a2eyac+vy+0sXH25dHPvDs24T4XmlDnoRWc/coJqBJwlkL5kg+aG8M2WRusDuRboJub81tYN6V6mvCVjeXBniLfheR8KMMe6cxnokRkP+xY+Y1hiOFENvmhJM3NlUhfO7AKPvNU1Kjudc7p7xPoscJwmZdMRGV6HiDSLboItmBHTYg79N1Te2fC+OTya39W16oaXpbhKzPhKI4i35R+HfCAyYSRYY2y8m7yAoO7XuVPKPnsPLSq/hd4JJ6PtrSsd9CtZwvXVtbxdTsLwaD7JPYFTqg7C8Gg+yj9gVOrTbJSlKBSlKBXN8KIZXfLAyJIYrZmvoOM5Vrbmtex5jXSVT7Q8IX7L/AL0GjZWxmJw+dcOqwMxVVLNcGJk3uByrte/lqPiJXwUSQ8hhFAvPlDHOE0J5lHNz3FdLgq145Re9hfWg5zYeLMmK5rBGI0I0ZYmtrrz/AO66mqLCC2JTrSQ/7Sr2gUpSgUpSgVB2x3v04/5FqTicQsal3YKo3k1D2lKHhV11VmiYHpBkUionZavmgaqjZveY/qL+wq3aqjZveY/qL+wrY7O3t9J7U2r9/pJpWueZUUu5CqoJJJsABvJrJWBFxuOo6xvrqOSypWKMCARuIuPJWVApSlByuKwz9kvLEUzKWQq9wCGWM7wCQQVHNUqbZM8hYhoBxgiz91oY5M/JHOCNNbW361sTv0v1/wDotXWF3V4bj7zHEX+Z/wBvUcPWJ0a/EOex+02D5SFs0jJ1rawGm83ve/NW7grKXV2O85CfV31OxqjXQa7+vmqPsIcqbyr7NbfY0x3iMR+JYO0YnoT8wt6UpXrnnilKUClKUFPwt8Ek9H21pThd4JJ6PtrStbW8zNp7Op2F4NB9lH7AqdUHYXg0H2UfsCp1c1ulKUoFKUoFU+0PCF+y/wC9XFUm1JlXEJmZR80d5A/r66C5wVYY6tWCx0fjI/XX31hjcbH4yP1199BX4XwlPqSfulXtc/gJlbEplZTyJNxB506K6CgUpSgVpxkxRGZVZyBcKN7dQvW6lBA2bhVmAnd1kbXLbuIuYhVOoYbiW18m6oRwY4tYuzYsq5bcmO/IIIuc3UKnYvAm5khYJIRrpdZNLWdRv+sNR/qoWJ2eqYaNGSPMphUkKN4dAeaqyyRMeEMux/8A3sXqR/FUeHZiooUY2OygAcmPcNP7qlHCR/2R+oPdVTs3DJxMfITuF/pHQOqs3CVm8zyzg43/AA5efx3aJsO2IiycYLCUhnVRylRzawN11KrffpeqzA7NRmsJUdo8iq1iCqxyNfXQag5DbTSunRQNAAB0AWqhPB+wGXirA3KFeS/zrSWYDmsR51FdKazGPy5fNu0Hg41sudO95M+ubvPFZPqX5f8A5errZ2CEOcLYKzZlUCwXkqCPvBPnqmfgy5y/O2CqoIsbf2yc+4x8kdFq6SrVj2RaXtKUq6qjTv0v1/8AotXWF3VQmZVmlBZQc/OQP6Fq4w2Mjt3cfrD314PtGJ7xf5l6nhp/hp8Q042o+w+6m8q+zWWNxcf96esK17AcFpiCCMy7jf8Aprd7Fie8R8SwdpT/AAT8wuKUpXr3nSlKUClKUFPwu8Ek9H21pThd4JJ6PtrStbW8zNp7Op2F4NB9lH7AqdUHYXg0H2UfsCp1c1ulKUoFKUoFYsgO8A+UVlSg1tGoBJVbDXcKxiVGUMoUggEGw1BFwa2stwQefSoGw2+ZVD3UXzTDrTk38hADDqIoJyoBuAHkFZUqDtXEhFALFQblmF7qg7oi2t9QPSoNjYy5KxqXI0JBsoPQWPP1C9ecZN4uPzSm/wDtLVr2ZtKCW6QMp4u11AK5b7rggV7iNo5JkiySNnBOYKSBa3P59eig3QYoMcpBVhrlbfbpHMR1ipFU+AmOJWTlRtke0cqC2oGumY6A3W9+UL6VZYSbOga1juI6GBsR94NBuqDtjvfpx/yLU6oO2O9+nH/ItROy1fNDBqqNm95j+ov7CrdqqNm95j+ov7Ctjs7e30ntTav3+kmlK0YuQgAL3THKOrpPmAJ81dRyXkmJscqguw3gbh5SdB5N9ecZL/ZH+IfgrTgMdCTxcThiL9PKtvOa1mN95BNZ4/HcVk5DtmYLyVJt91Vz4ZynDZHibnKwKNzA8/kI0Pk31Iqsjn42WSIlGVQDoLMjcy3ubsBrfS2lTMJISLN3Skq3WRz+cEHz1MSTDaUB3gfdXNcPNuDA4YSKql2dVUWGozAt+UEeeunqv2sgfi47Aszg7r2VSHY9Q5IHlYVF4nE4K7+KRhJElRJEClXUOpsNQRcVvVQNwArxVAFgAB0DSsqtCClKUClKUClKUFPwu8Ek9H21pThd4JJ6PtrStbW8zNp7Op2F4NB9lH7AqdXP9mvBgoJF4nKIkvnL3JKqFVQoN2J0t0kVsXhBxYVMRG6y5EklCAukQdigu5tfUEGw/wBVzW6vKVza8JrPPxnFIIeNYxksJmSO/LAIysrAX0O4ipeE2nNxkSTxxqJlZkKOWylQGKPcDXKd46D1UFzSlKBSlKBUPE4G7cZG7RvaxIAIYDcGU6G3ToeuplKDidtR7X7MTsV8OYcg4zjFyxk5uYXL5rf2m26r/FyTJylWN5+IbKoJVC+Zb6tqBqD5qt6j4yIsAy2zqcy33HSxU9RGn3UHPw7Kd4443icHj0lmd3QmbRgxOQnTuRl3WAHNXuHnkwiFGAsgZkG8WfEMqC/MFTLz6X6q6HDYgSC4vcaFToVPQRzVttrfnoOVi4QkjkxpEWjZ7EEMCIuMzWtYqTyenQ1f7La6sd13Y/71/wB3rzHSAkIoDSc1xfIDoWPRpfTnqTBEEUKNwFv/AN8tBsqDtjvfpx/yLU6oO2O9+nH/ACLUTstXzQwaqjZveY/qL+wq3aqjZveY/qL+wrY7O3t9J7U2r9/pJqHjkzFBe18636CUOv71MrTiYs62BsdCD0Eag105cmFKmGn7F7G4oKyRBA4dQrFQAMttRe3Pa1+eiTyxvJJIhRXYuFJDmyQDTTcSwJsOjrq5w+IzaHRx3S9HWOkdBrcRVeX0lbLnsNtwkqeLRSzBCdxa8mS6kDWwsTc84qw2LMXDOd5y3PSQg1+61SsZKBZbBmOqr1jcT0AHnrLCw5FC7zvJ6SdTSInJMtcyTEnK0SrzXQsfaAr3C4QISxLO50Lta9ugAaKOoVJpVsKlKUqQpUHaeNMWRUUM8j8WgJsL5SxJIBNgFNExpQ5JsofK8nIuQUTLc6gEHlDSo5oThOpVJHtvNOIxxSK2QpxhZWkDKGummU2va173BrzDbZdlilKIIZmCqQxzjNfIzC1rG24HS431HPByyvKUpVkKfhd4JJ6PtrSnC7wST0fbWla2t5mbT2W+G2QJ4MI5kmjMUasuQpa5jAzEOrC4F7HmuamPsRGD53lcyIkbMStyEZnB0UC92PNXzbZ3CvFrFGol0CKB83HuCj/jUntuxnjv04/hrmt130+wlkcPLJNKqlysblcq51KNbKoYjKzDUnfWv5CKDMksryIhjhMrAiINYG2VQSbADM1zoOu/C9t2M8d+nH8NO27GeO/Tj+Gg7jCYOZMPh0bVkcZwGLXHKy3Y6nUoT5Kr2GPVCWz6G4CshYX4vut+ZO+6DXUebl+27GeO/Tj+GnbdjPHfpx/DQfSNlxsqENcctyAd4UuSo+61TK+V9t2M8d+nH8NO27GeO/Tj+Gg+qUr5X23Yzx36cfw07bsZ479OP4aD6pSvlfbdjPHfpx/DTtuxnjv04/hoPps+FVzcjUaBgSp8lxrWvsEc7zEdHGEf7Fj/ALr5t23Yzx36cfw07bsZ479OP4aD6hBAqCygAb9Oc9J6TWyvlfbdjPHfpx/DTtuxnjv04/hoPqlQdsd79OP+Ra+c9t2M8d+nH8NR8dwrxZWxl/qU97j5nB/tqJ2TXeH0tqqNm95j+ov7CuJPCrF+N/JH8NQsJwkxIRAJdAoHcJ0fVrPwVuSbZW4+epy4930ylfOO2bFeN/Inw07Z8V438ifDW/1qub05fQpoFe2YXtuO4jyEaitfYf8Azlt0Zz++/wD3XA9s+K8b+RPhrztnxXjfyJ8NOrX0OnL6HDAqXyi1953k+UnU1tr5v2z4rxv5E+GnbPivG/kT4adap05fSKV837Z8V438ifDTtnxXjfyJ8NOtU6cvpFK+b9s+K8b+RPhp2z4rxv5E+GnWqdOXfY/BLMACWUqwdWU2ZWGlxfTcSNek1En2KHAzTT5gHUvdASr2zL3NgNBuAOm+uM7Z8V438ifDTtnxXjfyJ8NROrSfwclnavsZWyAyTGNChEd1y3S2U3y5t4B376wTYirbK8hVCXjjYgoj62NgMxAubAkgfdXG9s+K8b+RPhp2z4rxv5E+GnUp6J5LOtw+DmTDujHMxkzXDElkLqzandcZtPNWmZcZ84eVlvdQrJm3PuJ5u9mx69OnmO2fFeN/Inw07Z8V438ifDUdSvuck+zotsq/Yc5e/KaMi/8A8eY9XKvXlchtvhFiXhdWkuDbTIn9wPMtKw6l4mWSlJw//9k="/>
          <p:cNvSpPr>
            <a:spLocks noChangeAspect="1" noChangeArrowheads="1"/>
          </p:cNvSpPr>
          <p:nvPr/>
        </p:nvSpPr>
        <p:spPr bwMode="auto">
          <a:xfrm>
            <a:off x="4545013" y="1650999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1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7" name="AutoShape 4" descr="data:image/jpeg;base64,/9j/4AAQSkZJRgABAQAAAQABAAD/2wCEAAkGBxMSERUUEhQVFRQXFxcVFRcXFRkXFxwaGBUYFxcVFxoYHCggGxslHB0VITEhKCkrLi4uGB8zODMsNygtLisBCgoKDg0OGhAQGy8lICQ0Niw0LC00LC8sLC0sNCwsLCwtLCwtLCwsLCwsLCw0LCwsNCwsLCwsLCwsLCwsLCwsLP/AABEIALwBDAMBIgACEQEDEQH/xAAbAAEAAgMBAQAAAAAAAAAAAAAABAUCAwYHAf/EAEkQAAIBAgQCBAgKCAQGAwAAAAECEQADBBIhMQVBBhMiUTJSYXGBkaGxFCMzNEJykpOz0wdic7LB0dLwQ1OC4RWio8LD8RYkVf/EABoBAQADAQEBAAAAAAAAAAAAAAACAwQBBQb/xAAvEQACAgECBAMHBAMAAAAAAAAAAQIDEQQSITEyQXGx8AUUIjNRYXITI4HhQlLR/9oADAMBAAIRAxEAPwD3GlKUApSlAKUpQClKUApSlAKUpQClKUApSqbiOCvm6WtPC5S4GYz1oU2wIIIylCTrIDKpg0Bc0rl14fjc5brSM2eIdTA7HVggqRm0IJAjfvms7+DxxMdbKZTtlDz8YfCgQSTajSIU6jmB0tKpOFYfGC4pv3AUAuSAFEseqCcpyj447jcT3CXxLD32uWTauKiK5N1SpJZercQIPjFdPJM6QeNkorL54J4Nfap8Zg7vwq3eQlkW1fUoXgZm6o24Ec8ryTMVB4hwrEu991YjrMPaVVNzRXW47XEEAQCpAzeWo7n9CyNUXj4l6eP7OmpXP/8ADsQuCsqpDYm11bjM5ysVPaQtuQULLJ75q04RhDasW7bNmZVAdvGfd29LSfTUkyMoJLKeeOP7JlKUrpWKUpQClKUApSlAKUpQClKUApSlAKUpQClK04rEZAIGZmOVV7zE78gACSe4eigN1Kihb3NrY8nVs0eSc4nzwPNTJe8e39035lAarHFVe69sJdBQAlmtOqmSfAJHaiNSNNRUrrx3N9hv5VqyXvHt/dN+ZTJe8e39035lCTceyM8Ri1RcxmJjaDP+qKzsXcwmCBymNRyOn8aj3cPcYQzWiO42SR6jcrLJe8e39035lBlYJVKi5L3j2/um/MrjsDgLfVBsS5VAHZiM0seseRIkgAenUQdKETu6wu3Qok+bQEk+QAamvGuPWrRxOHuYO9cFvr7SlGa5J+MBzgGIt6RBMmeQ39Xv9arIXdCAx0Fsqfk35lz7qBrBQ9KelDWQVXst3aFh5zqq8tsx1G29ff0b4lrti+7EljfMkzM9TZ3kzVZxLhVzFXm6gLmJ7dxwSi6RyI7URoNddYGo6Po9wB8HbNu3cQ5mNx2a2xJYgLPysAQqiB3d80BcYm+LaFiGIHJUZ29CqCTWrBcQW5bVwtxQwmGRgw8jADQ+SvuS949v7pvzKZL3j2/um/MrhLMccuJt68dzfYb+Var2OVX6sAs8AwI5zG58jerzUyXvHt/dN+ZWPwe5mzZrWaInqTMd09ZtXQnElivtRcl7x7f3TfmV8Zb41DWm8mRlnyZs7R54PmoRJdK04XEBxMEEHKyndT3H0EGeYIPOt1AKUpQClKUApSlAKVW9JOIthsJfvomdrVp7irrqVUkAxrHfVC3TRbOHt3LrWsTnuXUFzCyLTC20Qgdmm6dhbDNmIaDpTB3B2FK49+n1oG4Oqb4u8tgnOmWWxb4XMxnsDMhbX6OvKsLv6Q7Sz8ReEYQ4uGAU5eoa/lIJ8VSsie1p3kdwMHZ0rThbxdQSMpIByzMTtrW6uHBUW4Pj0/Z3P3rVSqhYy+lu4rOyooR5ZiFAl7QEk6bxQE2lcBb6eseMNhC2H+CgSLsmfkQ/h58nhEjau7w99LihkZXUzDKQwMGDBGm8imCyyqUMbu/E2UpShWKUpQCqfGcFw4Ulg8aCBcubkwAAG3JPtq4rC9aDqVbbzwdDIII2IMGaHVjPE5a70dwC9XdNp/CBU9ZcOVlM6jPygk6aBTOgq5xWJtXLasxYIWMEaeCjFgSNhlDaj2GpQwFuACJAmJJPhLlY6ncidfKe81i3DrZTIQSpYMZZpJBBEmZOwEcxptXOJZ+39zfhkUIAq5VjQREc9q2UpXSoUpSgFKUoBSlKAiWflrn1LZ9M3BPqA9VS6i2vl7n1Lf712pVAKUrA3l1GYSN9Rp56AzpSlAKUpQEfiGNt2LT3brZbdtWd2MmFUSTA1OnIVEbjmGUMHu2kNsKbiO6hkzZQoYToZZR52HeK3ca4YmKw93D3JCXUa2xUwwDCJHlG9Qj0atEXQxuTeg3cl24iF+wWdUDQMxRZGukjZmkdKzEcb4Yisko6o9nFEIMy57+KhLoMwT1xzHXSdavbXGcM5QLetMbilrYDqSy9qSuuo7L/AGW7jVbY6F4RFyqrhctpcodoiziDibWk/RuFvQxFZ2+h2EDo2QkptLsQfloLCYJHX3wPr+QR3gOBtw3SXCXc2W8gC3RZVyyhWc27dwdWZhhldKncP4gl1SV5O9syIIdGKspHIyPMRBBINUp6B4EhQ1ovlfOM7G4fkrVqO3OmS1aH+kVb8J4YthHWcxuXLl1yREtcYsQByAEADuGsmTTgOBPqk6TcFt41fg90uqOjSUIDdm7ZcQWBG4HKsOlnFrmEsC5bCuS2WHkwMjNyIJ2H+9UFvpDinHWsbVuFIGVSfCKnZifF76rlZGLwyyuufCUTiU/Ryp4s2FK4r4IBIvZefUh/lOryeGSNuUb17D0d4LbwWGTD2i7ImaC5BbtOzmSoA3Y8qpeg/SC7inxCXGVhb6sqQuU9vrJBgwfBHLmd+XWVNT3LJbqb7J4jPt6yKUpQyilV+IxpObKQqrIZzG43yzoI7z3HSoeIxpU2wDcfOYkEAgSAWyhdhMnbQd5APcMi5ovKg4/EOjLlBI5gKSTqByHdPMd+sRVC3SNFZg5urlLgwwJhHK5wOanK57+w29WmFuuwJfrLZDMILqZAYgN2eRGtNrIuSwZW8feYMery9i4QCGnMpAUbag71m2PuRPVaaj6R5xmjLMR5J99ff9b/AGv9qa+O/wBr/au7WR3fc04bizsyr1ROoDkE9kyAQZG41Ok7VcVScQxBtWywLMZURmiSzBe4nnsBJiBUPBcYzwS2VCG163UZVDEspQZUg7nvXTtaMEoyxzZ09KocFdvknOWAloMgEDkCpDA89Z5+SpuGx20sHUmA4iQdoaNN9JEamIrm1klNMsaUpXCRX9IMRet4W8+HQXLy22a0hBIZwOypAIJk+UV5T/8ANuk3/wCXa+5u/nV7NXP9J8biEa2thlWQxYlMx0ygAawBqfZ6QLa18vc+pb/eu1Krj8LiMfmLZrBkKDntMNFLEeC4jwj31bdGuI3cTac3Qqlbj2zkBAOWPGJI3NAW5bkPXyH991cjxHo3iLtzGPFhXvWuqsXg7B0UZIVlFrdiCzPmPgoIgadgBG1cTxXpRi7RvG1Ya+UxD2haVHYqiWrbrJRTBcMWluRUAGuo6jO50cx/xxGKJzsWCm/eEr8NuXRbDgE2ZsMlvMgkZdJgGuuwdtltornMwUBj3kDU61ylzpLjAbv/ANRoVoRgl09n4Zcw5uFQsvFpVu5V1IbuM1HxfSLiBuWMuEuL8Wbty0FLB2OCvXBaN3JlSLypb3DTEiGAoOLO5pXJ8D4/ibuIw63bRti7ZxLOhUqVNm5ZFu5DAMucXGBUzqog6GesrhwUpSgFKUoBSlfCaAoOmqA2FB2z++24rzvpPxQKMif35TXUdN+KscMGML2swT6UdW8EmdR5QI13NefcLwbYm9J7/Z31kvfxYPQ0i+HLO3/RBhyvwlm+kLPsN6vRq43ozhrZa6gAIRbQ2B1JuydR/cVdNgU8UfZX+VX1dCMt7zY2XFacZcK23YbhWI9AJqmfAW+SAegH31DxuEQW3IA0Rvor4p8lWFJrfiCjEWsPDz1bXQY7EIVSSZ3EjTvZTykW1rAm6A5KaE5Zt5iIaJBzDXQHSKp84kNAzAEA84MEj1geqssJjrqLIuQstowEDtnv19oq+xbUZqmpMubvB8whjbYdxsyO87t5/XW34Bc/zF+7P9dZcJxrXQcy5SCNdgwI0YA6jnoe6dQQan1VuZfsRXfALn+Yv3Z/rp8Auf5i/dn+urGlNzGxFa/DXYQXQg8jbJHpGetGL4F1isrMkMMphGUwDIGZbgOhq5qHxHFm2FyiSxOu4UAasQNTy09OgBNNzG1EXFYd0UsXUgakZSDHPUseXuqn/wCI22xNzDyesNpbjDK0ZSWTPmiJ0A3ns+SpuOvO1p26yVyk6RHojX2mq4MMxaO0QFJ8gJIHtNW1pyKbWos63CXC1tGO5VSfSAa21R4TBJ1SHKPAX6K+KPJX25gbfNQfQB7gKoNBd1X48oLil/FMesTVa+BTxR9lf5VzvSXEiwyZdMytsANivcPLQHTYjiyLsBptWnoK+azdbvv3D6wprzy5jrjnSa6XoXxR7VhgAHhyzJs3gLJzTCjytp3kDWhxHoVfAomYEnc89NqKZr7Q6KUpQHwKJmBJgE84EwPafWa+0pQClKUApSlAKUpQHmHSywWwyqJjrJy7rOR9cp09nOoa8N6hAQ+ViJYAZR6lIq64qwFtSeTEjz5WqkxLteuZF1k61kv4SN2m4xLboVefNfOpEWhOcjY3e9WmupDue/7a/wAbVU+Ew4w0KBJKLPoZ9KnpjD3D21sppm4JmDUaitWNEoW3PM/bX8qtWNwrdVcnxH/xP1TyFsVlaxZ7h7f51ljMSepuafQf901N1SRWros5wnzelnPuYD2VccLwwFtWBgmZKhVPhH6QGf8A5q5oXq6PhGMQ2UGYAwd9PpGtF8HjgY9JanJ5Zc8FQAXI/wAyfOerTUnmfLVjVfwja59f/wAaVYVjPRFKUoBVR0kWUt+S5I7weruag8j5at6qekfgW/2n/jegKHHElGkz2d2CsftEZvbUMej0M49hYj2Vu4jiFFt9dcp2/uKreurZRW8cTzdVety2vJ1GCvP1dvfwF/xP1RyNo1v7Z7/tp+VVZw/Gnq7eg8Bf3RUxMYe4e3+dU/oTNfvECQLDnv8Atr/C1VPx3hYe5bzJmhW/xG01XuC1c28Ue4UuY1VcFgJymPWKg4SjzJxsjLgiownR6foIB9Ut+IzD2VH4HZ+JvBtct24ANl7IUA5VhZ03iassX0gA20qs6NXQ1i9rqblxo56qpmoE8o7ulKUOilKUApSlAKUpQClKUApSlAeP9KeIZHVTMFkUEa+EG0Pk8tZYbFZDKMFPeND7arunHyqftLXuNQBxEZcxH0soynNPZzTy8o9GkyKz67KnHH0Rr9mJOuef9mdtwe7cuO5Ys8BNTLRJf1Vcqpiqn9G5M4jMADFnYkje7zIFdNizW3SWv9JL1zPO11KV8mn9PJEe0KyxrgWrkkDsPuf1TVZfqj4mOw/1W9xrXs3HnSt2diSceBuVHpqBe4/bVIUFmluUDwj3/wAqomxyC6tqRmZWceZSB/H2Go/M+dv3jXpOqPY+fWstaw1jJ7L0TulsOGO5yE+mzbq6qi6G/NV81v8ABt1e18/PqZ9nV8uPghSlKiWCqHpm+XDyNwxP/SuVfVz3Tj5sfO34Vypw6kV29EvBnHDEg2ydoEmdRUheIA7FfX/vVX/gv9Q+6qdsYoKhiAWcovnAY+4GvbripZyfKai6VWFBczvsBbItpII7K8j3CpiAzVhhfkbX7NP3RVfjDXnqzce66tvclWqreN3BnXUeC3PyrULF7Vz/ABHEdWc0A6RExJnYaH3V2UMrJCF2J7Ui2vLaO8HzT/21W9HMf8d1SjTNdk+QWjAHqGprUcX2zbVZYAEz2V5aSAddRyqL0Y+eem7+E1cjBJS8Gdusl8H5R8z2ylKVhPUFKUoBSlKAUpSgFKUoBSlKA8Q6cfKp+0te41ousBHISZ0/VJ9HKt3Tj5VP2lr3GoWNuw9kZSwZzrOghGOvfpmPnArNr+uP4o2+yniqf5PzO1/R7fg4glWiLOoAPO9rAOb2V0+JYESIII0I1B8s1zXQG6EGKZtAqWmJ30HXEn1Va4vGqiuSpRpzdW0bkTmGTNo3OOYPOa06P5aMev8AnS9djRiOdU+MEzPmirC1is+bsspUgHMIBJUNKn6Q1ifJVLxu46rKTM8hJ2Omx5xy8kjevTgzw7lxwU2LsANpOx5k90a1DituKxJE55EmIKxDFoVVP0hGpOu01FsIwEMZ9ZO/edx/etboSyjw9RDaz2foZ81XzW/wbdXtUXQz5qvmt/g26va8CfUz7On5cfBClKVEsFc904+bHzt+Fcroa57px82Pnb8K5U6+pFdvRLwZxXDkDCCJBEEGpuG6OYZu09rN1b5hLMYBgsd+QM+ionC+VdPwbwn84Poyge8Gt9sms4PJ00Iyw5JMubqgAAaAAAAbRyiqXG3ACASATsJEmN4HOpPG+HF7PVoFKkiQ7EQvMI2Vip5A8gTEaVS4rheYEXWJBDDKG0GbMDEiRC5QIiIPeazVm6fIwxVU15QX117P8RUzi+GukILN0WwpXMCmcsoIlcxbSRpME/wg3FbPuvg+Ke/61af8TCl+4jTg77NcuhkKhWARj9JcimftZvRBqN0Y+eem7+E1TcM8l5EENB5/QX11C6MfPPTd/CaorlLwZK3nD8o+Z7ZSlK889gUpSgFKUoBSlKAUpSgFKUoDw/px8qn7S17jUN3YOT2iARACqViBLAxOaS2k7cudX/G8Oty+Q65h2T3QRsQRtVnw3h1rQ5EJ7yMx9bTU9RpHbtlnsivR+0Y0bq2nnc2Z/o3IYYgEAytkMu+/Wyp9tX1/h9pSGCjMDIMkmYyyST2jGgnYaCKsMFaASBoO4aD1Co+LQf8Ask12ivYtpzUW/qzc+WSov1UYvnVrfQdwqoxS+f11vgeReUePWZn++41WmrLGjeq1jW+HSeFqOo9i6GfNV81v8G3V7VF0M+ar5rf4Nur2vn59TPtaflx8EKUpUSwVz3Tj5sfO34VyuhrnunHzY+dvwrlTr6kV29EvBnGcK5Vd8PxhXFpbyNFy2zdZpkBtnwO/Mc0weQMbGqPhZ2ird+JGy6aBpBMaZidFAUbkmY0B8sb1tv7nmaQ6vEVTYusnx5e22Uqzzlt5LkhzkDkKWO4EzvtMcqjuGjthQdPBJM6akiNPNr56pqNdhAxW1UmIcB9fFJ7zoZ0HOrnFIP8A1pVLjkBGvt199aorKwebOeyWSJgMRcMZl0OpbKVYSGIBBEEgKoJ72HkrX0Y+eem7+E1RL5Knskj6pI91SuiwAxSea4ddZ+KfWTUnS4wk39GU++RsshBLjuXme20pSvJPpBSlKAUpSgFKUoBSlKAUpWF26qgsxAA3JoDzzj/Bblu9niUOgPLya8jEad4MTUjhw2rvEcMJBBBG41BBE+6odzhFk7Jl+qSo9Q09laFe8JMyS0i3uSfM0YTwaiYurFeHEeDcb0hT7gK1vwxju6/YP9dQU0nksdbwc1f51T4qu2PAZ3Zfst/XWI6NW/pQfQ38XNXx1EUZLNJOXdHl+O51rwPCL14gIhg7EgwfKvNvRNeuWOAWF+j6YVT60ANWFmwqeCoE7wNT5SeZqx69pYijMvY6lLdZL+F/0g9H8AbFlUbcR/yoqCY0mFnyTGu9WVKVgbzxPaSSWEKUpXDoqr6ScPa/YKLvqQO/sssa89Z9HLerSldTw8nGk1hnmOEwj22ysCCN9x6xuPTXTcLro7+GR9HVWjaQDHm7qiHhKfRLr5mn98Gr3e5c0ZYaVQfwsjY3CqzI5Esk5TJEZgVOkwdDzqsxlXj4Bj/iT9ZAfcRUe5wYnd1+wR/31GFiXMnOqTOVxe1U2Mru24NbL5DcTNE5YaYmJ8PvI9Y762joxY5ifQD+9IrRHUxRis0Nku6PJMQpLQBJ5Aamui6HdHbz3luFcqrmEnyqVPpAJ03mOWteh4XhFhR2UUj1j1eD7KsAO6lutc47UsEdP7JjCxWTllrifaUrWb6hcxZcunakZddtdqwnrmyla1vKYhgZEjUajvHeK+9cvjDfLuN/F8/kodwzOlKUOClKUApSlAasXZz23SSuZWWRuJESKq7fCX0WbaWye3bthkHgssCDzJBJ/UAg71c0oCAeHZEYWCLbM4djEyeyGMd5VQK1XMFd6646sFm2VQ5mPaIXVkIiARpB5toc2lpSgK7h+BdUHWXGN3XMwYsIk5VAbTQZRMAmJO5r5xTAXblsrbxL2XJUi4ERiIYEwCIMgEayNdjVlSgKvHYB2tosi6VmesOQNIIDHq13E6AAegwa0X8JiiWhl2uKkOREuCrN2ZBySuk+fWRd0oCHw2w628rntS+u+7HXnvvHKY5Vz3EOjGIuLZBxHWFMQ90tcMFVa8HUplXwlUFQNPDYAgCK62lRcU+ZbXbKt5j69ZKHiHC713EWLuWyhtPcPWZmZ8hW4qJGUSDmViMwAKx2hWng3Rx0t4u1iHW4uIYklc4YhrKW3JzMYJIJABgcoEAdJSmxZyS94nt2r1xz5lT0c4fdtW2OIKtfuNmuMpJUlVW2sSAYyqpiNyatqUrqWCqcnKWWKreMcON/qxFsqr52DrMxqsHkJgnvgDaQbKldIlCeDXgCovNqLYzlmLDLq4ktMM2sA7CNNCLPC4ZltouYqVUAhcpHm1U7beipdKAq+I8Mu3DbKYq7aytmbKtslhBGQ5kKxz2J00iseL8La81rVCLctLrLZ9MjgjaCC0QJIU6RrbUoCrTglsj4ybnaBGdmaMtzOnhEnQx54qZcwxNwPnYAKy5NMpkjtHnOnfUilAUicCYWradbBVw7FEyhoERlzQugG2nkq3sWVRcqKqqNgoAHqFbKUBTf8Eb4NiLLX3c3hdUOwWU6wMJAUCYn2aRUTC8Cv28I2HR7QzLfObKezcu3C6FRtlUM3LUhTptXSUqO1Fyvny++eS5nOr0by421ftsi2rdtLfV5ASBbS8ihD9H5TlHgxqG03pwMjGm/nHVa3Bby69cba2Tczd3VLlj9Zqu6U2oPUWPm+2P4FKUqRSKUpQClKUApSlAKUpQClKUApSlAVF1by3XZVdtVI+MXIUlJRULRn0cyY33MwMuG8MZGFxnOY5mdVgIWcLMgbkRodNzM1a0oCPg0uAHrWVjmMZVK9mdAZJ1iqrqcT1txlzoC3ZDOrWyqqxEAsSpZ8s6LCwBrJq9pQFJhDiest5g3VgLmmNW6ps+bUkjN5h4MAjWrXLc8ZPsH+qt1KAreHLixdudc1k2s3xIRWFzLA8Mk5d52G0azUK3h8SXuEZ0DNs7rcXLnAAUFmiVNxjoupUbCr+lAQOHcO6nZ2IyquXQIILEso5EzrryG1ZDC3DZuI1yWbrArARlDE5du4EVNpQFEcBfAhRbRDq1tGaBAYFFlQDnkEnsxGxkmpPDsJeW67XGkEvHanQspRdh4MPpH0xqTJNpSgFKUoBSlKAUpSgFKUoBSlKA//9k="/>
          <p:cNvSpPr>
            <a:spLocks noChangeAspect="1" noChangeArrowheads="1"/>
          </p:cNvSpPr>
          <p:nvPr/>
        </p:nvSpPr>
        <p:spPr bwMode="auto">
          <a:xfrm>
            <a:off x="4545013" y="1650999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1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4133850" cy="290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1295401"/>
            <a:ext cx="4133850" cy="2944812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4495800"/>
            <a:ext cx="4267200" cy="200054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b="1" i="1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Galvanic cell</a:t>
            </a:r>
            <a:r>
              <a:rPr kumimoji="0" lang="ar-SA" altLang="en-US" sz="22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lang="ar-SA" altLang="en-US" sz="2600" i="0" kern="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الخلية الجلفانية</a:t>
            </a:r>
            <a:r>
              <a:rPr lang="ar-SA" altLang="en-US" sz="2200" kern="0" dirty="0">
                <a:solidFill>
                  <a:srgbClr val="FF0000"/>
                </a:solidFill>
                <a:latin typeface="Maiandra GD" panose="020E0502030308020204" pitchFamily="34" charset="0"/>
              </a:rPr>
              <a:t> –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ar-SA" altLang="en-US" kern="0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تفاعل </a:t>
            </a:r>
            <a:r>
              <a:rPr kumimoji="0" lang="ar-SA" altLang="en-US" sz="2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تلقائي</a:t>
            </a:r>
            <a:r>
              <a:rPr kumimoji="0" lang="ar-SA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عند الأقطاب. بحيث ينتج تيارا كهربائيا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b="0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Spontaneous</a:t>
            </a:r>
            <a:r>
              <a:rPr kumimoji="0" lang="en-GB" alt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redox</a:t>
            </a:r>
            <a:r>
              <a:rPr kumimoji="0" lang="en-GB" altLang="en-US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r</a:t>
            </a:r>
            <a:r>
              <a:rPr lang="en-GB" altLang="en-US" b="0" i="0" kern="0" dirty="0" err="1">
                <a:solidFill>
                  <a:srgbClr val="FF0000"/>
                </a:solidFill>
                <a:latin typeface="Maiandra GD" panose="020E0502030308020204" pitchFamily="34" charset="0"/>
              </a:rPr>
              <a:t>eactions</a:t>
            </a:r>
            <a:r>
              <a:rPr lang="en-GB" altLang="en-US" b="0" i="0" kern="0" dirty="0">
                <a:solidFill>
                  <a:srgbClr val="FF0000"/>
                </a:solidFill>
                <a:latin typeface="Maiandra GD" panose="020E0502030308020204" pitchFamily="34" charset="0"/>
              </a:rPr>
              <a:t> at electrode. It </a:t>
            </a:r>
            <a:r>
              <a:rPr kumimoji="0" lang="en-GB" alt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gives raise to a current flow.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81551" y="4495800"/>
            <a:ext cx="4210050" cy="2031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b="1" i="1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1" u="none" strike="noStrike" kern="0" cap="none" spc="0" normalizeH="0" baseline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Electrolytic cell</a:t>
            </a:r>
            <a:r>
              <a:rPr kumimoji="0" lang="ar-SA" altLang="en-US" sz="2200" b="1" i="1" u="none" strike="noStrike" kern="0" cap="none" spc="0" normalizeH="0" baseline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lang="ar-SA" altLang="en-US" sz="2400" i="0" kern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الخلية الكهروليتية</a:t>
            </a:r>
            <a:r>
              <a:rPr lang="ar-SA" altLang="en-US" sz="2200" kern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latin typeface="Maiandra GD" panose="020E0502030308020204" pitchFamily="34" charset="0"/>
              </a:rPr>
              <a:t> –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" kern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latin typeface="Maiandra GD" panose="020E0502030308020204" pitchFamily="34" charset="0"/>
              </a:rPr>
              <a:t>   </a:t>
            </a:r>
            <a:endParaRPr lang="ar-SA" altLang="en-US" sz="600" kern="0" dirty="0">
              <a:ln w="19050">
                <a:solidFill>
                  <a:srgbClr val="006600"/>
                </a:solidFill>
              </a:ln>
              <a:solidFill>
                <a:srgbClr val="006600"/>
              </a:solidFill>
              <a:latin typeface="Maiandra GD" panose="020E0502030308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2100" b="1" i="0" u="none" strike="noStrike" kern="0" cap="none" spc="0" normalizeH="0" baseline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تفاعل </a:t>
            </a:r>
            <a:r>
              <a:rPr kumimoji="0" lang="ar-SA" altLang="en-US" sz="2100" b="1" i="0" u="sng" strike="noStrike" kern="0" cap="none" spc="0" normalizeH="0" baseline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غير تلقائي </a:t>
            </a:r>
            <a:r>
              <a:rPr kumimoji="0" lang="ar-SA" altLang="en-US" sz="2100" b="1" i="0" u="none" strike="noStrike" kern="0" cap="none" spc="0" normalizeH="0" baseline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عند الأقطاب. يتم التفاعل باستخدام مصدر طاقة خارجي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b="0" i="0" u="sng" strike="noStrike" kern="0" cap="none" spc="0" normalizeH="0" baseline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Non- spontaneous</a:t>
            </a:r>
            <a:r>
              <a:rPr kumimoji="0" lang="en-GB" altLang="en-US" b="0" i="0" u="none" strike="noStrike" kern="0" cap="none" spc="0" normalizeH="0" baseline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redox</a:t>
            </a:r>
            <a:r>
              <a:rPr kumimoji="0" lang="en-GB" altLang="en-US" b="0" i="0" u="none" strike="noStrike" kern="0" cap="none" spc="0" normalizeH="0" noProof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r</a:t>
            </a:r>
            <a:r>
              <a:rPr lang="en-GB" altLang="en-US" b="0" i="0" kern="0" dirty="0" err="1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latin typeface="Maiandra GD" panose="020E0502030308020204" pitchFamily="34" charset="0"/>
              </a:rPr>
              <a:t>eactions</a:t>
            </a:r>
            <a:r>
              <a:rPr lang="en-GB" altLang="en-US" b="0" i="0" kern="0" dirty="0">
                <a:ln w="19050">
                  <a:solidFill>
                    <a:srgbClr val="006600"/>
                  </a:solidFill>
                </a:ln>
                <a:solidFill>
                  <a:srgbClr val="006600"/>
                </a:solidFill>
                <a:latin typeface="Maiandra GD" panose="020E0502030308020204" pitchFamily="34" charset="0"/>
              </a:rPr>
              <a:t> at electrodes. Driven by an external energy supply.</a:t>
            </a:r>
            <a:endParaRPr kumimoji="0" lang="en-GB" altLang="en-US" b="0" i="0" u="none" strike="noStrike" kern="0" cap="none" spc="0" normalizeH="0" baseline="0" noProof="0" dirty="0">
              <a:ln w="19050">
                <a:solidFill>
                  <a:srgbClr val="006600"/>
                </a:solidFill>
              </a:ln>
              <a:solidFill>
                <a:srgbClr val="006600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9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011363"/>
            <a:ext cx="82296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A device in which </a:t>
            </a: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chemical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energy is converted to </a:t>
            </a: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electrical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energy.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It uses a </a:t>
            </a: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spontaneous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redox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reaction to produce a </a:t>
            </a: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current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that can be used to generate </a:t>
            </a: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energy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or to do </a:t>
            </a: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work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5242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pic>
        <p:nvPicPr>
          <p:cNvPr id="6" name="Picture 4" descr="ch17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1798637"/>
            <a:ext cx="5588000" cy="4525963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40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609600"/>
            <a:ext cx="8458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محتوى مقرر  </a:t>
            </a:r>
            <a:r>
              <a:rPr 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</a:t>
            </a:r>
            <a:r>
              <a:rPr lang="ar-SA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400" b="1" kern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 Course Content  -</a:t>
            </a:r>
          </a:p>
          <a:p>
            <a:pPr lvl="0" algn="ctr" rtl="1"/>
            <a:endParaRPr lang="en-US" dirty="0"/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Electrochemical cell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Cell potential and Nernst Equation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Calculation of the cell potential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Types of electrodes: reference electrodes and working electrodes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Junction potential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</a:t>
            </a:r>
            <a:r>
              <a:rPr lang="en-US" sz="2600" b="1" dirty="0" err="1">
                <a:solidFill>
                  <a:srgbClr val="0000CC"/>
                </a:solidFill>
                <a:latin typeface="Maiandra GD" panose="020E0502030308020204" pitchFamily="34" charset="0"/>
              </a:rPr>
              <a:t>Potentiometry</a:t>
            </a: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and potentiometric methods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Ion selective electrodes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</a:t>
            </a:r>
            <a:r>
              <a:rPr lang="en-US" sz="2600" b="1" dirty="0" err="1">
                <a:solidFill>
                  <a:srgbClr val="0000CC"/>
                </a:solidFill>
                <a:latin typeface="Maiandra GD" panose="020E0502030308020204" pitchFamily="34" charset="0"/>
              </a:rPr>
              <a:t>Electrogravimetric</a:t>
            </a: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methods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</a:t>
            </a:r>
            <a:r>
              <a:rPr lang="en-US" sz="2600" b="1" dirty="0" err="1">
                <a:solidFill>
                  <a:srgbClr val="0000CC"/>
                </a:solidFill>
                <a:latin typeface="Maiandra GD" panose="020E0502030308020204" pitchFamily="34" charset="0"/>
              </a:rPr>
              <a:t>Coulometric</a:t>
            </a: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methods</a:t>
            </a:r>
          </a:p>
          <a:p>
            <a:pPr marL="285750" lvl="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</a:t>
            </a:r>
            <a:r>
              <a:rPr lang="en-US" sz="2600" b="1" dirty="0" err="1">
                <a:solidFill>
                  <a:srgbClr val="0000CC"/>
                </a:solidFill>
                <a:latin typeface="Maiandra GD" panose="020E0502030308020204" pitchFamily="34" charset="0"/>
              </a:rPr>
              <a:t>Voltammetric</a:t>
            </a: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methods of analysis</a:t>
            </a:r>
          </a:p>
          <a:p>
            <a:pPr marL="285750" indent="-285750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 Polarography and stripping voltammetry</a:t>
            </a:r>
          </a:p>
        </p:txBody>
      </p:sp>
    </p:spTree>
    <p:extLst>
      <p:ext uri="{BB962C8B-B14F-4D97-AF65-F5344CB8AC3E}">
        <p14:creationId xmlns:p14="http://schemas.microsoft.com/office/powerpoint/2010/main" val="2684696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Oxidation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occurs at the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anode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Reduction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occurs at the </a:t>
            </a:r>
            <a:r>
              <a:rPr lang="en-US" altLang="en-US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cathode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Salt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bridge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or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porous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disk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allows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ions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to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flow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without extensive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mixing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of the </a:t>
            </a:r>
            <a:r>
              <a:rPr lang="en-US" altLang="en-US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solutions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Salt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bridge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– contains a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strong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electrolyte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held in a gel–like matrix.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Porous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disk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– contains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tiny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passages that allow hindered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flow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of </a:t>
            </a:r>
            <a:r>
              <a:rPr lang="en-US" altLang="en-US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ions</a:t>
            </a: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9742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6850" y="1605692"/>
            <a:ext cx="8766175" cy="494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1.)  Basic Set-up: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	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a) Two electrodes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b) electrolytes solution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c) external connection between electrodes (wire)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d) internal connection via contact with a common solution or by different 		    solutions connected by a 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salt bridge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.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    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</a:rPr>
              <a:t>salt bridge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– acts to isolate two halves of electrochemical cell while allowing migration 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of ions and current flow.  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 usually consists of a tube filled with potassium chloride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 separate species to prevent direct chemical reactions</a:t>
            </a:r>
          </a:p>
        </p:txBody>
      </p:sp>
    </p:spTree>
    <p:extLst>
      <p:ext uri="{BB962C8B-B14F-4D97-AF65-F5344CB8AC3E}">
        <p14:creationId xmlns:p14="http://schemas.microsoft.com/office/powerpoint/2010/main" val="3723906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14400" y="1828800"/>
            <a:ext cx="7086600" cy="1447800"/>
            <a:chOff x="914400" y="1828800"/>
            <a:chExt cx="7086600" cy="1447800"/>
          </a:xfrm>
        </p:grpSpPr>
        <p:sp>
          <p:nvSpPr>
            <p:cNvPr id="11" name="Oval 1027"/>
            <p:cNvSpPr>
              <a:spLocks noChangeArrowheads="1"/>
            </p:cNvSpPr>
            <p:nvPr/>
          </p:nvSpPr>
          <p:spPr bwMode="auto">
            <a:xfrm>
              <a:off x="914400" y="1828800"/>
              <a:ext cx="1524000" cy="1447800"/>
            </a:xfrm>
            <a:prstGeom prst="ellipse">
              <a:avLst/>
            </a:prstGeom>
            <a:gradFill rotWithShape="0">
              <a:gsLst>
                <a:gs pos="0">
                  <a:srgbClr val="05C7B5"/>
                </a:gs>
                <a:gs pos="100000">
                  <a:srgbClr val="05C7B5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4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Zn</a:t>
              </a:r>
            </a:p>
          </p:txBody>
        </p:sp>
        <p:sp>
          <p:nvSpPr>
            <p:cNvPr id="12" name="Oval 1028"/>
            <p:cNvSpPr>
              <a:spLocks noChangeArrowheads="1"/>
            </p:cNvSpPr>
            <p:nvPr/>
          </p:nvSpPr>
          <p:spPr bwMode="auto">
            <a:xfrm>
              <a:off x="6477000" y="1828800"/>
              <a:ext cx="1524000" cy="1447800"/>
            </a:xfrm>
            <a:prstGeom prst="ellipse">
              <a:avLst/>
            </a:prstGeom>
            <a:gradFill rotWithShape="0">
              <a:gsLst>
                <a:gs pos="0">
                  <a:srgbClr val="B88114"/>
                </a:gs>
                <a:gs pos="100000">
                  <a:srgbClr val="B88114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Cu</a:t>
              </a:r>
            </a:p>
          </p:txBody>
        </p:sp>
        <p:sp>
          <p:nvSpPr>
            <p:cNvPr id="13" name="Oval 1029"/>
            <p:cNvSpPr>
              <a:spLocks noChangeArrowheads="1"/>
            </p:cNvSpPr>
            <p:nvPr/>
          </p:nvSpPr>
          <p:spPr bwMode="auto">
            <a:xfrm>
              <a:off x="4267200" y="2362200"/>
              <a:ext cx="381000" cy="38100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i="1" baseline="30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1036"/>
            <p:cNvSpPr>
              <a:spLocks noChangeArrowheads="1"/>
            </p:cNvSpPr>
            <p:nvPr/>
          </p:nvSpPr>
          <p:spPr bwMode="auto">
            <a:xfrm>
              <a:off x="4876800" y="2133600"/>
              <a:ext cx="1295400" cy="838200"/>
            </a:xfrm>
            <a:prstGeom prst="rightArrow">
              <a:avLst>
                <a:gd name="adj1" fmla="val 50000"/>
                <a:gd name="adj2" fmla="val 38636"/>
              </a:avLst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037"/>
            <p:cNvSpPr>
              <a:spLocks noChangeArrowheads="1"/>
            </p:cNvSpPr>
            <p:nvPr/>
          </p:nvSpPr>
          <p:spPr bwMode="auto">
            <a:xfrm flipH="1">
              <a:off x="2971800" y="2400300"/>
              <a:ext cx="914400" cy="304800"/>
            </a:xfrm>
            <a:prstGeom prst="rightArrow">
              <a:avLst>
                <a:gd name="adj1" fmla="val 46972"/>
                <a:gd name="adj2" fmla="val 75000"/>
              </a:avLst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ctangle 1038"/>
          <p:cNvSpPr txBox="1">
            <a:spLocks noChangeArrowheads="1"/>
          </p:cNvSpPr>
          <p:nvPr/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Relative potential  -  </a:t>
            </a:r>
            <a:r>
              <a:rPr lang="ar-SA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الجهد النسبي</a:t>
            </a:r>
            <a:endParaRPr 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ctangle 1039"/>
          <p:cNvSpPr txBox="1">
            <a:spLocks noChangeArrowheads="1"/>
          </p:cNvSpPr>
          <p:nvPr/>
        </p:nvSpPr>
        <p:spPr>
          <a:xfrm>
            <a:off x="457200" y="3657600"/>
            <a:ext cx="83820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Copper (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Cu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) is more </a:t>
            </a:r>
            <a:r>
              <a:rPr lang="en-US" sz="26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electronegative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than Zinc (Zn)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When the two metals are connected electrically, current (</a:t>
            </a:r>
            <a:r>
              <a:rPr lang="en-US" sz="26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electrons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) will flow </a:t>
            </a:r>
            <a:r>
              <a:rPr lang="en-US" sz="26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spontaneously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from Zinc to 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Copper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600" b="1" kern="0" dirty="0">
                <a:solidFill>
                  <a:srgbClr val="006600"/>
                </a:solidFill>
                <a:latin typeface="Maiandra GD" panose="020E0502030308020204" pitchFamily="34" charset="0"/>
                <a:cs typeface="Times New Roman" pitchFamily="18" charset="0"/>
              </a:rPr>
              <a:t>Zinc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(</a:t>
            </a:r>
            <a:r>
              <a:rPr lang="en-US" sz="2600" b="1" kern="0" dirty="0">
                <a:solidFill>
                  <a:srgbClr val="006600"/>
                </a:solidFill>
                <a:latin typeface="Maiandra GD" panose="020E0502030308020204" pitchFamily="34" charset="0"/>
                <a:cs typeface="Times New Roman" pitchFamily="18" charset="0"/>
              </a:rPr>
              <a:t>Zn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) is </a:t>
            </a:r>
            <a:r>
              <a:rPr lang="en-US" sz="2600" b="1" kern="0" dirty="0">
                <a:solidFill>
                  <a:srgbClr val="006600"/>
                </a:solidFill>
                <a:latin typeface="Maiandra GD" panose="020E0502030308020204" pitchFamily="34" charset="0"/>
                <a:cs typeface="Times New Roman" pitchFamily="18" charset="0"/>
              </a:rPr>
              <a:t>oxidized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; 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Copper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(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Cu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) is 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reduced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600" b="1" kern="0" dirty="0">
                <a:solidFill>
                  <a:srgbClr val="006600"/>
                </a:solidFill>
                <a:latin typeface="Maiandra GD" panose="020E0502030308020204" pitchFamily="34" charset="0"/>
                <a:cs typeface="Times New Roman" pitchFamily="18" charset="0"/>
              </a:rPr>
              <a:t>Zinc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(</a:t>
            </a:r>
            <a:r>
              <a:rPr lang="en-US" sz="2600" b="1" kern="0" dirty="0">
                <a:solidFill>
                  <a:srgbClr val="006600"/>
                </a:solidFill>
                <a:latin typeface="Maiandra GD" panose="020E0502030308020204" pitchFamily="34" charset="0"/>
                <a:cs typeface="Times New Roman" pitchFamily="18" charset="0"/>
              </a:rPr>
              <a:t>Zn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) is the </a:t>
            </a:r>
            <a:r>
              <a:rPr lang="en-US" sz="2600" b="1" kern="0" dirty="0">
                <a:solidFill>
                  <a:srgbClr val="006600"/>
                </a:solidFill>
                <a:latin typeface="Maiandra GD" panose="020E0502030308020204" pitchFamily="34" charset="0"/>
                <a:cs typeface="Times New Roman" pitchFamily="18" charset="0"/>
              </a:rPr>
              <a:t>anode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; 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Copper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(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Cu</a:t>
            </a:r>
            <a:r>
              <a:rPr 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) is the </a:t>
            </a:r>
            <a:r>
              <a:rPr lang="en-US" sz="2600" b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cathode</a:t>
            </a:r>
          </a:p>
        </p:txBody>
      </p:sp>
    </p:spTree>
    <p:extLst>
      <p:ext uri="{BB962C8B-B14F-4D97-AF65-F5344CB8AC3E}">
        <p14:creationId xmlns:p14="http://schemas.microsoft.com/office/powerpoint/2010/main" val="1752345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16" name="Rectangle 1038"/>
          <p:cNvSpPr txBox="1">
            <a:spLocks noChangeArrowheads="1"/>
          </p:cNvSpPr>
          <p:nvPr/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Relative potential  -  </a:t>
            </a:r>
            <a:r>
              <a:rPr lang="ar-SA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الجهد النسبي</a:t>
            </a:r>
            <a:endParaRPr 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47800" y="1295400"/>
            <a:ext cx="6172200" cy="5562600"/>
            <a:chOff x="1219200" y="369888"/>
            <a:chExt cx="6557982" cy="6111220"/>
          </a:xfrm>
        </p:grpSpPr>
        <p:grpSp>
          <p:nvGrpSpPr>
            <p:cNvPr id="20" name="Group 66"/>
            <p:cNvGrpSpPr>
              <a:grpSpLocks/>
            </p:cNvGrpSpPr>
            <p:nvPr/>
          </p:nvGrpSpPr>
          <p:grpSpPr bwMode="auto">
            <a:xfrm>
              <a:off x="1371600" y="1589088"/>
              <a:ext cx="6324600" cy="4038600"/>
              <a:chOff x="864" y="912"/>
              <a:chExt cx="3984" cy="2544"/>
            </a:xfrm>
          </p:grpSpPr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864" y="1340"/>
                <a:ext cx="1536" cy="202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37"/>
              <p:cNvSpPr>
                <a:spLocks noChangeArrowheads="1"/>
              </p:cNvSpPr>
              <p:nvPr/>
            </p:nvSpPr>
            <p:spPr bwMode="auto">
              <a:xfrm>
                <a:off x="864" y="3272"/>
                <a:ext cx="1536" cy="184"/>
              </a:xfrm>
              <a:prstGeom prst="ellipse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38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39"/>
              <p:cNvSpPr>
                <a:spLocks noChangeArrowheads="1"/>
              </p:cNvSpPr>
              <p:nvPr/>
            </p:nvSpPr>
            <p:spPr bwMode="auto">
              <a:xfrm>
                <a:off x="1248" y="1920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" name="Group 40"/>
              <p:cNvGrpSpPr>
                <a:grpSpLocks/>
              </p:cNvGrpSpPr>
              <p:nvPr/>
            </p:nvGrpSpPr>
            <p:grpSpPr bwMode="auto">
              <a:xfrm>
                <a:off x="864" y="1872"/>
                <a:ext cx="1536" cy="1584"/>
                <a:chOff x="2160" y="480"/>
                <a:chExt cx="1536" cy="1672"/>
              </a:xfrm>
            </p:grpSpPr>
            <p:sp>
              <p:nvSpPr>
                <p:cNvPr id="62" name="Rectangle 41"/>
                <p:cNvSpPr>
                  <a:spLocks noChangeArrowheads="1"/>
                </p:cNvSpPr>
                <p:nvPr/>
              </p:nvSpPr>
              <p:spPr bwMode="auto">
                <a:xfrm>
                  <a:off x="2160" y="568"/>
                  <a:ext cx="1536" cy="1492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Oval 42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1536" cy="184"/>
                </a:xfrm>
                <a:prstGeom prst="ellipse">
                  <a:avLst/>
                </a:prstGeom>
                <a:solidFill>
                  <a:schemeClr val="accent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43"/>
                <p:cNvSpPr>
                  <a:spLocks noChangeArrowheads="1"/>
                </p:cNvSpPr>
                <p:nvPr/>
              </p:nvSpPr>
              <p:spPr bwMode="auto">
                <a:xfrm>
                  <a:off x="2160" y="480"/>
                  <a:ext cx="1536" cy="184"/>
                </a:xfrm>
                <a:prstGeom prst="ellipse">
                  <a:avLst/>
                </a:prstGeom>
                <a:solidFill>
                  <a:schemeClr val="accent2">
                    <a:alpha val="50000"/>
                  </a:schemeClr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" name="AutoShape 44"/>
              <p:cNvSpPr>
                <a:spLocks noChangeArrowheads="1"/>
              </p:cNvSpPr>
              <p:nvPr/>
            </p:nvSpPr>
            <p:spPr bwMode="auto">
              <a:xfrm>
                <a:off x="1248" y="1584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45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1536" cy="184"/>
              </a:xfrm>
              <a:prstGeom prst="ellipse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AutoShape 46"/>
              <p:cNvSpPr>
                <a:spLocks noChangeArrowheads="1"/>
              </p:cNvSpPr>
              <p:nvPr/>
            </p:nvSpPr>
            <p:spPr bwMode="auto">
              <a:xfrm>
                <a:off x="1248" y="1248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4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1536" cy="184"/>
              </a:xfrm>
              <a:prstGeom prst="ellipse">
                <a:avLst/>
              </a:prstGeom>
              <a:noFill/>
              <a:ln w="57150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AutoShape 48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49"/>
              <p:cNvSpPr>
                <a:spLocks noChangeArrowheads="1"/>
              </p:cNvSpPr>
              <p:nvPr/>
            </p:nvSpPr>
            <p:spPr bwMode="auto">
              <a:xfrm>
                <a:off x="3312" y="1340"/>
                <a:ext cx="1536" cy="202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50"/>
              <p:cNvSpPr>
                <a:spLocks noChangeArrowheads="1"/>
              </p:cNvSpPr>
              <p:nvPr/>
            </p:nvSpPr>
            <p:spPr bwMode="auto">
              <a:xfrm>
                <a:off x="3312" y="3272"/>
                <a:ext cx="1536" cy="184"/>
              </a:xfrm>
              <a:prstGeom prst="ellipse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AutoShape 51"/>
              <p:cNvSpPr>
                <a:spLocks noChangeArrowheads="1"/>
              </p:cNvSpPr>
              <p:nvPr/>
            </p:nvSpPr>
            <p:spPr bwMode="auto">
              <a:xfrm>
                <a:off x="3696" y="2256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AutoShape 52"/>
              <p:cNvSpPr>
                <a:spLocks noChangeArrowheads="1"/>
              </p:cNvSpPr>
              <p:nvPr/>
            </p:nvSpPr>
            <p:spPr bwMode="auto">
              <a:xfrm>
                <a:off x="3696" y="1920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" name="Group 53"/>
              <p:cNvGrpSpPr>
                <a:grpSpLocks/>
              </p:cNvGrpSpPr>
              <p:nvPr/>
            </p:nvGrpSpPr>
            <p:grpSpPr bwMode="auto">
              <a:xfrm>
                <a:off x="3312" y="1872"/>
                <a:ext cx="1536" cy="1584"/>
                <a:chOff x="2160" y="480"/>
                <a:chExt cx="1536" cy="1672"/>
              </a:xfrm>
            </p:grpSpPr>
            <p:sp>
              <p:nvSpPr>
                <p:cNvPr id="59" name="Rectangle 54"/>
                <p:cNvSpPr>
                  <a:spLocks noChangeArrowheads="1"/>
                </p:cNvSpPr>
                <p:nvPr/>
              </p:nvSpPr>
              <p:spPr bwMode="auto">
                <a:xfrm>
                  <a:off x="2160" y="568"/>
                  <a:ext cx="1536" cy="1492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55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1536" cy="184"/>
                </a:xfrm>
                <a:prstGeom prst="ellipse">
                  <a:avLst/>
                </a:prstGeom>
                <a:solidFill>
                  <a:schemeClr val="accent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Oval 56"/>
                <p:cNvSpPr>
                  <a:spLocks noChangeArrowheads="1"/>
                </p:cNvSpPr>
                <p:nvPr/>
              </p:nvSpPr>
              <p:spPr bwMode="auto">
                <a:xfrm>
                  <a:off x="2160" y="480"/>
                  <a:ext cx="1536" cy="184"/>
                </a:xfrm>
                <a:prstGeom prst="ellipse">
                  <a:avLst/>
                </a:prstGeom>
                <a:solidFill>
                  <a:schemeClr val="accent2">
                    <a:alpha val="50000"/>
                  </a:schemeClr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0" name="AutoShape 57"/>
              <p:cNvSpPr>
                <a:spLocks noChangeArrowheads="1"/>
              </p:cNvSpPr>
              <p:nvPr/>
            </p:nvSpPr>
            <p:spPr bwMode="auto">
              <a:xfrm>
                <a:off x="3696" y="1584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58"/>
              <p:cNvSpPr>
                <a:spLocks noChangeArrowheads="1"/>
              </p:cNvSpPr>
              <p:nvPr/>
            </p:nvSpPr>
            <p:spPr bwMode="auto">
              <a:xfrm>
                <a:off x="3312" y="1248"/>
                <a:ext cx="1536" cy="184"/>
              </a:xfrm>
              <a:prstGeom prst="ellipse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utoShape 59"/>
              <p:cNvSpPr>
                <a:spLocks noChangeArrowheads="1"/>
              </p:cNvSpPr>
              <p:nvPr/>
            </p:nvSpPr>
            <p:spPr bwMode="auto">
              <a:xfrm>
                <a:off x="3696" y="1248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60"/>
              <p:cNvSpPr>
                <a:spLocks noChangeArrowheads="1"/>
              </p:cNvSpPr>
              <p:nvPr/>
            </p:nvSpPr>
            <p:spPr bwMode="auto">
              <a:xfrm>
                <a:off x="3312" y="1248"/>
                <a:ext cx="1536" cy="184"/>
              </a:xfrm>
              <a:prstGeom prst="ellipse">
                <a:avLst/>
              </a:prstGeom>
              <a:noFill/>
              <a:ln w="57150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61"/>
              <p:cNvSpPr>
                <a:spLocks noChangeArrowheads="1"/>
              </p:cNvSpPr>
              <p:nvPr/>
            </p:nvSpPr>
            <p:spPr bwMode="auto">
              <a:xfrm>
                <a:off x="3696" y="912"/>
                <a:ext cx="768" cy="384"/>
              </a:xfrm>
              <a:prstGeom prst="cube">
                <a:avLst>
                  <a:gd name="adj" fmla="val 8074"/>
                </a:avLst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62"/>
              <p:cNvSpPr txBox="1">
                <a:spLocks noChangeArrowheads="1"/>
              </p:cNvSpPr>
              <p:nvPr/>
            </p:nvSpPr>
            <p:spPr bwMode="auto">
              <a:xfrm>
                <a:off x="3792" y="2928"/>
                <a:ext cx="62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200" b="1">
                    <a:solidFill>
                      <a:schemeClr val="bg1"/>
                    </a:solidFill>
                  </a:rPr>
                  <a:t>Cu</a:t>
                </a:r>
                <a:r>
                  <a:rPr lang="en-US" sz="3200" b="1" baseline="30000">
                    <a:solidFill>
                      <a:schemeClr val="bg1"/>
                    </a:solidFill>
                  </a:rPr>
                  <a:t>2+</a:t>
                </a:r>
                <a:endParaRPr lang="en-US" sz="32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Text Box 32"/>
              <p:cNvSpPr txBox="1">
                <a:spLocks noChangeArrowheads="1"/>
              </p:cNvSpPr>
              <p:nvPr/>
            </p:nvSpPr>
            <p:spPr bwMode="auto">
              <a:xfrm>
                <a:off x="1296" y="2928"/>
                <a:ext cx="60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200" b="1">
                    <a:solidFill>
                      <a:schemeClr val="bg1"/>
                    </a:solidFill>
                  </a:rPr>
                  <a:t>Zn</a:t>
                </a:r>
                <a:r>
                  <a:rPr lang="en-US" sz="3200" b="1" baseline="30000">
                    <a:solidFill>
                      <a:schemeClr val="bg1"/>
                    </a:solidFill>
                  </a:rPr>
                  <a:t>2+</a:t>
                </a:r>
                <a:endParaRPr lang="en-US" sz="32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Text Box 63"/>
              <p:cNvSpPr txBox="1">
                <a:spLocks noChangeArrowheads="1"/>
              </p:cNvSpPr>
              <p:nvPr/>
            </p:nvSpPr>
            <p:spPr bwMode="auto">
              <a:xfrm>
                <a:off x="1359" y="1536"/>
                <a:ext cx="51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200" b="1">
                    <a:solidFill>
                      <a:schemeClr val="bg1"/>
                    </a:solidFill>
                  </a:rPr>
                  <a:t>Zn</a:t>
                </a:r>
                <a:r>
                  <a:rPr lang="en-US" sz="3200" b="1" baseline="30000">
                    <a:solidFill>
                      <a:schemeClr val="bg1"/>
                    </a:solidFill>
                  </a:rPr>
                  <a:t>0</a:t>
                </a:r>
                <a:endParaRPr lang="en-US" sz="32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Text Box 64"/>
              <p:cNvSpPr txBox="1">
                <a:spLocks noChangeArrowheads="1"/>
              </p:cNvSpPr>
              <p:nvPr/>
            </p:nvSpPr>
            <p:spPr bwMode="auto">
              <a:xfrm>
                <a:off x="3792" y="1536"/>
                <a:ext cx="52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200" b="1">
                    <a:solidFill>
                      <a:schemeClr val="bg1"/>
                    </a:solidFill>
                  </a:rPr>
                  <a:t>Cu</a:t>
                </a:r>
                <a:r>
                  <a:rPr lang="en-US" sz="3200" b="1" baseline="30000">
                    <a:solidFill>
                      <a:schemeClr val="bg1"/>
                    </a:solidFill>
                  </a:rPr>
                  <a:t>0</a:t>
                </a:r>
                <a:endParaRPr lang="en-US" sz="32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Freeform 65"/>
            <p:cNvSpPr>
              <a:spLocks/>
            </p:cNvSpPr>
            <p:nvPr/>
          </p:nvSpPr>
          <p:spPr bwMode="auto">
            <a:xfrm>
              <a:off x="2590800" y="903288"/>
              <a:ext cx="3886200" cy="685800"/>
            </a:xfrm>
            <a:custGeom>
              <a:avLst/>
              <a:gdLst>
                <a:gd name="T0" fmla="*/ 0 w 2496"/>
                <a:gd name="T1" fmla="*/ 432 h 432"/>
                <a:gd name="T2" fmla="*/ 0 w 2496"/>
                <a:gd name="T3" fmla="*/ 0 h 432"/>
                <a:gd name="T4" fmla="*/ 2496 w 2496"/>
                <a:gd name="T5" fmla="*/ 0 h 432"/>
                <a:gd name="T6" fmla="*/ 2496 w 2496"/>
                <a:gd name="T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6" h="432">
                  <a:moveTo>
                    <a:pt x="0" y="432"/>
                  </a:moveTo>
                  <a:lnTo>
                    <a:pt x="0" y="0"/>
                  </a:lnTo>
                  <a:lnTo>
                    <a:pt x="2496" y="0"/>
                  </a:lnTo>
                  <a:lnTo>
                    <a:pt x="2496" y="432"/>
                  </a:lnTo>
                </a:path>
              </a:pathLst>
            </a:custGeom>
            <a:noFill/>
            <a:ln w="38100" cmpd="sng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70"/>
            <p:cNvGrpSpPr>
              <a:grpSpLocks/>
            </p:cNvGrpSpPr>
            <p:nvPr/>
          </p:nvGrpSpPr>
          <p:grpSpPr bwMode="auto">
            <a:xfrm>
              <a:off x="3733800" y="4332288"/>
              <a:ext cx="1600200" cy="609600"/>
              <a:chOff x="2352" y="2640"/>
              <a:chExt cx="1008" cy="384"/>
            </a:xfrm>
          </p:grpSpPr>
          <p:sp>
            <p:nvSpPr>
              <p:cNvPr id="32" name="Oval 68" descr="Wave"/>
              <p:cNvSpPr>
                <a:spLocks noChangeArrowheads="1"/>
              </p:cNvSpPr>
              <p:nvPr/>
            </p:nvSpPr>
            <p:spPr bwMode="auto">
              <a:xfrm>
                <a:off x="2352" y="2640"/>
                <a:ext cx="96" cy="384"/>
              </a:xfrm>
              <a:prstGeom prst="ellipse">
                <a:avLst/>
              </a:prstGeom>
              <a:pattFill prst="wave">
                <a:fgClr>
                  <a:schemeClr val="tx2"/>
                </a:fgClr>
                <a:bgClr>
                  <a:schemeClr val="accent2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69" descr="Wave"/>
              <p:cNvSpPr>
                <a:spLocks noChangeArrowheads="1"/>
              </p:cNvSpPr>
              <p:nvPr/>
            </p:nvSpPr>
            <p:spPr bwMode="auto">
              <a:xfrm>
                <a:off x="3264" y="2640"/>
                <a:ext cx="96" cy="384"/>
              </a:xfrm>
              <a:prstGeom prst="ellipse">
                <a:avLst/>
              </a:prstGeom>
              <a:pattFill prst="wave">
                <a:fgClr>
                  <a:schemeClr val="tx2"/>
                </a:fgClr>
                <a:bgClr>
                  <a:schemeClr val="accent2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67" descr="Wave"/>
              <p:cNvSpPr>
                <a:spLocks noChangeArrowheads="1"/>
              </p:cNvSpPr>
              <p:nvPr/>
            </p:nvSpPr>
            <p:spPr bwMode="auto">
              <a:xfrm>
                <a:off x="2400" y="2640"/>
                <a:ext cx="912" cy="384"/>
              </a:xfrm>
              <a:prstGeom prst="rect">
                <a:avLst/>
              </a:prstGeom>
              <a:pattFill prst="wave">
                <a:fgClr>
                  <a:schemeClr val="tx2"/>
                </a:fgClr>
                <a:bgClr>
                  <a:schemeClr val="accent2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Text Box 71"/>
            <p:cNvSpPr txBox="1">
              <a:spLocks noChangeArrowheads="1"/>
            </p:cNvSpPr>
            <p:nvPr/>
          </p:nvSpPr>
          <p:spPr bwMode="auto">
            <a:xfrm>
              <a:off x="1219200" y="5957888"/>
              <a:ext cx="255069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800" b="1" dirty="0">
                  <a:solidFill>
                    <a:srgbClr val="006600"/>
                  </a:solidFill>
                </a:rPr>
                <a:t>Zn</a:t>
              </a:r>
              <a:r>
                <a:rPr lang="en-US" sz="2800" b="1" baseline="30000" dirty="0">
                  <a:solidFill>
                    <a:srgbClr val="006600"/>
                  </a:solidFill>
                </a:rPr>
                <a:t>0</a:t>
              </a:r>
              <a:r>
                <a:rPr lang="en-US" sz="2800" b="1" dirty="0">
                  <a:solidFill>
                    <a:srgbClr val="006600"/>
                  </a:solidFill>
                </a:rPr>
                <a:t> </a:t>
              </a:r>
              <a:r>
                <a:rPr lang="en-US" sz="2800" b="1" dirty="0">
                  <a:solidFill>
                    <a:srgbClr val="006600"/>
                  </a:solidFill>
                  <a:sym typeface="Symbol" pitchFamily="18" charset="2"/>
                </a:rPr>
                <a:t> Zn</a:t>
              </a:r>
              <a:r>
                <a:rPr lang="en-US" sz="2800" b="1" baseline="30000" dirty="0">
                  <a:solidFill>
                    <a:srgbClr val="006600"/>
                  </a:solidFill>
                  <a:sym typeface="Symbol" pitchFamily="18" charset="2"/>
                </a:rPr>
                <a:t>2+</a:t>
              </a:r>
              <a:r>
                <a:rPr lang="en-US" sz="2800" b="1" dirty="0">
                  <a:solidFill>
                    <a:srgbClr val="006600"/>
                  </a:solidFill>
                  <a:sym typeface="Symbol" pitchFamily="18" charset="2"/>
                </a:rPr>
                <a:t> + 2</a:t>
              </a:r>
              <a:r>
                <a:rPr lang="en-US" sz="2800" b="1" i="1" dirty="0">
                  <a:solidFill>
                    <a:srgbClr val="006600"/>
                  </a:solidFill>
                  <a:sym typeface="Symbol" pitchFamily="18" charset="2"/>
                </a:rPr>
                <a:t>e</a:t>
              </a:r>
              <a:r>
                <a:rPr lang="en-US" sz="2800" b="1" baseline="30000" dirty="0">
                  <a:solidFill>
                    <a:srgbClr val="006600"/>
                  </a:solidFill>
                  <a:sym typeface="Symbol" pitchFamily="18" charset="2"/>
                </a:rPr>
                <a:t>-</a:t>
              </a:r>
              <a:endParaRPr lang="en-US" sz="2800" b="1" dirty="0">
                <a:solidFill>
                  <a:srgbClr val="006600"/>
                </a:solidFill>
              </a:endParaRPr>
            </a:p>
          </p:txBody>
        </p:sp>
        <p:sp>
          <p:nvSpPr>
            <p:cNvPr id="24" name="Text Box 72"/>
            <p:cNvSpPr txBox="1">
              <a:spLocks noChangeArrowheads="1"/>
            </p:cNvSpPr>
            <p:nvPr/>
          </p:nvSpPr>
          <p:spPr bwMode="auto">
            <a:xfrm>
              <a:off x="5181600" y="5957888"/>
              <a:ext cx="259558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800" b="1" dirty="0">
                  <a:solidFill>
                    <a:srgbClr val="CC0099"/>
                  </a:solidFill>
                </a:rPr>
                <a:t>Cu</a:t>
              </a:r>
              <a:r>
                <a:rPr lang="en-US" sz="2800" b="1" baseline="30000" dirty="0">
                  <a:solidFill>
                    <a:srgbClr val="CC0099"/>
                  </a:solidFill>
                </a:rPr>
                <a:t>2+</a:t>
              </a:r>
              <a:r>
                <a:rPr lang="en-US" sz="2800" b="1" dirty="0">
                  <a:solidFill>
                    <a:srgbClr val="CC0099"/>
                  </a:solidFill>
                </a:rPr>
                <a:t> + 2</a:t>
              </a:r>
              <a:r>
                <a:rPr lang="en-US" sz="2800" b="1" i="1" dirty="0">
                  <a:solidFill>
                    <a:srgbClr val="CC0099"/>
                  </a:solidFill>
                </a:rPr>
                <a:t>e</a:t>
              </a:r>
              <a:r>
                <a:rPr lang="en-US" sz="2800" b="1" baseline="30000" dirty="0">
                  <a:solidFill>
                    <a:srgbClr val="CC0099"/>
                  </a:solidFill>
                </a:rPr>
                <a:t>-</a:t>
              </a:r>
              <a:r>
                <a:rPr lang="en-US" sz="2800" b="1" dirty="0">
                  <a:solidFill>
                    <a:srgbClr val="CC0099"/>
                  </a:solidFill>
                </a:rPr>
                <a:t> </a:t>
              </a:r>
              <a:r>
                <a:rPr lang="en-US" sz="2800" b="1" dirty="0">
                  <a:solidFill>
                    <a:srgbClr val="CC0099"/>
                  </a:solidFill>
                  <a:sym typeface="Symbol" pitchFamily="18" charset="2"/>
                </a:rPr>
                <a:t> Cu</a:t>
              </a:r>
              <a:r>
                <a:rPr lang="en-US" sz="2800" b="1" baseline="30000" dirty="0">
                  <a:solidFill>
                    <a:srgbClr val="CC0099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25" name="Text Box 73"/>
            <p:cNvSpPr txBox="1">
              <a:spLocks noChangeArrowheads="1"/>
            </p:cNvSpPr>
            <p:nvPr/>
          </p:nvSpPr>
          <p:spPr bwMode="auto">
            <a:xfrm>
              <a:off x="3632497" y="1027584"/>
              <a:ext cx="181492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 i="1" dirty="0">
                  <a:solidFill>
                    <a:srgbClr val="0000CC"/>
                  </a:solidFill>
                </a:rPr>
                <a:t>e</a:t>
              </a:r>
              <a:r>
                <a:rPr lang="en-US" b="1" baseline="30000" dirty="0">
                  <a:solidFill>
                    <a:srgbClr val="0000CC"/>
                  </a:solidFill>
                </a:rPr>
                <a:t>- </a:t>
              </a:r>
              <a:r>
                <a:rPr lang="en-US" b="1" dirty="0">
                  <a:solidFill>
                    <a:srgbClr val="0000CC"/>
                  </a:solidFill>
                </a:rPr>
                <a:t>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  </a:t>
              </a:r>
              <a:r>
                <a:rPr lang="en-US" b="1" i="1" dirty="0">
                  <a:solidFill>
                    <a:srgbClr val="0000CC"/>
                  </a:solidFill>
                </a:rPr>
                <a:t>e</a:t>
              </a:r>
              <a:r>
                <a:rPr lang="en-US" b="1" baseline="30000" dirty="0">
                  <a:solidFill>
                    <a:srgbClr val="0000CC"/>
                  </a:solidFill>
                </a:rPr>
                <a:t>- </a:t>
              </a:r>
              <a:r>
                <a:rPr lang="en-US" b="1" dirty="0">
                  <a:solidFill>
                    <a:srgbClr val="0000CC"/>
                  </a:solidFill>
                </a:rPr>
                <a:t>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  </a:t>
              </a:r>
              <a:r>
                <a:rPr lang="en-US" b="1" i="1" dirty="0">
                  <a:solidFill>
                    <a:srgbClr val="0000CC"/>
                  </a:solidFill>
                </a:rPr>
                <a:t>e</a:t>
              </a:r>
              <a:r>
                <a:rPr lang="en-US" b="1" baseline="30000" dirty="0">
                  <a:solidFill>
                    <a:srgbClr val="0000CC"/>
                  </a:solidFill>
                </a:rPr>
                <a:t>- </a:t>
              </a:r>
              <a:r>
                <a:rPr lang="en-US" b="1" dirty="0">
                  <a:solidFill>
                    <a:srgbClr val="0000CC"/>
                  </a:solidFill>
                </a:rPr>
                <a:t>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</a:t>
              </a:r>
            </a:p>
          </p:txBody>
        </p:sp>
        <p:grpSp>
          <p:nvGrpSpPr>
            <p:cNvPr id="26" name="Group 84"/>
            <p:cNvGrpSpPr>
              <a:grpSpLocks/>
            </p:cNvGrpSpPr>
            <p:nvPr/>
          </p:nvGrpSpPr>
          <p:grpSpPr bwMode="auto">
            <a:xfrm>
              <a:off x="4038600" y="369888"/>
              <a:ext cx="990600" cy="685800"/>
              <a:chOff x="2544" y="233"/>
              <a:chExt cx="624" cy="432"/>
            </a:xfrm>
          </p:grpSpPr>
          <p:sp>
            <p:nvSpPr>
              <p:cNvPr id="27" name="AutoShape 75"/>
              <p:cNvSpPr>
                <a:spLocks noChangeArrowheads="1"/>
              </p:cNvSpPr>
              <p:nvPr/>
            </p:nvSpPr>
            <p:spPr bwMode="auto">
              <a:xfrm rot="-5400000">
                <a:off x="2640" y="137"/>
                <a:ext cx="432" cy="624"/>
              </a:xfrm>
              <a:prstGeom prst="flowChartDelay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81"/>
              <p:cNvGrpSpPr>
                <a:grpSpLocks/>
              </p:cNvGrpSpPr>
              <p:nvPr/>
            </p:nvGrpSpPr>
            <p:grpSpPr bwMode="auto">
              <a:xfrm rot="-3305349">
                <a:off x="2736" y="425"/>
                <a:ext cx="384" cy="96"/>
                <a:chOff x="480" y="816"/>
                <a:chExt cx="384" cy="96"/>
              </a:xfrm>
            </p:grpSpPr>
            <p:sp>
              <p:nvSpPr>
                <p:cNvPr id="30" name="Oval 79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80"/>
                <p:cNvSpPr>
                  <a:spLocks noChangeShapeType="1"/>
                </p:cNvSpPr>
                <p:nvPr/>
              </p:nvSpPr>
              <p:spPr bwMode="auto">
                <a:xfrm>
                  <a:off x="528" y="864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" name="Text Box 82"/>
              <p:cNvSpPr txBox="1">
                <a:spLocks noChangeArrowheads="1"/>
              </p:cNvSpPr>
              <p:nvPr/>
            </p:nvSpPr>
            <p:spPr bwMode="auto">
              <a:xfrm>
                <a:off x="2714" y="281"/>
                <a:ext cx="2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/>
                  <a:t>mV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7192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6850" y="1295400"/>
            <a:ext cx="8766175" cy="505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Basic Set-up: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	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a) Two electrodes</a:t>
            </a:r>
          </a:p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b) Electrolytes solution</a:t>
            </a:r>
          </a:p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c) External connection between electrodes (wire)</a:t>
            </a:r>
          </a:p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d) Internal connection via contact with a common solution or by different 	solutions connected by a 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salt bridge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.</a:t>
            </a:r>
          </a:p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    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</a:rPr>
              <a:t>Salt bridge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– acts to isolate two halves of electrochemical cell while allowing migration of ions and current flow.  </a:t>
            </a:r>
          </a:p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 usually consists of a tube filled with potassium chloride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- separate species to prevent direct chemical reactions</a:t>
            </a:r>
          </a:p>
        </p:txBody>
      </p:sp>
    </p:spTree>
    <p:extLst>
      <p:ext uri="{BB962C8B-B14F-4D97-AF65-F5344CB8AC3E}">
        <p14:creationId xmlns:p14="http://schemas.microsoft.com/office/powerpoint/2010/main" val="872212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620000" cy="5106508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736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6425" y="914400"/>
            <a:ext cx="8766175" cy="140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Flow of current (charge) in cell: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a) electrons (e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) within wires between two electrodes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b) ions within solution of each ½ cell (anions &amp; cations) and through salt bridge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c) electrochemical reactions at electrode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5772" y="5791200"/>
            <a:ext cx="88120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At Cu electrode: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Cu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+ 2</a:t>
            </a:r>
            <a:r>
              <a:rPr kumimoji="0" lang="en-US" alt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e</a:t>
            </a:r>
            <a:r>
              <a:rPr kumimoji="0" lang="en-US" altLang="en-US" sz="18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↔ Cu(s)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 </a:t>
            </a:r>
            <a:r>
              <a:rPr kumimoji="0" lang="en-US" altLang="en-US" sz="1800" b="1" i="1" u="sng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reduction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–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gain of </a:t>
            </a:r>
            <a:r>
              <a:rPr kumimoji="0" lang="en-US" alt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e</a:t>
            </a:r>
            <a:r>
              <a:rPr kumimoji="0" lang="en-US" altLang="en-US" sz="18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net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decrease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in charge </a:t>
            </a:r>
          </a:p>
          <a:p>
            <a:pPr marL="0" marR="0" lvl="0" indent="0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At Zn electrode: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Zn(s)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↔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Zn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2+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+ 2</a:t>
            </a:r>
            <a:r>
              <a:rPr kumimoji="0" lang="en-US" alt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e</a:t>
            </a:r>
            <a:r>
              <a:rPr kumimoji="0" lang="en-US" altLang="en-US" sz="18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 </a:t>
            </a:r>
            <a:r>
              <a:rPr kumimoji="0" lang="en-US" altLang="en-US" sz="1800" b="1" i="1" u="sng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oxidation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– loss of </a:t>
            </a:r>
            <a:r>
              <a:rPr kumimoji="0" lang="en-US" alt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e</a:t>
            </a:r>
            <a:r>
              <a:rPr kumimoji="0" lang="en-US" altLang="en-US" sz="18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net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increase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in charge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kern="0" dirty="0">
                <a:solidFill>
                  <a:srgbClr val="006600"/>
                </a:solidFill>
                <a:latin typeface="Maiandra GD" panose="020E0502030308020204" pitchFamily="34" charset="0"/>
                <a:sym typeface="Wingdings" pitchFamily="2" charset="2"/>
              </a:rPr>
              <a:t>Net Reaction:     </a:t>
            </a:r>
            <a:r>
              <a:rPr lang="en-US" altLang="en-US" sz="2400" b="1" kern="0" dirty="0">
                <a:solidFill>
                  <a:srgbClr val="006600"/>
                </a:solidFill>
                <a:latin typeface="Maiandra GD" panose="020E0502030308020204" pitchFamily="34" charset="0"/>
              </a:rPr>
              <a:t>Cu</a:t>
            </a:r>
            <a:r>
              <a:rPr lang="en-US" altLang="en-US" sz="2400" b="1" kern="0" baseline="30000" dirty="0">
                <a:solidFill>
                  <a:srgbClr val="006600"/>
                </a:solidFill>
                <a:latin typeface="Maiandra GD" panose="020E0502030308020204" pitchFamily="34" charset="0"/>
              </a:rPr>
              <a:t>2+</a:t>
            </a:r>
            <a:r>
              <a:rPr lang="en-US" altLang="en-US" sz="2400" b="1" kern="0" dirty="0">
                <a:solidFill>
                  <a:srgbClr val="006600"/>
                </a:solidFill>
                <a:latin typeface="Maiandra GD" panose="020E0502030308020204" pitchFamily="34" charset="0"/>
              </a:rPr>
              <a:t> + Zn(s) ↔ Zn</a:t>
            </a:r>
            <a:r>
              <a:rPr lang="en-US" altLang="en-US" sz="2400" b="1" kern="0" baseline="30000" dirty="0">
                <a:solidFill>
                  <a:srgbClr val="006600"/>
                </a:solidFill>
                <a:latin typeface="Maiandra GD" panose="020E0502030308020204" pitchFamily="34" charset="0"/>
              </a:rPr>
              <a:t>2+</a:t>
            </a:r>
            <a:r>
              <a:rPr lang="en-US" altLang="en-US" sz="2400" b="1" kern="0" dirty="0">
                <a:solidFill>
                  <a:srgbClr val="006600"/>
                </a:solidFill>
                <a:latin typeface="Maiandra GD" panose="020E0502030308020204" pitchFamily="34" charset="0"/>
              </a:rPr>
              <a:t> + Cu(s)</a:t>
            </a:r>
          </a:p>
          <a:p>
            <a:pPr marL="0" marR="0" lvl="0" indent="0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1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5019675" cy="336391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634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Galvanic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الجلفانية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96850" y="1093787"/>
            <a:ext cx="8766175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</a:rPr>
              <a:t>In galvanic cells:   -</a:t>
            </a:r>
            <a:r>
              <a:rPr kumimoji="0" lang="en-US" altLang="en-US" sz="2400" b="1" i="0" u="sng" strike="noStrike" kern="0" cap="none" spc="0" normalizeH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reaction occurs naturally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-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positive potential (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E</a:t>
            </a:r>
            <a:r>
              <a:rPr kumimoji="0" lang="en-US" altLang="en-US" sz="2400" b="1" i="0" u="none" strike="noStrike" kern="0" cap="none" spc="0" normalizeH="0" baseline="-2500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cell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= +)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-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exothermic reaction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 it produces energy</a:t>
            </a:r>
          </a:p>
        </p:txBody>
      </p:sp>
      <p:pic>
        <p:nvPicPr>
          <p:cNvPr id="11" name="Picture 7" descr="220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8"/>
          <a:stretch>
            <a:fillRect/>
          </a:stretch>
        </p:blipFill>
        <p:spPr bwMode="auto">
          <a:xfrm>
            <a:off x="1735056" y="2587625"/>
            <a:ext cx="5475369" cy="4057036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030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Electrolytic Cell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الخلية الإلكتروليتية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96850" y="990600"/>
            <a:ext cx="87661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200" b="1" u="sng" kern="0" dirty="0">
                <a:solidFill>
                  <a:srgbClr val="CC3300"/>
                </a:solidFill>
                <a:latin typeface="Maiandra GD" panose="020E0502030308020204" pitchFamily="34" charset="0"/>
              </a:rPr>
              <a:t>In electrolytic cells:  -  </a:t>
            </a: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reaction does not occur naturally, it requires external stimulus (energy) to occur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			- </a:t>
            </a:r>
            <a:r>
              <a:rPr lang="en-US" altLang="en-US" sz="2200" b="1" kern="0" dirty="0">
                <a:solidFill>
                  <a:srgbClr val="000099"/>
                </a:solidFill>
                <a:latin typeface="Maiandra GD" panose="020E0502030308020204" pitchFamily="34" charset="0"/>
              </a:rPr>
              <a:t>negative potential (</a:t>
            </a:r>
            <a:r>
              <a:rPr lang="en-US" altLang="en-US" sz="2200" b="1" kern="0" dirty="0" err="1">
                <a:solidFill>
                  <a:srgbClr val="000099"/>
                </a:solidFill>
                <a:latin typeface="Maiandra GD" panose="020E0502030308020204" pitchFamily="34" charset="0"/>
              </a:rPr>
              <a:t>E</a:t>
            </a:r>
            <a:r>
              <a:rPr lang="en-US" altLang="en-US" sz="2200" b="1" kern="0" baseline="-25000" dirty="0" err="1">
                <a:solidFill>
                  <a:srgbClr val="000099"/>
                </a:solidFill>
                <a:latin typeface="Maiandra GD" panose="020E0502030308020204" pitchFamily="34" charset="0"/>
              </a:rPr>
              <a:t>cell</a:t>
            </a:r>
            <a:r>
              <a:rPr lang="en-US" altLang="en-US" sz="2200" b="1" kern="0" dirty="0">
                <a:solidFill>
                  <a:srgbClr val="000099"/>
                </a:solidFill>
                <a:latin typeface="Maiandra GD" panose="020E0502030308020204" pitchFamily="34" charset="0"/>
              </a:rPr>
              <a:t> = -)</a:t>
            </a:r>
            <a:endParaRPr lang="en-US" altLang="en-US" sz="2200" b="1" kern="0" dirty="0">
              <a:solidFill>
                <a:srgbClr val="000000"/>
              </a:solidFill>
              <a:latin typeface="Maiandra GD" panose="020E0502030308020204" pitchFamily="34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			</a:t>
            </a:r>
            <a:r>
              <a:rPr lang="en-US" altLang="en-US" sz="2200" b="1" kern="0" dirty="0">
                <a:solidFill>
                  <a:srgbClr val="000099"/>
                </a:solidFill>
                <a:latin typeface="Maiandra GD" panose="020E0502030308020204" pitchFamily="34" charset="0"/>
              </a:rPr>
              <a:t>- endothermic reaction  </a:t>
            </a:r>
            <a:r>
              <a:rPr lang="en-US" altLang="en-US" sz="2200" b="1" kern="0" dirty="0">
                <a:solidFill>
                  <a:srgbClr val="000099"/>
                </a:solidFill>
                <a:latin typeface="Maiandra GD" panose="020E0502030308020204" pitchFamily="34" charset="0"/>
                <a:sym typeface="Wingdings" pitchFamily="2" charset="2"/>
              </a:rPr>
              <a:t> it requires energy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783184" y="2514600"/>
            <a:ext cx="5512966" cy="3364625"/>
            <a:chOff x="133771" y="3089275"/>
            <a:chExt cx="5512967" cy="3364625"/>
          </a:xfrm>
        </p:grpSpPr>
        <p:pic>
          <p:nvPicPr>
            <p:cNvPr id="13" name="Picture 5" descr="2201c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77"/>
            <a:stretch>
              <a:fillRect/>
            </a:stretch>
          </p:blipFill>
          <p:spPr bwMode="auto">
            <a:xfrm>
              <a:off x="133771" y="3089275"/>
              <a:ext cx="3871491" cy="3364625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Arrow Connector 7"/>
            <p:cNvCxnSpPr>
              <a:stCxn id="10" idx="1"/>
            </p:cNvCxnSpPr>
            <p:nvPr/>
          </p:nvCxnSpPr>
          <p:spPr>
            <a:xfrm rot="10800000">
              <a:off x="2254250" y="3294063"/>
              <a:ext cx="1343025" cy="285750"/>
            </a:xfrm>
            <a:prstGeom prst="straightConnector1">
              <a:avLst/>
            </a:prstGeom>
            <a:noFill/>
            <a:ln w="28575" cap="flat" cmpd="sng" algn="ctr">
              <a:solidFill>
                <a:srgbClr val="0000CC"/>
              </a:solidFill>
              <a:prstDash val="solid"/>
              <a:tailEnd type="arrow"/>
            </a:ln>
            <a:effectLst/>
          </p:spPr>
        </p:cxn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597276" y="3348038"/>
              <a:ext cx="2049462" cy="4619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pitchFamily="34" charset="0"/>
                </a:rPr>
                <a:t>External battery at higher power than cell potential</a:t>
              </a:r>
            </a:p>
          </p:txBody>
        </p:sp>
        <p:cxnSp>
          <p:nvCxnSpPr>
            <p:cNvPr id="12" name="Straight Arrow Connector 11"/>
            <p:cNvCxnSpPr>
              <a:stCxn id="10" idx="1"/>
            </p:cNvCxnSpPr>
            <p:nvPr/>
          </p:nvCxnSpPr>
          <p:spPr>
            <a:xfrm rot="10800000" flipV="1">
              <a:off x="2317750" y="3579813"/>
              <a:ext cx="1279525" cy="157162"/>
            </a:xfrm>
            <a:prstGeom prst="straightConnector1">
              <a:avLst/>
            </a:prstGeom>
            <a:noFill/>
            <a:ln w="28575" cap="flat" cmpd="sng" algn="ctr">
              <a:solidFill>
                <a:srgbClr val="0000CC"/>
              </a:solidFill>
              <a:prstDash val="solid"/>
              <a:tailEnd type="arrow"/>
            </a:ln>
            <a:effectLst/>
          </p:spPr>
        </p:cxnSp>
      </p:grpSp>
      <p:sp>
        <p:nvSpPr>
          <p:cNvPr id="4" name="Rectangle 3"/>
          <p:cNvSpPr/>
          <p:nvPr/>
        </p:nvSpPr>
        <p:spPr>
          <a:xfrm>
            <a:off x="196851" y="6059269"/>
            <a:ext cx="87661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200" b="1" u="sng" kern="0" dirty="0">
                <a:solidFill>
                  <a:srgbClr val="CC3300"/>
                </a:solidFill>
                <a:latin typeface="Maiandra GD" panose="020E0502030308020204" pitchFamily="34" charset="0"/>
                <a:sym typeface="Wingdings" pitchFamily="2" charset="2"/>
              </a:rPr>
              <a:t>Chemically reversible cell :  </a:t>
            </a: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a cell in which </a:t>
            </a:r>
            <a:r>
              <a:rPr lang="en-US" altLang="en-US" sz="2200" b="1" kern="0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reversing</a:t>
            </a: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 the direction of the </a:t>
            </a:r>
            <a:r>
              <a:rPr lang="en-US" altLang="en-US" sz="2200" b="1" kern="0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current</a:t>
            </a: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 simply </a:t>
            </a:r>
            <a:r>
              <a:rPr lang="en-US" altLang="en-US" sz="2200" b="1" kern="0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reverses</a:t>
            </a: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 the </a:t>
            </a:r>
            <a:r>
              <a:rPr lang="en-US" altLang="en-US" sz="2200" b="1" kern="0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chemical</a:t>
            </a:r>
            <a:r>
              <a:rPr lang="en-US" altLang="en-US" sz="22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 reaction</a:t>
            </a:r>
            <a:endParaRPr lang="en-US" altLang="en-US" sz="2200" b="1" u="sng" kern="0" dirty="0">
              <a:solidFill>
                <a:srgbClr val="CC3300"/>
              </a:solidFill>
              <a:latin typeface="Maiandra GD" panose="020E0502030308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3248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Electrodes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الأقطاب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4950" y="1157288"/>
            <a:ext cx="8766175" cy="560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>
                <a:solidFill>
                  <a:srgbClr val="FF0000"/>
                </a:solidFill>
                <a:latin typeface="Maiandra GD" panose="020E0502030308020204" pitchFamily="34" charset="0"/>
              </a:rPr>
              <a:t>1)</a:t>
            </a:r>
            <a: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Cathode :</a:t>
            </a:r>
            <a: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electrode where </a:t>
            </a:r>
            <a:r>
              <a:rPr kumimoji="0" lang="en-US" altLang="en-US" b="1" i="1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reduction</a:t>
            </a:r>
            <a: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occurs</a:t>
            </a: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   </a:t>
            </a:r>
            <a:endParaRPr kumimoji="0" lang="en-US" altLang="en-US" sz="1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  <a:sym typeface="Wingdings" pitchFamily="2" charset="2"/>
            </a:endParaRP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Examples of cathode ½ reactions: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	Cu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2+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+ 2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e</a:t>
            </a:r>
            <a:r>
              <a:rPr kumimoji="0" lang="en-US" altLang="en-US" sz="24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↔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Cu(s)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Fe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3+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+ 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e</a:t>
            </a:r>
            <a:r>
              <a:rPr kumimoji="0" lang="en-US" altLang="en-US" sz="24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↔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Fe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AgCl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(s) + 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e</a:t>
            </a:r>
            <a:r>
              <a:rPr kumimoji="0" lang="en-US" altLang="en-US" sz="24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↔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Ag(s) + Cl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	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- e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supplied by electrical current 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via electrode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- species (products/reactants) can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	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both be in solution (Fe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3+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/Fe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),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solids or coated on electrodes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(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AgCl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(s)/Ag(s) or combination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(Cu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/Cu(s)</a:t>
            </a:r>
            <a:endParaRPr kumimoji="0" lang="en-US" altLang="en-US" sz="2400" b="1" i="0" u="none" strike="noStrike" kern="0" cap="none" spc="0" normalizeH="0" baseline="3000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57800" y="2286000"/>
            <a:ext cx="3733800" cy="3871543"/>
            <a:chOff x="6248400" y="2376857"/>
            <a:chExt cx="2298700" cy="2728543"/>
          </a:xfrm>
        </p:grpSpPr>
        <p:grpSp>
          <p:nvGrpSpPr>
            <p:cNvPr id="28" name="Group 27"/>
            <p:cNvGrpSpPr/>
            <p:nvPr/>
          </p:nvGrpSpPr>
          <p:grpSpPr>
            <a:xfrm>
              <a:off x="6248400" y="2411413"/>
              <a:ext cx="2298700" cy="2693987"/>
              <a:chOff x="6480175" y="204788"/>
              <a:chExt cx="2298700" cy="2693987"/>
            </a:xfrm>
          </p:grpSpPr>
          <p:grpSp>
            <p:nvGrpSpPr>
              <p:cNvPr id="29" name="Group 11"/>
              <p:cNvGrpSpPr>
                <a:grpSpLocks/>
              </p:cNvGrpSpPr>
              <p:nvPr/>
            </p:nvGrpSpPr>
            <p:grpSpPr bwMode="auto">
              <a:xfrm>
                <a:off x="6480175" y="657225"/>
                <a:ext cx="2298700" cy="2241550"/>
                <a:chOff x="6480699" y="656948"/>
                <a:chExt cx="2298861" cy="2241613"/>
              </a:xfrm>
            </p:grpSpPr>
            <p:grpSp>
              <p:nvGrpSpPr>
                <p:cNvPr id="31" name="Group 5"/>
                <p:cNvGrpSpPr>
                  <a:grpSpLocks/>
                </p:cNvGrpSpPr>
                <p:nvPr/>
              </p:nvGrpSpPr>
              <p:grpSpPr bwMode="auto">
                <a:xfrm>
                  <a:off x="6480699" y="656948"/>
                  <a:ext cx="2298861" cy="2241613"/>
                  <a:chOff x="6480699" y="656948"/>
                  <a:chExt cx="2298861" cy="2241613"/>
                </a:xfrm>
              </p:grpSpPr>
              <p:pic>
                <p:nvPicPr>
                  <p:cNvPr id="33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795" t="33363"/>
                  <a:stretch>
                    <a:fillRect/>
                  </a:stretch>
                </p:blipFill>
                <p:spPr bwMode="auto">
                  <a:xfrm>
                    <a:off x="6560598" y="656948"/>
                    <a:ext cx="2218962" cy="22416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4" name="Rectangle 33"/>
                  <p:cNvSpPr/>
                  <p:nvPr/>
                </p:nvSpPr>
                <p:spPr>
                  <a:xfrm>
                    <a:off x="6480699" y="1571374"/>
                    <a:ext cx="284183" cy="381011"/>
                  </a:xfrm>
                  <a:prstGeom prst="rect">
                    <a:avLst/>
                  </a:prstGeom>
                  <a:solidFill>
                    <a:srgbClr val="FFFFFF"/>
                  </a:solidFill>
                  <a:ln w="25400" cap="flat" cmpd="sng" algn="ctr">
                    <a:solidFill>
                      <a:srgbClr val="FFFFFF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2" name="Rectangle 31"/>
                <p:cNvSpPr/>
                <p:nvPr/>
              </p:nvSpPr>
              <p:spPr>
                <a:xfrm>
                  <a:off x="6817273" y="1695202"/>
                  <a:ext cx="93670" cy="127004"/>
                </a:xfrm>
                <a:prstGeom prst="rect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rgbClr val="FFFFFF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0" name="TextBox 23"/>
              <p:cNvSpPr txBox="1">
                <a:spLocks noChangeArrowheads="1"/>
              </p:cNvSpPr>
              <p:nvPr/>
            </p:nvSpPr>
            <p:spPr bwMode="auto">
              <a:xfrm>
                <a:off x="7216775" y="204788"/>
                <a:ext cx="3651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Arial" charset="0"/>
                  </a:rPr>
                  <a:t>e</a:t>
                </a:r>
                <a:r>
                  <a:rPr kumimoji="0" lang="en-US" altLang="en-US" sz="1800" b="1" i="0" u="none" strike="noStrike" kern="0" cap="none" spc="0" normalizeH="0" baseline="30000" noProof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35" name="Arc 34"/>
            <p:cNvSpPr/>
            <p:nvPr/>
          </p:nvSpPr>
          <p:spPr>
            <a:xfrm rot="17735586">
              <a:off x="6544833" y="2475283"/>
              <a:ext cx="1027113" cy="830262"/>
            </a:xfrm>
            <a:prstGeom prst="arc">
              <a:avLst>
                <a:gd name="adj1" fmla="val 16200000"/>
                <a:gd name="adj2" fmla="val 2841248"/>
              </a:avLst>
            </a:prstGeom>
            <a:noFill/>
            <a:ln w="19050" cap="flat" cmpd="sng" algn="ctr">
              <a:solidFill>
                <a:srgbClr val="7030A0"/>
              </a:solidFill>
              <a:prstDash val="solid"/>
              <a:headEnd type="none" w="med" len="med"/>
              <a:tailEnd type="arrow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940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625034"/>
            <a:ext cx="746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Some Definitions  -  </a:t>
            </a:r>
            <a:r>
              <a:rPr kumimoji="0" lang="ar-SA" altLang="en-US" sz="36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بعض المصطلحات</a:t>
            </a:r>
            <a:endParaRPr kumimoji="0" lang="en-US" altLang="en-US" sz="36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447800"/>
            <a:ext cx="762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Electrochemistry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- deals with the relationship of chemical reactions and electricity.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236220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Redox Reactions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- Chemical reactions which involve a transfer of electrons.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32004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Electrochemical Cell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- a system consisting of electrodes that dip into an electrolyte in which a reaction either generates or uses an electric current.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5000" y="4419600"/>
            <a:ext cx="762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Voltaic Cell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- An electrochemical cell in which a spontaneous reaction generates an electric current.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60400" y="5334000"/>
            <a:ext cx="762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Electrolytic Cell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- An electrochemical cell in which an electric current forces a reaction to occur.</a:t>
            </a:r>
          </a:p>
        </p:txBody>
      </p:sp>
    </p:spTree>
    <p:extLst>
      <p:ext uri="{BB962C8B-B14F-4D97-AF65-F5344CB8AC3E}">
        <p14:creationId xmlns:p14="http://schemas.microsoft.com/office/powerpoint/2010/main" val="125957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build="p" autoUpdateAnimBg="0"/>
      <p:bldP spid="8" grpId="0" build="p" autoUpdateAnimBg="0"/>
      <p:bldP spid="10" grpId="0" build="p" autoUpdateAnimBg="0"/>
      <p:bldP spid="12" grpId="0" build="p" autoUpdateAnimBg="0"/>
      <p:bldP spid="1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Electrodes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الأقطاب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4950" y="1630754"/>
            <a:ext cx="8766175" cy="393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lvl="0" indent="-514350" algn="just" eaLnBrk="1" fontAlgn="base" hangingPunct="1">
              <a:spcBef>
                <a:spcPct val="0"/>
              </a:spcBef>
              <a:spcAft>
                <a:spcPts val="300"/>
              </a:spcAft>
              <a:buFontTx/>
              <a:buAutoNum type="arabicParenR"/>
              <a:defRPr/>
            </a:pPr>
            <a:r>
              <a:rPr lang="en-US" altLang="en-US" b="1" u="sng" kern="0" dirty="0">
                <a:solidFill>
                  <a:srgbClr val="CC3300"/>
                </a:solidFill>
                <a:latin typeface="Maiandra GD" panose="020E0502030308020204" pitchFamily="34" charset="0"/>
              </a:rPr>
              <a:t>Anode :</a:t>
            </a:r>
            <a:r>
              <a:rPr lang="en-US" altLang="en-US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– electrode where </a:t>
            </a:r>
            <a:r>
              <a:rPr lang="en-US" altLang="en-US" b="1" i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oxidation</a:t>
            </a:r>
            <a:r>
              <a:rPr lang="en-US" altLang="en-US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occurs</a:t>
            </a:r>
            <a:endParaRPr kumimoji="0" lang="en-US" alt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   </a:t>
            </a:r>
            <a:endParaRPr kumimoji="0" lang="en-US" altLang="en-US" sz="1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  <a:sym typeface="Wingdings" pitchFamily="2" charset="2"/>
            </a:endParaRP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lang="en-US" altLang="en-US" sz="2400" b="1" kern="0" dirty="0">
                <a:solidFill>
                  <a:srgbClr val="CC3300"/>
                </a:solidFill>
                <a:latin typeface="Maiandra GD" panose="020E0502030308020204" pitchFamily="34" charset="0"/>
                <a:sym typeface="Wingdings" pitchFamily="2" charset="2"/>
              </a:rPr>
              <a:t>Examples of anode ½ reactions: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kern="0" dirty="0">
                <a:solidFill>
                  <a:srgbClr val="CC3300"/>
                </a:solidFill>
                <a:latin typeface="Maiandra GD" panose="020E0502030308020204" pitchFamily="34" charset="0"/>
                <a:sym typeface="Wingdings" pitchFamily="2" charset="2"/>
              </a:rPr>
              <a:t>	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Cu(s) </a:t>
            </a:r>
            <a:r>
              <a:rPr lang="en-US" altLang="en-US" sz="3600" b="1" kern="0" dirty="0">
                <a:solidFill>
                  <a:srgbClr val="C00000"/>
                </a:solidFill>
                <a:latin typeface="Maiandra GD" panose="020E0502030308020204" pitchFamily="34" charset="0"/>
              </a:rPr>
              <a:t>↔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Cu</a:t>
            </a:r>
            <a:r>
              <a:rPr lang="en-US" altLang="en-US" sz="2400" b="1" kern="0" baseline="30000" dirty="0">
                <a:solidFill>
                  <a:srgbClr val="000000"/>
                </a:solidFill>
                <a:latin typeface="Maiandra GD" panose="020E0502030308020204" pitchFamily="34" charset="0"/>
              </a:rPr>
              <a:t>2+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+ 2</a:t>
            </a:r>
            <a:r>
              <a:rPr lang="en-US" altLang="en-US" sz="2400" b="1" i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e</a:t>
            </a:r>
            <a:r>
              <a:rPr lang="en-US" altLang="en-US" sz="2400" b="1" i="1" kern="0" baseline="30000" dirty="0">
                <a:solidFill>
                  <a:srgbClr val="000000"/>
                </a:solidFill>
                <a:latin typeface="Maiandra GD" panose="020E0502030308020204" pitchFamily="34" charset="0"/>
              </a:rPr>
              <a:t>-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	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Fe</a:t>
            </a:r>
            <a:r>
              <a:rPr lang="en-US" altLang="en-US" sz="2400" b="1" kern="0" baseline="3000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2+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lang="en-US" altLang="en-US" sz="3600" b="1" kern="0" dirty="0">
                <a:solidFill>
                  <a:srgbClr val="C00000"/>
                </a:solidFill>
                <a:latin typeface="Maiandra GD" panose="020E0502030308020204" pitchFamily="34" charset="0"/>
              </a:rPr>
              <a:t>↔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Fe</a:t>
            </a:r>
            <a:r>
              <a:rPr lang="en-US" altLang="en-US" sz="2400" b="1" kern="0" baseline="30000" dirty="0">
                <a:solidFill>
                  <a:srgbClr val="000000"/>
                </a:solidFill>
                <a:latin typeface="Maiandra GD" panose="020E0502030308020204" pitchFamily="34" charset="0"/>
              </a:rPr>
              <a:t>2+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+ </a:t>
            </a:r>
            <a:r>
              <a:rPr lang="en-US" altLang="en-US" sz="2400" b="1" i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e</a:t>
            </a:r>
            <a:r>
              <a:rPr lang="en-US" altLang="en-US" sz="2400" b="1" i="1" kern="0" baseline="30000" dirty="0">
                <a:solidFill>
                  <a:srgbClr val="000000"/>
                </a:solidFill>
                <a:latin typeface="Maiandra GD" panose="020E0502030308020204" pitchFamily="34" charset="0"/>
              </a:rPr>
              <a:t>-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	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Ag(s) + Cl</a:t>
            </a:r>
            <a:r>
              <a:rPr lang="en-US" altLang="en-US" sz="2400" b="1" kern="0" baseline="3000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-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lang="en-US" altLang="en-US" sz="3600" b="1" kern="0" dirty="0">
                <a:solidFill>
                  <a:srgbClr val="C00000"/>
                </a:solidFill>
                <a:latin typeface="Maiandra GD" panose="020E0502030308020204" pitchFamily="34" charset="0"/>
              </a:rPr>
              <a:t>↔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 </a:t>
            </a:r>
            <a:r>
              <a:rPr lang="en-US" altLang="en-US" sz="2400" b="1" kern="0" dirty="0" err="1">
                <a:solidFill>
                  <a:srgbClr val="000000"/>
                </a:solidFill>
                <a:latin typeface="Maiandra GD" panose="020E0502030308020204" pitchFamily="34" charset="0"/>
              </a:rPr>
              <a:t>AgCl</a:t>
            </a:r>
            <a:r>
              <a:rPr lang="en-US" altLang="en-US" sz="2400" b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(s) + </a:t>
            </a:r>
            <a:r>
              <a:rPr lang="en-US" altLang="en-US" sz="2400" b="1" i="1" kern="0" dirty="0">
                <a:solidFill>
                  <a:srgbClr val="000000"/>
                </a:solidFill>
                <a:latin typeface="Maiandra GD" panose="020E0502030308020204" pitchFamily="34" charset="0"/>
              </a:rPr>
              <a:t>e</a:t>
            </a:r>
            <a:r>
              <a:rPr lang="en-US" altLang="en-US" sz="2400" b="1" i="1" kern="0" baseline="30000" dirty="0">
                <a:solidFill>
                  <a:srgbClr val="000000"/>
                </a:solidFill>
                <a:latin typeface="Maiandra GD" panose="020E0502030308020204" pitchFamily="34" charset="0"/>
              </a:rPr>
              <a:t>-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kern="0" baseline="30000" dirty="0">
                <a:solidFill>
                  <a:srgbClr val="000000"/>
                </a:solidFill>
              </a:rPr>
              <a:t>				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kern="0" baseline="30000" dirty="0">
                <a:solidFill>
                  <a:srgbClr val="000000"/>
                </a:solidFill>
              </a:rPr>
              <a:t>	</a:t>
            </a:r>
            <a:r>
              <a:rPr lang="en-US" altLang="en-US" sz="2400" b="1" kern="0" baseline="30000" dirty="0">
                <a:solidFill>
                  <a:srgbClr val="000000"/>
                </a:solidFill>
                <a:latin typeface="Maiandra GD" panose="020E0502030308020204" pitchFamily="34" charset="0"/>
              </a:rPr>
              <a:t>	</a:t>
            </a: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- </a:t>
            </a:r>
            <a:r>
              <a:rPr lang="en-US" altLang="en-US" sz="2400" b="1" i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e</a:t>
            </a:r>
            <a:r>
              <a:rPr lang="en-US" altLang="en-US" sz="2400" b="1" i="1" kern="0" baseline="30000" dirty="0">
                <a:solidFill>
                  <a:srgbClr val="660066"/>
                </a:solidFill>
                <a:latin typeface="Maiandra GD" panose="020E0502030308020204" pitchFamily="34" charset="0"/>
              </a:rPr>
              <a:t>-</a:t>
            </a: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 is taken up by electrode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kern="0" dirty="0">
                <a:solidFill>
                  <a:srgbClr val="660066"/>
                </a:solidFill>
                <a:latin typeface="Maiandra GD" panose="020E0502030308020204" pitchFamily="34" charset="0"/>
              </a:rPr>
              <a:t>		   into electrical circuit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29200" y="2212712"/>
            <a:ext cx="3792622" cy="4035688"/>
            <a:chOff x="5029200" y="2180962"/>
            <a:chExt cx="3792622" cy="4035688"/>
          </a:xfrm>
        </p:grpSpPr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5029200" y="2989564"/>
              <a:ext cx="3792622" cy="3227086"/>
              <a:chOff x="5952663" y="3888419"/>
              <a:chExt cx="2198356" cy="2269649"/>
            </a:xfrm>
          </p:grpSpPr>
          <p:pic>
            <p:nvPicPr>
              <p:cNvPr id="18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2529" r="56232"/>
              <a:stretch>
                <a:fillRect/>
              </a:stretch>
            </p:blipFill>
            <p:spPr bwMode="auto">
              <a:xfrm>
                <a:off x="5952663" y="3888419"/>
                <a:ext cx="2197038" cy="22696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7924040" y="4986739"/>
                <a:ext cx="226979" cy="125386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808171" y="4945472"/>
                <a:ext cx="76188" cy="126973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Arc 15"/>
            <p:cNvSpPr/>
            <p:nvPr/>
          </p:nvSpPr>
          <p:spPr>
            <a:xfrm rot="17083523">
              <a:off x="6552815" y="2358701"/>
              <a:ext cx="1775091" cy="1419613"/>
            </a:xfrm>
            <a:prstGeom prst="arc">
              <a:avLst>
                <a:gd name="adj1" fmla="val 16200000"/>
                <a:gd name="adj2" fmla="val 3571339"/>
              </a:avLst>
            </a:prstGeom>
            <a:noFill/>
            <a:ln w="19050" cap="flat" cmpd="sng" algn="ctr">
              <a:solidFill>
                <a:srgbClr val="7030A0"/>
              </a:solidFill>
              <a:prstDash val="solid"/>
              <a:headEnd type="none" w="med" len="med"/>
              <a:tailEnd type="arrow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TextBox 25"/>
            <p:cNvSpPr txBox="1">
              <a:spLocks noChangeArrowheads="1"/>
            </p:cNvSpPr>
            <p:nvPr/>
          </p:nvSpPr>
          <p:spPr bwMode="auto">
            <a:xfrm>
              <a:off x="7239000" y="2372045"/>
              <a:ext cx="4251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charset="0"/>
                </a:rPr>
                <a:t>e</a:t>
              </a:r>
              <a:r>
                <a:rPr kumimoji="0" lang="en-US" altLang="en-US" sz="2400" b="1" i="0" u="none" strike="noStrike" kern="0" cap="none" spc="0" normalizeH="0" baseline="3000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2316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Liquid junction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الرابط السائل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963" y="1344612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sym typeface="Wingdings" pitchFamily="2" charset="2"/>
              </a:rPr>
              <a:t>Liquid</a:t>
            </a:r>
            <a:r>
              <a:rPr lang="en-US" altLang="en-US" sz="2400" b="1" kern="0" dirty="0">
                <a:solidFill>
                  <a:srgbClr val="000066"/>
                </a:solidFill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lang="en-US" altLang="en-US" sz="2400" b="1" kern="0" dirty="0">
                <a:solidFill>
                  <a:srgbClr val="FF0066"/>
                </a:solidFill>
                <a:latin typeface="Maiandra GD" panose="020E0502030308020204" pitchFamily="34" charset="0"/>
                <a:sym typeface="Wingdings" pitchFamily="2" charset="2"/>
              </a:rPr>
              <a:t>junction</a:t>
            </a:r>
            <a:r>
              <a:rPr lang="en-US" altLang="en-US" sz="2400" b="1" kern="0" dirty="0">
                <a:solidFill>
                  <a:srgbClr val="000066"/>
                </a:solidFill>
                <a:latin typeface="Maiandra GD" panose="020E0502030308020204" pitchFamily="34" charset="0"/>
                <a:sym typeface="Wingdings" pitchFamily="2" charset="2"/>
              </a:rPr>
              <a:t> is the </a:t>
            </a:r>
            <a:r>
              <a:rPr lang="en-US" altLang="en-US" sz="2400" b="1" kern="0" dirty="0" err="1">
                <a:solidFill>
                  <a:srgbClr val="FF0066"/>
                </a:solidFill>
                <a:latin typeface="Maiandra GD" panose="020E0502030308020204" pitchFamily="34" charset="0"/>
                <a:sym typeface="Wingdings" pitchFamily="2" charset="2"/>
              </a:rPr>
              <a:t>i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nterface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between two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solutions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rPr>
              <a:t> with different components or concentrations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87700" y="2286001"/>
            <a:ext cx="5799038" cy="3886200"/>
            <a:chOff x="3187700" y="2286001"/>
            <a:chExt cx="5799038" cy="3886200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700" y="2286001"/>
              <a:ext cx="5799038" cy="3886200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5424488" y="4992687"/>
              <a:ext cx="515937" cy="365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5160962" y="5145087"/>
              <a:ext cx="1697038" cy="336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charset="0"/>
                </a:rPr>
                <a:t>Liquid Junction</a:t>
              </a: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flipH="1" flipV="1">
              <a:off x="5273674" y="4992686"/>
              <a:ext cx="441325" cy="182563"/>
            </a:xfrm>
            <a:prstGeom prst="line">
              <a:avLst/>
            </a:prstGeom>
            <a:noFill/>
            <a:ln w="38100">
              <a:solidFill>
                <a:srgbClr val="2D2D8A">
                  <a:lumMod val="75000"/>
                </a:srgb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6459538" y="4992687"/>
              <a:ext cx="398462" cy="193675"/>
            </a:xfrm>
            <a:prstGeom prst="line">
              <a:avLst/>
            </a:prstGeom>
            <a:noFill/>
            <a:ln w="38100">
              <a:solidFill>
                <a:srgbClr val="2D2D8A">
                  <a:lumMod val="75000"/>
                </a:srgb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</p:grp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06388" y="2819400"/>
            <a:ext cx="2665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aiandra GD" panose="020E0502030308020204" pitchFamily="34" charset="0"/>
              </a:rPr>
              <a:t>Small 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</a:rPr>
              <a:t>potentials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aiandra GD" panose="020E0502030308020204" pitchFamily="34" charset="0"/>
              </a:rPr>
              <a:t> may develop at 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</a:rPr>
              <a:t>junction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aiandra GD" panose="020E0502030308020204" pitchFamily="34" charset="0"/>
              </a:rPr>
              <a:t> that affect overall 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</a:rPr>
              <a:t>cell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</a:rPr>
              <a:t>potential</a:t>
            </a:r>
          </a:p>
        </p:txBody>
      </p:sp>
    </p:spTree>
    <p:extLst>
      <p:ext uri="{BB962C8B-B14F-4D97-AF65-F5344CB8AC3E}">
        <p14:creationId xmlns:p14="http://schemas.microsoft.com/office/powerpoint/2010/main" val="1670428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091" y="3581400"/>
            <a:ext cx="4825509" cy="3233979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3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Representation of cells</a:t>
            </a:r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  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رمز الخلايا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0" y="914400"/>
            <a:ext cx="9128229" cy="3147873"/>
            <a:chOff x="425450" y="3787775"/>
            <a:chExt cx="9128229" cy="3147874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60388" y="3787775"/>
              <a:ext cx="8766175" cy="1815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457200" marR="0" lvl="0" indent="-45720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			B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y convention it starts with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anode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 on left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		</a:t>
              </a:r>
            </a:p>
            <a:p>
              <a:pPr marL="457200" marR="0" lvl="0" indent="-4572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		</a:t>
              </a:r>
            </a:p>
            <a:p>
              <a:pPr marL="457200" marR="0" lvl="0" indent="-4572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kern="0" dirty="0">
                  <a:solidFill>
                    <a:srgbClr val="CC3300"/>
                  </a:solidFill>
                  <a:latin typeface="Maiandra GD" panose="020E0502030308020204" pitchFamily="34" charset="0"/>
                  <a:sym typeface="Wingdings" pitchFamily="2" charset="2"/>
                </a:rPr>
                <a:t>   </a:t>
              </a:r>
              <a:endPara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endParaRPr>
            </a:p>
            <a:p>
              <a:pPr marL="457200" marR="0" lvl="0" indent="-4572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		</a:t>
              </a:r>
            </a:p>
            <a:p>
              <a:pPr marL="457200" marR="0" lvl="0" indent="-4572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Maiandra GD" panose="020E0502030308020204" pitchFamily="34" charset="0"/>
                <a:sym typeface="Wingdings" pitchFamily="2" charset="2"/>
              </a:endParaRPr>
            </a:p>
            <a:p>
              <a:pPr marL="457200" marR="0" lvl="0" indent="-4572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		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Zn|ZnSO</a:t>
              </a:r>
              <a:r>
                <a:rPr kumimoji="0" lang="en-US" altLang="en-U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4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(</a:t>
              </a:r>
              <a:r>
                <a:rPr kumimoji="0" lang="en-US" altLang="en-US" sz="2200" b="1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C</a:t>
              </a:r>
              <a:r>
                <a:rPr kumimoji="0" lang="en-US" altLang="en-U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ZN</a:t>
              </a:r>
              <a:r>
                <a:rPr kumimoji="0" lang="en-US" altLang="en-US" sz="2200" b="1" i="0" u="none" strike="noStrike" kern="0" cap="none" spc="0" normalizeH="0" baseline="-2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2+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 = 0.0100)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CC0099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||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CuSO</a:t>
              </a:r>
              <a:r>
                <a:rPr kumimoji="0" lang="en-US" altLang="en-U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4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(</a:t>
              </a:r>
              <a:r>
                <a:rPr kumimoji="0" lang="en-US" altLang="en-US" sz="2200" b="1" i="1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C</a:t>
              </a:r>
              <a:r>
                <a:rPr kumimoji="0" lang="en-US" altLang="en-U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Cu</a:t>
              </a:r>
              <a:r>
                <a:rPr kumimoji="0" lang="en-US" altLang="en-US" sz="2200" b="1" i="0" u="none" strike="noStrike" kern="0" cap="none" spc="0" normalizeH="0" baseline="-200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2+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  <a:sym typeface="Wingdings" pitchFamily="2" charset="2"/>
                </a:rPr>
                <a:t> = 0.0100)|Cu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654050" y="5497513"/>
              <a:ext cx="8867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anode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2873761" y="4168775"/>
              <a:ext cx="33345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Phase boundary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Electrode/solution interfaces</a:t>
              </a: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>
              <a:off x="1998661" y="4854575"/>
              <a:ext cx="1333501" cy="3222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5988050" y="4854575"/>
              <a:ext cx="2151669" cy="35401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6208328" y="5603659"/>
              <a:ext cx="1532322" cy="56542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6292850" y="6149976"/>
              <a:ext cx="3260829" cy="7078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Solution in contact with 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cathode &amp; its concentration</a:t>
              </a:r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5108285" y="5616576"/>
              <a:ext cx="0" cy="268288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 flipH="1">
              <a:off x="1797050" y="5616576"/>
              <a:ext cx="1800225" cy="646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3854450" y="5768976"/>
              <a:ext cx="2135521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C0099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2 liquid junctions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C0099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due to salt bridge</a:t>
              </a: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 flipV="1">
              <a:off x="1035050" y="5387976"/>
              <a:ext cx="441325" cy="2156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8661977" y="5381048"/>
              <a:ext cx="526473" cy="15932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8381076" y="5510213"/>
              <a:ext cx="107753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cathode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425450" y="6227763"/>
              <a:ext cx="3070071" cy="7078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Solution in contact with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anode &amp; its concentration</a:t>
              </a:r>
            </a:p>
          </p:txBody>
        </p:sp>
      </p:grp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7827820" y="2895600"/>
            <a:ext cx="1249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reduction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0" y="2895600"/>
            <a:ext cx="1257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oxidation</a:t>
            </a:r>
          </a:p>
        </p:txBody>
      </p:sp>
    </p:spTree>
    <p:extLst>
      <p:ext uri="{BB962C8B-B14F-4D97-AF65-F5344CB8AC3E}">
        <p14:creationId xmlns:p14="http://schemas.microsoft.com/office/powerpoint/2010/main" val="840342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Cell Potential  </a:t>
            </a:r>
            <a:r>
              <a:rPr lang="en-US" altLang="en-US" sz="3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جهد الخلية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galvanic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cell consists of an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oxidizing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agent (in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cathode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half-cell) and a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reducing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agent (in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anode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half-cell).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Electrons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flows through a wire from the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anode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half-cell to the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cathode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half-cell.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The driving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force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that allows electrons to flow is called the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electromotive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force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altLang="en-US" sz="2800" b="1" i="1" kern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emf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or the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cell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potential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altLang="en-US" sz="2800" b="1" i="1" kern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en-US" altLang="en-US" sz="2800" b="1" i="1" kern="0" baseline="-25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cell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The unit of electrical potential is </a:t>
            </a:r>
            <a:r>
              <a:rPr lang="en-US" altLang="en-US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volt</a:t>
            </a:r>
            <a:r>
              <a:rPr lang="en-US" altLang="en-US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altLang="en-US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</a:t>
            </a:r>
            <a:r>
              <a:rPr lang="en-US" altLang="en-US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J/C</a:t>
            </a:r>
            <a:r>
              <a:rPr lang="en-US" altLang="en-US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of charge transferred.</a:t>
            </a:r>
          </a:p>
        </p:txBody>
      </p:sp>
    </p:spTree>
    <p:extLst>
      <p:ext uri="{BB962C8B-B14F-4D97-AF65-F5344CB8AC3E}">
        <p14:creationId xmlns:p14="http://schemas.microsoft.com/office/powerpoint/2010/main" val="1368553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Cell Potential  </a:t>
            </a:r>
            <a:r>
              <a:rPr lang="en-US" altLang="en-US" sz="3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جهد الخلية</a:t>
            </a:r>
            <a:endParaRPr lang="en-US" altLang="en-US" sz="48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The cell potential is always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positive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for a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galvanic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cell, where</a:t>
            </a:r>
          </a:p>
          <a:p>
            <a:pPr marL="0" indent="0" algn="ctr">
              <a:lnSpc>
                <a:spcPts val="3600"/>
              </a:lnSpc>
              <a:buNone/>
            </a:pPr>
            <a:r>
              <a:rPr lang="en-US" altLang="en-US" b="1" i="1" kern="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E°</a:t>
            </a:r>
            <a:r>
              <a:rPr lang="en-US" altLang="en-US" b="1" i="1" kern="0" baseline="-1600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cell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= E°</a:t>
            </a:r>
            <a:r>
              <a:rPr lang="en-US" altLang="en-US" b="1" i="1" kern="0" baseline="-1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(cathode half-cell)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– E°</a:t>
            </a:r>
            <a:r>
              <a:rPr lang="en-US" altLang="en-US" b="1" i="1" kern="0" baseline="-1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(anode half-cell)</a:t>
            </a:r>
            <a:endParaRPr lang="en-US" altLang="en-US" b="1" i="1" kern="0" dirty="0">
              <a:solidFill>
                <a:srgbClr val="CC0099"/>
              </a:solidFill>
              <a:latin typeface="Maiandra GD" panose="020E0502030308020204" pitchFamily="34" charset="0"/>
              <a:cs typeface="Times New Roman" pitchFamily="18" charset="0"/>
            </a:endParaRPr>
          </a:p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8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Anode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is the </a:t>
            </a:r>
            <a:r>
              <a:rPr lang="en-US" altLang="en-US" sz="28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negative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pole and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cathode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is the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positive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pole .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800" b="1" kern="0" dirty="0">
                <a:solidFill>
                  <a:srgbClr val="800080"/>
                </a:solidFill>
                <a:latin typeface="Maiandra GD" panose="020E0502030308020204" pitchFamily="34" charset="0"/>
                <a:cs typeface="Times New Roman" pitchFamily="18" charset="0"/>
              </a:rPr>
              <a:t>Electrons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flow from the </a:t>
            </a:r>
            <a:r>
              <a:rPr lang="en-US" altLang="en-US" sz="28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anode (-)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to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cathode (+)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Current flows from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cathode (+)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to </a:t>
            </a:r>
            <a:r>
              <a:rPr lang="en-US" altLang="en-US" sz="28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anode (-)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8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Positive ions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flow from </a:t>
            </a:r>
            <a:r>
              <a:rPr lang="en-US" altLang="en-US" sz="28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anode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to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cathode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half-cells and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negative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ions flows from </a:t>
            </a:r>
            <a:r>
              <a:rPr lang="en-US" altLang="en-US" sz="28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cathode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to </a:t>
            </a:r>
            <a:r>
              <a:rPr lang="en-US" altLang="en-US" sz="2800" b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anode</a:t>
            </a: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though the “salt bridge”.</a:t>
            </a:r>
          </a:p>
        </p:txBody>
      </p:sp>
    </p:spTree>
    <p:extLst>
      <p:ext uri="{BB962C8B-B14F-4D97-AF65-F5344CB8AC3E}">
        <p14:creationId xmlns:p14="http://schemas.microsoft.com/office/powerpoint/2010/main" val="1181980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90500" y="274638"/>
            <a:ext cx="87630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1">
              <a:buFont typeface="Wingdings" pitchFamily="2" charset="2"/>
              <a:buNone/>
            </a:pP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الجهد القياسي للإختزال</a:t>
            </a:r>
          </a:p>
          <a:p>
            <a:pPr rtl="1">
              <a:buFont typeface="Wingdings" pitchFamily="2" charset="2"/>
              <a:buNone/>
            </a:pP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Standard Reduction Potential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Values of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are given in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standard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table of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half-cell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potentials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are for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reduction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half-cell reactions</a:t>
            </a:r>
          </a:p>
          <a:p>
            <a:pPr lvl="1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Standard conditions: 1 M, 1 </a:t>
            </a:r>
            <a:r>
              <a:rPr lang="en-US" altLang="en-US" sz="2600" b="1" kern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atm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25°C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When a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half-reaction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reversed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the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algebraic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sign of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changes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When a half-reaction is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multiplied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by an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integer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the value of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remains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the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same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galvanic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cell runs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spontaneously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the direction that gives a 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positive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value for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 </a:t>
            </a:r>
            <a:r>
              <a:rPr lang="en-US" altLang="en-US" sz="2600" b="1" kern="0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cell</a:t>
            </a: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50742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112838"/>
            <a:ext cx="82296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Reaction:   Fe</a:t>
            </a:r>
            <a:r>
              <a:rPr lang="en-US" altLang="en-US" sz="2800" b="1" kern="0" baseline="30000" dirty="0">
                <a:latin typeface="Maiandra GD" panose="020E0502030308020204" pitchFamily="34" charset="0"/>
                <a:cs typeface="Times New Roman" pitchFamily="18" charset="0"/>
              </a:rPr>
              <a:t>3+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sz="2800" b="1" i="1" kern="0" dirty="0" err="1"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) + Cu(</a:t>
            </a:r>
            <a:r>
              <a:rPr lang="en-US" altLang="en-US" sz="2800" b="1" i="1" kern="0" dirty="0">
                <a:latin typeface="Maiandra GD" panose="020E0502030308020204" pitchFamily="34" charset="0"/>
                <a:cs typeface="Times New Roman" pitchFamily="18" charset="0"/>
              </a:rPr>
              <a:t>s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) 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 Cu</a:t>
            </a:r>
            <a:r>
              <a:rPr lang="en-US" altLang="en-US" sz="2800" b="1" kern="0" baseline="30000" dirty="0"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sz="2800" b="1" i="1" kern="0" dirty="0" err="1"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) + Fe</a:t>
            </a:r>
            <a:r>
              <a:rPr lang="en-US" altLang="en-US" sz="2800" b="1" kern="0" baseline="30000" dirty="0"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sz="2800" b="1" i="1" kern="0" dirty="0" err="1"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sz="2800" b="1" kern="0" dirty="0">
                <a:latin typeface="Maiandra GD" panose="020E0502030308020204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i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Half-Reactions: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Fe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3+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+ 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–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Fe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	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= 0.77 V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Cu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+ 2e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–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Cu	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= 0.34 V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To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balance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the cell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reaction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and calculate the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cell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potential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, we must reverse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reaction 2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Cu 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Cu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+ 2e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–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	 –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= – 0.34 V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Each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Cu 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atom produces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two electrons 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but each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Fe</a:t>
            </a:r>
            <a:r>
              <a:rPr lang="en-US" altLang="en-US" sz="2600" b="1" kern="0" baseline="3000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3+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ion accepts only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one electron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, therefore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reaction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1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must be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multiplied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by </a:t>
            </a:r>
            <a:r>
              <a:rPr lang="en-US" altLang="en-US" sz="2600" b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2</a:t>
            </a:r>
            <a:r>
              <a:rPr lang="en-US" altLang="en-US" sz="26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2Fe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3+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+ 2e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–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2Fe</a:t>
            </a:r>
            <a:r>
              <a:rPr lang="en-US" altLang="en-US" sz="26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    </a:t>
            </a:r>
            <a:r>
              <a:rPr lang="en-US" altLang="en-US" sz="26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Maiandra GD" panose="020E0502030308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E°</a:t>
            </a:r>
            <a:r>
              <a:rPr lang="en-US" altLang="en-US" sz="26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= 0.77 V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Examples of Cell Potential  </a:t>
            </a:r>
            <a:r>
              <a:rPr lang="en-US" altLang="en-US" sz="3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ar-SA" altLang="en-US" sz="4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أمثلة عن جهد الخلية</a:t>
            </a:r>
            <a:endParaRPr lang="en-US" altLang="en-US" sz="40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509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" y="198438"/>
            <a:ext cx="87630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1">
              <a:buFont typeface="Wingdings" pitchFamily="2" charset="2"/>
              <a:buNone/>
            </a:pP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الجهد القياسي للخلية</a:t>
            </a:r>
          </a:p>
          <a:p>
            <a:pPr rtl="1">
              <a:buFont typeface="Wingdings" pitchFamily="2" charset="2"/>
              <a:buNone/>
            </a:pP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Standard Cell Potential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19100" y="1676400"/>
            <a:ext cx="8572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Half-reactions: </a:t>
            </a:r>
          </a:p>
          <a:p>
            <a:pPr>
              <a:buFontTx/>
              <a:buNone/>
            </a:pPr>
            <a:r>
              <a:rPr lang="en-US" altLang="en-US" sz="28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28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2Fe</a:t>
            </a:r>
            <a:r>
              <a:rPr lang="en-US" altLang="en-US" sz="28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3+</a:t>
            </a:r>
            <a:r>
              <a:rPr lang="en-US" altLang="en-US" sz="28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+ 2e</a:t>
            </a:r>
            <a:r>
              <a:rPr lang="en-US" altLang="en-US" sz="28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–</a:t>
            </a:r>
            <a:r>
              <a:rPr lang="en-US" altLang="en-US" sz="28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 </a:t>
            </a:r>
            <a:r>
              <a:rPr lang="en-US" altLang="en-US" sz="28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en-US" sz="28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2Fe</a:t>
            </a:r>
            <a:r>
              <a:rPr lang="en-US" altLang="en-US" sz="2800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2+ </a:t>
            </a:r>
            <a:r>
              <a:rPr lang="en-US" altLang="en-US" sz="2800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;       E° = 0.77 V (cathode)</a:t>
            </a:r>
          </a:p>
          <a:p>
            <a:pPr>
              <a:buFontTx/>
              <a:buNone/>
            </a:pPr>
            <a:r>
              <a:rPr lang="en-US" altLang="en-US" sz="2800" b="1" i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    </a:t>
            </a:r>
            <a:r>
              <a:rPr lang="en-US" altLang="en-US" sz="2800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Cu  </a:t>
            </a:r>
            <a:r>
              <a:rPr lang="en-US" altLang="en-US" sz="2800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2800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   Cu</a:t>
            </a:r>
            <a:r>
              <a:rPr lang="en-US" altLang="en-US" sz="2800" b="1" i="1" kern="0" baseline="3000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2800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 + 2e</a:t>
            </a:r>
            <a:r>
              <a:rPr lang="en-US" altLang="en-US" sz="2800" b="1" i="1" kern="0" baseline="3000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–  </a:t>
            </a:r>
            <a:r>
              <a:rPr lang="en-US" altLang="en-US" sz="2800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;    – E° = – 0.34 V (anode)</a:t>
            </a:r>
          </a:p>
          <a:p>
            <a:pPr>
              <a:buFontTx/>
              <a:buNone/>
            </a:pPr>
            <a:r>
              <a:rPr lang="en-US" altLang="en-US" sz="14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Balanced Cell Reaction: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			</a:t>
            </a:r>
            <a:r>
              <a:rPr lang="en-US" altLang="en-US" sz="32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Cu + 2Fe</a:t>
            </a:r>
            <a:r>
              <a:rPr lang="en-US" altLang="en-US" sz="3200" b="1" i="1" kern="0" baseline="3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3+</a:t>
            </a:r>
            <a:r>
              <a:rPr lang="en-US" altLang="en-US" sz="32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32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32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Cu</a:t>
            </a:r>
            <a:r>
              <a:rPr lang="en-US" altLang="en-US" sz="3200" b="1" i="1" kern="0" baseline="3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2+ </a:t>
            </a:r>
            <a:r>
              <a:rPr lang="en-US" altLang="en-US" sz="32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+ 2Fe</a:t>
            </a:r>
            <a:r>
              <a:rPr lang="en-US" altLang="en-US" sz="3200" b="1" i="1" kern="0" baseline="3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endParaRPr lang="en-US" altLang="en-US" sz="3200" b="1" i="1" kern="0" dirty="0">
              <a:solidFill>
                <a:srgbClr val="CC0099"/>
              </a:solidFill>
              <a:latin typeface="Maiandra GD" panose="020E0502030308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en-US" sz="14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Cell Potential: E</a:t>
            </a:r>
          </a:p>
          <a:p>
            <a:pPr>
              <a:buFontTx/>
              <a:buNone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	 </a:t>
            </a:r>
            <a:r>
              <a:rPr lang="en-US" altLang="en-US" b="1" i="1" kern="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E°</a:t>
            </a:r>
            <a:r>
              <a:rPr lang="en-US" altLang="en-US" b="1" i="1" kern="0" baseline="-2500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cell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= E°(cathode) – E°(anode)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3200" b="1" i="1" kern="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E°</a:t>
            </a:r>
            <a:r>
              <a:rPr lang="en-US" altLang="en-US" sz="3200" b="1" i="1" kern="0" baseline="-2500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cell</a:t>
            </a:r>
            <a:r>
              <a:rPr lang="en-US" altLang="en-US" sz="32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= 0.77 V – 0.34 V = 0.43 V</a:t>
            </a:r>
          </a:p>
        </p:txBody>
      </p:sp>
    </p:spTree>
    <p:extLst>
      <p:ext uri="{BB962C8B-B14F-4D97-AF65-F5344CB8AC3E}">
        <p14:creationId xmlns:p14="http://schemas.microsoft.com/office/powerpoint/2010/main" val="419108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" y="427038"/>
            <a:ext cx="87630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1">
              <a:buFont typeface="Wingdings" pitchFamily="2" charset="2"/>
              <a:buNone/>
            </a:pP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حساب الجهد القياسي للخلية</a:t>
            </a:r>
          </a:p>
          <a:p>
            <a:pPr>
              <a:buFont typeface="Wingdings" pitchFamily="2" charset="2"/>
              <a:buNone/>
            </a:pP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Calculating Standard Cell Potential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Given the following reduction potentials: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b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  </a:t>
            </a:r>
            <a:r>
              <a:rPr lang="en-US" altLang="en-US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Ag</a:t>
            </a:r>
            <a:r>
              <a:rPr lang="en-US" altLang="en-US" b="1" i="1" kern="0" baseline="32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+</a:t>
            </a:r>
            <a:r>
              <a:rPr lang="en-US" altLang="en-US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b="1" i="1" kern="0" dirty="0" err="1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)  +  e</a:t>
            </a:r>
            <a:r>
              <a:rPr lang="en-US" altLang="en-US" b="1" i="1" kern="0" baseline="3000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-</a:t>
            </a:r>
            <a:r>
              <a:rPr lang="en-US" altLang="en-US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 Ag(s);	 </a:t>
            </a:r>
            <a:r>
              <a:rPr lang="en-US" altLang="en-US" b="1" i="1" kern="0" dirty="0">
                <a:solidFill>
                  <a:srgbClr val="FF0000"/>
                </a:solidFill>
                <a:latin typeface="Maiandra GD" panose="020E0502030308020204" pitchFamily="34" charset="0"/>
                <a:cs typeface="Times New Roman" pitchFamily="18" charset="0"/>
              </a:rPr>
              <a:t>E° = 0.80 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   Zn</a:t>
            </a:r>
            <a:r>
              <a:rPr lang="en-US" altLang="en-US" b="1" i="1" kern="0" baseline="3200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b="1" i="1" kern="0" dirty="0" err="1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)  + 2e</a:t>
            </a:r>
            <a:r>
              <a:rPr lang="en-US" altLang="en-US" b="1" i="1" kern="0" baseline="3000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-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 Zn(s);	 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E° = -0.76 V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sz="2800" b="1" kern="0" dirty="0">
              <a:solidFill>
                <a:srgbClr val="0000CC"/>
              </a:solidFill>
              <a:latin typeface="Maiandra GD" panose="020E050203030802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Calculate the cell potential for the following reaction and predict whether the reaction will take place: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	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Zn(s)  +  2Ag</a:t>
            </a:r>
            <a:r>
              <a:rPr lang="en-US" altLang="en-US" b="1" i="1" kern="0" baseline="32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+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b="1" i="1" kern="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) 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 Zn</a:t>
            </a:r>
            <a:r>
              <a:rPr lang="en-US" altLang="en-US" b="1" i="1" kern="0" baseline="32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2+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en-US" b="1" i="1" kern="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aq</a:t>
            </a:r>
            <a:r>
              <a:rPr lang="en-US" altLang="en-US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)  +  2Ag(s)</a:t>
            </a:r>
          </a:p>
        </p:txBody>
      </p:sp>
    </p:spTree>
    <p:extLst>
      <p:ext uri="{BB962C8B-B14F-4D97-AF65-F5344CB8AC3E}">
        <p14:creationId xmlns:p14="http://schemas.microsoft.com/office/powerpoint/2010/main" val="62055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" y="427038"/>
            <a:ext cx="87630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1">
              <a:buFont typeface="Wingdings" pitchFamily="2" charset="2"/>
              <a:buNone/>
            </a:pP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حساب الجهد القياسي للخلية</a:t>
            </a:r>
          </a:p>
          <a:p>
            <a:pPr>
              <a:buFont typeface="Wingdings" pitchFamily="2" charset="2"/>
              <a:buNone/>
            </a:pP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Calculating Standard Cell Potential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133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 Given the following reduction potentials: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b="1" i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  Cu</a:t>
            </a:r>
            <a:r>
              <a:rPr lang="en-US" altLang="en-US" b="1" i="1" kern="0" baseline="32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b="1" i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b="1" i="1" kern="0" dirty="0" err="1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b="1" i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)  + 2e</a:t>
            </a:r>
            <a:r>
              <a:rPr lang="en-US" altLang="en-US" b="1" i="1" kern="0" baseline="3000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-</a:t>
            </a:r>
            <a:r>
              <a:rPr lang="en-US" altLang="en-US" b="1" i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i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b="1" i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 Cu(s);	 </a:t>
            </a:r>
            <a:r>
              <a:rPr lang="en-US" altLang="en-US" b="1" i="1" kern="0" dirty="0">
                <a:solidFill>
                  <a:srgbClr val="FF0066"/>
                </a:solidFill>
                <a:latin typeface="Maiandra GD" panose="020E0502030308020204" pitchFamily="34" charset="0"/>
                <a:cs typeface="Times New Roman" pitchFamily="18" charset="0"/>
              </a:rPr>
              <a:t>E° = +0.34 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  Ni</a:t>
            </a:r>
            <a:r>
              <a:rPr lang="en-US" altLang="en-US" b="1" i="1" kern="0" baseline="3200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b="1" i="1" kern="0" dirty="0" err="1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)  + 2e</a:t>
            </a:r>
            <a:r>
              <a:rPr lang="en-US" altLang="en-US" b="1" i="1" kern="0" baseline="3000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-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  <a:sym typeface="Wingdings" pitchFamily="2" charset="2"/>
              </a:rPr>
              <a:t> Ni(s);	 </a:t>
            </a:r>
            <a:r>
              <a:rPr lang="en-US" altLang="en-US" b="1" i="1" kern="0" dirty="0">
                <a:solidFill>
                  <a:srgbClr val="00B050"/>
                </a:solidFill>
                <a:latin typeface="Maiandra GD" panose="020E0502030308020204" pitchFamily="34" charset="0"/>
                <a:cs typeface="Times New Roman" pitchFamily="18" charset="0"/>
              </a:rPr>
              <a:t>E° = -0.23 V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sz="2800" b="1" kern="0" dirty="0">
              <a:solidFill>
                <a:srgbClr val="0000CC"/>
              </a:solidFill>
              <a:latin typeface="Maiandra GD" panose="020E050203030802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kern="0" dirty="0">
                <a:solidFill>
                  <a:srgbClr val="0000CC"/>
                </a:solidFill>
                <a:latin typeface="Maiandra GD" panose="020E0502030308020204" pitchFamily="34" charset="0"/>
                <a:cs typeface="Times New Roman" pitchFamily="18" charset="0"/>
              </a:rPr>
              <a:t>  Predict whether the following reaction will take place: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  Cu(s)  +  Ni</a:t>
            </a:r>
            <a:r>
              <a:rPr lang="en-US" altLang="en-US" sz="3000" b="1" i="1" kern="0" baseline="3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sz="3000" b="1" i="1" kern="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) </a:t>
            </a: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Cu</a:t>
            </a:r>
            <a:r>
              <a:rPr lang="en-US" altLang="en-US" sz="3000" b="1" i="1" kern="0" baseline="3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2+</a:t>
            </a: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(</a:t>
            </a:r>
            <a:r>
              <a:rPr lang="en-US" altLang="en-US" sz="3000" b="1" i="1" kern="0" dirty="0" err="1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aq</a:t>
            </a: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) </a:t>
            </a:r>
            <a:r>
              <a:rPr lang="en-US" altLang="en-US" sz="3000" b="1" i="1" kern="0" baseline="3000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altLang="en-US" sz="3000" b="1" i="1" kern="0" dirty="0">
                <a:solidFill>
                  <a:srgbClr val="CC0099"/>
                </a:solidFill>
                <a:latin typeface="Maiandra GD" panose="020E0502030308020204" pitchFamily="34" charset="0"/>
                <a:cs typeface="Times New Roman" pitchFamily="18" charset="0"/>
              </a:rPr>
              <a:t>+  Ni(s)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sz="2800" b="1" kern="0" dirty="0">
              <a:solidFill>
                <a:srgbClr val="0000CC"/>
              </a:solidFill>
              <a:latin typeface="Maiandra GD" panose="020E0502030308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2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457200"/>
            <a:ext cx="746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Some Definitions  -  </a:t>
            </a:r>
            <a:r>
              <a:rPr kumimoji="0" lang="ar-SA" altLang="en-US" sz="36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بعض المصطلحات</a:t>
            </a:r>
            <a:endParaRPr kumimoji="0" lang="en-US" altLang="en-US" sz="36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Two General Classes of Chemical Reactions: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	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Redox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   &amp;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Non-Redox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28600" y="2222500"/>
            <a:ext cx="91440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Redox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reactions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= ones in which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electrons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are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transferred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&amp;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two processes are associated with redox reactions: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0" y="3200400"/>
            <a:ext cx="9144000" cy="1600200"/>
            <a:chOff x="0" y="3200400"/>
            <a:chExt cx="9144000" cy="1600200"/>
          </a:xfrm>
        </p:grpSpPr>
        <p:sp>
          <p:nvSpPr>
            <p:cNvPr id="22" name="Rectangle 3"/>
            <p:cNvSpPr txBox="1">
              <a:spLocks noChangeArrowheads="1"/>
            </p:cNvSpPr>
            <p:nvPr/>
          </p:nvSpPr>
          <p:spPr bwMode="auto">
            <a:xfrm>
              <a:off x="0" y="3200400"/>
              <a:ext cx="9144000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742950" marR="0" lvl="1" indent="-28575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1) 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Electrolysis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:  Electricity </a:t>
              </a:r>
              <a:r>
                <a:rPr kumimoji="0" lang="en-US" altLang="en-US" sz="2400" b="1" i="0" u="sng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forces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 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a chemical reaction to occur.  Example: </a:t>
              </a:r>
            </a:p>
            <a:p>
              <a:pPr marL="742950" marR="0" lvl="1" indent="-28575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Tx/>
                <a:buFontTx/>
                <a:buNone/>
                <a:tabLst/>
                <a:defRPr/>
              </a:pPr>
              <a:endPara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65000"/>
                <a:buFont typeface="Wingdings" pitchFamily="2" charset="2"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  		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2 H</a:t>
              </a:r>
              <a:r>
                <a:rPr kumimoji="0" lang="en-US" altLang="en-US" sz="24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2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O  +  electricity                      2 H</a:t>
              </a:r>
              <a:r>
                <a:rPr kumimoji="0" lang="en-US" altLang="en-US" sz="24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2(g)</a:t>
              </a: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   +   O</a:t>
              </a:r>
              <a:r>
                <a:rPr kumimoji="0" lang="en-US" altLang="en-US" sz="24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2(g)</a:t>
              </a:r>
            </a:p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65000"/>
                <a:buNone/>
                <a:tabLst/>
                <a:defRPr/>
              </a:pPr>
              <a:endPara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38600" y="4546600"/>
              <a:ext cx="1371600" cy="0"/>
            </a:xfrm>
            <a:prstGeom prst="straightConnector1">
              <a:avLst/>
            </a:prstGeom>
            <a:ln w="28575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776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uiExpand="1" build="p" autoUpdateAnimBg="0"/>
      <p:bldP spid="10" grpId="0" uiExpand="1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" y="152400"/>
            <a:ext cx="87630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1">
              <a:buFont typeface="Wingdings" pitchFamily="2" charset="2"/>
              <a:buNone/>
            </a:pP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الجهد القياسي </a:t>
            </a:r>
            <a:r>
              <a:rPr lang="en-US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ar-SA" altLang="en-US" sz="4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n-US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Standard Potential 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7EF2FD-3653-4AD1-96DE-B981D2521BC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6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2508250"/>
            <a:ext cx="333533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1000" y="1221938"/>
            <a:ext cx="83820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6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Standard reduction potential (E</a:t>
            </a:r>
            <a:r>
              <a:rPr lang="en-US" altLang="en-US" sz="2600" b="1" i="1" baseline="30000" dirty="0">
                <a:solidFill>
                  <a:srgbClr val="FF0000"/>
                </a:solidFill>
                <a:latin typeface="Maiandra GD" panose="020E0502030308020204" pitchFamily="34" charset="0"/>
              </a:rPr>
              <a:t>0</a:t>
            </a:r>
            <a:r>
              <a:rPr lang="en-US" altLang="en-US" sz="26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)</a:t>
            </a:r>
            <a:r>
              <a:rPr lang="en-US" altLang="en-US" sz="26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alt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is the voltage associated with a </a:t>
            </a:r>
            <a:r>
              <a:rPr lang="en-US" altLang="en-US" sz="2600" b="1" dirty="0">
                <a:solidFill>
                  <a:srgbClr val="FF0000"/>
                </a:solidFill>
                <a:latin typeface="Maiandra GD" panose="020E0502030308020204" pitchFamily="34" charset="0"/>
              </a:rPr>
              <a:t>reduction</a:t>
            </a:r>
            <a:r>
              <a:rPr lang="en-US" alt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reaction at an electrode when all </a:t>
            </a:r>
            <a:r>
              <a:rPr lang="en-US" altLang="en-US" sz="2600" b="1" dirty="0">
                <a:solidFill>
                  <a:srgbClr val="FF0000"/>
                </a:solidFill>
                <a:latin typeface="Maiandra GD" panose="020E0502030308020204" pitchFamily="34" charset="0"/>
              </a:rPr>
              <a:t>solutes</a:t>
            </a:r>
            <a:r>
              <a:rPr lang="en-US" alt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are </a:t>
            </a:r>
            <a:r>
              <a:rPr lang="en-US" altLang="en-US" sz="2600" b="1" dirty="0">
                <a:solidFill>
                  <a:srgbClr val="FF0000"/>
                </a:solidFill>
                <a:latin typeface="Maiandra GD" panose="020E0502030308020204" pitchFamily="34" charset="0"/>
              </a:rPr>
              <a:t>1</a:t>
            </a:r>
            <a:r>
              <a:rPr lang="en-US" altLang="en-US" sz="26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M</a:t>
            </a:r>
            <a:r>
              <a:rPr lang="en-US" altLang="en-US" sz="26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alt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and all </a:t>
            </a:r>
            <a:r>
              <a:rPr lang="en-US" altLang="en-US" sz="2600" b="1" dirty="0">
                <a:solidFill>
                  <a:srgbClr val="FF0000"/>
                </a:solidFill>
                <a:latin typeface="Maiandra GD" panose="020E0502030308020204" pitchFamily="34" charset="0"/>
              </a:rPr>
              <a:t>gases</a:t>
            </a:r>
            <a:r>
              <a:rPr lang="en-US" alt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 are at </a:t>
            </a:r>
            <a:r>
              <a:rPr lang="en-US" altLang="en-US" sz="2600" b="1" dirty="0">
                <a:solidFill>
                  <a:srgbClr val="FF0000"/>
                </a:solidFill>
                <a:latin typeface="Maiandra GD" panose="020E0502030308020204" pitchFamily="34" charset="0"/>
              </a:rPr>
              <a:t>1atm</a:t>
            </a:r>
            <a:r>
              <a:rPr lang="en-US" altLang="en-US" sz="2600" b="1" dirty="0">
                <a:solidFill>
                  <a:srgbClr val="0000CC"/>
                </a:solidFill>
                <a:latin typeface="Maiandra GD" panose="020E0502030308020204" pitchFamily="34" charset="0"/>
              </a:rPr>
              <a:t>.</a:t>
            </a:r>
            <a:endParaRPr lang="en-US" altLang="en-US" sz="2600" b="1" i="1" dirty="0">
              <a:solidFill>
                <a:srgbClr val="0000CC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915923" y="5739825"/>
            <a:ext cx="23823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E</a:t>
            </a:r>
            <a:r>
              <a:rPr lang="en-US" altLang="en-US" sz="16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H</a:t>
            </a:r>
            <a:r>
              <a:rPr lang="en-US" altLang="en-US" sz="1600" b="1" i="1" baseline="30000" dirty="0">
                <a:solidFill>
                  <a:srgbClr val="FF0000"/>
                </a:solidFill>
                <a:latin typeface="Maiandra GD" panose="020E0502030308020204" pitchFamily="34" charset="0"/>
              </a:rPr>
              <a:t>+</a:t>
            </a:r>
            <a:r>
              <a:rPr lang="en-US" altLang="en-US" sz="16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/H</a:t>
            </a:r>
            <a:r>
              <a:rPr lang="en-US" altLang="en-US" sz="1600" b="1" i="1" baseline="-25000" dirty="0">
                <a:solidFill>
                  <a:srgbClr val="FF0000"/>
                </a:solidFill>
                <a:latin typeface="Maiandra GD" panose="020E0502030308020204" pitchFamily="34" charset="0"/>
              </a:rPr>
              <a:t>2</a:t>
            </a:r>
            <a:r>
              <a:rPr lang="en-US" altLang="en-US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  </a:t>
            </a:r>
            <a:r>
              <a:rPr lang="en-US" altLang="en-US" b="1" baseline="30000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Maiandra GD" panose="020E0502030308020204" pitchFamily="34" charset="0"/>
              </a:rPr>
              <a:t>= 0 V</a:t>
            </a:r>
            <a:endParaRPr lang="en-US" altLang="en-US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013738" y="2786915"/>
            <a:ext cx="4901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Maiandra GD" panose="020E0502030308020204" pitchFamily="34" charset="0"/>
              </a:rPr>
              <a:t>Reference electrode: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Maiandra GD" panose="020E0502030308020204" pitchFamily="34" charset="0"/>
              </a:rPr>
              <a:t>Standard hydrogen electrode (SHE)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746499" y="4810124"/>
            <a:ext cx="5245100" cy="523876"/>
            <a:chOff x="1304" y="3472"/>
            <a:chExt cx="3304" cy="330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1304" y="3472"/>
              <a:ext cx="33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kumimoji="0" lang="en-US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2H</a:t>
              </a:r>
              <a:r>
                <a:rPr kumimoji="0" lang="en-US" altLang="en-US" sz="2800" b="1" i="0" u="none" strike="noStrike" kern="0" cap="none" spc="0" normalizeH="0" baseline="3000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+ </a:t>
              </a:r>
              <a:r>
                <a:rPr kumimoji="0" lang="en-US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(1</a:t>
              </a:r>
              <a:r>
                <a:rPr kumimoji="0" lang="en-US" altLang="en-US" sz="2800" b="1" i="1" u="none" strike="noStrike" kern="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M</a:t>
              </a:r>
              <a:r>
                <a:rPr lang="en-US" altLang="en-US" sz="2800" b="1" kern="0" dirty="0">
                  <a:solidFill>
                    <a:srgbClr val="FF0066"/>
                  </a:solidFill>
                  <a:latin typeface="Maiandra GD" panose="020E0502030308020204" pitchFamily="34" charset="0"/>
                </a:rPr>
                <a:t>) + 2</a:t>
              </a:r>
              <a:r>
                <a:rPr lang="en-US" altLang="en-US" sz="2800" b="1" i="1" kern="0" dirty="0">
                  <a:solidFill>
                    <a:srgbClr val="FF0066"/>
                  </a:solidFill>
                  <a:latin typeface="Maiandra GD" panose="020E0502030308020204" pitchFamily="34" charset="0"/>
                </a:rPr>
                <a:t>e</a:t>
              </a:r>
              <a:r>
                <a:rPr lang="en-US" altLang="en-US" sz="2800" b="1" kern="0" baseline="30000" dirty="0">
                  <a:solidFill>
                    <a:srgbClr val="FF0066"/>
                  </a:solidFill>
                  <a:latin typeface="Maiandra GD" panose="020E0502030308020204" pitchFamily="34" charset="0"/>
                </a:rPr>
                <a:t>-</a:t>
              </a:r>
              <a:r>
                <a:rPr kumimoji="0" lang="en-US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           H</a:t>
              </a:r>
              <a:r>
                <a:rPr kumimoji="0" lang="en-US" altLang="en-US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2</a:t>
              </a:r>
              <a:r>
                <a:rPr kumimoji="0" lang="en-US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 (1</a:t>
              </a:r>
              <a:r>
                <a:rPr kumimoji="0" lang="en-US" altLang="en-US" sz="2800" b="1" i="1" u="none" strike="noStrike" kern="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atm</a:t>
              </a:r>
              <a:r>
                <a:rPr kumimoji="0" lang="en-US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Maiandra GD" panose="020E0502030308020204" pitchFamily="34" charset="0"/>
                </a:rPr>
                <a:t>)</a:t>
              </a: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958" y="3652"/>
              <a:ext cx="43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Maiandra GD" panose="020E0502030308020204" pitchFamily="34" charset="0"/>
              </a:endParaRPr>
            </a:p>
          </p:txBody>
        </p:sp>
      </p:grpSp>
      <p:sp>
        <p:nvSpPr>
          <p:cNvPr id="16" name="Text Box 60"/>
          <p:cNvSpPr txBox="1">
            <a:spLocks noChangeArrowheads="1"/>
          </p:cNvSpPr>
          <p:nvPr/>
        </p:nvSpPr>
        <p:spPr bwMode="auto">
          <a:xfrm>
            <a:off x="4744258" y="3741003"/>
            <a:ext cx="29754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Maiandra GD" panose="020E0502030308020204" pitchFamily="34" charset="0"/>
              </a:rPr>
              <a:t>It corresponds to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Maiandra GD" panose="020E0502030308020204" pitchFamily="34" charset="0"/>
              </a:rPr>
              <a:t> reduction reaction:</a:t>
            </a:r>
          </a:p>
        </p:txBody>
      </p:sp>
    </p:spTree>
    <p:extLst>
      <p:ext uri="{BB962C8B-B14F-4D97-AF65-F5344CB8AC3E}">
        <p14:creationId xmlns:p14="http://schemas.microsoft.com/office/powerpoint/2010/main" val="34411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2" grpId="0"/>
      <p:bldP spid="1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10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763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Oxidation = loss of electrons.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Reduction = gain of electrons.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Both must occur together, but we frequently break them up into</a:t>
            </a:r>
            <a:endParaRPr kumimoji="0" lang="en-US" altLang="en-US" sz="2200" b="1" i="0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None/>
              <a:tabLst/>
              <a:defRPr/>
            </a:pPr>
            <a:r>
              <a:rPr lang="en-US" altLang="en-US" sz="2200" b="1" i="1" kern="0" dirty="0">
                <a:solidFill>
                  <a:srgbClr val="000066"/>
                </a:solidFill>
                <a:latin typeface="Maiandra GD" panose="020E0502030308020204" pitchFamily="34" charset="0"/>
              </a:rPr>
              <a:t>	</a:t>
            </a:r>
            <a:r>
              <a:rPr kumimoji="0" lang="en-US" altLang="en-US" sz="2200" b="1" i="1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two half reactions</a:t>
            </a:r>
            <a:r>
              <a:rPr kumimoji="0" lang="en-US" altLang="en-US" sz="2200" b="1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aiandra GD" panose="020E0502030308020204" pitchFamily="34" charset="0"/>
              </a:rPr>
              <a:t>.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Example:    	  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Zn</a:t>
            </a:r>
            <a:r>
              <a:rPr kumimoji="0" lang="en-US" altLang="en-US" sz="2400" b="1" i="0" u="none" strike="noStrike" kern="0" cap="none" spc="0" normalizeH="0" baseline="3000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 +  Cu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+2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   -----)   Zn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+2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 + 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Cu</a:t>
            </a:r>
            <a:r>
              <a:rPr kumimoji="0" lang="en-US" altLang="en-US" sz="2400" b="1" i="0" u="none" strike="noStrike" kern="0" cap="none" spc="0" normalizeH="0" baseline="3000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   </a:t>
            </a: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Oxidation:  	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Zn</a:t>
            </a:r>
            <a:r>
              <a:rPr kumimoji="0" lang="en-US" altLang="en-US" sz="2200" b="1" i="0" u="none" strike="noStrike" kern="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-----) Zn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+2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+ 2 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Reduction:  	Cu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+2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+ 2 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  -----)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Cu</a:t>
            </a:r>
            <a:r>
              <a:rPr kumimoji="0" lang="en-US" altLang="en-US" sz="2200" b="1" i="0" u="none" strike="noStrike" kern="0" cap="none" spc="0" normalizeH="0" baseline="3000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a) Oxidizing Agent causes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oxidn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. &amp; is reduced  	(Cu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2+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)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b) Reducing Agent causes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redn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. &amp; is oxidized  	(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Zn</a:t>
            </a:r>
            <a:r>
              <a:rPr kumimoji="0" lang="en-US" altLang="en-US" sz="2200" b="1" i="0" u="none" strike="noStrike" kern="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)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1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aiandra GD" panose="020E0502030308020204" pitchFamily="34" charset="0"/>
              </a:rPr>
              <a:t>Some Classes of Redox Reactions:  Combination, Decomposition, Displacement, Combustion…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457200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Redox Reactions  -  </a:t>
            </a:r>
            <a:r>
              <a:rPr kumimoji="0" lang="ar-SA" altLang="en-US" sz="36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تفاعلات الأكسدة و الإختزال</a:t>
            </a:r>
            <a:endParaRPr kumimoji="0" lang="en-US" altLang="en-US" sz="36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53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457200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Oxidation Number (ON)  -  </a:t>
            </a:r>
            <a:r>
              <a:rPr kumimoji="0" lang="ar-SA" altLang="en-US" sz="36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عدد الأكسدة</a:t>
            </a:r>
            <a:endParaRPr kumimoji="0" lang="en-US" altLang="en-US" sz="36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Definition: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The charge that an atom (or  group of atoms) would have if it were ionic</a:t>
            </a:r>
          </a:p>
          <a:p>
            <a:pPr marL="342900" marR="0" lvl="0" indent="-34290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Usefulness:</a:t>
            </a:r>
          </a:p>
          <a:p>
            <a:pPr marL="342900" marR="0" lvl="0" indent="-34290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2323FF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1)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Naming variably charged compounds. </a:t>
            </a:r>
          </a:p>
          <a:p>
            <a:pPr marL="342900" marR="0" lvl="0" indent="-34290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   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Example:   FeCl</a:t>
            </a:r>
            <a:r>
              <a:rPr kumimoji="0" lang="en-US" alt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3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 =  Iron(III) chloride</a:t>
            </a:r>
          </a:p>
          <a:p>
            <a:pPr marL="342900" marR="0" lvl="0" indent="-34290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2)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Determining if a reaction is redox.</a:t>
            </a:r>
          </a:p>
          <a:p>
            <a:pPr marL="342900" marR="0" lvl="0" indent="-34290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3)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Balancing a redox reaction.</a:t>
            </a:r>
          </a:p>
          <a:p>
            <a:pPr marL="342900" marR="0" lvl="0" indent="-34290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</a:p>
          <a:p>
            <a:pPr marR="0" lvl="0" algn="just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Rules for Determining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Oxidation Number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     Note - priority of rules are important; lowest # rule takes precedent when a conflict occurs.  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2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457200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Oxidation Number (ON)  -  </a:t>
            </a:r>
            <a:r>
              <a:rPr kumimoji="0" lang="ar-SA" altLang="en-US" sz="36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عدد الأكسدة</a:t>
            </a:r>
            <a:endParaRPr kumimoji="0" lang="en-US" altLang="en-US" sz="36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001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1)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The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sum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of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ONs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must add up to give the charge</a:t>
            </a: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Char char="­"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The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iandra GD" panose="020E0502030308020204" pitchFamily="34" charset="0"/>
              </a:rPr>
              <a:t>ON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of a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neutral element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by itself is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0</a:t>
            </a: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Char char="­"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Group 1, 2, 13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elements in ionic form are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+1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,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+2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&amp;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+3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respectively (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H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-1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when combined with 1, 2, 13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4)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F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is -1</a:t>
            </a: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Char char="­"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5)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is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    (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O is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-1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 when found as a peroxide,  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-2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Char char="­"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6)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Cl, Br, I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are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-1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aiandra GD" panose="020E0502030308020204" pitchFamily="34" charset="0"/>
              </a:rPr>
              <a:t>  (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when together, most electronegative rules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)</a:t>
            </a: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0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457200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Examples  -  </a:t>
            </a:r>
            <a:r>
              <a:rPr lang="ar-SA" alt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أمـثـلـة عن عدد </a:t>
            </a:r>
            <a:r>
              <a:rPr kumimoji="0" lang="ar-SA" altLang="en-US" sz="3600" b="1" i="0" u="none" strike="noStrike" kern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الأكسدة</a:t>
            </a:r>
            <a:endParaRPr kumimoji="0" lang="en-US" altLang="en-US" sz="36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30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Which reaction(s) are redox: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1) 	Mg + Cl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            MgCl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2323FF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2) 	CH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4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 + 2 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             CO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 +  2 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Maiandra GD" panose="020E0502030308020204" pitchFamily="34" charset="0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3) 	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HCl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 +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NaOH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              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O +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NaCl</a:t>
            </a: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In any redox reaction you should be able to determine: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The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ON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for each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element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Which reagent has been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oxidized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Which reagent has been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reduced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Which reagent is the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oxidizing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agent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Which reagent is the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reducing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agent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What are the two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half reactions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How many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moles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of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-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are transferred in each half reaction</a:t>
            </a:r>
          </a:p>
        </p:txBody>
      </p:sp>
      <p:cxnSp>
        <p:nvCxnSpPr>
          <p:cNvPr id="9" name="Straight Arrow Connector 6"/>
          <p:cNvCxnSpPr>
            <a:cxnSpLocks noChangeShapeType="1"/>
          </p:cNvCxnSpPr>
          <p:nvPr/>
        </p:nvCxnSpPr>
        <p:spPr bwMode="auto">
          <a:xfrm>
            <a:off x="4648200" y="1717965"/>
            <a:ext cx="609600" cy="1588"/>
          </a:xfrm>
          <a:prstGeom prst="straightConnector1">
            <a:avLst/>
          </a:prstGeom>
          <a:noFill/>
          <a:ln w="2857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7"/>
          <p:cNvCxnSpPr>
            <a:cxnSpLocks noChangeShapeType="1"/>
          </p:cNvCxnSpPr>
          <p:nvPr/>
        </p:nvCxnSpPr>
        <p:spPr bwMode="auto">
          <a:xfrm>
            <a:off x="4953000" y="2299855"/>
            <a:ext cx="609600" cy="1588"/>
          </a:xfrm>
          <a:prstGeom prst="straightConnector1">
            <a:avLst/>
          </a:prstGeom>
          <a:noFill/>
          <a:ln w="28575" algn="ctr">
            <a:solidFill>
              <a:srgbClr val="00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8"/>
          <p:cNvCxnSpPr>
            <a:cxnSpLocks noChangeShapeType="1"/>
          </p:cNvCxnSpPr>
          <p:nvPr/>
        </p:nvCxnSpPr>
        <p:spPr bwMode="auto">
          <a:xfrm>
            <a:off x="5237018" y="2923310"/>
            <a:ext cx="6096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4998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build="p" bldLvl="2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915400" cy="38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353</a:t>
            </a:r>
            <a:r>
              <a:rPr lang="ar-SA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كيم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 </a:t>
            </a: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طرق التحليل الكهروكيميائية 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Electrochemical Analytical Techniques</a:t>
            </a:r>
            <a:r>
              <a:rPr lang="ar-S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Chem</a:t>
            </a:r>
            <a:r>
              <a:rPr lang="en-US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353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64801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altLang="en-US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تعديل تفاعلات الأكسدة و الإختزال – الوسط الحمضي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Balancing Redox Reactions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ar-SA" altLang="en-US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b="1" i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Acidic Media</a:t>
            </a:r>
            <a:endParaRPr lang="ar-SA" altLang="en-US" sz="2400" b="1" i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52400" y="16002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Many are difficult and require a systematic method: Note that you must first determine if the reaction occurs in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acid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 or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anose="020E0502030308020204" pitchFamily="34" charset="0"/>
              </a:rPr>
              <a:t>base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2323FF"/>
                </a:solidFill>
                <a:effectLst/>
                <a:uLnTx/>
                <a:uFillTx/>
                <a:latin typeface="Maiandra GD" panose="020E0502030308020204" pitchFamily="34" charset="0"/>
              </a:rPr>
              <a:t>.</a:t>
            </a: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Steps: 1-3 for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acidic media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aiandra GD" panose="020E0502030308020204" pitchFamily="34" charset="0"/>
              </a:rPr>
              <a:t>&amp;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aiandra GD" panose="020E0502030308020204" pitchFamily="34" charset="0"/>
              </a:rPr>
              <a:t>Steps 1-6 for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basic media</a:t>
            </a: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1.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</a:rPr>
              <a:t>Assign ON’s &amp; split into two half reactions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2.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 Complete &amp; balance each half reaction: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a.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 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balance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atom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undergoing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redox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b.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balance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O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by adding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altLang="en-US" sz="2200" b="1" i="0" u="none" strike="noStrike" kern="0" cap="none" spc="0" normalizeH="0" baseline="-25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2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O’s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c.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balance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by adding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H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+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’s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d. 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balance ionic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charge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by adding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-’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Char char="­"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Maiandra GD" panose="020E0502030308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3.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 Combine half reactions and finish (if in acidic media):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a.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1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st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 -  multiply half reactions by 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aiandra GD" panose="020E0502030308020204" pitchFamily="34" charset="0"/>
              </a:rPr>
              <a:t>integers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to cancel e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-’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s.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		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</a:rPr>
              <a:t>b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.  2</a:t>
            </a:r>
            <a:r>
              <a:rPr kumimoji="0" lang="en-US" altLang="en-US" sz="2200" b="1" i="0" u="none" strike="noStrike" kern="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nd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-  add ½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Rxns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aiandra GD" panose="020E0502030308020204" pitchFamily="34" charset="0"/>
              </a:rPr>
              <a:t> &amp; cancel same species on both sides.</a:t>
            </a: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97063" y="416718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9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5217</TotalTime>
  <Words>4109</Words>
  <Application>Microsoft Office PowerPoint</Application>
  <PresentationFormat>On-screen Show (4:3)</PresentationFormat>
  <Paragraphs>410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Arial Unicode MS</vt:lpstr>
      <vt:lpstr>Calibri</vt:lpstr>
      <vt:lpstr>Cambria</vt:lpstr>
      <vt:lpstr>Eras Medium ITC</vt:lpstr>
      <vt:lpstr>Maiandra GD</vt:lpstr>
      <vt:lpstr>Times New Roman</vt:lpstr>
      <vt:lpstr>Wingdings</vt:lpstr>
      <vt:lpstr>Office Theme</vt:lpstr>
      <vt:lpstr>353 كيم – Chem 353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165</cp:revision>
  <dcterms:created xsi:type="dcterms:W3CDTF">2019-09-11T15:39:20Z</dcterms:created>
  <dcterms:modified xsi:type="dcterms:W3CDTF">2022-03-30T09:07:03Z</dcterms:modified>
</cp:coreProperties>
</file>